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73" r:id="rId3"/>
    <p:sldId id="261" r:id="rId4"/>
    <p:sldId id="260" r:id="rId5"/>
    <p:sldId id="258" r:id="rId6"/>
    <p:sldId id="264" r:id="rId7"/>
    <p:sldId id="270" r:id="rId8"/>
    <p:sldId id="271" r:id="rId9"/>
    <p:sldId id="269" r:id="rId10"/>
    <p:sldId id="267"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2"/>
  </p:normalViewPr>
  <p:slideViewPr>
    <p:cSldViewPr snapToGrid="0" snapToObjects="1">
      <p:cViewPr varScale="1">
        <p:scale>
          <a:sx n="66" d="100"/>
          <a:sy n="66" d="100"/>
        </p:scale>
        <p:origin x="216"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FBBCF-E60E-074C-9B0F-9AB67D6971F5}" type="datetimeFigureOut">
              <a:rPr lang="en-US" smtClean="0"/>
              <a:t>9/17/19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08C0BC-93BE-4740-90E8-2A4AD6499FEC}" type="slidenum">
              <a:rPr lang="en-US" smtClean="0"/>
              <a:t>‹#›</a:t>
            </a:fld>
            <a:endParaRPr lang="en-US"/>
          </a:p>
        </p:txBody>
      </p:sp>
    </p:spTree>
    <p:extLst>
      <p:ext uri="{BB962C8B-B14F-4D97-AF65-F5344CB8AC3E}">
        <p14:creationId xmlns:p14="http://schemas.microsoft.com/office/powerpoint/2010/main" val="1651577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08C0BC-93BE-4740-90E8-2A4AD6499FEC}" type="slidenum">
              <a:rPr lang="en-US" smtClean="0"/>
              <a:t>2</a:t>
            </a:fld>
            <a:endParaRPr lang="en-US"/>
          </a:p>
        </p:txBody>
      </p:sp>
    </p:spTree>
    <p:extLst>
      <p:ext uri="{BB962C8B-B14F-4D97-AF65-F5344CB8AC3E}">
        <p14:creationId xmlns:p14="http://schemas.microsoft.com/office/powerpoint/2010/main" val="93348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67B29-E4D6-0C44-838F-BFA7AC4DE2A2}"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48709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67B29-E4D6-0C44-838F-BFA7AC4DE2A2}"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191122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67B29-E4D6-0C44-838F-BFA7AC4DE2A2}"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171094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67B29-E4D6-0C44-838F-BFA7AC4DE2A2}"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33761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67B29-E4D6-0C44-838F-BFA7AC4DE2A2}" type="datetimeFigureOut">
              <a:rPr lang="en-US" smtClean="0"/>
              <a:t>9/17/19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64493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67B29-E4D6-0C44-838F-BFA7AC4DE2A2}" type="datetimeFigureOut">
              <a:rPr lang="en-US" smtClean="0"/>
              <a:t>9/17/19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1126713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67B29-E4D6-0C44-838F-BFA7AC4DE2A2}" type="datetimeFigureOut">
              <a:rPr lang="en-US" smtClean="0"/>
              <a:t>9/17/19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17035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67B29-E4D6-0C44-838F-BFA7AC4DE2A2}" type="datetimeFigureOut">
              <a:rPr lang="en-US" smtClean="0"/>
              <a:t>9/17/19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589691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67B29-E4D6-0C44-838F-BFA7AC4DE2A2}" type="datetimeFigureOut">
              <a:rPr lang="en-US" smtClean="0"/>
              <a:t>9/17/19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30950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67B29-E4D6-0C44-838F-BFA7AC4DE2A2}" type="datetimeFigureOut">
              <a:rPr lang="en-US" smtClean="0"/>
              <a:t>9/17/19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65216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67B29-E4D6-0C44-838F-BFA7AC4DE2A2}" type="datetimeFigureOut">
              <a:rPr lang="en-US" smtClean="0"/>
              <a:t>9/17/19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A013D-9395-E848-8EB6-681B71D42556}" type="slidenum">
              <a:rPr lang="en-US" smtClean="0"/>
              <a:t>‹#›</a:t>
            </a:fld>
            <a:endParaRPr lang="en-US"/>
          </a:p>
        </p:txBody>
      </p:sp>
    </p:spTree>
    <p:extLst>
      <p:ext uri="{BB962C8B-B14F-4D97-AF65-F5344CB8AC3E}">
        <p14:creationId xmlns:p14="http://schemas.microsoft.com/office/powerpoint/2010/main" val="2191423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67B29-E4D6-0C44-838F-BFA7AC4DE2A2}" type="datetimeFigureOut">
              <a:rPr lang="en-US" smtClean="0"/>
              <a:t>9/17/19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A013D-9395-E848-8EB6-681B71D42556}" type="slidenum">
              <a:rPr lang="en-US" smtClean="0"/>
              <a:t>‹#›</a:t>
            </a:fld>
            <a:endParaRPr lang="en-US"/>
          </a:p>
        </p:txBody>
      </p:sp>
    </p:spTree>
    <p:extLst>
      <p:ext uri="{BB962C8B-B14F-4D97-AF65-F5344CB8AC3E}">
        <p14:creationId xmlns:p14="http://schemas.microsoft.com/office/powerpoint/2010/main" val="1235467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solidFill>
                  <a:schemeClr val="bg1"/>
                </a:solidFill>
              </a:rPr>
              <a:t>On Liberty</a:t>
            </a:r>
            <a:endParaRPr lang="en-US" sz="8000" dirty="0">
              <a:solidFill>
                <a:schemeClr val="bg1"/>
              </a:solidFill>
            </a:endParaRPr>
          </a:p>
        </p:txBody>
      </p:sp>
      <p:sp>
        <p:nvSpPr>
          <p:cNvPr id="3" name="Subtitle 2"/>
          <p:cNvSpPr>
            <a:spLocks noGrp="1"/>
          </p:cNvSpPr>
          <p:nvPr>
            <p:ph type="subTitle" idx="1"/>
          </p:nvPr>
        </p:nvSpPr>
        <p:spPr/>
        <p:txBody>
          <a:bodyPr>
            <a:normAutofit/>
          </a:bodyPr>
          <a:lstStyle/>
          <a:p>
            <a:r>
              <a:rPr lang="en-US" sz="2800" dirty="0" smtClean="0">
                <a:solidFill>
                  <a:schemeClr val="bg1"/>
                </a:solidFill>
              </a:rPr>
              <a:t>Freedom II</a:t>
            </a:r>
            <a:endParaRPr lang="en-US" sz="2800" dirty="0">
              <a:solidFill>
                <a:schemeClr val="bg1"/>
              </a:solidFill>
            </a:endParaRPr>
          </a:p>
        </p:txBody>
      </p:sp>
    </p:spTree>
    <p:extLst>
      <p:ext uri="{BB962C8B-B14F-4D97-AF65-F5344CB8AC3E}">
        <p14:creationId xmlns:p14="http://schemas.microsoft.com/office/powerpoint/2010/main" val="1099422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Mill’s Perfectionism: Liberal Progressivism</a:t>
            </a:r>
            <a:endParaRPr lang="en-US" i="1" dirty="0"/>
          </a:p>
        </p:txBody>
      </p:sp>
      <p:sp>
        <p:nvSpPr>
          <p:cNvPr id="3" name="Content Placeholder 2"/>
          <p:cNvSpPr>
            <a:spLocks noGrp="1"/>
          </p:cNvSpPr>
          <p:nvPr>
            <p:ph idx="1"/>
          </p:nvPr>
        </p:nvSpPr>
        <p:spPr/>
        <p:txBody>
          <a:bodyPr>
            <a:normAutofit/>
          </a:bodyPr>
          <a:lstStyle/>
          <a:p>
            <a:r>
              <a:rPr lang="en-US" dirty="0" smtClean="0"/>
              <a:t>Liberal democratic state-societies are supposed to be neutral with regard to different conceptions of the good.</a:t>
            </a:r>
          </a:p>
          <a:p>
            <a:r>
              <a:rPr lang="en-US" dirty="0" smtClean="0"/>
              <a:t>A </a:t>
            </a:r>
            <a:r>
              <a:rPr lang="en-US" b="1" dirty="0" smtClean="0"/>
              <a:t>basic normative premise </a:t>
            </a:r>
            <a:r>
              <a:rPr lang="en-US" dirty="0" smtClean="0"/>
              <a:t>in Mill’s argument for liberalism, however, is that the freedom to form and revise a conception of the good, and live out a rational plan of life, is a necessary (but insufficient) element of the good life for men and women as “progressive beings”. </a:t>
            </a:r>
          </a:p>
          <a:p>
            <a:pPr lvl="1"/>
            <a:r>
              <a:rPr lang="en-US" b="1" dirty="0" smtClean="0"/>
              <a:t>Mill prioritises a thin theory of the good</a:t>
            </a:r>
            <a:r>
              <a:rPr lang="en-US" dirty="0" smtClean="0"/>
              <a:t>.</a:t>
            </a:r>
          </a:p>
          <a:p>
            <a:r>
              <a:rPr lang="en-US" dirty="0"/>
              <a:t>Our </a:t>
            </a:r>
            <a:r>
              <a:rPr lang="en-US" dirty="0" smtClean="0"/>
              <a:t>happiness consists </a:t>
            </a:r>
            <a:r>
              <a:rPr lang="en-US" dirty="0"/>
              <a:t>in the higher activities that </a:t>
            </a:r>
            <a:r>
              <a:rPr lang="en-US" b="1" dirty="0" err="1"/>
              <a:t>actualise</a:t>
            </a:r>
            <a:r>
              <a:rPr lang="en-US" b="1" dirty="0"/>
              <a:t> </a:t>
            </a:r>
            <a:r>
              <a:rPr lang="en-US" dirty="0"/>
              <a:t>our </a:t>
            </a:r>
            <a:r>
              <a:rPr lang="en-US" b="1" dirty="0" smtClean="0"/>
              <a:t>capabilities </a:t>
            </a:r>
            <a:r>
              <a:rPr lang="en-US" dirty="0"/>
              <a:t>for reasoning, reflection, and </a:t>
            </a:r>
            <a:r>
              <a:rPr lang="en-US" dirty="0" smtClean="0"/>
              <a:t>creativity. </a:t>
            </a:r>
          </a:p>
        </p:txBody>
      </p:sp>
    </p:spTree>
    <p:extLst>
      <p:ext uri="{BB962C8B-B14F-4D97-AF65-F5344CB8AC3E}">
        <p14:creationId xmlns:p14="http://schemas.microsoft.com/office/powerpoint/2010/main" val="1809188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a:t>
            </a:r>
            <a:r>
              <a:rPr lang="en-US" dirty="0"/>
              <a:t>t</a:t>
            </a:r>
            <a:r>
              <a:rPr lang="en-US" dirty="0" smtClean="0"/>
              <a:t>he Right and the Good</a:t>
            </a:r>
            <a:endParaRPr lang="en-US" dirty="0"/>
          </a:p>
        </p:txBody>
      </p:sp>
      <p:sp>
        <p:nvSpPr>
          <p:cNvPr id="3" name="Content Placeholder 2"/>
          <p:cNvSpPr>
            <a:spLocks noGrp="1"/>
          </p:cNvSpPr>
          <p:nvPr>
            <p:ph idx="1"/>
          </p:nvPr>
        </p:nvSpPr>
        <p:spPr/>
        <p:txBody>
          <a:bodyPr>
            <a:normAutofit/>
          </a:bodyPr>
          <a:lstStyle/>
          <a:p>
            <a:r>
              <a:rPr lang="en-US" dirty="0" smtClean="0"/>
              <a:t>Liberalism versus perfectionism (associated with republicanism)</a:t>
            </a:r>
          </a:p>
          <a:p>
            <a:r>
              <a:rPr lang="en-US" dirty="0" smtClean="0"/>
              <a:t>In the liberal tradition, the measure of our institutions and policies is whether they enable the </a:t>
            </a:r>
            <a:r>
              <a:rPr lang="en-US" b="1" dirty="0" smtClean="0"/>
              <a:t>negative freedom </a:t>
            </a:r>
            <a:r>
              <a:rPr lang="en-US" dirty="0" smtClean="0"/>
              <a:t>of the individual to form and revise a private conception of the good.</a:t>
            </a:r>
          </a:p>
          <a:p>
            <a:pPr lvl="1"/>
            <a:r>
              <a:rPr lang="en-US" dirty="0" smtClean="0"/>
              <a:t>The right is prior to the good.</a:t>
            </a:r>
          </a:p>
          <a:p>
            <a:r>
              <a:rPr lang="en-US" dirty="0" smtClean="0"/>
              <a:t>In the perfectionist tradition, the measure of our institutions and policies is whether they enable the </a:t>
            </a:r>
            <a:r>
              <a:rPr lang="en-US" b="1" dirty="0" smtClean="0"/>
              <a:t>positive freedom </a:t>
            </a:r>
            <a:r>
              <a:rPr lang="en-US" dirty="0" smtClean="0"/>
              <a:t>of the individual to flourish in accordance with a determinate conception of the good: our </a:t>
            </a:r>
            <a:r>
              <a:rPr lang="en-US" b="1" dirty="0" smtClean="0"/>
              <a:t>final end</a:t>
            </a:r>
            <a:r>
              <a:rPr lang="en-US" dirty="0" smtClean="0"/>
              <a:t>.</a:t>
            </a:r>
          </a:p>
          <a:p>
            <a:pPr lvl="1"/>
            <a:r>
              <a:rPr lang="en-US" dirty="0" smtClean="0"/>
              <a:t>The good is prior to the right.</a:t>
            </a:r>
          </a:p>
        </p:txBody>
      </p:sp>
    </p:spTree>
    <p:extLst>
      <p:ext uri="{BB962C8B-B14F-4D97-AF65-F5344CB8AC3E}">
        <p14:creationId xmlns:p14="http://schemas.microsoft.com/office/powerpoint/2010/main" val="551151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14000" b="-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Yesterday’s Lecture</a:t>
            </a:r>
            <a:endParaRPr lang="en-US" dirty="0"/>
          </a:p>
        </p:txBody>
      </p:sp>
      <p:sp>
        <p:nvSpPr>
          <p:cNvPr id="3" name="Content Placeholder 2"/>
          <p:cNvSpPr>
            <a:spLocks noGrp="1"/>
          </p:cNvSpPr>
          <p:nvPr>
            <p:ph idx="1"/>
          </p:nvPr>
        </p:nvSpPr>
        <p:spPr/>
        <p:txBody>
          <a:bodyPr/>
          <a:lstStyle/>
          <a:p>
            <a:r>
              <a:rPr lang="en-US" dirty="0" smtClean="0"/>
              <a:t>Historical examples of the use of the concept “freedom” </a:t>
            </a:r>
            <a:r>
              <a:rPr lang="en-US" dirty="0"/>
              <a:t>in </a:t>
            </a:r>
            <a:r>
              <a:rPr lang="en-US" dirty="0" smtClean="0"/>
              <a:t>practice</a:t>
            </a:r>
          </a:p>
          <a:p>
            <a:pPr lvl="1"/>
            <a:r>
              <a:rPr lang="en-US" b="1" dirty="0" smtClean="0"/>
              <a:t>Champions</a:t>
            </a:r>
            <a:r>
              <a:rPr lang="en-US" dirty="0" smtClean="0"/>
              <a:t>: Mandela, MLK, Rosa Parks, Wollstonecraft, Muhammad Ali.</a:t>
            </a:r>
          </a:p>
          <a:p>
            <a:pPr lvl="1"/>
            <a:r>
              <a:rPr lang="en-US" b="1" dirty="0" smtClean="0"/>
              <a:t>Struggles</a:t>
            </a:r>
            <a:r>
              <a:rPr lang="en-US" dirty="0" smtClean="0"/>
              <a:t>: emancipation from slavery, black civil rights, women’s movement, Indian independence, </a:t>
            </a:r>
            <a:r>
              <a:rPr lang="en-US" dirty="0" err="1" smtClean="0"/>
              <a:t>decolonisation</a:t>
            </a:r>
            <a:r>
              <a:rPr lang="en-US" dirty="0" smtClean="0"/>
              <a:t>, anti-Apartheid.</a:t>
            </a:r>
          </a:p>
          <a:p>
            <a:pPr lvl="1"/>
            <a:r>
              <a:rPr lang="en-US" b="1" dirty="0" smtClean="0"/>
              <a:t>Freedom from</a:t>
            </a:r>
            <a:r>
              <a:rPr lang="en-US" dirty="0" smtClean="0"/>
              <a:t>: systemic injustice, male domination, racism, enslavement.</a:t>
            </a:r>
          </a:p>
          <a:p>
            <a:pPr lvl="1"/>
            <a:r>
              <a:rPr lang="en-US" b="1" dirty="0" smtClean="0"/>
              <a:t>Freedom to</a:t>
            </a:r>
            <a:r>
              <a:rPr lang="en-US" dirty="0" smtClean="0"/>
              <a:t>: be ourselves (identity), vote, marry, defend ourselves.</a:t>
            </a:r>
          </a:p>
          <a:p>
            <a:r>
              <a:rPr lang="en-US" dirty="0" smtClean="0"/>
              <a:t>Thinking critically about Anglo-American political philosophy</a:t>
            </a:r>
          </a:p>
          <a:p>
            <a:r>
              <a:rPr lang="en-US" dirty="0" smtClean="0"/>
              <a:t>Negative and positive liberty (classical liberalism = negative liberty)</a:t>
            </a:r>
          </a:p>
          <a:p>
            <a:r>
              <a:rPr lang="en-US" dirty="0" smtClean="0"/>
              <a:t>Civil liberties and political rights</a:t>
            </a:r>
            <a:endParaRPr lang="en-US" dirty="0"/>
          </a:p>
        </p:txBody>
      </p:sp>
    </p:spTree>
    <p:extLst>
      <p:ext uri="{BB962C8B-B14F-4D97-AF65-F5344CB8AC3E}">
        <p14:creationId xmlns:p14="http://schemas.microsoft.com/office/powerpoint/2010/main" val="12159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The priority of the individual over society</a:t>
            </a:r>
          </a:p>
          <a:p>
            <a:r>
              <a:rPr lang="en-US" dirty="0" smtClean="0"/>
              <a:t>The political and intellectual history of liberalism, according to Mill</a:t>
            </a:r>
          </a:p>
          <a:p>
            <a:r>
              <a:rPr lang="en-US" dirty="0" smtClean="0"/>
              <a:t>Public/private distinction</a:t>
            </a:r>
          </a:p>
          <a:p>
            <a:r>
              <a:rPr lang="en-US" dirty="0" smtClean="0"/>
              <a:t>Liberal individualism</a:t>
            </a:r>
            <a:r>
              <a:rPr lang="en-US" dirty="0" smtClean="0"/>
              <a:t>: </a:t>
            </a:r>
            <a:r>
              <a:rPr lang="en-US" dirty="0"/>
              <a:t>f</a:t>
            </a:r>
            <a:r>
              <a:rPr lang="en-US" dirty="0" smtClean="0"/>
              <a:t>reedom </a:t>
            </a:r>
            <a:r>
              <a:rPr lang="en-US" dirty="0" smtClean="0"/>
              <a:t>as non-interference</a:t>
            </a:r>
          </a:p>
          <a:p>
            <a:r>
              <a:rPr lang="en-US" dirty="0" smtClean="0"/>
              <a:t>The “harm principle”</a:t>
            </a:r>
          </a:p>
          <a:p>
            <a:r>
              <a:rPr lang="en-US" dirty="0"/>
              <a:t>The darker side of Mill’s liberal progressivism</a:t>
            </a:r>
          </a:p>
          <a:p>
            <a:r>
              <a:rPr lang="en-US" dirty="0" smtClean="0">
                <a:solidFill>
                  <a:schemeClr val="tx1">
                    <a:lumMod val="50000"/>
                    <a:lumOff val="50000"/>
                  </a:schemeClr>
                </a:solidFill>
              </a:rPr>
              <a:t>Priorities</a:t>
            </a:r>
            <a:r>
              <a:rPr lang="en-US" dirty="0" smtClean="0">
                <a:solidFill>
                  <a:schemeClr val="tx1">
                    <a:lumMod val="50000"/>
                    <a:lumOff val="50000"/>
                  </a:schemeClr>
                </a:solidFill>
              </a:rPr>
              <a:t>: the right and the good</a:t>
            </a:r>
          </a:p>
          <a:p>
            <a:r>
              <a:rPr lang="en-US" dirty="0" smtClean="0">
                <a:solidFill>
                  <a:schemeClr val="tx1">
                    <a:lumMod val="50000"/>
                    <a:lumOff val="50000"/>
                  </a:schemeClr>
                </a:solidFill>
              </a:rPr>
              <a:t>Mill’s </a:t>
            </a:r>
            <a:r>
              <a:rPr lang="en-US" dirty="0" smtClean="0">
                <a:solidFill>
                  <a:schemeClr val="tx1">
                    <a:lumMod val="50000"/>
                    <a:lumOff val="50000"/>
                  </a:schemeClr>
                </a:solidFill>
              </a:rPr>
              <a:t>perfectionism</a:t>
            </a: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1965584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Taming the Leviathan</a:t>
            </a:r>
            <a:endParaRPr lang="en-US" dirty="0"/>
          </a:p>
        </p:txBody>
      </p:sp>
      <p:sp>
        <p:nvSpPr>
          <p:cNvPr id="3" name="Content Placeholder 2"/>
          <p:cNvSpPr>
            <a:spLocks noGrp="1"/>
          </p:cNvSpPr>
          <p:nvPr>
            <p:ph idx="1"/>
          </p:nvPr>
        </p:nvSpPr>
        <p:spPr/>
        <p:txBody>
          <a:bodyPr>
            <a:normAutofit/>
          </a:bodyPr>
          <a:lstStyle/>
          <a:p>
            <a:r>
              <a:rPr lang="en-US" b="1" dirty="0" smtClean="0"/>
              <a:t>Sovereign power </a:t>
            </a:r>
            <a:r>
              <a:rPr lang="en-US" dirty="0" smtClean="0"/>
              <a:t>was understood as “necessary</a:t>
            </a:r>
            <a:r>
              <a:rPr lang="en-US" dirty="0"/>
              <a:t>, but also as highly dangerous; as a weapon which they would attempt to use against their subjects, no less than against external </a:t>
            </a:r>
            <a:r>
              <a:rPr lang="en-US" dirty="0" smtClean="0"/>
              <a:t>enemies.” </a:t>
            </a:r>
          </a:p>
          <a:p>
            <a:r>
              <a:rPr lang="en-US" dirty="0" smtClean="0"/>
              <a:t>Early liberal revolutions aimed to </a:t>
            </a:r>
            <a:r>
              <a:rPr lang="en-US" dirty="0"/>
              <a:t>set </a:t>
            </a:r>
            <a:r>
              <a:rPr lang="en-US" b="1" dirty="0"/>
              <a:t>limits </a:t>
            </a:r>
            <a:r>
              <a:rPr lang="en-US" b="1" dirty="0" smtClean="0"/>
              <a:t>to sovereign power </a:t>
            </a:r>
            <a:r>
              <a:rPr lang="en-US" dirty="0" smtClean="0"/>
              <a:t>over their subjects. According to Mill, “this limitation </a:t>
            </a:r>
            <a:r>
              <a:rPr lang="en-US" dirty="0"/>
              <a:t>was </a:t>
            </a:r>
            <a:r>
              <a:rPr lang="en-US" b="1" dirty="0"/>
              <a:t>what they meant by </a:t>
            </a:r>
            <a:r>
              <a:rPr lang="en-US" b="1" dirty="0" smtClean="0"/>
              <a:t>liberty.</a:t>
            </a:r>
            <a:r>
              <a:rPr lang="en-US" dirty="0" smtClean="0"/>
              <a:t>” </a:t>
            </a:r>
          </a:p>
          <a:p>
            <a:r>
              <a:rPr lang="en-US" dirty="0" smtClean="0"/>
              <a:t>Liberal revolution was attempted by two methods: </a:t>
            </a:r>
          </a:p>
          <a:p>
            <a:pPr lvl="1"/>
            <a:r>
              <a:rPr lang="en-US" dirty="0" smtClean="0"/>
              <a:t>Recognition of political </a:t>
            </a:r>
            <a:r>
              <a:rPr lang="en-US" dirty="0"/>
              <a:t>liberties or </a:t>
            </a:r>
            <a:r>
              <a:rPr lang="en-US" dirty="0" smtClean="0"/>
              <a:t>rights.</a:t>
            </a:r>
          </a:p>
          <a:p>
            <a:pPr lvl="1"/>
            <a:r>
              <a:rPr lang="en-US" dirty="0" smtClean="0"/>
              <a:t>Establishment </a:t>
            </a:r>
            <a:r>
              <a:rPr lang="en-US" dirty="0"/>
              <a:t>of constitutional </a:t>
            </a:r>
            <a:r>
              <a:rPr lang="en-US" dirty="0" smtClean="0"/>
              <a:t>checks and balances.</a:t>
            </a:r>
          </a:p>
          <a:p>
            <a:r>
              <a:rPr lang="en-US" dirty="0" smtClean="0"/>
              <a:t>Liberal aspirations were limited to limiting sovereignty over subjects.</a:t>
            </a:r>
            <a:endParaRPr lang="en-US" dirty="0"/>
          </a:p>
        </p:txBody>
      </p:sp>
    </p:spTree>
    <p:extLst>
      <p:ext uri="{BB962C8B-B14F-4D97-AF65-F5344CB8AC3E}">
        <p14:creationId xmlns:p14="http://schemas.microsoft.com/office/powerpoint/2010/main" val="1508823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Mill’s Project?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Mill’s </a:t>
            </a:r>
            <a:r>
              <a:rPr lang="en-US" i="1" dirty="0" smtClean="0"/>
              <a:t>On Liberty</a:t>
            </a:r>
            <a:r>
              <a:rPr lang="en-US" dirty="0" smtClean="0"/>
              <a:t> self-consciously marks a new phase in the intellectual and political history of Western liberalism.</a:t>
            </a:r>
          </a:p>
          <a:p>
            <a:r>
              <a:rPr lang="en-US" dirty="0" smtClean="0"/>
              <a:t>Philosophical inquiry into the </a:t>
            </a:r>
            <a:r>
              <a:rPr lang="en-US" dirty="0"/>
              <a:t>nature and limits of the power which can be legitimately exercised by society over the individual</a:t>
            </a:r>
            <a:r>
              <a:rPr lang="en-US" dirty="0" smtClean="0"/>
              <a:t>.</a:t>
            </a:r>
          </a:p>
          <a:p>
            <a:r>
              <a:rPr lang="en-US" dirty="0" smtClean="0"/>
              <a:t>Freedom as non-interference: freedom is the negative right to do what one likes without </a:t>
            </a:r>
            <a:r>
              <a:rPr lang="en-US" b="1" dirty="0" smtClean="0"/>
              <a:t>social/normative constraints </a:t>
            </a:r>
            <a:r>
              <a:rPr lang="mr-IN" dirty="0" smtClean="0"/>
              <a:t>–</a:t>
            </a:r>
            <a:r>
              <a:rPr lang="en-US" dirty="0" smtClean="0"/>
              <a:t> not only </a:t>
            </a:r>
            <a:r>
              <a:rPr lang="en-US" b="1" dirty="0" smtClean="0"/>
              <a:t>political domination</a:t>
            </a:r>
            <a:r>
              <a:rPr lang="en-US" dirty="0" smtClean="0"/>
              <a:t>.</a:t>
            </a:r>
          </a:p>
          <a:p>
            <a:r>
              <a:rPr lang="en-US" dirty="0" smtClean="0"/>
              <a:t>This conception of freedom is the basis for the justification of negative rights that constitute the legal definition, construction, and protection of a space of unrestricted thought, speech, and action for individuals.</a:t>
            </a:r>
          </a:p>
          <a:p>
            <a:r>
              <a:rPr lang="en-US" dirty="0" smtClean="0"/>
              <a:t>Negotiation of the public/private spheres: expansion of the private sphere.</a:t>
            </a:r>
          </a:p>
          <a:p>
            <a:pPr lvl="1"/>
            <a:r>
              <a:rPr lang="en-US" dirty="0"/>
              <a:t>“the practical question, where to place the limit</a:t>
            </a:r>
            <a:r>
              <a:rPr lang="en-US" dirty="0" smtClean="0"/>
              <a:t>.”</a:t>
            </a:r>
          </a:p>
        </p:txBody>
      </p:sp>
    </p:spTree>
    <p:extLst>
      <p:ext uri="{BB962C8B-B14F-4D97-AF65-F5344CB8AC3E}">
        <p14:creationId xmlns:p14="http://schemas.microsoft.com/office/powerpoint/2010/main" val="1928837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Liberal Individualism</a:t>
            </a:r>
            <a:endParaRPr lang="en-US" dirty="0"/>
          </a:p>
        </p:txBody>
      </p:sp>
      <p:sp>
        <p:nvSpPr>
          <p:cNvPr id="3" name="Content Placeholder 2"/>
          <p:cNvSpPr>
            <a:spLocks noGrp="1"/>
          </p:cNvSpPr>
          <p:nvPr>
            <p:ph idx="1"/>
          </p:nvPr>
        </p:nvSpPr>
        <p:spPr/>
        <p:txBody>
          <a:bodyPr>
            <a:normAutofit/>
          </a:bodyPr>
          <a:lstStyle/>
          <a:p>
            <a:r>
              <a:rPr lang="en-US" dirty="0" smtClean="0"/>
              <a:t>Protection against the tyranny of majority opinion and practice.</a:t>
            </a:r>
          </a:p>
          <a:p>
            <a:r>
              <a:rPr lang="en-US" dirty="0" smtClean="0"/>
              <a:t>Justified to protect the development of individuality against conformity to prevailing social norms, religious orthodoxy, </a:t>
            </a:r>
            <a:r>
              <a:rPr lang="en-US" i="1" dirty="0" smtClean="0"/>
              <a:t>etc</a:t>
            </a:r>
            <a:r>
              <a:rPr lang="en-US" dirty="0" smtClean="0"/>
              <a:t>.</a:t>
            </a:r>
          </a:p>
          <a:p>
            <a:r>
              <a:rPr lang="en-US" b="1" dirty="0" smtClean="0"/>
              <a:t>Autonomous subjectivity: practical reason as the power to form and revise a private conception of the good, or a rational plan of life.</a:t>
            </a:r>
          </a:p>
          <a:p>
            <a:r>
              <a:rPr lang="en-US" dirty="0" smtClean="0"/>
              <a:t>Autonomous subjectivity has as its condition of possibility that individuals have a negative right of </a:t>
            </a:r>
            <a:r>
              <a:rPr lang="en-US" b="1" dirty="0" smtClean="0"/>
              <a:t>non-interference</a:t>
            </a:r>
            <a:r>
              <a:rPr lang="en-US" dirty="0" smtClean="0"/>
              <a:t>, Mill argues.</a:t>
            </a:r>
          </a:p>
        </p:txBody>
      </p:sp>
    </p:spTree>
    <p:extLst>
      <p:ext uri="{BB962C8B-B14F-4D97-AF65-F5344CB8AC3E}">
        <p14:creationId xmlns:p14="http://schemas.microsoft.com/office/powerpoint/2010/main" val="413283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Very Simple Principle”</a:t>
            </a:r>
            <a:endParaRPr lang="en-US" dirty="0"/>
          </a:p>
        </p:txBody>
      </p:sp>
      <p:sp>
        <p:nvSpPr>
          <p:cNvPr id="3" name="Content Placeholder 2"/>
          <p:cNvSpPr>
            <a:spLocks noGrp="1"/>
          </p:cNvSpPr>
          <p:nvPr>
            <p:ph idx="1"/>
          </p:nvPr>
        </p:nvSpPr>
        <p:spPr/>
        <p:txBody>
          <a:bodyPr>
            <a:normAutofit/>
          </a:bodyPr>
          <a:lstStyle/>
          <a:p>
            <a:r>
              <a:rPr lang="en-US" dirty="0" smtClean="0"/>
              <a:t>The harm principle is intended to “govern absolutely” the exercise of power by society over the individual by way </a:t>
            </a:r>
            <a:r>
              <a:rPr lang="en-US" dirty="0"/>
              <a:t>of compulsion and control, </a:t>
            </a:r>
            <a:r>
              <a:rPr lang="en-US" dirty="0" smtClean="0"/>
              <a:t>“whether </a:t>
            </a:r>
            <a:r>
              <a:rPr lang="en-US" dirty="0"/>
              <a:t>the means used be physical force in the form of legal penalties or the moral coercion of public </a:t>
            </a:r>
            <a:r>
              <a:rPr lang="en-US" dirty="0" smtClean="0"/>
              <a:t>opinion”. </a:t>
            </a:r>
          </a:p>
          <a:p>
            <a:r>
              <a:rPr lang="en-US" dirty="0" smtClean="0"/>
              <a:t>The harm principle states that “</a:t>
            </a:r>
            <a:r>
              <a:rPr lang="en-US" b="1" dirty="0" smtClean="0"/>
              <a:t>the only purpose for which power can be rightfully exercised over any member of a civilized community, against his will, is to prevent harm to others</a:t>
            </a:r>
            <a:r>
              <a:rPr lang="en-US" dirty="0" smtClean="0"/>
              <a:t>.” </a:t>
            </a:r>
          </a:p>
        </p:txBody>
      </p:sp>
    </p:spTree>
    <p:extLst>
      <p:ext uri="{BB962C8B-B14F-4D97-AF65-F5344CB8AC3E}">
        <p14:creationId xmlns:p14="http://schemas.microsoft.com/office/powerpoint/2010/main" val="842521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Justification of Restrictions on Liberty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Mill thus differentiates </a:t>
            </a:r>
            <a:r>
              <a:rPr lang="en-US" b="1" dirty="0" smtClean="0"/>
              <a:t>paternalistic</a:t>
            </a:r>
            <a:r>
              <a:rPr lang="en-US" dirty="0" smtClean="0"/>
              <a:t> </a:t>
            </a:r>
            <a:r>
              <a:rPr lang="en-US" dirty="0"/>
              <a:t>and </a:t>
            </a:r>
            <a:r>
              <a:rPr lang="en-US" b="1" dirty="0"/>
              <a:t>moralistic</a:t>
            </a:r>
            <a:r>
              <a:rPr lang="en-US" dirty="0"/>
              <a:t> restrictions of liberty from restrictions of liberty based upon the </a:t>
            </a:r>
            <a:r>
              <a:rPr lang="en-US" b="1" dirty="0"/>
              <a:t>harm </a:t>
            </a:r>
            <a:r>
              <a:rPr lang="en-US" b="1" dirty="0" smtClean="0"/>
              <a:t>principle</a:t>
            </a:r>
            <a:r>
              <a:rPr lang="en-US" dirty="0" smtClean="0"/>
              <a:t>. </a:t>
            </a:r>
          </a:p>
          <a:p>
            <a:r>
              <a:rPr lang="en-US" dirty="0" smtClean="0"/>
              <a:t>Restrictions on individual liberty are</a:t>
            </a:r>
            <a:r>
              <a:rPr lang="en-US" dirty="0"/>
              <a:t> </a:t>
            </a:r>
            <a:r>
              <a:rPr lang="en-US" i="1" dirty="0"/>
              <a:t>paternalistic</a:t>
            </a:r>
            <a:r>
              <a:rPr lang="en-US" dirty="0"/>
              <a:t> if </a:t>
            </a:r>
            <a:r>
              <a:rPr lang="en-US" dirty="0" smtClean="0"/>
              <a:t>for</a:t>
            </a:r>
            <a:r>
              <a:rPr lang="en-US" dirty="0"/>
              <a:t> </a:t>
            </a:r>
            <a:r>
              <a:rPr lang="en-US" dirty="0" smtClean="0"/>
              <a:t>the agent’s own good.</a:t>
            </a:r>
          </a:p>
          <a:p>
            <a:pPr lvl="1"/>
            <a:r>
              <a:rPr lang="en-US" dirty="0" smtClean="0"/>
              <a:t>Unjustified</a:t>
            </a:r>
            <a:endParaRPr lang="en-US" dirty="0"/>
          </a:p>
          <a:p>
            <a:r>
              <a:rPr lang="en-US" dirty="0"/>
              <a:t>Restrictions on individual liberty </a:t>
            </a:r>
            <a:r>
              <a:rPr lang="en-US" dirty="0" smtClean="0"/>
              <a:t>are</a:t>
            </a:r>
            <a:r>
              <a:rPr lang="en-US" dirty="0"/>
              <a:t> </a:t>
            </a:r>
            <a:r>
              <a:rPr lang="en-US" i="1" dirty="0"/>
              <a:t>moralistic</a:t>
            </a:r>
            <a:r>
              <a:rPr lang="en-US" dirty="0"/>
              <a:t> if </a:t>
            </a:r>
            <a:r>
              <a:rPr lang="en-US" dirty="0" smtClean="0"/>
              <a:t>to </a:t>
            </a:r>
            <a:r>
              <a:rPr lang="en-US" dirty="0"/>
              <a:t>ensure </a:t>
            </a:r>
            <a:r>
              <a:rPr lang="en-US" dirty="0" smtClean="0"/>
              <a:t>that the agent </a:t>
            </a:r>
            <a:r>
              <a:rPr lang="en-US" dirty="0"/>
              <a:t>acts morally </a:t>
            </a:r>
            <a:r>
              <a:rPr lang="en-US" dirty="0" smtClean="0"/>
              <a:t>(upon moral obligations) or </a:t>
            </a:r>
            <a:r>
              <a:rPr lang="en-US" dirty="0"/>
              <a:t>not </a:t>
            </a:r>
            <a:r>
              <a:rPr lang="en-US" dirty="0" smtClean="0"/>
              <a:t>immorally (upon moral prohibitions).</a:t>
            </a:r>
          </a:p>
          <a:p>
            <a:pPr lvl="1"/>
            <a:r>
              <a:rPr lang="en-US" dirty="0" smtClean="0"/>
              <a:t>Unjustified</a:t>
            </a:r>
          </a:p>
          <a:p>
            <a:r>
              <a:rPr lang="en-US" dirty="0"/>
              <a:t>Restrictions on </a:t>
            </a:r>
            <a:r>
              <a:rPr lang="en-US" dirty="0" smtClean="0"/>
              <a:t>individual liberty are applications </a:t>
            </a:r>
            <a:r>
              <a:rPr lang="en-US" dirty="0"/>
              <a:t>of the </a:t>
            </a:r>
            <a:r>
              <a:rPr lang="en-US" i="1" dirty="0"/>
              <a:t>harm principle</a:t>
            </a:r>
            <a:r>
              <a:rPr lang="en-US" dirty="0"/>
              <a:t> if </a:t>
            </a:r>
            <a:r>
              <a:rPr lang="en-US" dirty="0" smtClean="0"/>
              <a:t>to </a:t>
            </a:r>
            <a:r>
              <a:rPr lang="en-US" dirty="0"/>
              <a:t>prevent harm to someone other </a:t>
            </a:r>
            <a:r>
              <a:rPr lang="en-US" dirty="0" smtClean="0"/>
              <a:t>than the agent.</a:t>
            </a:r>
          </a:p>
          <a:p>
            <a:pPr lvl="1"/>
            <a:r>
              <a:rPr lang="en-US" dirty="0" smtClean="0"/>
              <a:t>Justified (maybe)</a:t>
            </a:r>
            <a:endParaRPr lang="en-US" dirty="0"/>
          </a:p>
          <a:p>
            <a:r>
              <a:rPr lang="en-US" dirty="0"/>
              <a:t>Mill claims that the harm principle is the sole legitimate justification for restricting individual </a:t>
            </a:r>
            <a:r>
              <a:rPr lang="en-US" dirty="0" smtClean="0"/>
              <a:t>liberties, </a:t>
            </a:r>
            <a:r>
              <a:rPr lang="en-US" b="1" dirty="0" err="1" smtClean="0"/>
              <a:t>iff</a:t>
            </a:r>
            <a:r>
              <a:rPr lang="en-US" b="1" dirty="0" smtClean="0"/>
              <a:t> the benefits of interference outweigh the costs</a:t>
            </a:r>
            <a:r>
              <a:rPr lang="en-US" dirty="0"/>
              <a:t> </a:t>
            </a:r>
            <a:r>
              <a:rPr lang="en-US" dirty="0" smtClean="0"/>
              <a:t>(harm reduction).</a:t>
            </a:r>
            <a:endParaRPr lang="en-US" dirty="0"/>
          </a:p>
          <a:p>
            <a:r>
              <a:rPr lang="en-US" dirty="0" smtClean="0"/>
              <a:t>Mill differentiates genuine </a:t>
            </a:r>
            <a:r>
              <a:rPr lang="en-US" dirty="0"/>
              <a:t>harm and </a:t>
            </a:r>
            <a:r>
              <a:rPr lang="en-US" i="1" dirty="0"/>
              <a:t>mere offense</a:t>
            </a:r>
            <a:r>
              <a:rPr lang="en-US" dirty="0"/>
              <a:t>. In order </a:t>
            </a:r>
            <a:r>
              <a:rPr lang="en-US" dirty="0" smtClean="0"/>
              <a:t>for an action to to come under the harm </a:t>
            </a:r>
            <a:r>
              <a:rPr lang="en-US" dirty="0"/>
              <a:t>principle, </a:t>
            </a:r>
            <a:r>
              <a:rPr lang="en-US" dirty="0" smtClean="0"/>
              <a:t>it must </a:t>
            </a:r>
            <a:r>
              <a:rPr lang="en-US" dirty="0"/>
              <a:t>violate or risk violation of </a:t>
            </a:r>
            <a:r>
              <a:rPr lang="en-US" dirty="0" smtClean="0"/>
              <a:t>the core interests </a:t>
            </a:r>
            <a:r>
              <a:rPr lang="en-US" dirty="0"/>
              <a:t>of others in which they have a </a:t>
            </a:r>
            <a:r>
              <a:rPr lang="en-US" dirty="0" smtClean="0"/>
              <a:t>legitimate right.</a:t>
            </a:r>
            <a:endParaRPr lang="en-US" dirty="0"/>
          </a:p>
        </p:txBody>
      </p:sp>
    </p:spTree>
    <p:extLst>
      <p:ext uri="{BB962C8B-B14F-4D97-AF65-F5344CB8AC3E}">
        <p14:creationId xmlns:p14="http://schemas.microsoft.com/office/powerpoint/2010/main" val="144294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Darker Side of Mill’s Progressivism</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Recalling our pedagogical commitment to be critical </a:t>
            </a:r>
            <a:r>
              <a:rPr lang="en-US" dirty="0"/>
              <a:t>of Western intellectual and political histories that construct Eurocentric, progressive narratives of human </a:t>
            </a:r>
            <a:r>
              <a:rPr lang="en-US" dirty="0" smtClean="0"/>
              <a:t>freedom.</a:t>
            </a:r>
          </a:p>
          <a:p>
            <a:r>
              <a:rPr lang="en-US" dirty="0" smtClean="0"/>
              <a:t>“It is, perhaps, hardly necessary to say that </a:t>
            </a:r>
            <a:r>
              <a:rPr lang="en-US" b="1" dirty="0" smtClean="0"/>
              <a:t>this doctrine is meant to apply only to human beings in the maturity of their faculties</a:t>
            </a:r>
            <a:r>
              <a:rPr lang="en-US" dirty="0" smtClean="0"/>
              <a:t>. We are not speaking of children, or of young persons below the age which the law may fix as that of manhood or womanhood. Those who are still in a state to require being taken care of by others, must be protected against their own actions as well as against external injury.”</a:t>
            </a:r>
          </a:p>
          <a:p>
            <a:r>
              <a:rPr lang="en-US" dirty="0" smtClean="0"/>
              <a:t>“</a:t>
            </a:r>
            <a:r>
              <a:rPr lang="en-US" b="1" dirty="0" smtClean="0"/>
              <a:t>For the same reason</a:t>
            </a:r>
            <a:r>
              <a:rPr lang="en-US" dirty="0" smtClean="0"/>
              <a:t>, we may leave out of consideration those backward states of society in which the race itself may be considered as in its nonage. The early difficulties in the way of spontaneous progress are so great, that there is seldom any choice of means for overcoming them; and a ruler full of the spirit of improvement is warranted in the use of any expedients that will attain an end, perhaps otherwise unattainable. </a:t>
            </a:r>
            <a:r>
              <a:rPr lang="en-US" b="1" dirty="0" smtClean="0"/>
              <a:t>Despotism is a legitimate mode of government in dealing with barbarians, provided the end be their improvement, and the means justified by actually effecting that end</a:t>
            </a:r>
            <a:r>
              <a:rPr lang="en-US" dirty="0" smtClean="0"/>
              <a:t>.”</a:t>
            </a:r>
          </a:p>
          <a:p>
            <a:r>
              <a:rPr lang="en-US" dirty="0" smtClean="0"/>
              <a:t>“</a:t>
            </a:r>
            <a:r>
              <a:rPr lang="en-US" b="1" dirty="0" smtClean="0"/>
              <a:t>Liberty, as a principle, has no application to any state of things anterior to the time when mankind have become capable of being improved by free and equal discussion</a:t>
            </a:r>
            <a:r>
              <a:rPr lang="en-US" dirty="0" smtClean="0"/>
              <a:t>.”</a:t>
            </a:r>
          </a:p>
          <a:p>
            <a:r>
              <a:rPr lang="en-US" dirty="0" smtClean="0"/>
              <a:t>“But as soon as mankind have attained the capacity of being guided to their own improvement by conviction or persuasion (</a:t>
            </a:r>
            <a:r>
              <a:rPr lang="en-US" b="1" dirty="0" smtClean="0"/>
              <a:t>a period long since reached in all nations with whom we need here concern ourselves</a:t>
            </a:r>
            <a:r>
              <a:rPr lang="en-US" dirty="0" smtClean="0"/>
              <a:t>), compulsion, either in the direct form or in that of pains and penalties for non-compliance, is no longer admissible as a means to their own good, and justifiable only for the security of others.”</a:t>
            </a:r>
            <a:br>
              <a:rPr lang="en-US" dirty="0" smtClean="0"/>
            </a:br>
            <a:r>
              <a:rPr lang="en-US" dirty="0" smtClean="0"/>
              <a:t>- </a:t>
            </a:r>
            <a:r>
              <a:rPr lang="en-US" i="1" dirty="0" smtClean="0"/>
              <a:t>On Liberty</a:t>
            </a:r>
            <a:r>
              <a:rPr lang="en-US" dirty="0" smtClean="0"/>
              <a:t>, 18-19</a:t>
            </a:r>
          </a:p>
        </p:txBody>
      </p:sp>
    </p:spTree>
    <p:extLst>
      <p:ext uri="{BB962C8B-B14F-4D97-AF65-F5344CB8AC3E}">
        <p14:creationId xmlns:p14="http://schemas.microsoft.com/office/powerpoint/2010/main" val="627144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1289</TotalTime>
  <Words>981</Words>
  <Application>Microsoft Macintosh PowerPoint</Application>
  <PresentationFormat>Widescreen</PresentationFormat>
  <Paragraphs>70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Mangal</vt:lpstr>
      <vt:lpstr>Arial</vt:lpstr>
      <vt:lpstr>Office Theme</vt:lpstr>
      <vt:lpstr>On Liberty</vt:lpstr>
      <vt:lpstr>Recap of Yesterday’s Lecture</vt:lpstr>
      <vt:lpstr>Overview</vt:lpstr>
      <vt:lpstr>Taming the Leviathan</vt:lpstr>
      <vt:lpstr>What is Mill’s Project?</vt:lpstr>
      <vt:lpstr>Liberal Individualism</vt:lpstr>
      <vt:lpstr>“One Very Simple Principle”</vt:lpstr>
      <vt:lpstr>The Justification of Restrictions on Liberty</vt:lpstr>
      <vt:lpstr>The Darker Side of Mill’s Progressivism</vt:lpstr>
      <vt:lpstr>Mill’s Perfectionism: Liberal Progressivism</vt:lpstr>
      <vt:lpstr>Priorities: the Right and the Good</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Liberty</dc:title>
  <dc:creator>Zachary Penman</dc:creator>
  <cp:lastModifiedBy>Zachary Penman</cp:lastModifiedBy>
  <cp:revision>98</cp:revision>
  <dcterms:created xsi:type="dcterms:W3CDTF">2019-09-10T21:47:10Z</dcterms:created>
  <dcterms:modified xsi:type="dcterms:W3CDTF">2019-09-16T20:26:48Z</dcterms:modified>
</cp:coreProperties>
</file>