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4" r:id="rId4"/>
    <p:sldId id="263" r:id="rId5"/>
    <p:sldId id="278" r:id="rId6"/>
    <p:sldId id="258" r:id="rId7"/>
    <p:sldId id="260" r:id="rId8"/>
    <p:sldId id="265" r:id="rId9"/>
    <p:sldId id="266" r:id="rId10"/>
    <p:sldId id="267" r:id="rId11"/>
    <p:sldId id="269" r:id="rId12"/>
    <p:sldId id="270" r:id="rId13"/>
    <p:sldId id="261" r:id="rId14"/>
    <p:sldId id="277" r:id="rId15"/>
    <p:sldId id="259" r:id="rId16"/>
    <p:sldId id="271" r:id="rId17"/>
    <p:sldId id="276" r:id="rId18"/>
    <p:sldId id="273" r:id="rId19"/>
    <p:sldId id="26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2"/>
  </p:normalViewPr>
  <p:slideViewPr>
    <p:cSldViewPr snapToGrid="0" snapToObjects="1">
      <p:cViewPr varScale="1">
        <p:scale>
          <a:sx n="66" d="100"/>
          <a:sy n="66" d="100"/>
        </p:scale>
        <p:origin x="216"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86E3B1-8E97-7C40-85F0-F4D1585645A6}" type="datetimeFigureOut">
              <a:rPr lang="en-US" smtClean="0"/>
              <a:t>9/23/19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EEB33-F394-CD49-B8FA-1751385D46EA}" type="slidenum">
              <a:rPr lang="en-US" smtClean="0"/>
              <a:t>‹#›</a:t>
            </a:fld>
            <a:endParaRPr lang="en-US"/>
          </a:p>
        </p:txBody>
      </p:sp>
    </p:spTree>
    <p:extLst>
      <p:ext uri="{BB962C8B-B14F-4D97-AF65-F5344CB8AC3E}">
        <p14:creationId xmlns:p14="http://schemas.microsoft.com/office/powerpoint/2010/main" val="1216671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86E3B1-8E97-7C40-85F0-F4D1585645A6}" type="datetimeFigureOut">
              <a:rPr lang="en-US" smtClean="0"/>
              <a:t>9/23/19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EEB33-F394-CD49-B8FA-1751385D46EA}" type="slidenum">
              <a:rPr lang="en-US" smtClean="0"/>
              <a:t>‹#›</a:t>
            </a:fld>
            <a:endParaRPr lang="en-US"/>
          </a:p>
        </p:txBody>
      </p:sp>
    </p:spTree>
    <p:extLst>
      <p:ext uri="{BB962C8B-B14F-4D97-AF65-F5344CB8AC3E}">
        <p14:creationId xmlns:p14="http://schemas.microsoft.com/office/powerpoint/2010/main" val="1171164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86E3B1-8E97-7C40-85F0-F4D1585645A6}" type="datetimeFigureOut">
              <a:rPr lang="en-US" smtClean="0"/>
              <a:t>9/23/19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EEB33-F394-CD49-B8FA-1751385D46EA}" type="slidenum">
              <a:rPr lang="en-US" smtClean="0"/>
              <a:t>‹#›</a:t>
            </a:fld>
            <a:endParaRPr lang="en-US"/>
          </a:p>
        </p:txBody>
      </p:sp>
    </p:spTree>
    <p:extLst>
      <p:ext uri="{BB962C8B-B14F-4D97-AF65-F5344CB8AC3E}">
        <p14:creationId xmlns:p14="http://schemas.microsoft.com/office/powerpoint/2010/main" val="2078244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86E3B1-8E97-7C40-85F0-F4D1585645A6}" type="datetimeFigureOut">
              <a:rPr lang="en-US" smtClean="0"/>
              <a:t>9/23/19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EEB33-F394-CD49-B8FA-1751385D46EA}" type="slidenum">
              <a:rPr lang="en-US" smtClean="0"/>
              <a:t>‹#›</a:t>
            </a:fld>
            <a:endParaRPr lang="en-US"/>
          </a:p>
        </p:txBody>
      </p:sp>
    </p:spTree>
    <p:extLst>
      <p:ext uri="{BB962C8B-B14F-4D97-AF65-F5344CB8AC3E}">
        <p14:creationId xmlns:p14="http://schemas.microsoft.com/office/powerpoint/2010/main" val="26550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86E3B1-8E97-7C40-85F0-F4D1585645A6}" type="datetimeFigureOut">
              <a:rPr lang="en-US" smtClean="0"/>
              <a:t>9/23/19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EEB33-F394-CD49-B8FA-1751385D46EA}" type="slidenum">
              <a:rPr lang="en-US" smtClean="0"/>
              <a:t>‹#›</a:t>
            </a:fld>
            <a:endParaRPr lang="en-US"/>
          </a:p>
        </p:txBody>
      </p:sp>
    </p:spTree>
    <p:extLst>
      <p:ext uri="{BB962C8B-B14F-4D97-AF65-F5344CB8AC3E}">
        <p14:creationId xmlns:p14="http://schemas.microsoft.com/office/powerpoint/2010/main" val="2012882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86E3B1-8E97-7C40-85F0-F4D1585645A6}" type="datetimeFigureOut">
              <a:rPr lang="en-US" smtClean="0"/>
              <a:t>9/23/19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EEB33-F394-CD49-B8FA-1751385D46EA}" type="slidenum">
              <a:rPr lang="en-US" smtClean="0"/>
              <a:t>‹#›</a:t>
            </a:fld>
            <a:endParaRPr lang="en-US"/>
          </a:p>
        </p:txBody>
      </p:sp>
    </p:spTree>
    <p:extLst>
      <p:ext uri="{BB962C8B-B14F-4D97-AF65-F5344CB8AC3E}">
        <p14:creationId xmlns:p14="http://schemas.microsoft.com/office/powerpoint/2010/main" val="1205160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86E3B1-8E97-7C40-85F0-F4D1585645A6}" type="datetimeFigureOut">
              <a:rPr lang="en-US" smtClean="0"/>
              <a:t>9/23/19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BEEB33-F394-CD49-B8FA-1751385D46EA}" type="slidenum">
              <a:rPr lang="en-US" smtClean="0"/>
              <a:t>‹#›</a:t>
            </a:fld>
            <a:endParaRPr lang="en-US"/>
          </a:p>
        </p:txBody>
      </p:sp>
    </p:spTree>
    <p:extLst>
      <p:ext uri="{BB962C8B-B14F-4D97-AF65-F5344CB8AC3E}">
        <p14:creationId xmlns:p14="http://schemas.microsoft.com/office/powerpoint/2010/main" val="62395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86E3B1-8E97-7C40-85F0-F4D1585645A6}" type="datetimeFigureOut">
              <a:rPr lang="en-US" smtClean="0"/>
              <a:t>9/23/19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BEEB33-F394-CD49-B8FA-1751385D46EA}" type="slidenum">
              <a:rPr lang="en-US" smtClean="0"/>
              <a:t>‹#›</a:t>
            </a:fld>
            <a:endParaRPr lang="en-US"/>
          </a:p>
        </p:txBody>
      </p:sp>
    </p:spTree>
    <p:extLst>
      <p:ext uri="{BB962C8B-B14F-4D97-AF65-F5344CB8AC3E}">
        <p14:creationId xmlns:p14="http://schemas.microsoft.com/office/powerpoint/2010/main" val="70370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86E3B1-8E97-7C40-85F0-F4D1585645A6}" type="datetimeFigureOut">
              <a:rPr lang="en-US" smtClean="0"/>
              <a:t>9/23/19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BEEB33-F394-CD49-B8FA-1751385D46EA}" type="slidenum">
              <a:rPr lang="en-US" smtClean="0"/>
              <a:t>‹#›</a:t>
            </a:fld>
            <a:endParaRPr lang="en-US"/>
          </a:p>
        </p:txBody>
      </p:sp>
    </p:spTree>
    <p:extLst>
      <p:ext uri="{BB962C8B-B14F-4D97-AF65-F5344CB8AC3E}">
        <p14:creationId xmlns:p14="http://schemas.microsoft.com/office/powerpoint/2010/main" val="948851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86E3B1-8E97-7C40-85F0-F4D1585645A6}" type="datetimeFigureOut">
              <a:rPr lang="en-US" smtClean="0"/>
              <a:t>9/23/19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EEB33-F394-CD49-B8FA-1751385D46EA}" type="slidenum">
              <a:rPr lang="en-US" smtClean="0"/>
              <a:t>‹#›</a:t>
            </a:fld>
            <a:endParaRPr lang="en-US"/>
          </a:p>
        </p:txBody>
      </p:sp>
    </p:spTree>
    <p:extLst>
      <p:ext uri="{BB962C8B-B14F-4D97-AF65-F5344CB8AC3E}">
        <p14:creationId xmlns:p14="http://schemas.microsoft.com/office/powerpoint/2010/main" val="13936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86E3B1-8E97-7C40-85F0-F4D1585645A6}" type="datetimeFigureOut">
              <a:rPr lang="en-US" smtClean="0"/>
              <a:t>9/23/19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EEB33-F394-CD49-B8FA-1751385D46EA}" type="slidenum">
              <a:rPr lang="en-US" smtClean="0"/>
              <a:t>‹#›</a:t>
            </a:fld>
            <a:endParaRPr lang="en-US"/>
          </a:p>
        </p:txBody>
      </p:sp>
    </p:spTree>
    <p:extLst>
      <p:ext uri="{BB962C8B-B14F-4D97-AF65-F5344CB8AC3E}">
        <p14:creationId xmlns:p14="http://schemas.microsoft.com/office/powerpoint/2010/main" val="15113707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6E3B1-8E97-7C40-85F0-F4D1585645A6}" type="datetimeFigureOut">
              <a:rPr lang="en-US" smtClean="0"/>
              <a:t>9/23/19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EEB33-F394-CD49-B8FA-1751385D46EA}" type="slidenum">
              <a:rPr lang="en-US" smtClean="0"/>
              <a:t>‹#›</a:t>
            </a:fld>
            <a:endParaRPr lang="en-US"/>
          </a:p>
        </p:txBody>
      </p:sp>
    </p:spTree>
    <p:extLst>
      <p:ext uri="{BB962C8B-B14F-4D97-AF65-F5344CB8AC3E}">
        <p14:creationId xmlns:p14="http://schemas.microsoft.com/office/powerpoint/2010/main" val="1071705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ostonreview.net/politics-philosophy-religion/jason-stanley-what-mill-got-wrong-about-freedom-of-speech" TargetMode="External"/><Relationship Id="rId3" Type="http://schemas.openxmlformats.org/officeDocument/2006/relationships/hyperlink" Target="https://www.vox.com/policy-and-politics/2019/9/9/20750160/liberalism-trump-putin-socialism-reactionar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b="-2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Free Speech</a:t>
            </a:r>
            <a:endParaRPr lang="en-US" dirty="0"/>
          </a:p>
        </p:txBody>
      </p:sp>
      <p:sp>
        <p:nvSpPr>
          <p:cNvPr id="3" name="Subtitle 2"/>
          <p:cNvSpPr>
            <a:spLocks noGrp="1"/>
          </p:cNvSpPr>
          <p:nvPr>
            <p:ph type="subTitle" idx="1"/>
          </p:nvPr>
        </p:nvSpPr>
        <p:spPr/>
        <p:txBody>
          <a:bodyPr/>
          <a:lstStyle/>
          <a:p>
            <a:r>
              <a:rPr lang="en-US" dirty="0" smtClean="0"/>
              <a:t>Freedom III</a:t>
            </a:r>
            <a:endParaRPr lang="en-US" dirty="0"/>
          </a:p>
        </p:txBody>
      </p:sp>
    </p:spTree>
    <p:extLst>
      <p:ext uri="{BB962C8B-B14F-4D97-AF65-F5344CB8AC3E}">
        <p14:creationId xmlns:p14="http://schemas.microsoft.com/office/powerpoint/2010/main" val="233120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Fake News!</a:t>
            </a:r>
            <a:endParaRPr lang="en-US" dirty="0"/>
          </a:p>
        </p:txBody>
      </p:sp>
      <p:sp>
        <p:nvSpPr>
          <p:cNvPr id="3" name="Content Placeholder 2"/>
          <p:cNvSpPr>
            <a:spLocks noGrp="1"/>
          </p:cNvSpPr>
          <p:nvPr>
            <p:ph idx="1"/>
          </p:nvPr>
        </p:nvSpPr>
        <p:spPr>
          <a:xfrm>
            <a:off x="838200" y="1825625"/>
            <a:ext cx="10515600" cy="4477898"/>
          </a:xfrm>
        </p:spPr>
        <p:txBody>
          <a:bodyPr>
            <a:normAutofit/>
          </a:bodyPr>
          <a:lstStyle/>
          <a:p>
            <a:r>
              <a:rPr lang="en-US" dirty="0" smtClean="0"/>
              <a:t>If human rationality is bounded, in particular due to constraints on our cognitive abilities, access to information, and the time costs of practices of reasoning, then </a:t>
            </a:r>
            <a:r>
              <a:rPr lang="en-US" b="1" dirty="0" smtClean="0"/>
              <a:t>misinformation</a:t>
            </a:r>
            <a:r>
              <a:rPr lang="en-US" dirty="0" smtClean="0"/>
              <a:t> and </a:t>
            </a:r>
            <a:r>
              <a:rPr lang="en-US" b="1" dirty="0" smtClean="0"/>
              <a:t>disinformation</a:t>
            </a:r>
            <a:r>
              <a:rPr lang="en-US" dirty="0" smtClean="0"/>
              <a:t>, which toxify the information </a:t>
            </a:r>
            <a:r>
              <a:rPr lang="en-US" b="1" dirty="0" smtClean="0"/>
              <a:t>ecosystem</a:t>
            </a:r>
            <a:r>
              <a:rPr lang="en-US" dirty="0" smtClean="0"/>
              <a:t>, further damage the prospects of reasoning and communication.</a:t>
            </a:r>
          </a:p>
          <a:p>
            <a:r>
              <a:rPr lang="en-US" b="1" dirty="0" smtClean="0"/>
              <a:t>The </a:t>
            </a:r>
            <a:r>
              <a:rPr lang="en-US" b="1" dirty="0" smtClean="0"/>
              <a:t>challenge of misinformation and disinformation to democracy becomes especially pronounced when it is dressed up as real news or expert opinion</a:t>
            </a:r>
            <a:r>
              <a:rPr lang="en-US" dirty="0" smtClean="0"/>
              <a:t>, more so when the producers and suppliers of fake news are state and non-state actors engaged in </a:t>
            </a:r>
            <a:r>
              <a:rPr lang="en-US" b="1" dirty="0" smtClean="0"/>
              <a:t>information warfare</a:t>
            </a:r>
            <a:r>
              <a:rPr lang="en-US" dirty="0" smtClean="0"/>
              <a:t>.</a:t>
            </a:r>
            <a:endParaRPr lang="en-US" dirty="0" smtClean="0"/>
          </a:p>
        </p:txBody>
      </p:sp>
    </p:spTree>
    <p:extLst>
      <p:ext uri="{BB962C8B-B14F-4D97-AF65-F5344CB8AC3E}">
        <p14:creationId xmlns:p14="http://schemas.microsoft.com/office/powerpoint/2010/main" val="1242117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Regulating the Marketplace of Ideas</a:t>
            </a:r>
            <a:endParaRPr lang="en-US" dirty="0"/>
          </a:p>
        </p:txBody>
      </p:sp>
      <p:sp>
        <p:nvSpPr>
          <p:cNvPr id="3" name="Content Placeholder 2"/>
          <p:cNvSpPr>
            <a:spLocks noGrp="1"/>
          </p:cNvSpPr>
          <p:nvPr>
            <p:ph idx="1"/>
          </p:nvPr>
        </p:nvSpPr>
        <p:spPr>
          <a:xfrm>
            <a:off x="838200" y="1825624"/>
            <a:ext cx="10515600" cy="4631447"/>
          </a:xfrm>
        </p:spPr>
        <p:txBody>
          <a:bodyPr>
            <a:normAutofit/>
          </a:bodyPr>
          <a:lstStyle/>
          <a:p>
            <a:r>
              <a:rPr lang="en-US" dirty="0"/>
              <a:t>Monopolistic and oligopolistic information market structures.</a:t>
            </a:r>
          </a:p>
          <a:p>
            <a:r>
              <a:rPr lang="en-AU" dirty="0" smtClean="0"/>
              <a:t>When there is market failure, we reasonably expect the government to intervene.</a:t>
            </a:r>
          </a:p>
          <a:p>
            <a:r>
              <a:rPr lang="en-US" dirty="0" smtClean="0"/>
              <a:t>Competition is not the natural state for most markets, and has to be enforced by government through regulation in the public interest.</a:t>
            </a:r>
          </a:p>
          <a:p>
            <a:r>
              <a:rPr lang="en-US" dirty="0" smtClean="0"/>
              <a:t>Liberal </a:t>
            </a:r>
            <a:r>
              <a:rPr lang="en-US" dirty="0" smtClean="0"/>
              <a:t>democratic governments typically break up monopolies, and enforce regulations to protect consumers and new entrants to market from the market dominance of oligopolistic firms. </a:t>
            </a:r>
            <a:endParaRPr lang="en-US" dirty="0" smtClean="0"/>
          </a:p>
          <a:p>
            <a:pPr lvl="1"/>
            <a:r>
              <a:rPr lang="en-US" b="1" dirty="0" smtClean="0"/>
              <a:t>Generally preferred </a:t>
            </a:r>
            <a:r>
              <a:rPr lang="en-US" b="1" dirty="0" smtClean="0"/>
              <a:t>to </a:t>
            </a:r>
            <a:r>
              <a:rPr lang="en-US" b="1" dirty="0" smtClean="0"/>
              <a:t>redistribution as a strategy for reducing inequalities</a:t>
            </a:r>
            <a:r>
              <a:rPr lang="en-US" dirty="0" smtClean="0"/>
              <a:t>.</a:t>
            </a:r>
            <a:endParaRPr lang="en-US" dirty="0" smtClean="0"/>
          </a:p>
        </p:txBody>
      </p:sp>
    </p:spTree>
    <p:extLst>
      <p:ext uri="{BB962C8B-B14F-4D97-AF65-F5344CB8AC3E}">
        <p14:creationId xmlns:p14="http://schemas.microsoft.com/office/powerpoint/2010/main" val="480506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Regulating the Marketplace of Ideas</a:t>
            </a:r>
            <a:endParaRPr lang="en-US" dirty="0"/>
          </a:p>
        </p:txBody>
      </p:sp>
      <p:sp>
        <p:nvSpPr>
          <p:cNvPr id="3" name="Content Placeholder 2"/>
          <p:cNvSpPr>
            <a:spLocks noGrp="1"/>
          </p:cNvSpPr>
          <p:nvPr>
            <p:ph idx="1"/>
          </p:nvPr>
        </p:nvSpPr>
        <p:spPr>
          <a:xfrm>
            <a:off x="838200" y="1825624"/>
            <a:ext cx="10515600" cy="4631447"/>
          </a:xfrm>
        </p:spPr>
        <p:txBody>
          <a:bodyPr>
            <a:normAutofit/>
          </a:bodyPr>
          <a:lstStyle/>
          <a:p>
            <a:r>
              <a:rPr lang="en-AU" dirty="0" smtClean="0"/>
              <a:t>Liberal governments typically provide for </a:t>
            </a:r>
            <a:r>
              <a:rPr lang="en-AU" b="1" dirty="0" smtClean="0"/>
              <a:t>consumer protection</a:t>
            </a:r>
            <a:r>
              <a:rPr lang="en-AU" dirty="0" smtClean="0"/>
              <a:t>.</a:t>
            </a:r>
          </a:p>
          <a:p>
            <a:r>
              <a:rPr lang="en-AU" dirty="0" smtClean="0"/>
              <a:t>A consumer protection framework comprises</a:t>
            </a:r>
            <a:r>
              <a:rPr lang="en-AU" dirty="0"/>
              <a:t> </a:t>
            </a:r>
            <a:r>
              <a:rPr lang="en-AU" dirty="0" smtClean="0"/>
              <a:t>laws </a:t>
            </a:r>
            <a:r>
              <a:rPr lang="en-AU" dirty="0"/>
              <a:t>and organisations designed to ensure the </a:t>
            </a:r>
            <a:r>
              <a:rPr lang="en-AU" b="1" dirty="0"/>
              <a:t>rights of consumers</a:t>
            </a:r>
            <a:r>
              <a:rPr lang="en-AU" dirty="0"/>
              <a:t> as well as </a:t>
            </a:r>
            <a:r>
              <a:rPr lang="en-AU" b="1" dirty="0"/>
              <a:t>fair trade</a:t>
            </a:r>
            <a:r>
              <a:rPr lang="en-AU" dirty="0"/>
              <a:t>, </a:t>
            </a:r>
            <a:r>
              <a:rPr lang="en-AU" b="1" dirty="0" smtClean="0"/>
              <a:t>competitive pricing</a:t>
            </a:r>
            <a:r>
              <a:rPr lang="en-AU" dirty="0" smtClean="0"/>
              <a:t>, </a:t>
            </a:r>
            <a:r>
              <a:rPr lang="en-AU" dirty="0"/>
              <a:t>and </a:t>
            </a:r>
            <a:r>
              <a:rPr lang="en-AU" b="1" dirty="0"/>
              <a:t>accurate information </a:t>
            </a:r>
            <a:r>
              <a:rPr lang="en-AU" dirty="0"/>
              <a:t>in the marketplace</a:t>
            </a:r>
            <a:r>
              <a:rPr lang="en-AU" dirty="0" smtClean="0"/>
              <a:t>.</a:t>
            </a:r>
          </a:p>
          <a:p>
            <a:r>
              <a:rPr lang="en-AU" dirty="0" smtClean="0"/>
              <a:t>A </a:t>
            </a:r>
            <a:r>
              <a:rPr lang="en-AU" dirty="0" smtClean="0"/>
              <a:t>consumer protection framework </a:t>
            </a:r>
            <a:r>
              <a:rPr lang="en-AU" dirty="0"/>
              <a:t>may also provide additional </a:t>
            </a:r>
            <a:r>
              <a:rPr lang="en-AU" dirty="0" smtClean="0"/>
              <a:t>protective measures </a:t>
            </a:r>
            <a:r>
              <a:rPr lang="en-AU" dirty="0"/>
              <a:t>for </a:t>
            </a:r>
            <a:r>
              <a:rPr lang="en-AU" dirty="0" smtClean="0"/>
              <a:t>the </a:t>
            </a:r>
            <a:r>
              <a:rPr lang="en-AU" dirty="0"/>
              <a:t>most vulnerable in </a:t>
            </a:r>
            <a:r>
              <a:rPr lang="en-AU" dirty="0" smtClean="0"/>
              <a:t>society</a:t>
            </a:r>
            <a:r>
              <a:rPr lang="en-AU" dirty="0" smtClean="0"/>
              <a:t>.</a:t>
            </a:r>
            <a:endParaRPr lang="en-US" dirty="0"/>
          </a:p>
        </p:txBody>
      </p:sp>
    </p:spTree>
    <p:extLst>
      <p:ext uri="{BB962C8B-B14F-4D97-AF65-F5344CB8AC3E}">
        <p14:creationId xmlns:p14="http://schemas.microsoft.com/office/powerpoint/2010/main" val="548373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Limits on Government Intervention in the Marketplace of Ideas</a:t>
            </a:r>
            <a:endParaRPr lang="en-US" dirty="0"/>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819513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Limits on Government Intervention in the Marketplace of Ideas</a:t>
            </a:r>
            <a:endParaRPr lang="en-US" dirty="0"/>
          </a:p>
        </p:txBody>
      </p:sp>
      <p:sp>
        <p:nvSpPr>
          <p:cNvPr id="3" name="Content Placeholder 2"/>
          <p:cNvSpPr>
            <a:spLocks noGrp="1"/>
          </p:cNvSpPr>
          <p:nvPr>
            <p:ph idx="1"/>
          </p:nvPr>
        </p:nvSpPr>
        <p:spPr/>
        <p:txBody>
          <a:bodyPr>
            <a:normAutofit/>
          </a:bodyPr>
          <a:lstStyle/>
          <a:p>
            <a:r>
              <a:rPr lang="en-US" b="1" dirty="0" smtClean="0"/>
              <a:t>Mill argues that free speech can be justifiably limited</a:t>
            </a:r>
            <a:r>
              <a:rPr lang="en-US" dirty="0" smtClean="0"/>
              <a:t>.</a:t>
            </a:r>
          </a:p>
          <a:p>
            <a:r>
              <a:rPr lang="en-US" dirty="0" smtClean="0"/>
              <a:t>However, the conditions under which limits on free speech can be justified are narrow. Mill gives the example of </a:t>
            </a:r>
            <a:r>
              <a:rPr lang="en-US" b="1" dirty="0" smtClean="0"/>
              <a:t>incitement</a:t>
            </a:r>
            <a:r>
              <a:rPr lang="en-US" dirty="0" smtClean="0"/>
              <a:t> (III, p.104).</a:t>
            </a:r>
          </a:p>
          <a:p>
            <a:r>
              <a:rPr lang="en-US" dirty="0" smtClean="0"/>
              <a:t>Other examples include false advertising, defamation of character, blackmail, fraud, harassment, </a:t>
            </a:r>
            <a:r>
              <a:rPr lang="en-US" i="1" dirty="0" smtClean="0"/>
              <a:t>etc</a:t>
            </a:r>
            <a:r>
              <a:rPr lang="en-US" dirty="0" smtClean="0"/>
              <a:t>. where there is the clear likelihood or actuality of harms to others (violation of rights and interests) and benefits to potential victims and society as a whole in regulation.</a:t>
            </a:r>
          </a:p>
          <a:p>
            <a:pPr lvl="1"/>
            <a:r>
              <a:rPr lang="en-US" dirty="0" smtClean="0"/>
              <a:t>Terrorist manifestos? Extremist content?</a:t>
            </a:r>
          </a:p>
          <a:p>
            <a:r>
              <a:rPr lang="en-US" b="1" dirty="0" smtClean="0"/>
              <a:t>Mill argues that government censorship </a:t>
            </a:r>
            <a:r>
              <a:rPr lang="en-US" b="1" dirty="0" smtClean="0"/>
              <a:t>cannot </a:t>
            </a:r>
            <a:r>
              <a:rPr lang="en-US" b="1" dirty="0" smtClean="0"/>
              <a:t>be justified</a:t>
            </a:r>
            <a:r>
              <a:rPr lang="en-US" dirty="0" smtClean="0"/>
              <a:t>.</a:t>
            </a:r>
          </a:p>
          <a:p>
            <a:endParaRPr lang="en-US" dirty="0"/>
          </a:p>
        </p:txBody>
      </p:sp>
    </p:spTree>
    <p:extLst>
      <p:ext uri="{BB962C8B-B14F-4D97-AF65-F5344CB8AC3E}">
        <p14:creationId xmlns:p14="http://schemas.microsoft.com/office/powerpoint/2010/main" val="885432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Against the Government Censorship of Ideas</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a:t>But the peculiar evil of silencing the expression of an opinion is, that it is robbing the human race; posterity as well as the existing generation; those who dissent from the opinion, still more than those who hold it. If the opinion is right, they are deprived of the opportunity of exchanging error for truth: if wrong, they lose, what is almost as great a benefit, </a:t>
            </a:r>
            <a:r>
              <a:rPr lang="en-US" b="1" dirty="0"/>
              <a:t>the clearer perception and livelier impression of truth, produced by its collision with </a:t>
            </a:r>
            <a:r>
              <a:rPr lang="en-US" b="1" dirty="0" smtClean="0"/>
              <a:t>error</a:t>
            </a:r>
            <a:r>
              <a:rPr lang="en-US" dirty="0" smtClean="0"/>
              <a:t>.” </a:t>
            </a:r>
            <a:br>
              <a:rPr lang="en-US" dirty="0" smtClean="0"/>
            </a:br>
            <a:r>
              <a:rPr lang="mr-IN" dirty="0" smtClean="0"/>
              <a:t>–</a:t>
            </a:r>
            <a:r>
              <a:rPr lang="en-US" dirty="0" smtClean="0"/>
              <a:t> </a:t>
            </a:r>
            <a:r>
              <a:rPr lang="en-US" i="1" dirty="0" smtClean="0"/>
              <a:t>On Liberty</a:t>
            </a:r>
            <a:r>
              <a:rPr lang="en-US" dirty="0" smtClean="0"/>
              <a:t>, II, p.31.</a:t>
            </a:r>
          </a:p>
          <a:p>
            <a:r>
              <a:rPr lang="en-US" dirty="0" smtClean="0"/>
              <a:t>Errors may contain half-truths, or at least sharpen good arguments.</a:t>
            </a:r>
          </a:p>
          <a:p>
            <a:r>
              <a:rPr lang="en-US" dirty="0" smtClean="0"/>
              <a:t>Mill constructs an argument against government censorship based on the proposition that censorship implies infallibility.</a:t>
            </a:r>
          </a:p>
        </p:txBody>
      </p:sp>
    </p:spTree>
    <p:extLst>
      <p:ext uri="{BB962C8B-B14F-4D97-AF65-F5344CB8AC3E}">
        <p14:creationId xmlns:p14="http://schemas.microsoft.com/office/powerpoint/2010/main" val="861418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Speech and Hate Speech</a:t>
            </a:r>
            <a:endParaRPr lang="en-US" dirty="0"/>
          </a:p>
        </p:txBody>
      </p:sp>
      <p:sp>
        <p:nvSpPr>
          <p:cNvPr id="3" name="Content Placeholder 2"/>
          <p:cNvSpPr>
            <a:spLocks noGrp="1"/>
          </p:cNvSpPr>
          <p:nvPr>
            <p:ph idx="1"/>
          </p:nvPr>
        </p:nvSpPr>
        <p:spPr/>
        <p:txBody>
          <a:bodyPr>
            <a:normAutofit/>
          </a:bodyPr>
          <a:lstStyle/>
          <a:p>
            <a:endParaRPr lang="en-US" dirty="0" smtClean="0"/>
          </a:p>
        </p:txBody>
      </p:sp>
    </p:spTree>
    <p:extLst>
      <p:ext uri="{BB962C8B-B14F-4D97-AF65-F5344CB8AC3E}">
        <p14:creationId xmlns:p14="http://schemas.microsoft.com/office/powerpoint/2010/main" val="1514174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Speech and Hate Speech</a:t>
            </a:r>
          </a:p>
        </p:txBody>
      </p:sp>
      <p:sp>
        <p:nvSpPr>
          <p:cNvPr id="3" name="Content Placeholder 2"/>
          <p:cNvSpPr>
            <a:spLocks noGrp="1"/>
          </p:cNvSpPr>
          <p:nvPr>
            <p:ph idx="1"/>
          </p:nvPr>
        </p:nvSpPr>
        <p:spPr/>
        <p:txBody>
          <a:bodyPr/>
          <a:lstStyle/>
          <a:p>
            <a:r>
              <a:rPr lang="en-US" b="1" dirty="0"/>
              <a:t>Topic of tomorrow’s panel discussion</a:t>
            </a:r>
          </a:p>
          <a:p>
            <a:r>
              <a:rPr lang="en-US" dirty="0"/>
              <a:t>Recall Mill’s harm principle. Government intervention is justified if an </a:t>
            </a:r>
            <a:r>
              <a:rPr lang="en-US" b="1" dirty="0"/>
              <a:t>action infringes on the legitimate rights of others</a:t>
            </a:r>
            <a:r>
              <a:rPr lang="en-US" dirty="0"/>
              <a:t>, and if </a:t>
            </a:r>
            <a:r>
              <a:rPr lang="en-US" b="1" dirty="0"/>
              <a:t>the benefits of intervention outweigh the costs</a:t>
            </a:r>
            <a:r>
              <a:rPr lang="en-US" dirty="0"/>
              <a:t>.</a:t>
            </a:r>
          </a:p>
          <a:p>
            <a:pPr lvl="1"/>
            <a:r>
              <a:rPr lang="en-US" dirty="0"/>
              <a:t>Excludes offence.</a:t>
            </a:r>
          </a:p>
          <a:p>
            <a:r>
              <a:rPr lang="en-US" dirty="0"/>
              <a:t>We have to consider the harms to the agents whose free speech is limited by regulation, and to society as a whole.</a:t>
            </a:r>
          </a:p>
          <a:p>
            <a:r>
              <a:rPr lang="en-US" dirty="0"/>
              <a:t>We have to consider the harms to the agents whose legitimate rights are infringed upon</a:t>
            </a:r>
            <a:r>
              <a:rPr lang="en-US" dirty="0" smtClean="0"/>
              <a:t>.</a:t>
            </a:r>
            <a:endParaRPr lang="en-US" dirty="0"/>
          </a:p>
        </p:txBody>
      </p:sp>
    </p:spTree>
    <p:extLst>
      <p:ext uri="{BB962C8B-B14F-4D97-AF65-F5344CB8AC3E}">
        <p14:creationId xmlns:p14="http://schemas.microsoft.com/office/powerpoint/2010/main" val="95314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Speech and Hate Speech</a:t>
            </a:r>
            <a:endParaRPr lang="en-US" dirty="0"/>
          </a:p>
        </p:txBody>
      </p:sp>
      <p:sp>
        <p:nvSpPr>
          <p:cNvPr id="3" name="Content Placeholder 2"/>
          <p:cNvSpPr>
            <a:spLocks noGrp="1"/>
          </p:cNvSpPr>
          <p:nvPr>
            <p:ph idx="1"/>
          </p:nvPr>
        </p:nvSpPr>
        <p:spPr/>
        <p:txBody>
          <a:bodyPr>
            <a:normAutofit/>
          </a:bodyPr>
          <a:lstStyle/>
          <a:p>
            <a:r>
              <a:rPr lang="en-US" dirty="0"/>
              <a:t>Is this </a:t>
            </a:r>
            <a:r>
              <a:rPr lang="en-US" b="1" dirty="0"/>
              <a:t>utilitarian calculus</a:t>
            </a:r>
            <a:r>
              <a:rPr lang="en-US" dirty="0"/>
              <a:t> the normatively correct way to </a:t>
            </a:r>
            <a:r>
              <a:rPr lang="en-US" b="1" dirty="0"/>
              <a:t>resolve tensions </a:t>
            </a:r>
            <a:r>
              <a:rPr lang="en-US" dirty="0"/>
              <a:t>between rights and freedoms? Or are there other ways of thinking about and codifying the </a:t>
            </a:r>
            <a:r>
              <a:rPr lang="en-US" b="1" dirty="0"/>
              <a:t>balance</a:t>
            </a:r>
            <a:r>
              <a:rPr lang="en-US" dirty="0"/>
              <a:t> and </a:t>
            </a:r>
            <a:r>
              <a:rPr lang="en-US" b="1" dirty="0" err="1"/>
              <a:t>prioritisation</a:t>
            </a:r>
            <a:r>
              <a:rPr lang="en-US" dirty="0"/>
              <a:t> of rights and freedoms?</a:t>
            </a:r>
          </a:p>
          <a:p>
            <a:r>
              <a:rPr lang="en-US" dirty="0"/>
              <a:t>Free speech is not more fundamental than other rights.</a:t>
            </a:r>
          </a:p>
          <a:p>
            <a:r>
              <a:rPr lang="en-US" dirty="0" smtClean="0"/>
              <a:t>We </a:t>
            </a:r>
            <a:r>
              <a:rPr lang="en-US" dirty="0" smtClean="0"/>
              <a:t>need </a:t>
            </a:r>
            <a:r>
              <a:rPr lang="en-US" dirty="0"/>
              <a:t>to decide how much value we place on </a:t>
            </a:r>
            <a:r>
              <a:rPr lang="en-US" dirty="0" smtClean="0"/>
              <a:t>free speech </a:t>
            </a:r>
            <a:r>
              <a:rPr lang="en-US" dirty="0"/>
              <a:t>in relation to other important ideals </a:t>
            </a:r>
            <a:r>
              <a:rPr lang="en-US" dirty="0" smtClean="0"/>
              <a:t>in democratic </a:t>
            </a:r>
            <a:r>
              <a:rPr lang="en-US" dirty="0" smtClean="0"/>
              <a:t>state-societies.</a:t>
            </a:r>
            <a:endParaRPr lang="en-US" dirty="0" smtClean="0"/>
          </a:p>
        </p:txBody>
      </p:sp>
    </p:spTree>
    <p:extLst>
      <p:ext uri="{BB962C8B-B14F-4D97-AF65-F5344CB8AC3E}">
        <p14:creationId xmlns:p14="http://schemas.microsoft.com/office/powerpoint/2010/main" val="719444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Speaking Truth to Power</a:t>
            </a:r>
            <a:endParaRPr lang="en-US" dirty="0"/>
          </a:p>
        </p:txBody>
      </p:sp>
      <p:sp>
        <p:nvSpPr>
          <p:cNvPr id="3" name="Content Placeholder 2"/>
          <p:cNvSpPr>
            <a:spLocks noGrp="1"/>
          </p:cNvSpPr>
          <p:nvPr>
            <p:ph idx="1"/>
          </p:nvPr>
        </p:nvSpPr>
        <p:spPr/>
        <p:txBody>
          <a:bodyPr>
            <a:normAutofit/>
          </a:bodyPr>
          <a:lstStyle/>
          <a:p>
            <a:endParaRPr lang="en-US" dirty="0" smtClean="0"/>
          </a:p>
        </p:txBody>
      </p:sp>
    </p:spTree>
    <p:extLst>
      <p:ext uri="{BB962C8B-B14F-4D97-AF65-F5344CB8AC3E}">
        <p14:creationId xmlns:p14="http://schemas.microsoft.com/office/powerpoint/2010/main" val="1525431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Is the crisis of liberalism self-correcting?</a:t>
            </a:r>
          </a:p>
          <a:p>
            <a:r>
              <a:rPr lang="en-US" dirty="0" smtClean="0"/>
              <a:t>Reasoning as a social practice</a:t>
            </a:r>
          </a:p>
          <a:p>
            <a:r>
              <a:rPr lang="en-US" dirty="0" smtClean="0"/>
              <a:t>Defective reasoning</a:t>
            </a:r>
          </a:p>
          <a:p>
            <a:r>
              <a:rPr lang="en-US" dirty="0" smtClean="0"/>
              <a:t>Fake news</a:t>
            </a:r>
          </a:p>
          <a:p>
            <a:r>
              <a:rPr lang="en-US" dirty="0" smtClean="0"/>
              <a:t>Regulating the marketplace of ideas</a:t>
            </a:r>
          </a:p>
          <a:p>
            <a:r>
              <a:rPr lang="en-US" dirty="0" smtClean="0"/>
              <a:t>Mill on the limits on government intervention</a:t>
            </a:r>
          </a:p>
          <a:p>
            <a:r>
              <a:rPr lang="en-US" dirty="0" smtClean="0"/>
              <a:t>Free speech and hate speech</a:t>
            </a:r>
          </a:p>
          <a:p>
            <a:r>
              <a:rPr lang="en-US" dirty="0" smtClean="0"/>
              <a:t>Speaking truth to power</a:t>
            </a:r>
            <a:endParaRPr lang="en-US" dirty="0"/>
          </a:p>
        </p:txBody>
      </p:sp>
    </p:spTree>
    <p:extLst>
      <p:ext uri="{BB962C8B-B14F-4D97-AF65-F5344CB8AC3E}">
        <p14:creationId xmlns:p14="http://schemas.microsoft.com/office/powerpoint/2010/main" val="5399879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Speaking Truth to Power</a:t>
            </a:r>
          </a:p>
        </p:txBody>
      </p:sp>
      <p:sp>
        <p:nvSpPr>
          <p:cNvPr id="3" name="Content Placeholder 2"/>
          <p:cNvSpPr>
            <a:spLocks noGrp="1"/>
          </p:cNvSpPr>
          <p:nvPr>
            <p:ph idx="1"/>
          </p:nvPr>
        </p:nvSpPr>
        <p:spPr/>
        <p:txBody>
          <a:bodyPr>
            <a:normAutofit fontScale="92500" lnSpcReduction="20000"/>
          </a:bodyPr>
          <a:lstStyle/>
          <a:p>
            <a:r>
              <a:rPr lang="en-US" dirty="0"/>
              <a:t>“</a:t>
            </a:r>
            <a:r>
              <a:rPr lang="en-US" b="1" dirty="0"/>
              <a:t>Mankind can hardly be too often reminded that there was once a man named Socrates</a:t>
            </a:r>
            <a:r>
              <a:rPr lang="en-US" dirty="0"/>
              <a:t>, between whom and the legal authorities and public opinion of his time, there took place a memorable collision. </a:t>
            </a:r>
            <a:r>
              <a:rPr lang="en-US" b="1" dirty="0"/>
              <a:t>Born in an age and country abounding in individual greatness, this man has been handed down to us by those who best knew both him and the age, as the most virtuous man in it; while </a:t>
            </a:r>
            <a:r>
              <a:rPr lang="en-US" b="1" i="1" dirty="0"/>
              <a:t>we</a:t>
            </a:r>
            <a:r>
              <a:rPr lang="en-US" b="1" dirty="0"/>
              <a:t> know him as the head and prototype of all subsequent teachers of virtue</a:t>
            </a:r>
            <a:r>
              <a:rPr lang="en-US" dirty="0"/>
              <a:t>, the source equally of the lofty inspiration of Plato and the judicious utilitarianism of Aristotle, "</a:t>
            </a:r>
            <a:r>
              <a:rPr lang="en-US" i="1" dirty="0" err="1"/>
              <a:t>i</a:t>
            </a:r>
            <a:r>
              <a:rPr lang="en-US" i="1" dirty="0"/>
              <a:t> </a:t>
            </a:r>
            <a:r>
              <a:rPr lang="en-US" i="1" dirty="0" err="1"/>
              <a:t>maëstri</a:t>
            </a:r>
            <a:r>
              <a:rPr lang="en-US" i="1" dirty="0"/>
              <a:t> di color </a:t>
            </a:r>
            <a:r>
              <a:rPr lang="en-US" i="1" dirty="0" err="1"/>
              <a:t>che</a:t>
            </a:r>
            <a:r>
              <a:rPr lang="en-US" i="1" dirty="0"/>
              <a:t> </a:t>
            </a:r>
            <a:r>
              <a:rPr lang="en-US" i="1" dirty="0" err="1"/>
              <a:t>sanno</a:t>
            </a:r>
            <a:r>
              <a:rPr lang="en-US" dirty="0"/>
              <a:t>," the two headsprings of ethical as of all other philosophy. </a:t>
            </a:r>
            <a:r>
              <a:rPr lang="en-US" b="1" dirty="0"/>
              <a:t>This acknowledged master of all the eminent thinkers who have since lived</a:t>
            </a:r>
            <a:r>
              <a:rPr lang="en-US" dirty="0"/>
              <a:t> </a:t>
            </a:r>
            <a:r>
              <a:rPr lang="mr-IN" dirty="0"/>
              <a:t>–</a:t>
            </a:r>
            <a:r>
              <a:rPr lang="en-US" dirty="0"/>
              <a:t> whose fame, still growing after more than two thousand years, all but outweighs the whole remainder of the names which make his native city illustrious </a:t>
            </a:r>
            <a:r>
              <a:rPr lang="mr-IN" dirty="0"/>
              <a:t>–</a:t>
            </a:r>
            <a:r>
              <a:rPr lang="en-US" dirty="0"/>
              <a:t> </a:t>
            </a:r>
            <a:r>
              <a:rPr lang="en-US" b="1" dirty="0"/>
              <a:t>was put to death by his countrymen, after a judicial conviction, for impiety and immorality</a:t>
            </a:r>
            <a:r>
              <a:rPr lang="en-US" dirty="0"/>
              <a:t>.”</a:t>
            </a:r>
            <a:br>
              <a:rPr lang="en-US" dirty="0"/>
            </a:br>
            <a:r>
              <a:rPr lang="mr-IN" dirty="0"/>
              <a:t>–</a:t>
            </a:r>
            <a:r>
              <a:rPr lang="en-US" dirty="0"/>
              <a:t> </a:t>
            </a:r>
            <a:r>
              <a:rPr lang="en-US" i="1" dirty="0"/>
              <a:t>On Liberty</a:t>
            </a:r>
            <a:r>
              <a:rPr lang="en-US" dirty="0"/>
              <a:t>, II, pp.44-45</a:t>
            </a:r>
            <a:r>
              <a:rPr lang="en-US" dirty="0" smtClean="0"/>
              <a:t>.</a:t>
            </a:r>
            <a:endParaRPr lang="en-US" dirty="0"/>
          </a:p>
        </p:txBody>
      </p:sp>
    </p:spTree>
    <p:extLst>
      <p:ext uri="{BB962C8B-B14F-4D97-AF65-F5344CB8AC3E}">
        <p14:creationId xmlns:p14="http://schemas.microsoft.com/office/powerpoint/2010/main" val="1285553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Tomorrow</a:t>
            </a:r>
            <a:endParaRPr lang="en-US" dirty="0"/>
          </a:p>
        </p:txBody>
      </p:sp>
      <p:sp>
        <p:nvSpPr>
          <p:cNvPr id="3" name="Content Placeholder 2"/>
          <p:cNvSpPr>
            <a:spLocks noGrp="1"/>
          </p:cNvSpPr>
          <p:nvPr>
            <p:ph idx="1"/>
          </p:nvPr>
        </p:nvSpPr>
        <p:spPr/>
        <p:txBody>
          <a:bodyPr/>
          <a:lstStyle/>
          <a:p>
            <a:r>
              <a:rPr lang="en-US" dirty="0" smtClean="0"/>
              <a:t>Panel discussion on hate speech</a:t>
            </a:r>
          </a:p>
          <a:p>
            <a:r>
              <a:rPr lang="en-US" dirty="0" err="1"/>
              <a:t>Fa'anana</a:t>
            </a:r>
            <a:r>
              <a:rPr lang="en-US" dirty="0"/>
              <a:t> </a:t>
            </a:r>
            <a:r>
              <a:rPr lang="en-US" dirty="0" err="1"/>
              <a:t>Efeso</a:t>
            </a:r>
            <a:r>
              <a:rPr lang="en-US" dirty="0"/>
              <a:t> </a:t>
            </a:r>
            <a:r>
              <a:rPr lang="en-US" dirty="0" smtClean="0"/>
              <a:t>Collins, Auckland </a:t>
            </a:r>
            <a:r>
              <a:rPr lang="en-US" dirty="0" err="1" smtClean="0"/>
              <a:t>Councillor</a:t>
            </a:r>
            <a:r>
              <a:rPr lang="en-US" dirty="0" smtClean="0"/>
              <a:t> (</a:t>
            </a:r>
            <a:r>
              <a:rPr lang="en-US" dirty="0" err="1" smtClean="0"/>
              <a:t>Manukau</a:t>
            </a:r>
            <a:r>
              <a:rPr lang="en-US" dirty="0" smtClean="0"/>
              <a:t>)</a:t>
            </a:r>
          </a:p>
          <a:p>
            <a:r>
              <a:rPr lang="en-US" dirty="0" err="1" smtClean="0"/>
              <a:t>Meng</a:t>
            </a:r>
            <a:r>
              <a:rPr lang="en-US" dirty="0" smtClean="0"/>
              <a:t> </a:t>
            </a:r>
            <a:r>
              <a:rPr lang="en-US" dirty="0" err="1" smtClean="0"/>
              <a:t>Foon</a:t>
            </a:r>
            <a:r>
              <a:rPr lang="en-US" dirty="0" smtClean="0"/>
              <a:t>, Race Relations Commissioner</a:t>
            </a:r>
          </a:p>
          <a:p>
            <a:r>
              <a:rPr lang="en-US" dirty="0"/>
              <a:t>Jack </a:t>
            </a:r>
            <a:r>
              <a:rPr lang="en-US" dirty="0" err="1" smtClean="0"/>
              <a:t>Potaka</a:t>
            </a:r>
            <a:r>
              <a:rPr lang="en-US" dirty="0"/>
              <a:t>, </a:t>
            </a:r>
            <a:r>
              <a:rPr lang="en-US" dirty="0" err="1"/>
              <a:t>Pou</a:t>
            </a:r>
            <a:r>
              <a:rPr lang="en-US" dirty="0"/>
              <a:t> </a:t>
            </a:r>
            <a:r>
              <a:rPr lang="en-US" dirty="0" err="1" smtClean="0"/>
              <a:t>Tikanga</a:t>
            </a:r>
            <a:r>
              <a:rPr lang="en-US" dirty="0" smtClean="0"/>
              <a:t> (Cultural Officer), Faculty </a:t>
            </a:r>
            <a:r>
              <a:rPr lang="en-US" dirty="0"/>
              <a:t>of </a:t>
            </a:r>
            <a:r>
              <a:rPr lang="en-US" dirty="0" smtClean="0"/>
              <a:t>Arts</a:t>
            </a:r>
            <a:endParaRPr lang="en-US" dirty="0"/>
          </a:p>
        </p:txBody>
      </p:sp>
    </p:spTree>
    <p:extLst>
      <p:ext uri="{BB962C8B-B14F-4D97-AF65-F5344CB8AC3E}">
        <p14:creationId xmlns:p14="http://schemas.microsoft.com/office/powerpoint/2010/main" val="469363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Crisis of Liberalism Self-Correcting?</a:t>
            </a:r>
            <a:endParaRPr lang="en-US" dirty="0"/>
          </a:p>
        </p:txBody>
      </p:sp>
      <p:sp>
        <p:nvSpPr>
          <p:cNvPr id="3" name="Content Placeholder 2"/>
          <p:cNvSpPr>
            <a:spLocks noGrp="1"/>
          </p:cNvSpPr>
          <p:nvPr>
            <p:ph idx="1"/>
          </p:nvPr>
        </p:nvSpPr>
        <p:spPr/>
        <p:txBody>
          <a:bodyPr>
            <a:normAutofit/>
          </a:bodyPr>
          <a:lstStyle/>
          <a:p>
            <a:endParaRPr lang="en-US" dirty="0"/>
          </a:p>
        </p:txBody>
      </p:sp>
      <p:sp>
        <p:nvSpPr>
          <p:cNvPr id="4" name="TextBox 3"/>
          <p:cNvSpPr txBox="1"/>
          <p:nvPr/>
        </p:nvSpPr>
        <p:spPr>
          <a:xfrm>
            <a:off x="9416374" y="6488668"/>
            <a:ext cx="2775626" cy="369332"/>
          </a:xfrm>
          <a:prstGeom prst="rect">
            <a:avLst/>
          </a:prstGeom>
          <a:noFill/>
        </p:spPr>
        <p:txBody>
          <a:bodyPr wrap="square" rtlCol="0">
            <a:spAutoFit/>
          </a:bodyPr>
          <a:lstStyle/>
          <a:p>
            <a:r>
              <a:rPr lang="en-US" dirty="0">
                <a:solidFill>
                  <a:schemeClr val="tx1">
                    <a:lumMod val="75000"/>
                    <a:lumOff val="25000"/>
                  </a:schemeClr>
                </a:solidFill>
              </a:rPr>
              <a:t>Christina </a:t>
            </a:r>
            <a:r>
              <a:rPr lang="en-US" dirty="0" err="1">
                <a:solidFill>
                  <a:schemeClr val="tx1">
                    <a:lumMod val="75000"/>
                    <a:lumOff val="25000"/>
                  </a:schemeClr>
                </a:solidFill>
              </a:rPr>
              <a:t>Animashaun</a:t>
            </a:r>
            <a:r>
              <a:rPr lang="en-US" dirty="0">
                <a:solidFill>
                  <a:schemeClr val="tx1">
                    <a:lumMod val="75000"/>
                    <a:lumOff val="25000"/>
                  </a:schemeClr>
                </a:solidFill>
              </a:rPr>
              <a:t>/</a:t>
            </a:r>
            <a:r>
              <a:rPr lang="en-US" dirty="0" err="1">
                <a:solidFill>
                  <a:schemeClr val="tx1">
                    <a:lumMod val="75000"/>
                    <a:lumOff val="25000"/>
                  </a:schemeClr>
                </a:solidFill>
              </a:rPr>
              <a:t>Vox</a:t>
            </a:r>
            <a:endParaRPr lang="en-US" b="1" dirty="0">
              <a:solidFill>
                <a:schemeClr val="tx1">
                  <a:lumMod val="75000"/>
                  <a:lumOff val="25000"/>
                </a:schemeClr>
              </a:solidFill>
            </a:endParaRPr>
          </a:p>
        </p:txBody>
      </p:sp>
    </p:spTree>
    <p:extLst>
      <p:ext uri="{BB962C8B-B14F-4D97-AF65-F5344CB8AC3E}">
        <p14:creationId xmlns:p14="http://schemas.microsoft.com/office/powerpoint/2010/main" val="1729491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Crisis of Liberalism Self-Correcting?</a:t>
            </a:r>
            <a:endParaRPr lang="en-US" dirty="0"/>
          </a:p>
        </p:txBody>
      </p:sp>
      <p:sp>
        <p:nvSpPr>
          <p:cNvPr id="3" name="Content Placeholder 2"/>
          <p:cNvSpPr>
            <a:spLocks noGrp="1"/>
          </p:cNvSpPr>
          <p:nvPr>
            <p:ph idx="1"/>
          </p:nvPr>
        </p:nvSpPr>
        <p:spPr/>
        <p:txBody>
          <a:bodyPr>
            <a:normAutofit lnSpcReduction="10000"/>
          </a:bodyPr>
          <a:lstStyle/>
          <a:p>
            <a:r>
              <a:rPr lang="en-US" dirty="0" smtClean="0"/>
              <a:t>Why isn’t liberalism winning the argument?</a:t>
            </a:r>
          </a:p>
          <a:p>
            <a:pPr lvl="1"/>
            <a:r>
              <a:rPr lang="en-US" dirty="0" smtClean="0"/>
              <a:t>“</a:t>
            </a:r>
            <a:r>
              <a:rPr lang="en-US" dirty="0"/>
              <a:t>Shouldn’t liberal democracy promote a full airing of all possibilities, even false and bizarre ones, </a:t>
            </a:r>
            <a:r>
              <a:rPr lang="en-US" b="1" dirty="0"/>
              <a:t>because the truth will eventually prevail</a:t>
            </a:r>
            <a:r>
              <a:rPr lang="en-US" dirty="0" smtClean="0"/>
              <a:t>?” </a:t>
            </a:r>
            <a:r>
              <a:rPr lang="en-US" dirty="0" smtClean="0">
                <a:hlinkClick r:id="rId2"/>
              </a:rPr>
              <a:t>http://bostonreview.net/politics-philosophy-religion/jason-stanley-what-mill-got-wrong-about-freedom-of-speech</a:t>
            </a:r>
            <a:endParaRPr lang="en-US" dirty="0" smtClean="0"/>
          </a:p>
          <a:p>
            <a:pPr lvl="1"/>
            <a:r>
              <a:rPr lang="en-US" dirty="0" smtClean="0"/>
              <a:t>“</a:t>
            </a:r>
            <a:r>
              <a:rPr lang="en-US" b="1" dirty="0" smtClean="0"/>
              <a:t>These criticisms do not arise in a vacuum</a:t>
            </a:r>
            <a:r>
              <a:rPr lang="en-US" dirty="0" smtClean="0"/>
              <a:t>. They stem from real-world crises, most notably the 2008 Great Recession and the rise of far-right populists like Donald Trump to power. These shocks to the system show, in the eyes of liberalism’s contemporary critics, that </a:t>
            </a:r>
            <a:r>
              <a:rPr lang="en-US" b="1" dirty="0" smtClean="0"/>
              <a:t>something is profoundly wrong with the fundamental ideas that define our politics</a:t>
            </a:r>
            <a:r>
              <a:rPr lang="en-US" dirty="0" smtClean="0"/>
              <a:t>. It is a belief that “</a:t>
            </a:r>
            <a:r>
              <a:rPr lang="en-US" b="1" dirty="0" smtClean="0"/>
              <a:t>the liberal idea has become obsolete</a:t>
            </a:r>
            <a:r>
              <a:rPr lang="en-US" dirty="0" smtClean="0"/>
              <a:t>,” as Russian President Vladimir Putin recently declared.”</a:t>
            </a:r>
            <a:r>
              <a:rPr lang="en-US" dirty="0"/>
              <a:t> </a:t>
            </a:r>
            <a:r>
              <a:rPr lang="en-US" dirty="0" smtClean="0">
                <a:hlinkClick r:id="rId3"/>
              </a:rPr>
              <a:t>https://www.vox.com/policy-and-politics/2019/9/9/20750160/liberalism-trump-putin-socialism-reactionary</a:t>
            </a:r>
            <a:r>
              <a:rPr lang="en-US" dirty="0" smtClean="0"/>
              <a:t>	</a:t>
            </a:r>
          </a:p>
          <a:p>
            <a:endParaRPr lang="en-US" dirty="0"/>
          </a:p>
        </p:txBody>
      </p:sp>
      <p:sp>
        <p:nvSpPr>
          <p:cNvPr id="4" name="TextBox 3"/>
          <p:cNvSpPr txBox="1"/>
          <p:nvPr/>
        </p:nvSpPr>
        <p:spPr>
          <a:xfrm>
            <a:off x="9416374" y="6488668"/>
            <a:ext cx="2775626" cy="369332"/>
          </a:xfrm>
          <a:prstGeom prst="rect">
            <a:avLst/>
          </a:prstGeom>
          <a:noFill/>
        </p:spPr>
        <p:txBody>
          <a:bodyPr wrap="square" rtlCol="0">
            <a:spAutoFit/>
          </a:bodyPr>
          <a:lstStyle/>
          <a:p>
            <a:r>
              <a:rPr lang="en-US" dirty="0">
                <a:solidFill>
                  <a:schemeClr val="tx1">
                    <a:lumMod val="75000"/>
                    <a:lumOff val="25000"/>
                  </a:schemeClr>
                </a:solidFill>
              </a:rPr>
              <a:t>Christina </a:t>
            </a:r>
            <a:r>
              <a:rPr lang="en-US" dirty="0" err="1">
                <a:solidFill>
                  <a:schemeClr val="tx1">
                    <a:lumMod val="75000"/>
                    <a:lumOff val="25000"/>
                  </a:schemeClr>
                </a:solidFill>
              </a:rPr>
              <a:t>Animashaun</a:t>
            </a:r>
            <a:r>
              <a:rPr lang="en-US" dirty="0">
                <a:solidFill>
                  <a:schemeClr val="tx1">
                    <a:lumMod val="75000"/>
                    <a:lumOff val="25000"/>
                  </a:schemeClr>
                </a:solidFill>
              </a:rPr>
              <a:t>/</a:t>
            </a:r>
            <a:r>
              <a:rPr lang="en-US" dirty="0" err="1">
                <a:solidFill>
                  <a:schemeClr val="tx1">
                    <a:lumMod val="75000"/>
                    <a:lumOff val="25000"/>
                  </a:schemeClr>
                </a:solidFill>
              </a:rPr>
              <a:t>Vox</a:t>
            </a:r>
            <a:endParaRPr lang="en-US" b="1" dirty="0">
              <a:solidFill>
                <a:schemeClr val="tx1">
                  <a:lumMod val="75000"/>
                  <a:lumOff val="25000"/>
                </a:schemeClr>
              </a:solidFill>
            </a:endParaRPr>
          </a:p>
        </p:txBody>
      </p:sp>
    </p:spTree>
    <p:extLst>
      <p:ext uri="{BB962C8B-B14F-4D97-AF65-F5344CB8AC3E}">
        <p14:creationId xmlns:p14="http://schemas.microsoft.com/office/powerpoint/2010/main" val="360851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Social Practice of Reasoning</a:t>
            </a:r>
            <a:endParaRPr lang="en-US" dirty="0"/>
          </a:p>
        </p:txBody>
      </p:sp>
      <p:sp>
        <p:nvSpPr>
          <p:cNvPr id="3" name="Content Placeholder 2"/>
          <p:cNvSpPr>
            <a:spLocks noGrp="1"/>
          </p:cNvSpPr>
          <p:nvPr>
            <p:ph idx="1"/>
          </p:nvPr>
        </p:nvSpPr>
        <p:spPr/>
        <p:txBody>
          <a:bodyPr>
            <a:normAutofit/>
          </a:bodyPr>
          <a:lstStyle/>
          <a:p>
            <a:r>
              <a:rPr lang="en-US" dirty="0" smtClean="0"/>
              <a:t>“</a:t>
            </a:r>
            <a:r>
              <a:rPr lang="en-US" b="1" dirty="0" smtClean="0"/>
              <a:t>Wrong </a:t>
            </a:r>
            <a:r>
              <a:rPr lang="en-US" b="1" dirty="0"/>
              <a:t>opinions and practices gradually yield to fact and argument: but </a:t>
            </a:r>
            <a:r>
              <a:rPr lang="en-US" b="1" dirty="0" smtClean="0"/>
              <a:t>facts and </a:t>
            </a:r>
            <a:r>
              <a:rPr lang="en-US" b="1" dirty="0"/>
              <a:t>arguments, to produce any effect on the mind, must be brought before it</a:t>
            </a:r>
            <a:r>
              <a:rPr lang="en-US" dirty="0" smtClean="0"/>
              <a:t>.” - </a:t>
            </a:r>
            <a:r>
              <a:rPr lang="en-US" i="1" dirty="0" smtClean="0"/>
              <a:t>On Liberty, </a:t>
            </a:r>
            <a:r>
              <a:rPr lang="en-US" dirty="0" smtClean="0"/>
              <a:t>II, 37.</a:t>
            </a:r>
          </a:p>
          <a:p>
            <a:r>
              <a:rPr lang="en-US" dirty="0" smtClean="0"/>
              <a:t>Mill’s </a:t>
            </a:r>
            <a:r>
              <a:rPr lang="en-US" b="1" dirty="0" smtClean="0"/>
              <a:t>epistemic virtue of open-mindedness</a:t>
            </a:r>
            <a:r>
              <a:rPr lang="en-US" dirty="0" smtClean="0"/>
              <a:t> to criticism of opinions and practices, and the </a:t>
            </a:r>
            <a:r>
              <a:rPr lang="en-US" b="1" dirty="0" smtClean="0"/>
              <a:t>intellectual habit </a:t>
            </a:r>
            <a:r>
              <a:rPr lang="en-US" dirty="0" smtClean="0"/>
              <a:t>of seeking out different perspectives and oppositional voices. </a:t>
            </a:r>
          </a:p>
        </p:txBody>
      </p:sp>
    </p:spTree>
    <p:extLst>
      <p:ext uri="{BB962C8B-B14F-4D97-AF65-F5344CB8AC3E}">
        <p14:creationId xmlns:p14="http://schemas.microsoft.com/office/powerpoint/2010/main" val="1034001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Defective Reasoning</a:t>
            </a:r>
            <a:endParaRPr lang="en-US" dirty="0"/>
          </a:p>
        </p:txBody>
      </p:sp>
      <p:sp>
        <p:nvSpPr>
          <p:cNvPr id="3" name="Content Placeholder 2"/>
          <p:cNvSpPr>
            <a:spLocks noGrp="1"/>
          </p:cNvSpPr>
          <p:nvPr>
            <p:ph idx="1"/>
          </p:nvPr>
        </p:nvSpPr>
        <p:spPr/>
        <p:txBody>
          <a:bodyPr>
            <a:normAutofit/>
          </a:bodyPr>
          <a:lstStyle/>
          <a:p>
            <a:r>
              <a:rPr lang="en-US" dirty="0" smtClean="0"/>
              <a:t>Mill’s conception of deliberation is overly </a:t>
            </a:r>
            <a:r>
              <a:rPr lang="en-US" dirty="0" err="1" smtClean="0"/>
              <a:t>idealised</a:t>
            </a:r>
            <a:r>
              <a:rPr lang="en-US" dirty="0" smtClean="0"/>
              <a:t>:</a:t>
            </a:r>
          </a:p>
          <a:p>
            <a:pPr lvl="1"/>
            <a:r>
              <a:rPr lang="en-US" dirty="0" smtClean="0"/>
              <a:t>There </a:t>
            </a:r>
            <a:r>
              <a:rPr lang="en-US" dirty="0" smtClean="0"/>
              <a:t>are imperfections or structural flaws in the “marketplace of ideas”.</a:t>
            </a:r>
          </a:p>
          <a:p>
            <a:pPr lvl="1"/>
            <a:r>
              <a:rPr lang="en-US" dirty="0" smtClean="0"/>
              <a:t>Human beings are not </a:t>
            </a:r>
            <a:r>
              <a:rPr lang="en-US" dirty="0" smtClean="0"/>
              <a:t>perfectly rational </a:t>
            </a:r>
            <a:r>
              <a:rPr lang="en-US" dirty="0" smtClean="0"/>
              <a:t>agents.</a:t>
            </a:r>
          </a:p>
          <a:p>
            <a:r>
              <a:rPr lang="en-US" dirty="0" smtClean="0"/>
              <a:t>Truth </a:t>
            </a:r>
            <a:r>
              <a:rPr lang="en-US" dirty="0" smtClean="0"/>
              <a:t>and falsehood coexist for long periods of time. In the meantime, the world keeps moving, and important decisions get made with imperfect information and without stable consensus</a:t>
            </a:r>
            <a:r>
              <a:rPr lang="en-US" dirty="0" smtClean="0"/>
              <a:t>.</a:t>
            </a:r>
          </a:p>
          <a:p>
            <a:r>
              <a:rPr lang="en-US" dirty="0"/>
              <a:t>Actual practices of public reasoning and political communication are not at all like imagined “rational”, “orderly”, “polite”, “civil” </a:t>
            </a:r>
            <a:r>
              <a:rPr lang="en-US" dirty="0" smtClean="0"/>
              <a:t>debates.</a:t>
            </a:r>
            <a:endParaRPr lang="en-US" dirty="0" smtClean="0"/>
          </a:p>
        </p:txBody>
      </p:sp>
    </p:spTree>
    <p:extLst>
      <p:ext uri="{BB962C8B-B14F-4D97-AF65-F5344CB8AC3E}">
        <p14:creationId xmlns:p14="http://schemas.microsoft.com/office/powerpoint/2010/main" val="375498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Defective Reasoning</a:t>
            </a:r>
            <a:endParaRPr lang="en-US" dirty="0"/>
          </a:p>
        </p:txBody>
      </p:sp>
      <p:sp>
        <p:nvSpPr>
          <p:cNvPr id="3" name="Content Placeholder 2"/>
          <p:cNvSpPr>
            <a:spLocks noGrp="1"/>
          </p:cNvSpPr>
          <p:nvPr>
            <p:ph idx="1"/>
          </p:nvPr>
        </p:nvSpPr>
        <p:spPr/>
        <p:txBody>
          <a:bodyPr>
            <a:normAutofit/>
          </a:bodyPr>
          <a:lstStyle/>
          <a:p>
            <a:r>
              <a:rPr lang="en-US" dirty="0"/>
              <a:t>Rationality is bounded because there are </a:t>
            </a:r>
            <a:r>
              <a:rPr lang="en-US" b="1" dirty="0"/>
              <a:t>limits</a:t>
            </a:r>
            <a:r>
              <a:rPr lang="en-US" dirty="0"/>
              <a:t> to our </a:t>
            </a:r>
            <a:r>
              <a:rPr lang="en-US" b="1" dirty="0"/>
              <a:t>thinking capacity</a:t>
            </a:r>
            <a:r>
              <a:rPr lang="en-US" dirty="0"/>
              <a:t>, </a:t>
            </a:r>
            <a:r>
              <a:rPr lang="en-US" b="1" dirty="0"/>
              <a:t>available information</a:t>
            </a:r>
            <a:r>
              <a:rPr lang="en-US" dirty="0"/>
              <a:t>, and </a:t>
            </a:r>
            <a:r>
              <a:rPr lang="en-US" b="1" dirty="0"/>
              <a:t>time</a:t>
            </a:r>
            <a:r>
              <a:rPr lang="en-US" dirty="0" smtClean="0"/>
              <a:t>.</a:t>
            </a:r>
          </a:p>
          <a:p>
            <a:r>
              <a:rPr lang="en-US" dirty="0" smtClean="0"/>
              <a:t>Generally, human beings aim </a:t>
            </a:r>
            <a:r>
              <a:rPr lang="en-US" dirty="0" smtClean="0"/>
              <a:t>to get a good answer, not the best one.</a:t>
            </a:r>
            <a:endParaRPr lang="en-US" dirty="0" smtClean="0"/>
          </a:p>
          <a:p>
            <a:r>
              <a:rPr lang="en-US" dirty="0" smtClean="0"/>
              <a:t>We fall back on heuristics and prejudices (normatively neutral).</a:t>
            </a:r>
          </a:p>
          <a:p>
            <a:r>
              <a:rPr lang="en-US" dirty="0" smtClean="0"/>
              <a:t>The concept of bounded rationality emerges from the </a:t>
            </a:r>
            <a:r>
              <a:rPr lang="en-US" dirty="0" err="1" smtClean="0"/>
              <a:t>behaviouralist</a:t>
            </a:r>
            <a:r>
              <a:rPr lang="en-US" dirty="0" smtClean="0"/>
              <a:t> critique of </a:t>
            </a:r>
            <a:r>
              <a:rPr lang="en-US" dirty="0" smtClean="0"/>
              <a:t>“</a:t>
            </a:r>
            <a:r>
              <a:rPr lang="en-US" dirty="0" err="1" smtClean="0"/>
              <a:t>homoeconomicus</a:t>
            </a:r>
            <a:r>
              <a:rPr lang="en-US" dirty="0" smtClean="0"/>
              <a:t>” </a:t>
            </a:r>
            <a:r>
              <a:rPr lang="mr-IN" dirty="0" smtClean="0"/>
              <a:t>–</a:t>
            </a:r>
            <a:r>
              <a:rPr lang="en-US" dirty="0" smtClean="0"/>
              <a:t> of perfect economic rationality.</a:t>
            </a:r>
            <a:endParaRPr lang="en-US" dirty="0" smtClean="0"/>
          </a:p>
          <a:p>
            <a:r>
              <a:rPr lang="en-US" dirty="0" smtClean="0"/>
              <a:t>The </a:t>
            </a:r>
            <a:r>
              <a:rPr lang="en-US" dirty="0" smtClean="0"/>
              <a:t>concept of bounded rationality </a:t>
            </a:r>
            <a:r>
              <a:rPr lang="en-US" dirty="0"/>
              <a:t>has since </a:t>
            </a:r>
            <a:r>
              <a:rPr lang="en-US" dirty="0" smtClean="0"/>
              <a:t>become </a:t>
            </a:r>
            <a:r>
              <a:rPr lang="en-US" b="1" dirty="0" err="1" smtClean="0"/>
              <a:t>generalised</a:t>
            </a:r>
            <a:r>
              <a:rPr lang="en-US" dirty="0" smtClean="0"/>
              <a:t>. </a:t>
            </a:r>
          </a:p>
        </p:txBody>
      </p:sp>
    </p:spTree>
    <p:extLst>
      <p:ext uri="{BB962C8B-B14F-4D97-AF65-F5344CB8AC3E}">
        <p14:creationId xmlns:p14="http://schemas.microsoft.com/office/powerpoint/2010/main" val="60587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Defective Reasoning</a:t>
            </a:r>
            <a:endParaRPr lang="en-US" dirty="0"/>
          </a:p>
        </p:txBody>
      </p:sp>
      <p:sp>
        <p:nvSpPr>
          <p:cNvPr id="3" name="Content Placeholder 2"/>
          <p:cNvSpPr>
            <a:spLocks noGrp="1"/>
          </p:cNvSpPr>
          <p:nvPr>
            <p:ph idx="1"/>
          </p:nvPr>
        </p:nvSpPr>
        <p:spPr/>
        <p:txBody>
          <a:bodyPr>
            <a:normAutofit/>
          </a:bodyPr>
          <a:lstStyle/>
          <a:p>
            <a:r>
              <a:rPr lang="en-US" dirty="0"/>
              <a:t>Bounded rationality refers to a wide range of </a:t>
            </a:r>
            <a:r>
              <a:rPr lang="en-US" b="1" dirty="0"/>
              <a:t>descriptive</a:t>
            </a:r>
            <a:r>
              <a:rPr lang="en-US" dirty="0"/>
              <a:t>, </a:t>
            </a:r>
            <a:r>
              <a:rPr lang="en-US" b="1" dirty="0"/>
              <a:t>normative</a:t>
            </a:r>
            <a:r>
              <a:rPr lang="en-US" dirty="0"/>
              <a:t>, and </a:t>
            </a:r>
            <a:r>
              <a:rPr lang="en-US" b="1" dirty="0"/>
              <a:t>prescriptive</a:t>
            </a:r>
            <a:r>
              <a:rPr lang="en-US" dirty="0"/>
              <a:t> accounts of human </a:t>
            </a:r>
            <a:r>
              <a:rPr lang="en-US" dirty="0" err="1"/>
              <a:t>behaviour</a:t>
            </a:r>
            <a:r>
              <a:rPr lang="en-US" dirty="0"/>
              <a:t> which depart from the theoretical assumptions of perfect rationality.</a:t>
            </a:r>
          </a:p>
          <a:p>
            <a:pPr lvl="1"/>
            <a:r>
              <a:rPr lang="en-US" dirty="0"/>
              <a:t>A </a:t>
            </a:r>
            <a:r>
              <a:rPr lang="en-US" i="1" dirty="0"/>
              <a:t>descriptive theory</a:t>
            </a:r>
            <a:r>
              <a:rPr lang="en-US" dirty="0"/>
              <a:t> aims to explain or predict what judgments or decisions people in fact make and how they form them.</a:t>
            </a:r>
          </a:p>
          <a:p>
            <a:pPr lvl="1"/>
            <a:r>
              <a:rPr lang="en-US" dirty="0"/>
              <a:t>A </a:t>
            </a:r>
            <a:r>
              <a:rPr lang="en-US" i="1" dirty="0"/>
              <a:t>prescriptive theory</a:t>
            </a:r>
            <a:r>
              <a:rPr lang="en-US" dirty="0"/>
              <a:t> aims to explain or recommend what judgments or decisions people ought to make and how people ought to form them.</a:t>
            </a:r>
          </a:p>
          <a:p>
            <a:pPr lvl="1"/>
            <a:r>
              <a:rPr lang="en-US" dirty="0"/>
              <a:t>A </a:t>
            </a:r>
            <a:r>
              <a:rPr lang="en-US" i="1" dirty="0"/>
              <a:t>normative theory</a:t>
            </a:r>
            <a:r>
              <a:rPr lang="en-US" dirty="0"/>
              <a:t> aims to specify a normative standard to use in evaluating a judgment or decision and the process by which it was formed.</a:t>
            </a:r>
          </a:p>
        </p:txBody>
      </p:sp>
    </p:spTree>
    <p:extLst>
      <p:ext uri="{BB962C8B-B14F-4D97-AF65-F5344CB8AC3E}">
        <p14:creationId xmlns:p14="http://schemas.microsoft.com/office/powerpoint/2010/main" val="164371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1143</Words>
  <Application>Microsoft Macintosh PowerPoint</Application>
  <PresentationFormat>Widescreen</PresentationFormat>
  <Paragraphs>81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Calibri Light</vt:lpstr>
      <vt:lpstr>Mangal</vt:lpstr>
      <vt:lpstr>Arial</vt:lpstr>
      <vt:lpstr>Office Theme</vt:lpstr>
      <vt:lpstr>Free Speech</vt:lpstr>
      <vt:lpstr>Overview</vt:lpstr>
      <vt:lpstr>Tomorrow</vt:lpstr>
      <vt:lpstr>Is the Crisis of Liberalism Self-Correcting?</vt:lpstr>
      <vt:lpstr>Is the Crisis of Liberalism Self-Correcting?</vt:lpstr>
      <vt:lpstr>The Social Practice of Reasoning</vt:lpstr>
      <vt:lpstr>Defective Reasoning</vt:lpstr>
      <vt:lpstr>Defective Reasoning</vt:lpstr>
      <vt:lpstr>Defective Reasoning</vt:lpstr>
      <vt:lpstr>Fake News!</vt:lpstr>
      <vt:lpstr>Regulating the Marketplace of Ideas</vt:lpstr>
      <vt:lpstr>Regulating the Marketplace of Ideas</vt:lpstr>
      <vt:lpstr>The Limits on Government Intervention in the Marketplace of Ideas</vt:lpstr>
      <vt:lpstr>The Limits on Government Intervention in the Marketplace of Ideas</vt:lpstr>
      <vt:lpstr>Against the Government Censorship of Ideas</vt:lpstr>
      <vt:lpstr>Free Speech and Hate Speech</vt:lpstr>
      <vt:lpstr>Free Speech and Hate Speech</vt:lpstr>
      <vt:lpstr>Free Speech and Hate Speech</vt:lpstr>
      <vt:lpstr>Speaking Truth to Power</vt:lpstr>
      <vt:lpstr>Speaking Truth to Power</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Speech</dc:title>
  <dc:creator>Zachary Penman</dc:creator>
  <cp:lastModifiedBy>Zachary Penman</cp:lastModifiedBy>
  <cp:revision>97</cp:revision>
  <dcterms:created xsi:type="dcterms:W3CDTF">2019-09-11T05:03:19Z</dcterms:created>
  <dcterms:modified xsi:type="dcterms:W3CDTF">2019-09-22T23:32:22Z</dcterms:modified>
</cp:coreProperties>
</file>