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74" r:id="rId5"/>
    <p:sldId id="276" r:id="rId6"/>
    <p:sldId id="275" r:id="rId7"/>
    <p:sldId id="264" r:id="rId8"/>
    <p:sldId id="260" r:id="rId9"/>
    <p:sldId id="261" r:id="rId10"/>
    <p:sldId id="268" r:id="rId11"/>
    <p:sldId id="262" r:id="rId12"/>
    <p:sldId id="265" r:id="rId13"/>
    <p:sldId id="263" r:id="rId14"/>
    <p:sldId id="269" r:id="rId15"/>
    <p:sldId id="266" r:id="rId16"/>
    <p:sldId id="272" r:id="rId17"/>
    <p:sldId id="273"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62"/>
  </p:normalViewPr>
  <p:slideViewPr>
    <p:cSldViewPr snapToGrid="0" snapToObjects="1">
      <p:cViewPr varScale="1">
        <p:scale>
          <a:sx n="91" d="100"/>
          <a:sy n="91"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BA8D19-22FA-854A-A65C-DEA2E6F86DAD}" type="datetimeFigureOut">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34603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A8D19-22FA-854A-A65C-DEA2E6F86DAD}" type="datetimeFigureOut">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20557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A8D19-22FA-854A-A65C-DEA2E6F86DAD}" type="datetimeFigureOut">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172717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A8D19-22FA-854A-A65C-DEA2E6F86DAD}" type="datetimeFigureOut">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38526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A8D19-22FA-854A-A65C-DEA2E6F86DAD}" type="datetimeFigureOut">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53224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BA8D19-22FA-854A-A65C-DEA2E6F86DAD}" type="datetimeFigureOut">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122777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BA8D19-22FA-854A-A65C-DEA2E6F86DAD}" type="datetimeFigureOut">
              <a:rPr lang="en-US" smtClean="0"/>
              <a:t>9/27/19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213335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BA8D19-22FA-854A-A65C-DEA2E6F86DAD}" type="datetimeFigureOut">
              <a:rPr lang="en-US" smtClean="0"/>
              <a:t>9/27/19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97421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A8D19-22FA-854A-A65C-DEA2E6F86DAD}" type="datetimeFigureOut">
              <a:rPr lang="en-US" smtClean="0"/>
              <a:t>9/27/19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118623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A8D19-22FA-854A-A65C-DEA2E6F86DAD}" type="datetimeFigureOut">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188024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A8D19-22FA-854A-A65C-DEA2E6F86DAD}" type="datetimeFigureOut">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A941B-BEFA-C548-97CC-059DB89DD2CD}" type="slidenum">
              <a:rPr lang="en-US" smtClean="0"/>
              <a:t>‹#›</a:t>
            </a:fld>
            <a:endParaRPr lang="en-US"/>
          </a:p>
        </p:txBody>
      </p:sp>
    </p:spTree>
    <p:extLst>
      <p:ext uri="{BB962C8B-B14F-4D97-AF65-F5344CB8AC3E}">
        <p14:creationId xmlns:p14="http://schemas.microsoft.com/office/powerpoint/2010/main" val="10169411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A8D19-22FA-854A-A65C-DEA2E6F86DAD}" type="datetimeFigureOut">
              <a:rPr lang="en-US" smtClean="0"/>
              <a:t>9/27/19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A941B-BEFA-C548-97CC-059DB89DD2CD}" type="slidenum">
              <a:rPr lang="en-US" smtClean="0"/>
              <a:t>‹#›</a:t>
            </a:fld>
            <a:endParaRPr lang="en-US"/>
          </a:p>
        </p:txBody>
      </p:sp>
    </p:spTree>
    <p:extLst>
      <p:ext uri="{BB962C8B-B14F-4D97-AF65-F5344CB8AC3E}">
        <p14:creationId xmlns:p14="http://schemas.microsoft.com/office/powerpoint/2010/main" val="44996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b="-1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38587"/>
            <a:ext cx="9144000" cy="2387600"/>
          </a:xfrm>
        </p:spPr>
        <p:txBody>
          <a:bodyPr>
            <a:normAutofit/>
          </a:bodyPr>
          <a:lstStyle/>
          <a:p>
            <a:r>
              <a:rPr lang="en-US" sz="7200" dirty="0" smtClean="0"/>
              <a:t>Nonsense Upon Stilts</a:t>
            </a:r>
            <a:endParaRPr lang="en-US" sz="7200" dirty="0"/>
          </a:p>
        </p:txBody>
      </p:sp>
      <p:sp>
        <p:nvSpPr>
          <p:cNvPr id="3" name="Subtitle 2"/>
          <p:cNvSpPr>
            <a:spLocks noGrp="1"/>
          </p:cNvSpPr>
          <p:nvPr>
            <p:ph type="subTitle" idx="1"/>
          </p:nvPr>
        </p:nvSpPr>
        <p:spPr>
          <a:xfrm>
            <a:off x="1524000" y="4426187"/>
            <a:ext cx="9144000" cy="1655762"/>
          </a:xfrm>
        </p:spPr>
        <p:txBody>
          <a:bodyPr/>
          <a:lstStyle/>
          <a:p>
            <a:r>
              <a:rPr lang="en-US" dirty="0" smtClean="0"/>
              <a:t>Rights I</a:t>
            </a:r>
            <a:endParaRPr lang="en-US" dirty="0"/>
          </a:p>
        </p:txBody>
      </p:sp>
    </p:spTree>
    <p:extLst>
      <p:ext uri="{BB962C8B-B14F-4D97-AF65-F5344CB8AC3E}">
        <p14:creationId xmlns:p14="http://schemas.microsoft.com/office/powerpoint/2010/main" val="1123886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aking Sense of Rights</a:t>
            </a:r>
            <a:endParaRPr lang="en-US" dirty="0"/>
          </a:p>
        </p:txBody>
      </p:sp>
      <p:sp>
        <p:nvSpPr>
          <p:cNvPr id="3" name="Content Placeholder 2"/>
          <p:cNvSpPr>
            <a:spLocks noGrp="1"/>
          </p:cNvSpPr>
          <p:nvPr>
            <p:ph idx="1"/>
          </p:nvPr>
        </p:nvSpPr>
        <p:spPr>
          <a:xfrm>
            <a:off x="838200" y="1825625"/>
            <a:ext cx="10515600" cy="4532972"/>
          </a:xfrm>
        </p:spPr>
        <p:txBody>
          <a:bodyPr>
            <a:normAutofit fontScale="85000" lnSpcReduction="20000"/>
          </a:bodyPr>
          <a:lstStyle/>
          <a:p>
            <a:r>
              <a:rPr lang="en-US" dirty="0" smtClean="0"/>
              <a:t>“We hold these truths to be self-evident, </a:t>
            </a:r>
            <a:r>
              <a:rPr lang="en-US" b="1" dirty="0" smtClean="0"/>
              <a:t>that all men are created equal, that they are endowed by their Creator with certain unalienable Rights, that among these are Life, Liberty and the pursuit of Happiness</a:t>
            </a:r>
            <a:r>
              <a:rPr lang="en-US" dirty="0" smtClean="0"/>
              <a:t>. That to secure these rights, Governments are instituted among Men, deriving their just powers from the consent of the governed. That whenever any Form of Government becomes destructive of these ends, </a:t>
            </a:r>
            <a:r>
              <a:rPr lang="en-US" b="1" dirty="0" smtClean="0"/>
              <a:t>it is the Right of the People to alter or to abolish it, and to institute new Government</a:t>
            </a:r>
            <a:r>
              <a:rPr lang="en-US" dirty="0" smtClean="0"/>
              <a:t>, laying its foundation on such principles and organizing its powers in such form, as to them shall seem most likely to effect their Safety and Happiness. Prudence, indeed, will dictate that Governments long established should not be changed for light and transient causes; and accordingly all experience hath shewn, that mankind are more disposed to suffer, while evils are sufferable, than to right themselves by abolishing the forms to which they are accustomed. But when a long train of abuses and usurpations, pursuing invariably the same Object evinces a design to reduce them under absolute Despotism, it is their </a:t>
            </a:r>
            <a:r>
              <a:rPr lang="en-US" b="1" dirty="0" smtClean="0"/>
              <a:t>right</a:t>
            </a:r>
            <a:r>
              <a:rPr lang="en-US" dirty="0" smtClean="0"/>
              <a:t>, it is their </a:t>
            </a:r>
            <a:r>
              <a:rPr lang="en-US" b="1" dirty="0" smtClean="0"/>
              <a:t>duty</a:t>
            </a:r>
            <a:r>
              <a:rPr lang="en-US" dirty="0" smtClean="0"/>
              <a:t>, to throw off such Government, and to provide new Guards for their future security.”</a:t>
            </a:r>
            <a:br>
              <a:rPr lang="en-US" dirty="0" smtClean="0"/>
            </a:br>
            <a:r>
              <a:rPr lang="en-US" dirty="0" smtClean="0"/>
              <a:t>- Preamble to the United States Declaration of Independence</a:t>
            </a:r>
          </a:p>
        </p:txBody>
      </p:sp>
    </p:spTree>
    <p:extLst>
      <p:ext uri="{BB962C8B-B14F-4D97-AF65-F5344CB8AC3E}">
        <p14:creationId xmlns:p14="http://schemas.microsoft.com/office/powerpoint/2010/main" val="705619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Rights</a:t>
            </a:r>
            <a:endParaRPr lang="en-US" dirty="0"/>
          </a:p>
        </p:txBody>
      </p:sp>
      <p:sp>
        <p:nvSpPr>
          <p:cNvPr id="3" name="Content Placeholder 2"/>
          <p:cNvSpPr>
            <a:spLocks noGrp="1"/>
          </p:cNvSpPr>
          <p:nvPr>
            <p:ph idx="1"/>
          </p:nvPr>
        </p:nvSpPr>
        <p:spPr/>
        <p:txBody>
          <a:bodyPr>
            <a:normAutofit fontScale="92500"/>
          </a:bodyPr>
          <a:lstStyle/>
          <a:p>
            <a:r>
              <a:rPr lang="en-US" dirty="0" smtClean="0"/>
              <a:t>Natural rights, according to Bentham, are “simple nonsense: natural and imprescriptible rights, rhetorical nonsense, — nonsense upon stilts.”</a:t>
            </a:r>
          </a:p>
          <a:p>
            <a:r>
              <a:rPr lang="en-US" dirty="0" smtClean="0"/>
              <a:t>Only positive rights, established and enforced by legitimate government, have “any determinate and intelligible meaning”. </a:t>
            </a:r>
          </a:p>
          <a:p>
            <a:r>
              <a:rPr lang="en-US" dirty="0" smtClean="0"/>
              <a:t>Yet, French and American revolutionaries attempted to codify natural rights in positive law: </a:t>
            </a:r>
            <a:r>
              <a:rPr lang="en-US" b="1" dirty="0" smtClean="0"/>
              <a:t>natural rights were made sense of by declaration</a:t>
            </a:r>
            <a:r>
              <a:rPr lang="en-US" dirty="0" smtClean="0"/>
              <a:t>.</a:t>
            </a:r>
          </a:p>
          <a:p>
            <a:r>
              <a:rPr lang="en-US" dirty="0" smtClean="0"/>
              <a:t>Natural rights are not only fictions, they are “anarchical fallacies” that encourage civil unrest, disobedience and resistance to laws, and revolution against governments. </a:t>
            </a:r>
          </a:p>
          <a:p>
            <a:r>
              <a:rPr lang="en-US" dirty="0" smtClean="0"/>
              <a:t>Talk of natural rights is “terrorist language”.</a:t>
            </a:r>
          </a:p>
        </p:txBody>
      </p:sp>
    </p:spTree>
    <p:extLst>
      <p:ext uri="{BB962C8B-B14F-4D97-AF65-F5344CB8AC3E}">
        <p14:creationId xmlns:p14="http://schemas.microsoft.com/office/powerpoint/2010/main" val="569925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Rights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1519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Rights</a:t>
            </a:r>
            <a:endParaRPr lang="en-US" dirty="0"/>
          </a:p>
        </p:txBody>
      </p:sp>
      <p:sp>
        <p:nvSpPr>
          <p:cNvPr id="3" name="Content Placeholder 2"/>
          <p:cNvSpPr>
            <a:spLocks noGrp="1"/>
          </p:cNvSpPr>
          <p:nvPr>
            <p:ph idx="1"/>
          </p:nvPr>
        </p:nvSpPr>
        <p:spPr/>
        <p:txBody>
          <a:bodyPr>
            <a:normAutofit/>
          </a:bodyPr>
          <a:lstStyle/>
          <a:p>
            <a:r>
              <a:rPr lang="en-US" dirty="0" smtClean="0"/>
              <a:t>Bentham draws a distinction between </a:t>
            </a:r>
            <a:r>
              <a:rPr lang="en-US" b="1" dirty="0" smtClean="0"/>
              <a:t>what is </a:t>
            </a:r>
            <a:r>
              <a:rPr lang="en-US" dirty="0" smtClean="0"/>
              <a:t>and </a:t>
            </a:r>
            <a:r>
              <a:rPr lang="en-US" b="1" dirty="0" smtClean="0"/>
              <a:t>what ought to be</a:t>
            </a:r>
            <a:r>
              <a:rPr lang="en-US" dirty="0" smtClean="0"/>
              <a:t>.</a:t>
            </a:r>
            <a:endParaRPr lang="en-US" b="1" dirty="0" smtClean="0"/>
          </a:p>
          <a:p>
            <a:r>
              <a:rPr lang="en-US" dirty="0" smtClean="0"/>
              <a:t>Two orders of justification:</a:t>
            </a:r>
          </a:p>
          <a:p>
            <a:pPr lvl="1"/>
            <a:r>
              <a:rPr lang="en-US" dirty="0" smtClean="0"/>
              <a:t>Justification </a:t>
            </a:r>
            <a:r>
              <a:rPr lang="en-US" i="1" dirty="0" smtClean="0"/>
              <a:t>within</a:t>
            </a:r>
            <a:r>
              <a:rPr lang="en-US" dirty="0" smtClean="0"/>
              <a:t> a practice</a:t>
            </a:r>
          </a:p>
          <a:p>
            <a:pPr lvl="1"/>
            <a:r>
              <a:rPr lang="en-US" dirty="0" smtClean="0"/>
              <a:t>Justification </a:t>
            </a:r>
            <a:r>
              <a:rPr lang="en-US" i="1" dirty="0" smtClean="0"/>
              <a:t>of</a:t>
            </a:r>
            <a:r>
              <a:rPr lang="en-US" dirty="0" smtClean="0"/>
              <a:t> a practice</a:t>
            </a:r>
          </a:p>
          <a:p>
            <a:r>
              <a:rPr lang="en-US" dirty="0" smtClean="0"/>
              <a:t>Bentham’s claim is that rights can only be made sense of within the context of our practices and institutions, so there is no sense to be made of critiquing our practices and institutions by appealing to an antecedent set of natural rights.</a:t>
            </a:r>
          </a:p>
          <a:p>
            <a:r>
              <a:rPr lang="en-US" dirty="0" smtClean="0"/>
              <a:t>Yet, there are rational standards of evaluation against which to judge our practices and institutions, and with which to argue for reform.</a:t>
            </a:r>
          </a:p>
        </p:txBody>
      </p:sp>
    </p:spTree>
    <p:extLst>
      <p:ext uri="{BB962C8B-B14F-4D97-AF65-F5344CB8AC3E}">
        <p14:creationId xmlns:p14="http://schemas.microsoft.com/office/powerpoint/2010/main" val="992030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Rights: Status Accounts</a:t>
            </a:r>
            <a:endParaRPr lang="en-US" dirty="0"/>
          </a:p>
        </p:txBody>
      </p:sp>
      <p:sp>
        <p:nvSpPr>
          <p:cNvPr id="3" name="Content Placeholder 2"/>
          <p:cNvSpPr>
            <a:spLocks noGrp="1"/>
          </p:cNvSpPr>
          <p:nvPr>
            <p:ph idx="1"/>
          </p:nvPr>
        </p:nvSpPr>
        <p:spPr/>
        <p:txBody>
          <a:bodyPr>
            <a:normAutofit/>
          </a:bodyPr>
          <a:lstStyle/>
          <a:p>
            <a:r>
              <a:rPr lang="en-US" dirty="0" smtClean="0"/>
              <a:t>Natural rights are grounded in our </a:t>
            </a:r>
            <a:r>
              <a:rPr lang="en-US" b="1" dirty="0" smtClean="0"/>
              <a:t>status</a:t>
            </a:r>
            <a:r>
              <a:rPr lang="en-US" dirty="0" smtClean="0"/>
              <a:t> as persons or moral agents.</a:t>
            </a:r>
          </a:p>
          <a:p>
            <a:r>
              <a:rPr lang="en-US" dirty="0" smtClean="0"/>
              <a:t>One important feature of natural rights is that insofar as they are supposed to be prior to the law, they can be used to critique the law. They are revolutionary. Whether that is a good or a bad thing</a:t>
            </a:r>
            <a:r>
              <a:rPr lang="mr-IN" dirty="0" smtClean="0"/>
              <a:t>…</a:t>
            </a:r>
            <a:endParaRPr lang="en-AU" dirty="0" smtClean="0"/>
          </a:p>
          <a:p>
            <a:r>
              <a:rPr lang="en-US" dirty="0" smtClean="0"/>
              <a:t>But if natural rights do not make sense, then that does not mean we do not have rights, or that the rights that we have in a given social and historical context are fixed.</a:t>
            </a:r>
          </a:p>
        </p:txBody>
      </p:sp>
    </p:spTree>
    <p:extLst>
      <p:ext uri="{BB962C8B-B14F-4D97-AF65-F5344CB8AC3E}">
        <p14:creationId xmlns:p14="http://schemas.microsoft.com/office/powerpoint/2010/main" val="2010103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Rights: Instrumentalist Accounts</a:t>
            </a:r>
            <a:endParaRPr lang="en-US" dirty="0"/>
          </a:p>
        </p:txBody>
      </p:sp>
      <p:sp>
        <p:nvSpPr>
          <p:cNvPr id="3" name="Content Placeholder 2"/>
          <p:cNvSpPr>
            <a:spLocks noGrp="1"/>
          </p:cNvSpPr>
          <p:nvPr>
            <p:ph idx="1"/>
          </p:nvPr>
        </p:nvSpPr>
        <p:spPr/>
        <p:txBody>
          <a:bodyPr>
            <a:normAutofit/>
          </a:bodyPr>
          <a:lstStyle/>
          <a:p>
            <a:r>
              <a:rPr lang="en-US" dirty="0" smtClean="0"/>
              <a:t>On positivist accounts of rights, how can we argue that the rights we have are justified or unjustified? How are positive rights established, maintained, or abolished through “reason and plain sense”?</a:t>
            </a:r>
          </a:p>
          <a:p>
            <a:r>
              <a:rPr lang="en-US" dirty="0" smtClean="0"/>
              <a:t>Bentham provides an </a:t>
            </a:r>
            <a:r>
              <a:rPr lang="en-US" b="1" dirty="0" smtClean="0"/>
              <a:t>instrumentalist</a:t>
            </a:r>
            <a:r>
              <a:rPr lang="en-US" dirty="0" smtClean="0"/>
              <a:t> justification for rights.</a:t>
            </a:r>
          </a:p>
          <a:p>
            <a:pPr lvl="1"/>
            <a:r>
              <a:rPr lang="en-US" dirty="0" smtClean="0"/>
              <a:t>The practice of rights is a means to an end: the advantage of society.</a:t>
            </a:r>
          </a:p>
          <a:p>
            <a:r>
              <a:rPr lang="en-US" dirty="0"/>
              <a:t>Bentham was the pioneer </a:t>
            </a:r>
            <a:r>
              <a:rPr lang="en-US" dirty="0" smtClean="0"/>
              <a:t>of </a:t>
            </a:r>
            <a:r>
              <a:rPr lang="en-US" b="1" dirty="0"/>
              <a:t>utilitarianism</a:t>
            </a:r>
            <a:r>
              <a:rPr lang="en-US" dirty="0" smtClean="0"/>
              <a:t>.</a:t>
            </a:r>
          </a:p>
          <a:p>
            <a:r>
              <a:rPr lang="en-US" dirty="0" smtClean="0"/>
              <a:t>He has an important sub-argument for being specific about rights: knowing what the advantage of society consists in </a:t>
            </a:r>
            <a:r>
              <a:rPr lang="en-AU" dirty="0" smtClean="0"/>
              <a:t>requires us to take into consideration specific details, which vary with time and place.</a:t>
            </a:r>
            <a:endParaRPr lang="en-US" dirty="0"/>
          </a:p>
        </p:txBody>
      </p:sp>
    </p:spTree>
    <p:extLst>
      <p:ext uri="{BB962C8B-B14F-4D97-AF65-F5344CB8AC3E}">
        <p14:creationId xmlns:p14="http://schemas.microsoft.com/office/powerpoint/2010/main" val="1875790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Rights: Instrumentalist Accounts</a:t>
            </a:r>
            <a:endParaRPr lang="en-US" dirty="0"/>
          </a:p>
        </p:txBody>
      </p:sp>
      <p:sp>
        <p:nvSpPr>
          <p:cNvPr id="3" name="Content Placeholder 2"/>
          <p:cNvSpPr>
            <a:spLocks noGrp="1"/>
          </p:cNvSpPr>
          <p:nvPr>
            <p:ph idx="1"/>
          </p:nvPr>
        </p:nvSpPr>
        <p:spPr>
          <a:xfrm>
            <a:off x="838199" y="1825625"/>
            <a:ext cx="7255213" cy="4380622"/>
          </a:xfrm>
        </p:spPr>
        <p:txBody>
          <a:bodyPr>
            <a:normAutofit fontScale="85000" lnSpcReduction="20000"/>
          </a:bodyPr>
          <a:lstStyle/>
          <a:p>
            <a:r>
              <a:rPr lang="en-US" dirty="0" smtClean="0"/>
              <a:t>“Hume’s </a:t>
            </a:r>
            <a:r>
              <a:rPr lang="en-US" dirty="0"/>
              <a:t>attack on that concept of rights enshrined in the constitutions of the American and French revolutions, and his rival account, has, I believe, been unjustly neglected. Those of us who agree with Aristotle that ethical science precedes and is continuous with political science</a:t>
            </a:r>
            <a:r>
              <a:rPr lang="en-US" dirty="0" smtClean="0"/>
              <a:t>, </a:t>
            </a:r>
            <a:r>
              <a:rPr lang="en-US" dirty="0"/>
              <a:t>and who hence are inclined to reject the </a:t>
            </a:r>
            <a:r>
              <a:rPr lang="en-US" dirty="0" smtClean="0"/>
              <a:t>‘priority </a:t>
            </a:r>
            <a:r>
              <a:rPr lang="en-US" dirty="0"/>
              <a:t>of the </a:t>
            </a:r>
            <a:r>
              <a:rPr lang="en-US" dirty="0" smtClean="0"/>
              <a:t>Right’ </a:t>
            </a:r>
            <a:r>
              <a:rPr lang="en-US" dirty="0"/>
              <a:t>made famous by Rawls, may find hints in Hume of the bridge we need between Aristotle's discussion of justice and </a:t>
            </a:r>
            <a:r>
              <a:rPr lang="en-US" dirty="0" smtClean="0"/>
              <a:t>post-Enlightenment </a:t>
            </a:r>
            <a:r>
              <a:rPr lang="en-US" dirty="0"/>
              <a:t>thought</a:t>
            </a:r>
            <a:r>
              <a:rPr lang="en-US" dirty="0" smtClean="0"/>
              <a:t>.”</a:t>
            </a:r>
          </a:p>
          <a:p>
            <a:r>
              <a:rPr lang="en-US" dirty="0" smtClean="0"/>
              <a:t>Rights are “naturally unintelligible” prior to and independent of our practices and institutions.</a:t>
            </a:r>
          </a:p>
          <a:p>
            <a:r>
              <a:rPr lang="en-US" dirty="0" smtClean="0"/>
              <a:t>The rational standard of evaluation for our practices and institutions </a:t>
            </a:r>
            <a:r>
              <a:rPr lang="mr-IN" dirty="0" smtClean="0"/>
              <a:t>–</a:t>
            </a:r>
            <a:r>
              <a:rPr lang="en-US" dirty="0" smtClean="0"/>
              <a:t> justice, as their first virtue </a:t>
            </a:r>
            <a:r>
              <a:rPr lang="mr-IN" dirty="0" smtClean="0"/>
              <a:t>–</a:t>
            </a:r>
            <a:r>
              <a:rPr lang="en-US" dirty="0" smtClean="0"/>
              <a:t> is to be understood by reference to their </a:t>
            </a:r>
            <a:r>
              <a:rPr lang="en-US" b="1" dirty="0" smtClean="0"/>
              <a:t>constitutive function</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5814" y="1825625"/>
            <a:ext cx="3117986" cy="4159677"/>
          </a:xfrm>
          <a:prstGeom prst="rect">
            <a:avLst/>
          </a:prstGeom>
        </p:spPr>
      </p:pic>
    </p:spTree>
    <p:extLst>
      <p:ext uri="{BB962C8B-B14F-4D97-AF65-F5344CB8AC3E}">
        <p14:creationId xmlns:p14="http://schemas.microsoft.com/office/powerpoint/2010/main" val="1267854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Rights: Perfectionism</a:t>
            </a:r>
            <a:endParaRPr lang="en-US" dirty="0"/>
          </a:p>
        </p:txBody>
      </p:sp>
      <p:sp>
        <p:nvSpPr>
          <p:cNvPr id="3" name="Content Placeholder 2"/>
          <p:cNvSpPr>
            <a:spLocks noGrp="1"/>
          </p:cNvSpPr>
          <p:nvPr>
            <p:ph idx="1"/>
          </p:nvPr>
        </p:nvSpPr>
        <p:spPr>
          <a:xfrm>
            <a:off x="838200" y="1825624"/>
            <a:ext cx="10515600" cy="4633541"/>
          </a:xfrm>
        </p:spPr>
        <p:txBody>
          <a:bodyPr>
            <a:normAutofit fontScale="92500" lnSpcReduction="10000"/>
          </a:bodyPr>
          <a:lstStyle/>
          <a:p>
            <a:r>
              <a:rPr lang="en-US" dirty="0" smtClean="0"/>
              <a:t>The constitutive function of the practices and institutions that govern society is </a:t>
            </a:r>
            <a:r>
              <a:rPr lang="en-US" dirty="0" err="1" smtClean="0"/>
              <a:t>analysed</a:t>
            </a:r>
            <a:r>
              <a:rPr lang="en-US" dirty="0" smtClean="0"/>
              <a:t> in terms of the </a:t>
            </a:r>
            <a:r>
              <a:rPr lang="en-US" b="1" dirty="0" smtClean="0"/>
              <a:t>common good </a:t>
            </a:r>
            <a:r>
              <a:rPr lang="en-US" dirty="0" smtClean="0"/>
              <a:t>and the </a:t>
            </a:r>
            <a:r>
              <a:rPr lang="en-US" b="1" dirty="0" smtClean="0"/>
              <a:t>good life </a:t>
            </a:r>
            <a:r>
              <a:rPr lang="en-US" dirty="0" smtClean="0"/>
              <a:t>for human beings </a:t>
            </a:r>
            <a:r>
              <a:rPr lang="en-US" i="1" dirty="0" smtClean="0"/>
              <a:t>as</a:t>
            </a:r>
            <a:r>
              <a:rPr lang="en-US" dirty="0" smtClean="0"/>
              <a:t> rational, linguistic, social animals, </a:t>
            </a:r>
            <a:r>
              <a:rPr lang="en-US" i="1" dirty="0" smtClean="0"/>
              <a:t>in</a:t>
            </a:r>
            <a:r>
              <a:rPr lang="en-US" dirty="0" smtClean="0"/>
              <a:t> our environments.</a:t>
            </a:r>
          </a:p>
          <a:p>
            <a:r>
              <a:rPr lang="en-US" dirty="0" smtClean="0"/>
              <a:t>The concept of the good is </a:t>
            </a:r>
            <a:r>
              <a:rPr lang="en-US" b="1" dirty="0" smtClean="0"/>
              <a:t>logically prior </a:t>
            </a:r>
            <a:r>
              <a:rPr lang="en-US" dirty="0" smtClean="0"/>
              <a:t>to the concept of a right.</a:t>
            </a:r>
          </a:p>
          <a:p>
            <a:r>
              <a:rPr lang="en-US" dirty="0" smtClean="0"/>
              <a:t>The concept of the good is </a:t>
            </a:r>
            <a:r>
              <a:rPr lang="en-US" b="1" dirty="0" smtClean="0"/>
              <a:t>explicitly ethical </a:t>
            </a:r>
            <a:r>
              <a:rPr lang="en-US" dirty="0" smtClean="0"/>
              <a:t>and cannot be interpreted independently of a community of meaning, value, and practice.</a:t>
            </a:r>
          </a:p>
          <a:p>
            <a:pPr lvl="1"/>
            <a:r>
              <a:rPr lang="en-US" dirty="0" smtClean="0"/>
              <a:t>While Hursthouse’s account shares the same instrumental structure as Bentham’s utilitarian account, it is substantively different.</a:t>
            </a:r>
          </a:p>
          <a:p>
            <a:r>
              <a:rPr lang="en-US" dirty="0" smtClean="0"/>
              <a:t>Institutions </a:t>
            </a:r>
            <a:r>
              <a:rPr lang="en-US" dirty="0"/>
              <a:t>can be </a:t>
            </a:r>
            <a:r>
              <a:rPr lang="en-US" dirty="0" smtClean="0"/>
              <a:t>evaluated as just </a:t>
            </a:r>
            <a:r>
              <a:rPr lang="en-US" dirty="0"/>
              <a:t>or unjust </a:t>
            </a:r>
            <a:r>
              <a:rPr lang="en-US" dirty="0" smtClean="0"/>
              <a:t>against the standard of enabling or preventing </a:t>
            </a:r>
            <a:r>
              <a:rPr lang="en-US" dirty="0"/>
              <a:t>members of </a:t>
            </a:r>
            <a:r>
              <a:rPr lang="en-US" dirty="0" smtClean="0"/>
              <a:t>a society living well together.</a:t>
            </a:r>
          </a:p>
          <a:p>
            <a:r>
              <a:rPr lang="en-US" dirty="0" smtClean="0"/>
              <a:t>This account is non-liberal: securing liberty and property is not the standard of evaluation for our governance practices and institutions.</a:t>
            </a:r>
          </a:p>
          <a:p>
            <a:pPr lvl="1"/>
            <a:endParaRPr lang="en-US" dirty="0"/>
          </a:p>
        </p:txBody>
      </p:sp>
    </p:spTree>
    <p:extLst>
      <p:ext uri="{BB962C8B-B14F-4D97-AF65-F5344CB8AC3E}">
        <p14:creationId xmlns:p14="http://schemas.microsoft.com/office/powerpoint/2010/main" val="993608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26009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“Rights talk”</a:t>
            </a:r>
          </a:p>
          <a:p>
            <a:r>
              <a:rPr lang="en-US" dirty="0" err="1" smtClean="0"/>
              <a:t>Analysing</a:t>
            </a:r>
            <a:r>
              <a:rPr lang="en-US" dirty="0" smtClean="0"/>
              <a:t> the conceptual structure of rights</a:t>
            </a:r>
          </a:p>
          <a:p>
            <a:r>
              <a:rPr lang="en-US" dirty="0" smtClean="0"/>
              <a:t>Making sense of rights</a:t>
            </a:r>
          </a:p>
          <a:p>
            <a:r>
              <a:rPr lang="en-US" dirty="0" smtClean="0"/>
              <a:t>Justifying rights</a:t>
            </a:r>
            <a:endParaRPr lang="en-US" dirty="0"/>
          </a:p>
        </p:txBody>
      </p:sp>
    </p:spTree>
    <p:extLst>
      <p:ext uri="{BB962C8B-B14F-4D97-AF65-F5344CB8AC3E}">
        <p14:creationId xmlns:p14="http://schemas.microsoft.com/office/powerpoint/2010/main" val="1164346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Talk”</a:t>
            </a:r>
            <a:endParaRPr lang="en-US" dirty="0"/>
          </a:p>
        </p:txBody>
      </p:sp>
      <p:sp>
        <p:nvSpPr>
          <p:cNvPr id="3" name="Content Placeholder 2"/>
          <p:cNvSpPr>
            <a:spLocks noGrp="1"/>
          </p:cNvSpPr>
          <p:nvPr>
            <p:ph idx="1"/>
          </p:nvPr>
        </p:nvSpPr>
        <p:spPr/>
        <p:txBody>
          <a:bodyPr>
            <a:normAutofit/>
          </a:bodyPr>
          <a:lstStyle/>
          <a:p>
            <a:r>
              <a:rPr lang="en-US" dirty="0" smtClean="0"/>
              <a:t>The dominant discourse of morality in our time.</a:t>
            </a:r>
          </a:p>
          <a:p>
            <a:r>
              <a:rPr lang="en-US" dirty="0" smtClean="0"/>
              <a:t>We speak of our rights as citizens of Aotearoa/New Zealand.</a:t>
            </a:r>
          </a:p>
          <a:p>
            <a:r>
              <a:rPr lang="en-US" dirty="0" smtClean="0"/>
              <a:t>We speak of human rights, which we hold as “citizens of the world” or perhaps simply as human beings, members of a particular species.</a:t>
            </a:r>
          </a:p>
          <a:p>
            <a:r>
              <a:rPr lang="en-US" dirty="0" smtClean="0"/>
              <a:t>We often speak of animal rights and the rights of nature.</a:t>
            </a:r>
            <a:endParaRPr lang="en-US" dirty="0"/>
          </a:p>
        </p:txBody>
      </p:sp>
    </p:spTree>
    <p:extLst>
      <p:ext uri="{BB962C8B-B14F-4D97-AF65-F5344CB8AC3E}">
        <p14:creationId xmlns:p14="http://schemas.microsoft.com/office/powerpoint/2010/main" val="54072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Rights</a:t>
            </a:r>
            <a:endParaRPr lang="en-US" dirty="0"/>
          </a:p>
        </p:txBody>
      </p:sp>
      <p:sp>
        <p:nvSpPr>
          <p:cNvPr id="3" name="Content Placeholder 2"/>
          <p:cNvSpPr>
            <a:spLocks noGrp="1"/>
          </p:cNvSpPr>
          <p:nvPr>
            <p:ph idx="1"/>
          </p:nvPr>
        </p:nvSpPr>
        <p:spPr>
          <a:xfrm>
            <a:off x="838200" y="1825624"/>
            <a:ext cx="10515600" cy="4633541"/>
          </a:xfrm>
        </p:spPr>
        <p:txBody>
          <a:bodyPr>
            <a:normAutofit/>
          </a:bodyPr>
          <a:lstStyle/>
          <a:p>
            <a:r>
              <a:rPr lang="en-US" dirty="0" smtClean="0"/>
              <a:t>One way to understand rights is to </a:t>
            </a:r>
            <a:r>
              <a:rPr lang="en-US" dirty="0" err="1" smtClean="0"/>
              <a:t>analyse</a:t>
            </a:r>
            <a:r>
              <a:rPr lang="en-US" dirty="0" smtClean="0"/>
              <a:t> their conceptual structure.</a:t>
            </a:r>
          </a:p>
          <a:p>
            <a:r>
              <a:rPr lang="en-US" dirty="0" smtClean="0"/>
              <a:t>We </a:t>
            </a:r>
            <a:r>
              <a:rPr lang="en-US" dirty="0" err="1" smtClean="0"/>
              <a:t>analyse</a:t>
            </a:r>
            <a:r>
              <a:rPr lang="en-US" dirty="0" smtClean="0"/>
              <a:t> the structure of rights in terms of agency and the modal structuring of action situations:</a:t>
            </a:r>
          </a:p>
          <a:p>
            <a:pPr lvl="1"/>
            <a:r>
              <a:rPr lang="en-US" dirty="0" smtClean="0"/>
              <a:t>Permissible (not-necessarily not-</a:t>
            </a:r>
            <a:r>
              <a:rPr lang="el-GR" dirty="0" smtClean="0"/>
              <a:t>φ</a:t>
            </a:r>
            <a:r>
              <a:rPr lang="en-US" dirty="0" smtClean="0"/>
              <a:t>)</a:t>
            </a:r>
          </a:p>
          <a:p>
            <a:pPr lvl="1"/>
            <a:r>
              <a:rPr lang="en-US" dirty="0" smtClean="0"/>
              <a:t>Impermissible (necessarily not-</a:t>
            </a:r>
            <a:r>
              <a:rPr lang="el-GR" dirty="0" smtClean="0"/>
              <a:t>φ</a:t>
            </a:r>
            <a:r>
              <a:rPr lang="en-US" dirty="0" smtClean="0"/>
              <a:t>)</a:t>
            </a:r>
          </a:p>
          <a:p>
            <a:pPr lvl="1"/>
            <a:r>
              <a:rPr lang="en-US" dirty="0" smtClean="0"/>
              <a:t>Obligatory (necessarily </a:t>
            </a:r>
            <a:r>
              <a:rPr lang="el-GR" dirty="0" smtClean="0"/>
              <a:t>φ</a:t>
            </a:r>
            <a:r>
              <a:rPr lang="en-AU" dirty="0" smtClean="0"/>
              <a:t>)</a:t>
            </a:r>
            <a:endParaRPr lang="en-US" dirty="0" smtClean="0"/>
          </a:p>
          <a:p>
            <a:pPr lvl="1"/>
            <a:r>
              <a:rPr lang="en-US" dirty="0" smtClean="0"/>
              <a:t>Omissible (not-necessarily </a:t>
            </a:r>
            <a:r>
              <a:rPr lang="el-GR" dirty="0" smtClean="0"/>
              <a:t>φ</a:t>
            </a:r>
            <a:r>
              <a:rPr lang="en-AU" dirty="0" smtClean="0"/>
              <a:t>)</a:t>
            </a:r>
            <a:endParaRPr lang="en-US" dirty="0" smtClean="0"/>
          </a:p>
          <a:p>
            <a:pPr lvl="1"/>
            <a:r>
              <a:rPr lang="en-US" dirty="0" smtClean="0"/>
              <a:t>Optional (not-necessarily </a:t>
            </a:r>
            <a:r>
              <a:rPr lang="el-GR" dirty="0" smtClean="0"/>
              <a:t>φ</a:t>
            </a:r>
            <a:r>
              <a:rPr lang="en-AU" dirty="0" smtClean="0"/>
              <a:t> and not-necessarily not-</a:t>
            </a:r>
            <a:r>
              <a:rPr lang="el-GR" dirty="0" smtClean="0"/>
              <a:t>φ</a:t>
            </a:r>
            <a:r>
              <a:rPr lang="en-AU" dirty="0" smtClean="0"/>
              <a:t>)</a:t>
            </a:r>
            <a:endParaRPr lang="en-US" dirty="0" smtClean="0"/>
          </a:p>
        </p:txBody>
      </p:sp>
    </p:spTree>
    <p:extLst>
      <p:ext uri="{BB962C8B-B14F-4D97-AF65-F5344CB8AC3E}">
        <p14:creationId xmlns:p14="http://schemas.microsoft.com/office/powerpoint/2010/main" val="563377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Rights</a:t>
            </a:r>
            <a:endParaRPr lang="en-US" dirty="0"/>
          </a:p>
        </p:txBody>
      </p:sp>
      <p:sp>
        <p:nvSpPr>
          <p:cNvPr id="3" name="Content Placeholder 2"/>
          <p:cNvSpPr>
            <a:spLocks noGrp="1"/>
          </p:cNvSpPr>
          <p:nvPr>
            <p:ph idx="1"/>
          </p:nvPr>
        </p:nvSpPr>
        <p:spPr>
          <a:xfrm>
            <a:off x="838200" y="1825624"/>
            <a:ext cx="10515600" cy="4633541"/>
          </a:xfrm>
        </p:spPr>
        <p:txBody>
          <a:bodyPr>
            <a:normAutofit/>
          </a:bodyPr>
          <a:lstStyle/>
          <a:p>
            <a:r>
              <a:rPr lang="en-US" dirty="0" err="1" smtClean="0"/>
              <a:t>Hohfeld’s</a:t>
            </a:r>
            <a:r>
              <a:rPr lang="en-US" dirty="0" smtClean="0"/>
              <a:t> (1919) influential analysis of the four “incidents” of rights:</a:t>
            </a:r>
          </a:p>
          <a:p>
            <a:pPr lvl="1"/>
            <a:r>
              <a:rPr lang="en-US" b="1" dirty="0" smtClean="0"/>
              <a:t>Claims</a:t>
            </a:r>
            <a:r>
              <a:rPr lang="en-US" dirty="0" smtClean="0"/>
              <a:t>—X has a claim that Y </a:t>
            </a:r>
            <a:r>
              <a:rPr lang="el-GR" dirty="0" smtClean="0"/>
              <a:t>φ</a:t>
            </a:r>
            <a:r>
              <a:rPr lang="en-US" dirty="0" smtClean="0"/>
              <a:t> </a:t>
            </a:r>
            <a:r>
              <a:rPr lang="en-US" b="1" dirty="0" err="1" smtClean="0"/>
              <a:t>iff</a:t>
            </a:r>
            <a:r>
              <a:rPr lang="en-US" dirty="0" smtClean="0"/>
              <a:t> Y has a duty to X to</a:t>
            </a:r>
            <a:r>
              <a:rPr lang="el-GR" dirty="0" smtClean="0"/>
              <a:t> φ</a:t>
            </a:r>
            <a:r>
              <a:rPr lang="en-US" dirty="0" smtClean="0"/>
              <a:t>.</a:t>
            </a:r>
          </a:p>
          <a:p>
            <a:pPr lvl="1"/>
            <a:r>
              <a:rPr lang="en-US" b="1" dirty="0" smtClean="0"/>
              <a:t>Liberties</a:t>
            </a:r>
            <a:r>
              <a:rPr lang="en-US" dirty="0" smtClean="0"/>
              <a:t>—X has the liberty to </a:t>
            </a:r>
            <a:r>
              <a:rPr lang="el-GR" dirty="0" smtClean="0"/>
              <a:t>φ</a:t>
            </a:r>
            <a:r>
              <a:rPr lang="en-US" dirty="0" smtClean="0"/>
              <a:t> </a:t>
            </a:r>
            <a:r>
              <a:rPr lang="en-US" b="1" dirty="0" err="1" smtClean="0"/>
              <a:t>iff</a:t>
            </a:r>
            <a:r>
              <a:rPr lang="en-US" dirty="0" smtClean="0"/>
              <a:t> X has no duty not to </a:t>
            </a:r>
            <a:r>
              <a:rPr lang="el-GR" dirty="0" smtClean="0"/>
              <a:t>φ</a:t>
            </a:r>
            <a:r>
              <a:rPr lang="en-US" dirty="0" smtClean="0"/>
              <a:t>.</a:t>
            </a:r>
          </a:p>
          <a:p>
            <a:pPr lvl="1"/>
            <a:r>
              <a:rPr lang="en-US" b="1" dirty="0" smtClean="0"/>
              <a:t>Powers</a:t>
            </a:r>
            <a:r>
              <a:rPr lang="en-US" dirty="0" smtClean="0"/>
              <a:t>—X has a power </a:t>
            </a:r>
            <a:r>
              <a:rPr lang="en-US" b="1" dirty="0" err="1" smtClean="0"/>
              <a:t>iff</a:t>
            </a:r>
            <a:r>
              <a:rPr lang="en-US" dirty="0" smtClean="0"/>
              <a:t> X has the ability within a set of rules to alter X’s own or Y’s </a:t>
            </a:r>
            <a:r>
              <a:rPr lang="en-US" dirty="0" err="1" smtClean="0"/>
              <a:t>Hohfeldian</a:t>
            </a:r>
            <a:r>
              <a:rPr lang="en-US" dirty="0" smtClean="0"/>
              <a:t> incidents.</a:t>
            </a:r>
          </a:p>
          <a:p>
            <a:pPr lvl="1"/>
            <a:r>
              <a:rPr lang="en-US" b="1" dirty="0" smtClean="0"/>
              <a:t>Immunities</a:t>
            </a:r>
            <a:r>
              <a:rPr lang="en-US" dirty="0" smtClean="0"/>
              <a:t>—Y has immunity </a:t>
            </a:r>
            <a:r>
              <a:rPr lang="en-US" b="1" dirty="0" err="1" smtClean="0"/>
              <a:t>iff</a:t>
            </a:r>
            <a:r>
              <a:rPr lang="en-US" dirty="0" smtClean="0"/>
              <a:t> X lacks the ability within a set of rules to alter Y’s </a:t>
            </a:r>
            <a:r>
              <a:rPr lang="en-US" dirty="0" err="1" smtClean="0"/>
              <a:t>Hohfeldian</a:t>
            </a:r>
            <a:r>
              <a:rPr lang="en-US" dirty="0" smtClean="0"/>
              <a:t> incidents.</a:t>
            </a:r>
          </a:p>
          <a:p>
            <a:r>
              <a:rPr lang="en-US" dirty="0" smtClean="0"/>
              <a:t>Rights usually involve a structured compound of </a:t>
            </a:r>
            <a:r>
              <a:rPr lang="en-US" dirty="0" err="1" smtClean="0"/>
              <a:t>Hohfeldian</a:t>
            </a:r>
            <a:r>
              <a:rPr lang="en-US" dirty="0" smtClean="0"/>
              <a:t> incidents.</a:t>
            </a:r>
            <a:endParaRPr lang="en-US" dirty="0"/>
          </a:p>
        </p:txBody>
      </p:sp>
    </p:spTree>
    <p:extLst>
      <p:ext uri="{BB962C8B-B14F-4D97-AF65-F5344CB8AC3E}">
        <p14:creationId xmlns:p14="http://schemas.microsoft.com/office/powerpoint/2010/main" val="2137431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Hohfeldian</a:t>
            </a:r>
            <a:r>
              <a:rPr lang="en-US" dirty="0" smtClean="0"/>
              <a:t> Analysis of Rights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9028621"/>
              </p:ext>
            </p:extLst>
          </p:nvPr>
        </p:nvGraphicFramePr>
        <p:xfrm>
          <a:off x="838200" y="1825625"/>
          <a:ext cx="10515600" cy="4078470"/>
        </p:xfrm>
        <a:graphic>
          <a:graphicData uri="http://schemas.openxmlformats.org/drawingml/2006/table">
            <a:tbl>
              <a:tblPr firstRow="1" bandRow="1">
                <a:tableStyleId>{F5AB1C69-6EDB-4FF4-983F-18BD219EF322}</a:tableStyleId>
              </a:tblPr>
              <a:tblGrid>
                <a:gridCol w="5257800"/>
                <a:gridCol w="5257800"/>
              </a:tblGrid>
              <a:tr h="786630">
                <a:tc>
                  <a:txBody>
                    <a:bodyPr/>
                    <a:lstStyle/>
                    <a:p>
                      <a:pPr algn="ctr"/>
                      <a:r>
                        <a:rPr lang="en-US" sz="3600" dirty="0" smtClean="0"/>
                        <a:t>Opposites</a:t>
                      </a:r>
                      <a:endParaRPr lang="en-US" sz="3600" dirty="0"/>
                    </a:p>
                  </a:txBody>
                  <a:tcPr anchor="ctr"/>
                </a:tc>
                <a:tc>
                  <a:txBody>
                    <a:bodyPr/>
                    <a:lstStyle/>
                    <a:p>
                      <a:pPr algn="ctr"/>
                      <a:r>
                        <a:rPr lang="en-US" sz="3600" dirty="0" smtClean="0"/>
                        <a:t>Correlatives</a:t>
                      </a:r>
                      <a:endParaRPr lang="en-US" sz="3600" dirty="0"/>
                    </a:p>
                  </a:txBody>
                  <a:tcPr anchor="ctr"/>
                </a:tc>
              </a:tr>
              <a:tr h="786630">
                <a:tc>
                  <a:txBody>
                    <a:bodyPr/>
                    <a:lstStyle/>
                    <a:p>
                      <a:pPr algn="ctr"/>
                      <a:r>
                        <a:rPr lang="en-US" sz="2400" dirty="0" smtClean="0"/>
                        <a:t>If</a:t>
                      </a:r>
                      <a:r>
                        <a:rPr lang="en-US" sz="2400" baseline="0" dirty="0" smtClean="0"/>
                        <a:t> X has a </a:t>
                      </a:r>
                      <a:r>
                        <a:rPr lang="en-US" sz="2400" b="1" baseline="0" dirty="0" smtClean="0"/>
                        <a:t>claim</a:t>
                      </a:r>
                      <a:r>
                        <a:rPr lang="en-US" sz="2400" baseline="0" dirty="0" smtClean="0"/>
                        <a:t>, </a:t>
                      </a:r>
                    </a:p>
                    <a:p>
                      <a:pPr algn="ctr"/>
                      <a:r>
                        <a:rPr lang="en-US" sz="2400" baseline="0" dirty="0" smtClean="0"/>
                        <a:t>then X lacks a </a:t>
                      </a:r>
                      <a:r>
                        <a:rPr lang="en-US" sz="2400" b="1" baseline="0" dirty="0" smtClean="0"/>
                        <a:t>no-claim</a:t>
                      </a:r>
                      <a:endParaRPr lang="en-US" sz="2400" b="1" dirty="0"/>
                    </a:p>
                  </a:txBody>
                  <a:tcPr/>
                </a:tc>
                <a:tc>
                  <a:txBody>
                    <a:bodyPr/>
                    <a:lstStyle/>
                    <a:p>
                      <a:pPr algn="ctr"/>
                      <a:r>
                        <a:rPr lang="en-US" sz="2400" dirty="0" smtClean="0"/>
                        <a:t>If X has a </a:t>
                      </a:r>
                      <a:r>
                        <a:rPr lang="en-US" sz="2400" b="1" dirty="0" smtClean="0"/>
                        <a:t>claim</a:t>
                      </a:r>
                      <a:r>
                        <a:rPr lang="en-US" sz="2400" dirty="0" smtClean="0"/>
                        <a:t>, </a:t>
                      </a:r>
                    </a:p>
                    <a:p>
                      <a:pPr algn="ctr"/>
                      <a:r>
                        <a:rPr lang="en-US" sz="2400" dirty="0" smtClean="0"/>
                        <a:t>then Y has a </a:t>
                      </a:r>
                      <a:r>
                        <a:rPr lang="en-US" sz="2400" b="1" dirty="0" smtClean="0"/>
                        <a:t>duty</a:t>
                      </a:r>
                      <a:endParaRPr lang="en-US" sz="2400" b="1" dirty="0"/>
                    </a:p>
                  </a:txBody>
                  <a:tcPr/>
                </a:tc>
              </a:tr>
              <a:tr h="786630">
                <a:tc>
                  <a:txBody>
                    <a:bodyPr/>
                    <a:lstStyle/>
                    <a:p>
                      <a:pPr algn="ctr"/>
                      <a:r>
                        <a:rPr lang="en-US" sz="2400" dirty="0" smtClean="0"/>
                        <a:t>If</a:t>
                      </a:r>
                      <a:r>
                        <a:rPr lang="en-US" sz="2400" baseline="0" dirty="0" smtClean="0"/>
                        <a:t> X has a </a:t>
                      </a:r>
                      <a:r>
                        <a:rPr lang="en-US" sz="2400" b="1" baseline="0" dirty="0" smtClean="0"/>
                        <a:t>liberty</a:t>
                      </a:r>
                      <a:r>
                        <a:rPr lang="en-US" sz="2400" baseline="0" dirty="0" smtClean="0"/>
                        <a:t>, </a:t>
                      </a:r>
                    </a:p>
                    <a:p>
                      <a:pPr algn="ctr"/>
                      <a:r>
                        <a:rPr lang="en-US" sz="2400" baseline="0" dirty="0" smtClean="0"/>
                        <a:t>then X lacks a </a:t>
                      </a:r>
                      <a:r>
                        <a:rPr lang="en-US" sz="2400" b="1" baseline="0" dirty="0" smtClean="0"/>
                        <a:t>duty</a:t>
                      </a:r>
                      <a:endParaRPr lang="en-US" sz="2400" b="1" dirty="0"/>
                    </a:p>
                  </a:txBody>
                  <a:tcPr/>
                </a:tc>
                <a:tc>
                  <a:txBody>
                    <a:bodyPr/>
                    <a:lstStyle/>
                    <a:p>
                      <a:pPr algn="ctr"/>
                      <a:r>
                        <a:rPr lang="en-US" sz="2400" dirty="0" smtClean="0"/>
                        <a:t>If X</a:t>
                      </a:r>
                      <a:r>
                        <a:rPr lang="en-US" sz="2400" baseline="0" dirty="0" smtClean="0"/>
                        <a:t> has a </a:t>
                      </a:r>
                      <a:r>
                        <a:rPr lang="en-US" sz="2400" b="1" baseline="0" dirty="0" smtClean="0"/>
                        <a:t>liberty</a:t>
                      </a:r>
                      <a:r>
                        <a:rPr lang="en-US" sz="2400" baseline="0" dirty="0" smtClean="0"/>
                        <a:t>, </a:t>
                      </a:r>
                    </a:p>
                    <a:p>
                      <a:pPr algn="ctr"/>
                      <a:r>
                        <a:rPr lang="en-US" sz="2400" baseline="0" dirty="0" smtClean="0"/>
                        <a:t>then Y has a </a:t>
                      </a:r>
                      <a:r>
                        <a:rPr lang="en-US" sz="2400" b="1" baseline="0" dirty="0" smtClean="0"/>
                        <a:t>no-claim</a:t>
                      </a:r>
                      <a:endParaRPr lang="en-US" sz="2400" b="1" dirty="0"/>
                    </a:p>
                  </a:txBody>
                  <a:tcPr/>
                </a:tc>
              </a:tr>
              <a:tr h="786630">
                <a:tc>
                  <a:txBody>
                    <a:bodyPr/>
                    <a:lstStyle/>
                    <a:p>
                      <a:pPr algn="ctr"/>
                      <a:r>
                        <a:rPr lang="en-US" sz="2400" dirty="0" smtClean="0"/>
                        <a:t>If X has a </a:t>
                      </a:r>
                      <a:r>
                        <a:rPr lang="en-US" sz="2400" b="1" dirty="0" smtClean="0"/>
                        <a:t>power</a:t>
                      </a:r>
                      <a:r>
                        <a:rPr lang="en-US" sz="2400" dirty="0" smtClean="0"/>
                        <a:t>, </a:t>
                      </a:r>
                    </a:p>
                    <a:p>
                      <a:pPr algn="ctr"/>
                      <a:r>
                        <a:rPr lang="en-US" sz="2400" dirty="0" smtClean="0"/>
                        <a:t>then X lacks a </a:t>
                      </a:r>
                      <a:r>
                        <a:rPr lang="en-US" sz="2400" b="1" dirty="0" smtClean="0"/>
                        <a:t>disability</a:t>
                      </a:r>
                      <a:endParaRPr lang="en-US" sz="2400" b="1" dirty="0"/>
                    </a:p>
                  </a:txBody>
                  <a:tcPr/>
                </a:tc>
                <a:tc>
                  <a:txBody>
                    <a:bodyPr/>
                    <a:lstStyle/>
                    <a:p>
                      <a:pPr algn="ctr"/>
                      <a:r>
                        <a:rPr lang="en-US" sz="2400" dirty="0" smtClean="0"/>
                        <a:t>If X has a </a:t>
                      </a:r>
                      <a:r>
                        <a:rPr lang="en-US" sz="2400" b="1" dirty="0" smtClean="0"/>
                        <a:t>power</a:t>
                      </a:r>
                      <a:r>
                        <a:rPr lang="en-US" sz="2400" dirty="0" smtClean="0"/>
                        <a:t>, </a:t>
                      </a:r>
                    </a:p>
                    <a:p>
                      <a:pPr algn="ctr"/>
                      <a:r>
                        <a:rPr lang="en-US" sz="2400" dirty="0" smtClean="0"/>
                        <a:t>then Y</a:t>
                      </a:r>
                      <a:r>
                        <a:rPr lang="en-US" sz="2400" baseline="0" dirty="0" smtClean="0"/>
                        <a:t> has a </a:t>
                      </a:r>
                      <a:r>
                        <a:rPr lang="en-US" sz="2400" b="1" baseline="0" dirty="0" smtClean="0"/>
                        <a:t>liability</a:t>
                      </a:r>
                      <a:endParaRPr lang="en-US" sz="2400" b="1" dirty="0"/>
                    </a:p>
                  </a:txBody>
                  <a:tcPr/>
                </a:tc>
              </a:tr>
              <a:tr h="786630">
                <a:tc>
                  <a:txBody>
                    <a:bodyPr/>
                    <a:lstStyle/>
                    <a:p>
                      <a:pPr algn="ctr"/>
                      <a:r>
                        <a:rPr lang="en-US" sz="2400" dirty="0" smtClean="0"/>
                        <a:t>If</a:t>
                      </a:r>
                      <a:r>
                        <a:rPr lang="en-US" sz="2400" baseline="0" dirty="0" smtClean="0"/>
                        <a:t> X has an </a:t>
                      </a:r>
                      <a:r>
                        <a:rPr lang="en-US" sz="2400" b="1" baseline="0" dirty="0" smtClean="0"/>
                        <a:t>immunity</a:t>
                      </a:r>
                      <a:r>
                        <a:rPr lang="en-US" sz="2400" baseline="0" dirty="0" smtClean="0"/>
                        <a:t>, </a:t>
                      </a:r>
                    </a:p>
                    <a:p>
                      <a:pPr algn="ctr"/>
                      <a:r>
                        <a:rPr lang="en-US" sz="2400" baseline="0" dirty="0" smtClean="0"/>
                        <a:t>then X lacks a </a:t>
                      </a:r>
                      <a:r>
                        <a:rPr lang="en-US" sz="2400" b="1" baseline="0" dirty="0" smtClean="0"/>
                        <a:t>liability</a:t>
                      </a:r>
                      <a:endParaRPr lang="en-US" sz="2400" b="1" dirty="0"/>
                    </a:p>
                  </a:txBody>
                  <a:tcPr/>
                </a:tc>
                <a:tc>
                  <a:txBody>
                    <a:bodyPr/>
                    <a:lstStyle/>
                    <a:p>
                      <a:pPr algn="ctr"/>
                      <a:r>
                        <a:rPr lang="en-US" sz="2400" dirty="0" smtClean="0"/>
                        <a:t>If</a:t>
                      </a:r>
                      <a:r>
                        <a:rPr lang="en-US" sz="2400" baseline="0" dirty="0" smtClean="0"/>
                        <a:t> X has an </a:t>
                      </a:r>
                      <a:r>
                        <a:rPr lang="en-US" sz="2400" b="1" baseline="0" dirty="0" smtClean="0"/>
                        <a:t>immunity</a:t>
                      </a:r>
                      <a:r>
                        <a:rPr lang="en-US" sz="2400" baseline="0" dirty="0" smtClean="0"/>
                        <a:t>, </a:t>
                      </a:r>
                    </a:p>
                    <a:p>
                      <a:pPr algn="ctr"/>
                      <a:r>
                        <a:rPr lang="en-US" sz="2400" baseline="0" dirty="0" smtClean="0"/>
                        <a:t>then Y has a </a:t>
                      </a:r>
                      <a:r>
                        <a:rPr lang="en-US" sz="2400" b="1" baseline="0" dirty="0" smtClean="0"/>
                        <a:t>disability</a:t>
                      </a:r>
                      <a:endParaRPr lang="en-US" sz="2400" b="1" dirty="0"/>
                    </a:p>
                  </a:txBody>
                  <a:tcPr/>
                </a:tc>
              </a:tr>
            </a:tbl>
          </a:graphicData>
        </a:graphic>
      </p:graphicFrame>
    </p:spTree>
    <p:extLst>
      <p:ext uri="{BB962C8B-B14F-4D97-AF65-F5344CB8AC3E}">
        <p14:creationId xmlns:p14="http://schemas.microsoft.com/office/powerpoint/2010/main" val="8474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aking Sense of Rights</a:t>
            </a:r>
            <a:endParaRPr lang="en-US" dirty="0"/>
          </a:p>
        </p:txBody>
      </p:sp>
      <p:sp>
        <p:nvSpPr>
          <p:cNvPr id="3" name="Content Placeholder 2"/>
          <p:cNvSpPr>
            <a:spLocks noGrp="1"/>
          </p:cNvSpPr>
          <p:nvPr>
            <p:ph idx="1"/>
          </p:nvPr>
        </p:nvSpPr>
        <p:spPr>
          <a:xfrm>
            <a:off x="838200" y="1825625"/>
            <a:ext cx="10515600" cy="4532972"/>
          </a:xfrm>
        </p:spPr>
        <p:txBody>
          <a:bodyPr>
            <a:normAutofit/>
          </a:bodyPr>
          <a:lstStyle/>
          <a:p>
            <a:endParaRPr lang="en-US" dirty="0" smtClean="0"/>
          </a:p>
        </p:txBody>
      </p:sp>
    </p:spTree>
    <p:extLst>
      <p:ext uri="{BB962C8B-B14F-4D97-AF65-F5344CB8AC3E}">
        <p14:creationId xmlns:p14="http://schemas.microsoft.com/office/powerpoint/2010/main" val="975408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Rights</a:t>
            </a:r>
            <a:endParaRPr lang="en-US" dirty="0"/>
          </a:p>
        </p:txBody>
      </p:sp>
      <p:sp>
        <p:nvSpPr>
          <p:cNvPr id="3" name="Content Placeholder 2"/>
          <p:cNvSpPr>
            <a:spLocks noGrp="1"/>
          </p:cNvSpPr>
          <p:nvPr>
            <p:ph idx="1"/>
          </p:nvPr>
        </p:nvSpPr>
        <p:spPr>
          <a:xfrm>
            <a:off x="838200" y="1825625"/>
            <a:ext cx="10515600" cy="4652996"/>
          </a:xfrm>
        </p:spPr>
        <p:txBody>
          <a:bodyPr>
            <a:normAutofit/>
          </a:bodyPr>
          <a:lstStyle/>
          <a:p>
            <a:r>
              <a:rPr lang="en-US" dirty="0" smtClean="0"/>
              <a:t>Natural rights and legal/positive rights:</a:t>
            </a:r>
          </a:p>
          <a:p>
            <a:pPr lvl="1"/>
            <a:r>
              <a:rPr lang="en-US" dirty="0" smtClean="0"/>
              <a:t>Natural rights are not dependent on law, tradition, custom, or membership in a particular community (citizenship, nationality).</a:t>
            </a:r>
          </a:p>
          <a:p>
            <a:pPr lvl="2"/>
            <a:r>
              <a:rPr lang="en-US" dirty="0" smtClean="0"/>
              <a:t>They are thus universal </a:t>
            </a:r>
            <a:r>
              <a:rPr lang="en-US" smtClean="0"/>
              <a:t>and </a:t>
            </a:r>
            <a:r>
              <a:rPr lang="en-US" smtClean="0"/>
              <a:t>unalienable.</a:t>
            </a:r>
            <a:endParaRPr lang="en-US" dirty="0" smtClean="0"/>
          </a:p>
          <a:p>
            <a:pPr lvl="1"/>
            <a:r>
              <a:rPr lang="en-US" dirty="0" smtClean="0"/>
              <a:t>Legal/positive rights are created and thus can be modified, repealed, and restrained by human laws.</a:t>
            </a:r>
          </a:p>
          <a:p>
            <a:r>
              <a:rPr lang="en-US" dirty="0" smtClean="0"/>
              <a:t>Human beings have a special status, or dignity, which grounds our rights according to natural rights theorists</a:t>
            </a:r>
            <a:r>
              <a:rPr lang="en-US" dirty="0"/>
              <a:t>.</a:t>
            </a:r>
            <a:endParaRPr lang="en-US" dirty="0" smtClean="0"/>
          </a:p>
        </p:txBody>
      </p:sp>
    </p:spTree>
    <p:extLst>
      <p:ext uri="{BB962C8B-B14F-4D97-AF65-F5344CB8AC3E}">
        <p14:creationId xmlns:p14="http://schemas.microsoft.com/office/powerpoint/2010/main" val="1621111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Rights: Agents and Patients</a:t>
            </a:r>
            <a:endParaRPr lang="en-US" dirty="0"/>
          </a:p>
        </p:txBody>
      </p:sp>
      <p:sp>
        <p:nvSpPr>
          <p:cNvPr id="3" name="Content Placeholder 2"/>
          <p:cNvSpPr>
            <a:spLocks noGrp="1"/>
          </p:cNvSpPr>
          <p:nvPr>
            <p:ph idx="1"/>
          </p:nvPr>
        </p:nvSpPr>
        <p:spPr/>
        <p:txBody>
          <a:bodyPr>
            <a:normAutofit/>
          </a:bodyPr>
          <a:lstStyle/>
          <a:p>
            <a:r>
              <a:rPr lang="en-US" dirty="0" smtClean="0"/>
              <a:t>Children</a:t>
            </a:r>
          </a:p>
          <a:p>
            <a:r>
              <a:rPr lang="en-US" dirty="0" smtClean="0"/>
              <a:t>Animals</a:t>
            </a:r>
            <a:endParaRPr lang="en-US" dirty="0"/>
          </a:p>
          <a:p>
            <a:r>
              <a:rPr lang="en-US" dirty="0" smtClean="0"/>
              <a:t>Rivers, forests, lakes, mountains, etc.</a:t>
            </a:r>
          </a:p>
          <a:p>
            <a:r>
              <a:rPr lang="en-US" dirty="0" smtClean="0"/>
              <a:t>Adults</a:t>
            </a:r>
          </a:p>
          <a:p>
            <a:r>
              <a:rPr lang="en-US" dirty="0" smtClean="0"/>
              <a:t>Severely disabled, comatose, incompetent adults</a:t>
            </a:r>
          </a:p>
          <a:p>
            <a:r>
              <a:rPr lang="en-US" dirty="0" smtClean="0"/>
              <a:t>Youth</a:t>
            </a:r>
          </a:p>
          <a:p>
            <a:r>
              <a:rPr lang="en-US" dirty="0" smtClean="0"/>
              <a:t>Women</a:t>
            </a:r>
          </a:p>
          <a:p>
            <a:r>
              <a:rPr lang="en-US" dirty="0" smtClean="0"/>
              <a:t>The dead</a:t>
            </a:r>
          </a:p>
        </p:txBody>
      </p:sp>
    </p:spTree>
    <p:extLst>
      <p:ext uri="{BB962C8B-B14F-4D97-AF65-F5344CB8AC3E}">
        <p14:creationId xmlns:p14="http://schemas.microsoft.com/office/powerpoint/2010/main" val="276294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TotalTime>
  <Words>1087</Words>
  <Application>Microsoft Macintosh PowerPoint</Application>
  <PresentationFormat>Widescreen</PresentationFormat>
  <Paragraphs>99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Calibri Light</vt:lpstr>
      <vt:lpstr>Mangal</vt:lpstr>
      <vt:lpstr>Arial</vt:lpstr>
      <vt:lpstr>Office Theme</vt:lpstr>
      <vt:lpstr>Nonsense Upon Stilts</vt:lpstr>
      <vt:lpstr>Overview</vt:lpstr>
      <vt:lpstr>“Rights Talk”</vt:lpstr>
      <vt:lpstr>Analysis of Rights</vt:lpstr>
      <vt:lpstr>Analysis of Rights</vt:lpstr>
      <vt:lpstr>Hohfeldian Analysis of Rights</vt:lpstr>
      <vt:lpstr>Making Sense of Rights</vt:lpstr>
      <vt:lpstr>Making Sense of Rights</vt:lpstr>
      <vt:lpstr>Making Sense of Rights: Agents and Patients</vt:lpstr>
      <vt:lpstr>Making Sense of Rights</vt:lpstr>
      <vt:lpstr>Making Sense of Rights</vt:lpstr>
      <vt:lpstr>Justifying Rights</vt:lpstr>
      <vt:lpstr>Justifying Rights</vt:lpstr>
      <vt:lpstr>Justifying Rights: Status Accounts</vt:lpstr>
      <vt:lpstr>Justifying Rights: Instrumentalist Accounts</vt:lpstr>
      <vt:lpstr>Justifying Rights: Instrumentalist Accounts</vt:lpstr>
      <vt:lpstr>Justifying Rights: Perfectionism</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Nonsense Upon Stilts</dc:title>
  <dc:creator>Zachary Penman</dc:creator>
  <cp:lastModifiedBy>Zachary Penman</cp:lastModifiedBy>
  <cp:revision>60</cp:revision>
  <dcterms:created xsi:type="dcterms:W3CDTF">2019-09-24T22:44:30Z</dcterms:created>
  <dcterms:modified xsi:type="dcterms:W3CDTF">2019-09-27T00:22:05Z</dcterms:modified>
</cp:coreProperties>
</file>