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4" r:id="rId4"/>
    <p:sldId id="276" r:id="rId5"/>
    <p:sldId id="259" r:id="rId6"/>
    <p:sldId id="261" r:id="rId7"/>
    <p:sldId id="262" r:id="rId8"/>
    <p:sldId id="266" r:id="rId9"/>
    <p:sldId id="271" r:id="rId10"/>
    <p:sldId id="267" r:id="rId11"/>
    <p:sldId id="275" r:id="rId12"/>
    <p:sldId id="263" r:id="rId13"/>
    <p:sldId id="264" r:id="rId14"/>
    <p:sldId id="278" r:id="rId15"/>
    <p:sldId id="280" r:id="rId16"/>
    <p:sldId id="270" r:id="rId17"/>
    <p:sldId id="273" r:id="rId18"/>
    <p:sldId id="27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6"/>
    <p:restoredTop sz="94662"/>
  </p:normalViewPr>
  <p:slideViewPr>
    <p:cSldViewPr snapToGrid="0" snapToObjects="1">
      <p:cViewPr varScale="1">
        <p:scale>
          <a:sx n="96" d="100"/>
          <a:sy n="96" d="100"/>
        </p:scale>
        <p:origin x="2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B7D444-A1A4-BD4A-AF7C-B164896D5886}" type="datetimeFigureOut">
              <a:rPr lang="en-US" smtClean="0"/>
              <a:t>10/1/19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FCD22-6FFF-874D-B1AE-B33A5B8EB117}" type="slidenum">
              <a:rPr lang="en-US" smtClean="0"/>
              <a:t>‹#›</a:t>
            </a:fld>
            <a:endParaRPr lang="en-US"/>
          </a:p>
        </p:txBody>
      </p:sp>
    </p:spTree>
    <p:extLst>
      <p:ext uri="{BB962C8B-B14F-4D97-AF65-F5344CB8AC3E}">
        <p14:creationId xmlns:p14="http://schemas.microsoft.com/office/powerpoint/2010/main" val="1604931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B7D444-A1A4-BD4A-AF7C-B164896D5886}" type="datetimeFigureOut">
              <a:rPr lang="en-US" smtClean="0"/>
              <a:t>10/1/19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FCD22-6FFF-874D-B1AE-B33A5B8EB117}" type="slidenum">
              <a:rPr lang="en-US" smtClean="0"/>
              <a:t>‹#›</a:t>
            </a:fld>
            <a:endParaRPr lang="en-US"/>
          </a:p>
        </p:txBody>
      </p:sp>
    </p:spTree>
    <p:extLst>
      <p:ext uri="{BB962C8B-B14F-4D97-AF65-F5344CB8AC3E}">
        <p14:creationId xmlns:p14="http://schemas.microsoft.com/office/powerpoint/2010/main" val="143488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B7D444-A1A4-BD4A-AF7C-B164896D5886}" type="datetimeFigureOut">
              <a:rPr lang="en-US" smtClean="0"/>
              <a:t>10/1/19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FCD22-6FFF-874D-B1AE-B33A5B8EB117}" type="slidenum">
              <a:rPr lang="en-US" smtClean="0"/>
              <a:t>‹#›</a:t>
            </a:fld>
            <a:endParaRPr lang="en-US"/>
          </a:p>
        </p:txBody>
      </p:sp>
    </p:spTree>
    <p:extLst>
      <p:ext uri="{BB962C8B-B14F-4D97-AF65-F5344CB8AC3E}">
        <p14:creationId xmlns:p14="http://schemas.microsoft.com/office/powerpoint/2010/main" val="1970069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B7D444-A1A4-BD4A-AF7C-B164896D5886}" type="datetimeFigureOut">
              <a:rPr lang="en-US" smtClean="0"/>
              <a:t>10/1/19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FCD22-6FFF-874D-B1AE-B33A5B8EB117}" type="slidenum">
              <a:rPr lang="en-US" smtClean="0"/>
              <a:t>‹#›</a:t>
            </a:fld>
            <a:endParaRPr lang="en-US"/>
          </a:p>
        </p:txBody>
      </p:sp>
    </p:spTree>
    <p:extLst>
      <p:ext uri="{BB962C8B-B14F-4D97-AF65-F5344CB8AC3E}">
        <p14:creationId xmlns:p14="http://schemas.microsoft.com/office/powerpoint/2010/main" val="1692357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B7D444-A1A4-BD4A-AF7C-B164896D5886}" type="datetimeFigureOut">
              <a:rPr lang="en-US" smtClean="0"/>
              <a:t>10/1/19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FCD22-6FFF-874D-B1AE-B33A5B8EB117}" type="slidenum">
              <a:rPr lang="en-US" smtClean="0"/>
              <a:t>‹#›</a:t>
            </a:fld>
            <a:endParaRPr lang="en-US"/>
          </a:p>
        </p:txBody>
      </p:sp>
    </p:spTree>
    <p:extLst>
      <p:ext uri="{BB962C8B-B14F-4D97-AF65-F5344CB8AC3E}">
        <p14:creationId xmlns:p14="http://schemas.microsoft.com/office/powerpoint/2010/main" val="38841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B7D444-A1A4-BD4A-AF7C-B164896D5886}" type="datetimeFigureOut">
              <a:rPr lang="en-US" smtClean="0"/>
              <a:t>10/1/19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FCD22-6FFF-874D-B1AE-B33A5B8EB117}" type="slidenum">
              <a:rPr lang="en-US" smtClean="0"/>
              <a:t>‹#›</a:t>
            </a:fld>
            <a:endParaRPr lang="en-US"/>
          </a:p>
        </p:txBody>
      </p:sp>
    </p:spTree>
    <p:extLst>
      <p:ext uri="{BB962C8B-B14F-4D97-AF65-F5344CB8AC3E}">
        <p14:creationId xmlns:p14="http://schemas.microsoft.com/office/powerpoint/2010/main" val="212662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B7D444-A1A4-BD4A-AF7C-B164896D5886}" type="datetimeFigureOut">
              <a:rPr lang="en-US" smtClean="0"/>
              <a:t>10/1/19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AFCD22-6FFF-874D-B1AE-B33A5B8EB117}" type="slidenum">
              <a:rPr lang="en-US" smtClean="0"/>
              <a:t>‹#›</a:t>
            </a:fld>
            <a:endParaRPr lang="en-US"/>
          </a:p>
        </p:txBody>
      </p:sp>
    </p:spTree>
    <p:extLst>
      <p:ext uri="{BB962C8B-B14F-4D97-AF65-F5344CB8AC3E}">
        <p14:creationId xmlns:p14="http://schemas.microsoft.com/office/powerpoint/2010/main" val="1551717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B7D444-A1A4-BD4A-AF7C-B164896D5886}" type="datetimeFigureOut">
              <a:rPr lang="en-US" smtClean="0"/>
              <a:t>10/1/19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AFCD22-6FFF-874D-B1AE-B33A5B8EB117}" type="slidenum">
              <a:rPr lang="en-US" smtClean="0"/>
              <a:t>‹#›</a:t>
            </a:fld>
            <a:endParaRPr lang="en-US"/>
          </a:p>
        </p:txBody>
      </p:sp>
    </p:spTree>
    <p:extLst>
      <p:ext uri="{BB962C8B-B14F-4D97-AF65-F5344CB8AC3E}">
        <p14:creationId xmlns:p14="http://schemas.microsoft.com/office/powerpoint/2010/main" val="676125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B7D444-A1A4-BD4A-AF7C-B164896D5886}" type="datetimeFigureOut">
              <a:rPr lang="en-US" smtClean="0"/>
              <a:t>10/1/19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AFCD22-6FFF-874D-B1AE-B33A5B8EB117}" type="slidenum">
              <a:rPr lang="en-US" smtClean="0"/>
              <a:t>‹#›</a:t>
            </a:fld>
            <a:endParaRPr lang="en-US"/>
          </a:p>
        </p:txBody>
      </p:sp>
    </p:spTree>
    <p:extLst>
      <p:ext uri="{BB962C8B-B14F-4D97-AF65-F5344CB8AC3E}">
        <p14:creationId xmlns:p14="http://schemas.microsoft.com/office/powerpoint/2010/main" val="1313067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B7D444-A1A4-BD4A-AF7C-B164896D5886}" type="datetimeFigureOut">
              <a:rPr lang="en-US" smtClean="0"/>
              <a:t>10/1/19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FCD22-6FFF-874D-B1AE-B33A5B8EB117}" type="slidenum">
              <a:rPr lang="en-US" smtClean="0"/>
              <a:t>‹#›</a:t>
            </a:fld>
            <a:endParaRPr lang="en-US"/>
          </a:p>
        </p:txBody>
      </p:sp>
    </p:spTree>
    <p:extLst>
      <p:ext uri="{BB962C8B-B14F-4D97-AF65-F5344CB8AC3E}">
        <p14:creationId xmlns:p14="http://schemas.microsoft.com/office/powerpoint/2010/main" val="1176070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B7D444-A1A4-BD4A-AF7C-B164896D5886}" type="datetimeFigureOut">
              <a:rPr lang="en-US" smtClean="0"/>
              <a:t>10/1/19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FCD22-6FFF-874D-B1AE-B33A5B8EB117}" type="slidenum">
              <a:rPr lang="en-US" smtClean="0"/>
              <a:t>‹#›</a:t>
            </a:fld>
            <a:endParaRPr lang="en-US"/>
          </a:p>
        </p:txBody>
      </p:sp>
    </p:spTree>
    <p:extLst>
      <p:ext uri="{BB962C8B-B14F-4D97-AF65-F5344CB8AC3E}">
        <p14:creationId xmlns:p14="http://schemas.microsoft.com/office/powerpoint/2010/main" val="7761796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B7D444-A1A4-BD4A-AF7C-B164896D5886}" type="datetimeFigureOut">
              <a:rPr lang="en-US" smtClean="0"/>
              <a:t>10/1/19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AFCD22-6FFF-874D-B1AE-B33A5B8EB117}" type="slidenum">
              <a:rPr lang="en-US" smtClean="0"/>
              <a:t>‹#›</a:t>
            </a:fld>
            <a:endParaRPr lang="en-US"/>
          </a:p>
        </p:txBody>
      </p:sp>
    </p:spTree>
    <p:extLst>
      <p:ext uri="{BB962C8B-B14F-4D97-AF65-F5344CB8AC3E}">
        <p14:creationId xmlns:p14="http://schemas.microsoft.com/office/powerpoint/2010/main" val="1971252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01213"/>
            <a:ext cx="9144000" cy="2387600"/>
          </a:xfrm>
        </p:spPr>
        <p:txBody>
          <a:bodyPr>
            <a:normAutofit/>
          </a:bodyPr>
          <a:lstStyle/>
          <a:p>
            <a:r>
              <a:rPr lang="en-US" sz="7200" dirty="0" smtClean="0"/>
              <a:t>Human Rights Discourse</a:t>
            </a:r>
            <a:endParaRPr lang="en-US" sz="7200" dirty="0"/>
          </a:p>
        </p:txBody>
      </p:sp>
      <p:sp>
        <p:nvSpPr>
          <p:cNvPr id="3" name="Subtitle 2"/>
          <p:cNvSpPr>
            <a:spLocks noGrp="1"/>
          </p:cNvSpPr>
          <p:nvPr>
            <p:ph type="subTitle" idx="1"/>
          </p:nvPr>
        </p:nvSpPr>
        <p:spPr>
          <a:xfrm>
            <a:off x="1524000" y="4788813"/>
            <a:ext cx="9144000" cy="1655762"/>
          </a:xfrm>
        </p:spPr>
        <p:txBody>
          <a:bodyPr/>
          <a:lstStyle/>
          <a:p>
            <a:r>
              <a:rPr lang="en-US" dirty="0" smtClean="0"/>
              <a:t>Rights II</a:t>
            </a:r>
            <a:endParaRPr lang="en-US" dirty="0"/>
          </a:p>
        </p:txBody>
      </p:sp>
    </p:spTree>
    <p:extLst>
      <p:ext uri="{BB962C8B-B14F-4D97-AF65-F5344CB8AC3E}">
        <p14:creationId xmlns:p14="http://schemas.microsoft.com/office/powerpoint/2010/main" val="1062612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Normative and Legal Force</a:t>
            </a:r>
            <a:endParaRPr lang="en-US" dirty="0"/>
          </a:p>
        </p:txBody>
      </p:sp>
      <p:sp>
        <p:nvSpPr>
          <p:cNvPr id="3" name="Content Placeholder 2"/>
          <p:cNvSpPr>
            <a:spLocks noGrp="1"/>
          </p:cNvSpPr>
          <p:nvPr>
            <p:ph idx="1"/>
          </p:nvPr>
        </p:nvSpPr>
        <p:spPr/>
        <p:txBody>
          <a:bodyPr>
            <a:normAutofit/>
          </a:bodyPr>
          <a:lstStyle/>
          <a:p>
            <a:endParaRPr lang="en-US" dirty="0"/>
          </a:p>
        </p:txBody>
      </p:sp>
    </p:spTree>
    <p:extLst>
      <p:ext uri="{BB962C8B-B14F-4D97-AF65-F5344CB8AC3E}">
        <p14:creationId xmlns:p14="http://schemas.microsoft.com/office/powerpoint/2010/main" val="248089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Normative and Legal Force</a:t>
            </a:r>
            <a:endParaRPr lang="en-US" dirty="0"/>
          </a:p>
        </p:txBody>
      </p:sp>
      <p:sp>
        <p:nvSpPr>
          <p:cNvPr id="3" name="Content Placeholder 2"/>
          <p:cNvSpPr>
            <a:spLocks noGrp="1"/>
          </p:cNvSpPr>
          <p:nvPr>
            <p:ph idx="1"/>
          </p:nvPr>
        </p:nvSpPr>
        <p:spPr>
          <a:xfrm>
            <a:off x="838200" y="1825624"/>
            <a:ext cx="10515600" cy="4575175"/>
          </a:xfrm>
        </p:spPr>
        <p:txBody>
          <a:bodyPr>
            <a:normAutofit/>
          </a:bodyPr>
          <a:lstStyle/>
          <a:p>
            <a:r>
              <a:rPr lang="en-US" dirty="0" smtClean="0"/>
              <a:t>Although the UDHR was adopted as a mere declaration, without “binding” </a:t>
            </a:r>
            <a:r>
              <a:rPr lang="en-US" b="1" dirty="0" smtClean="0"/>
              <a:t>legal force</a:t>
            </a:r>
            <a:r>
              <a:rPr lang="en-US" dirty="0" smtClean="0"/>
              <a:t>, it is a </a:t>
            </a:r>
            <a:r>
              <a:rPr lang="en-US" b="1" dirty="0" smtClean="0"/>
              <a:t>normative standard of evaluation of State conduct</a:t>
            </a:r>
            <a:r>
              <a:rPr lang="en-US" dirty="0" smtClean="0"/>
              <a:t>.</a:t>
            </a:r>
          </a:p>
          <a:p>
            <a:pPr lvl="1"/>
            <a:r>
              <a:rPr lang="en-US" dirty="0" smtClean="0"/>
              <a:t>A “common standard of achievement for all peoples and all nations”.</a:t>
            </a:r>
          </a:p>
          <a:p>
            <a:r>
              <a:rPr lang="en-US" dirty="0" smtClean="0"/>
              <a:t>Human rights are, for the most part, claim-rights that impose correlative duties on other agents. The primary addressee of human rights is the State.</a:t>
            </a:r>
          </a:p>
          <a:p>
            <a:r>
              <a:rPr lang="en-US" dirty="0" smtClean="0"/>
              <a:t>Some human rights (“manifesto rights”) constitute aspirations or priorities for development, and assign responsibility for their progressive realisation.</a:t>
            </a:r>
          </a:p>
        </p:txBody>
      </p:sp>
    </p:spTree>
    <p:extLst>
      <p:ext uri="{BB962C8B-B14F-4D97-AF65-F5344CB8AC3E}">
        <p14:creationId xmlns:p14="http://schemas.microsoft.com/office/powerpoint/2010/main" val="693776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Normative and Legal Force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Many of the provisions of the UDHR have acquired the status of customary international law. </a:t>
            </a:r>
          </a:p>
          <a:p>
            <a:r>
              <a:rPr lang="en-US" dirty="0" smtClean="0"/>
              <a:t>The States that have ratified the ICCPR and ICESCR are legally “bound” by international human rights law, but there is no final enforcement mechanism or world police force to coerce compliance.</a:t>
            </a:r>
          </a:p>
          <a:p>
            <a:r>
              <a:rPr lang="en-US" dirty="0" smtClean="0"/>
              <a:t>International </a:t>
            </a:r>
            <a:r>
              <a:rPr lang="en-US" dirty="0"/>
              <a:t>human rights law </a:t>
            </a:r>
            <a:r>
              <a:rPr lang="en-US" dirty="0" smtClean="0"/>
              <a:t>creates duties </a:t>
            </a:r>
            <a:r>
              <a:rPr lang="en-US" dirty="0"/>
              <a:t>which States are </a:t>
            </a:r>
            <a:r>
              <a:rPr lang="en-US" dirty="0" smtClean="0"/>
              <a:t>legally bound </a:t>
            </a:r>
            <a:r>
              <a:rPr lang="en-US" dirty="0"/>
              <a:t>to </a:t>
            </a:r>
            <a:r>
              <a:rPr lang="en-US" dirty="0" smtClean="0"/>
              <a:t>honour: to respect</a:t>
            </a:r>
            <a:r>
              <a:rPr lang="en-US" dirty="0"/>
              <a:t>, </a:t>
            </a:r>
            <a:r>
              <a:rPr lang="en-US" dirty="0" smtClean="0"/>
              <a:t>protect, </a:t>
            </a:r>
            <a:r>
              <a:rPr lang="en-US" dirty="0"/>
              <a:t>and </a:t>
            </a:r>
            <a:r>
              <a:rPr lang="en-US" dirty="0" smtClean="0"/>
              <a:t>fulfil human rights.</a:t>
            </a:r>
          </a:p>
          <a:p>
            <a:pPr lvl="1"/>
            <a:r>
              <a:rPr lang="en-US" b="1" dirty="0" smtClean="0"/>
              <a:t>Respecting</a:t>
            </a:r>
            <a:r>
              <a:rPr lang="en-US" dirty="0" smtClean="0"/>
              <a:t> human rights means </a:t>
            </a:r>
            <a:r>
              <a:rPr lang="en-US" dirty="0"/>
              <a:t>that States must refrain from </a:t>
            </a:r>
            <a:r>
              <a:rPr lang="en-US" dirty="0" smtClean="0"/>
              <a:t>any </a:t>
            </a:r>
            <a:r>
              <a:rPr lang="en-US" dirty="0"/>
              <a:t>actions that would violate or lead to a violation of human </a:t>
            </a:r>
            <a:r>
              <a:rPr lang="en-US" dirty="0" smtClean="0"/>
              <a:t>rights.</a:t>
            </a:r>
          </a:p>
          <a:p>
            <a:pPr lvl="1"/>
            <a:r>
              <a:rPr lang="en-US" b="1" dirty="0" smtClean="0"/>
              <a:t>Protecting</a:t>
            </a:r>
            <a:r>
              <a:rPr lang="en-US" dirty="0" smtClean="0"/>
              <a:t> human rights means States have a responsibility to protect </a:t>
            </a:r>
            <a:r>
              <a:rPr lang="en-US" dirty="0"/>
              <a:t>individuals and groups against human rights abuses. </a:t>
            </a:r>
            <a:endParaRPr lang="en-US" dirty="0" smtClean="0"/>
          </a:p>
          <a:p>
            <a:pPr lvl="1"/>
            <a:r>
              <a:rPr lang="en-US" b="1" dirty="0" smtClean="0"/>
              <a:t>Fulfilling</a:t>
            </a:r>
            <a:r>
              <a:rPr lang="en-US" dirty="0" smtClean="0"/>
              <a:t> human rights means </a:t>
            </a:r>
            <a:r>
              <a:rPr lang="en-US" dirty="0"/>
              <a:t>that States must take </a:t>
            </a:r>
            <a:r>
              <a:rPr lang="en-US" dirty="0" smtClean="0"/>
              <a:t>progressively enable the full enjoyment of human rights: civil and political, economic, social, and cultural, and collective-developmental.</a:t>
            </a:r>
          </a:p>
        </p:txBody>
      </p:sp>
    </p:spTree>
    <p:extLst>
      <p:ext uri="{BB962C8B-B14F-4D97-AF65-F5344CB8AC3E}">
        <p14:creationId xmlns:p14="http://schemas.microsoft.com/office/powerpoint/2010/main" val="1352345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Normative and Legal Force</a:t>
            </a:r>
            <a:endParaRPr lang="en-US" dirty="0"/>
          </a:p>
        </p:txBody>
      </p:sp>
      <p:sp>
        <p:nvSpPr>
          <p:cNvPr id="3" name="Content Placeholder 2"/>
          <p:cNvSpPr>
            <a:spLocks noGrp="1"/>
          </p:cNvSpPr>
          <p:nvPr>
            <p:ph idx="1"/>
          </p:nvPr>
        </p:nvSpPr>
        <p:spPr/>
        <p:txBody>
          <a:bodyPr>
            <a:normAutofit/>
          </a:bodyPr>
          <a:lstStyle/>
          <a:p>
            <a:r>
              <a:rPr lang="en-US" dirty="0" smtClean="0"/>
              <a:t>States that ratify human rights treaties establish domestic legislation and policy measures compatible with their treaty obligations.</a:t>
            </a:r>
          </a:p>
          <a:p>
            <a:r>
              <a:rPr lang="en-US" dirty="0" smtClean="0"/>
              <a:t>The domestic legal system provides the principal legal protection of international human rights law. </a:t>
            </a:r>
          </a:p>
          <a:p>
            <a:r>
              <a:rPr lang="en-US" dirty="0" smtClean="0"/>
              <a:t>Regional and international level mechanisms and procedures. </a:t>
            </a:r>
          </a:p>
          <a:p>
            <a:r>
              <a:rPr lang="en-US" dirty="0" smtClean="0"/>
              <a:t>Global dissensus over the justiciability of socio-economic rights. </a:t>
            </a:r>
          </a:p>
          <a:p>
            <a:pPr lvl="1"/>
            <a:r>
              <a:rPr lang="en-US" dirty="0" smtClean="0"/>
              <a:t>Consequently, individuals could lodge complaints with the United Nations alleging violations by States of ICCPR, but not of ICESCR.</a:t>
            </a:r>
          </a:p>
        </p:txBody>
      </p:sp>
    </p:spTree>
    <p:extLst>
      <p:ext uri="{BB962C8B-B14F-4D97-AF65-F5344CB8AC3E}">
        <p14:creationId xmlns:p14="http://schemas.microsoft.com/office/powerpoint/2010/main" val="1018187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Normative and Legal Force</a:t>
            </a:r>
            <a:endParaRPr lang="en-US" dirty="0"/>
          </a:p>
        </p:txBody>
      </p:sp>
      <p:sp>
        <p:nvSpPr>
          <p:cNvPr id="3" name="Content Placeholder 2"/>
          <p:cNvSpPr>
            <a:spLocks noGrp="1"/>
          </p:cNvSpPr>
          <p:nvPr>
            <p:ph idx="1"/>
          </p:nvPr>
        </p:nvSpPr>
        <p:spPr>
          <a:xfrm>
            <a:off x="838199" y="1825625"/>
            <a:ext cx="6029527" cy="4351338"/>
          </a:xfrm>
        </p:spPr>
        <p:txBody>
          <a:bodyPr>
            <a:normAutofit fontScale="85000" lnSpcReduction="10000"/>
          </a:bodyPr>
          <a:lstStyle/>
          <a:p>
            <a:r>
              <a:rPr lang="en-US" dirty="0" smtClean="0"/>
              <a:t>The function of the Office of the High Commissioner for Human Rights (OHCHR) is to protect and promote human rights. </a:t>
            </a:r>
          </a:p>
          <a:p>
            <a:r>
              <a:rPr lang="en-US" dirty="0" smtClean="0"/>
              <a:t>The new Human Rights Council (HRC) includes a system of special procedures, expert advice, and a complaint procedure. </a:t>
            </a:r>
          </a:p>
          <a:p>
            <a:r>
              <a:rPr lang="en-US" dirty="0"/>
              <a:t>C</a:t>
            </a:r>
            <a:r>
              <a:rPr lang="en-US" dirty="0" smtClean="0"/>
              <a:t>omposed of 47 Member States elected by the UN General Assembly. </a:t>
            </a:r>
          </a:p>
          <a:p>
            <a:r>
              <a:rPr lang="en-US" b="1" dirty="0" smtClean="0"/>
              <a:t>Universal Periodic Review </a:t>
            </a:r>
            <a:r>
              <a:rPr lang="en-US" dirty="0" smtClean="0"/>
              <a:t>is a State-driven HRC process to monitor State compliance with human rights norms. Under this mechanism, the human rights situation of all UN Member States is reviewed every 5 years.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7727" y="1848804"/>
            <a:ext cx="4343003" cy="4304980"/>
          </a:xfrm>
          <a:prstGeom prst="rect">
            <a:avLst/>
          </a:prstGeom>
        </p:spPr>
      </p:pic>
    </p:spTree>
    <p:extLst>
      <p:ext uri="{BB962C8B-B14F-4D97-AF65-F5344CB8AC3E}">
        <p14:creationId xmlns:p14="http://schemas.microsoft.com/office/powerpoint/2010/main" val="1356149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Normative and Legal Force</a:t>
            </a:r>
            <a:endParaRPr lang="en-US" dirty="0"/>
          </a:p>
        </p:txBody>
      </p:sp>
      <p:sp>
        <p:nvSpPr>
          <p:cNvPr id="3" name="Content Placeholder 2"/>
          <p:cNvSpPr>
            <a:spLocks noGrp="1"/>
          </p:cNvSpPr>
          <p:nvPr>
            <p:ph idx="1"/>
          </p:nvPr>
        </p:nvSpPr>
        <p:spPr>
          <a:xfrm>
            <a:off x="838200" y="1825624"/>
            <a:ext cx="10515600" cy="4516809"/>
          </a:xfrm>
        </p:spPr>
        <p:txBody>
          <a:bodyPr>
            <a:normAutofit lnSpcReduction="10000"/>
          </a:bodyPr>
          <a:lstStyle/>
          <a:p>
            <a:r>
              <a:rPr lang="en-US" dirty="0" smtClean="0"/>
              <a:t>Some monitoring and enforcement mechanisms are linked to specialised </a:t>
            </a:r>
            <a:r>
              <a:rPr lang="en-US" dirty="0"/>
              <a:t>agencies of the UN </a:t>
            </a:r>
            <a:r>
              <a:rPr lang="en-US" dirty="0" smtClean="0"/>
              <a:t>responsible for specific human rights instruments.</a:t>
            </a:r>
          </a:p>
          <a:p>
            <a:r>
              <a:rPr lang="en-US" dirty="0" smtClean="0"/>
              <a:t>Many countries create domestic human rights enforcement systems, which may include a national human rights commission legislatively empowered to investigate claims and special adjudicative bodies to hear cases.</a:t>
            </a:r>
          </a:p>
          <a:p>
            <a:pPr lvl="1"/>
            <a:r>
              <a:rPr lang="en-US" dirty="0" smtClean="0"/>
              <a:t>New Zealand Human Rights Commission</a:t>
            </a:r>
          </a:p>
          <a:p>
            <a:r>
              <a:rPr lang="en-US" dirty="0" smtClean="0"/>
              <a:t>Monitoring and enforcement mechanisms </a:t>
            </a:r>
            <a:r>
              <a:rPr lang="en-US" dirty="0"/>
              <a:t>linked to national constitutions and legislation may offer more concrete and </a:t>
            </a:r>
            <a:r>
              <a:rPr lang="en-US" dirty="0" smtClean="0"/>
              <a:t>legally enforceable remedies.</a:t>
            </a:r>
            <a:endParaRPr lang="en-US" dirty="0"/>
          </a:p>
        </p:txBody>
      </p:sp>
    </p:spTree>
    <p:extLst>
      <p:ext uri="{BB962C8B-B14F-4D97-AF65-F5344CB8AC3E}">
        <p14:creationId xmlns:p14="http://schemas.microsoft.com/office/powerpoint/2010/main" val="1071834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152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Positivism about Human Rights</a:t>
            </a:r>
            <a:endParaRPr lang="en-US" dirty="0"/>
          </a:p>
        </p:txBody>
      </p:sp>
      <p:sp>
        <p:nvSpPr>
          <p:cNvPr id="3" name="Content Placeholder 2"/>
          <p:cNvSpPr>
            <a:spLocks noGrp="1"/>
          </p:cNvSpPr>
          <p:nvPr>
            <p:ph idx="1"/>
          </p:nvPr>
        </p:nvSpPr>
        <p:spPr>
          <a:xfrm>
            <a:off x="838200" y="1825625"/>
            <a:ext cx="10515600" cy="4497354"/>
          </a:xfrm>
        </p:spPr>
        <p:txBody>
          <a:bodyPr>
            <a:normAutofit/>
          </a:bodyPr>
          <a:lstStyle/>
          <a:p>
            <a:endParaRPr lang="en-US" dirty="0"/>
          </a:p>
        </p:txBody>
      </p:sp>
    </p:spTree>
    <p:extLst>
      <p:ext uri="{BB962C8B-B14F-4D97-AF65-F5344CB8AC3E}">
        <p14:creationId xmlns:p14="http://schemas.microsoft.com/office/powerpoint/2010/main" val="153411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Positivism about Human Rights</a:t>
            </a:r>
            <a:endParaRPr lang="en-US" dirty="0"/>
          </a:p>
        </p:txBody>
      </p:sp>
      <p:sp>
        <p:nvSpPr>
          <p:cNvPr id="3" name="Content Placeholder 2"/>
          <p:cNvSpPr>
            <a:spLocks noGrp="1"/>
          </p:cNvSpPr>
          <p:nvPr>
            <p:ph idx="1"/>
          </p:nvPr>
        </p:nvSpPr>
        <p:spPr>
          <a:xfrm>
            <a:off x="838200" y="1825625"/>
            <a:ext cx="10515600" cy="4497354"/>
          </a:xfrm>
        </p:spPr>
        <p:txBody>
          <a:bodyPr>
            <a:normAutofit lnSpcReduction="10000"/>
          </a:bodyPr>
          <a:lstStyle/>
          <a:p>
            <a:r>
              <a:rPr lang="en-US" dirty="0" smtClean="0"/>
              <a:t>Are human rights nonsense upon stilts?</a:t>
            </a:r>
          </a:p>
          <a:p>
            <a:r>
              <a:rPr lang="en-US" dirty="0" smtClean="0"/>
              <a:t>We boldly declare that human rights are inherent and universal, as if they have an independent existence from the discursive practice of human rights and the rules-based international order to which they are integral.</a:t>
            </a:r>
          </a:p>
          <a:p>
            <a:r>
              <a:rPr lang="en-US" dirty="0" smtClean="0"/>
              <a:t>Instead </a:t>
            </a:r>
            <a:r>
              <a:rPr lang="en-US" dirty="0"/>
              <a:t>of </a:t>
            </a:r>
            <a:r>
              <a:rPr lang="en-US" dirty="0" smtClean="0"/>
              <a:t>theorising </a:t>
            </a:r>
            <a:r>
              <a:rPr lang="en-US" dirty="0"/>
              <a:t>human rights </a:t>
            </a:r>
            <a:r>
              <a:rPr lang="en-US" dirty="0" smtClean="0"/>
              <a:t>law as a reflection of a independently </a:t>
            </a:r>
            <a:r>
              <a:rPr lang="en-US" dirty="0"/>
              <a:t>existing moral reality, a theorist might </a:t>
            </a:r>
            <a:r>
              <a:rPr lang="en-US" dirty="0" smtClean="0"/>
              <a:t>understand them “politically” as the evolving, contested </a:t>
            </a:r>
            <a:r>
              <a:rPr lang="en-US" dirty="0"/>
              <a:t>norms of </a:t>
            </a:r>
            <a:r>
              <a:rPr lang="en-US" dirty="0" smtClean="0"/>
              <a:t>a </a:t>
            </a:r>
            <a:r>
              <a:rPr lang="en-US" b="1" dirty="0" smtClean="0"/>
              <a:t>historically contingent discursive practice</a:t>
            </a:r>
            <a:r>
              <a:rPr lang="en-US" dirty="0" smtClean="0"/>
              <a:t>. </a:t>
            </a:r>
          </a:p>
          <a:p>
            <a:r>
              <a:rPr lang="en-AU" dirty="0" smtClean="0"/>
              <a:t>Instrumentalist reasoning: hum</a:t>
            </a:r>
            <a:r>
              <a:rPr lang="en-US" dirty="0" smtClean="0"/>
              <a:t>an rights are about promoting and protecting core individual and collective interests </a:t>
            </a:r>
            <a:r>
              <a:rPr lang="mr-IN" dirty="0" smtClean="0"/>
              <a:t>–</a:t>
            </a:r>
            <a:r>
              <a:rPr lang="en-US" dirty="0" smtClean="0"/>
              <a:t> like world peace.</a:t>
            </a:r>
            <a:endParaRPr lang="en-US" dirty="0"/>
          </a:p>
        </p:txBody>
      </p:sp>
    </p:spTree>
    <p:extLst>
      <p:ext uri="{BB962C8B-B14F-4D97-AF65-F5344CB8AC3E}">
        <p14:creationId xmlns:p14="http://schemas.microsoft.com/office/powerpoint/2010/main" val="1179514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260" y="4246462"/>
            <a:ext cx="11133306" cy="2903368"/>
          </a:xfrm>
        </p:spPr>
        <p:txBody>
          <a:bodyPr>
            <a:noAutofit/>
          </a:bodyPr>
          <a:lstStyle/>
          <a:p>
            <a:r>
              <a:rPr lang="en-US" sz="4800" dirty="0" smtClean="0">
                <a:solidFill>
                  <a:schemeClr val="bg1"/>
                </a:solidFill>
              </a:rPr>
              <a:t>“The UN was not created to take mankind to heaven, but to save humanity from hell.” </a:t>
            </a:r>
            <a:br>
              <a:rPr lang="en-US" sz="4800" dirty="0" smtClean="0">
                <a:solidFill>
                  <a:schemeClr val="bg1"/>
                </a:solidFill>
              </a:rPr>
            </a:br>
            <a:r>
              <a:rPr lang="mr-IN" sz="3200" dirty="0" smtClean="0">
                <a:solidFill>
                  <a:schemeClr val="bg1"/>
                </a:solidFill>
              </a:rPr>
              <a:t>–</a:t>
            </a:r>
            <a:r>
              <a:rPr lang="en-US" sz="3200" dirty="0" smtClean="0">
                <a:solidFill>
                  <a:schemeClr val="bg1"/>
                </a:solidFill>
              </a:rPr>
              <a:t> 2</a:t>
            </a:r>
            <a:r>
              <a:rPr lang="en-US" sz="3200" baseline="30000" dirty="0" smtClean="0">
                <a:solidFill>
                  <a:schemeClr val="bg1"/>
                </a:solidFill>
              </a:rPr>
              <a:t>nd</a:t>
            </a:r>
            <a:r>
              <a:rPr lang="en-US" sz="3200" dirty="0" smtClean="0">
                <a:solidFill>
                  <a:schemeClr val="bg1"/>
                </a:solidFill>
              </a:rPr>
              <a:t> United Nations Secretary-General Dag Hammarskjöld.</a:t>
            </a:r>
          </a:p>
        </p:txBody>
      </p:sp>
    </p:spTree>
    <p:extLst>
      <p:ext uri="{BB962C8B-B14F-4D97-AF65-F5344CB8AC3E}">
        <p14:creationId xmlns:p14="http://schemas.microsoft.com/office/powerpoint/2010/main" val="653641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Origins and evolution of human rights discourse</a:t>
            </a:r>
          </a:p>
          <a:p>
            <a:r>
              <a:rPr lang="en-US" dirty="0" smtClean="0"/>
              <a:t>Normative and </a:t>
            </a:r>
            <a:r>
              <a:rPr lang="en-US" dirty="0"/>
              <a:t>l</a:t>
            </a:r>
            <a:r>
              <a:rPr lang="en-US" dirty="0" smtClean="0"/>
              <a:t>egal force</a:t>
            </a:r>
          </a:p>
          <a:p>
            <a:r>
              <a:rPr lang="en-US" dirty="0" smtClean="0"/>
              <a:t>Positivism about human rights</a:t>
            </a:r>
          </a:p>
        </p:txBody>
      </p:sp>
    </p:spTree>
    <p:extLst>
      <p:ext uri="{BB962C8B-B14F-4D97-AF65-F5344CB8AC3E}">
        <p14:creationId xmlns:p14="http://schemas.microsoft.com/office/powerpoint/2010/main" val="1847950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Origins and Evolution</a:t>
            </a:r>
            <a:endParaRPr lang="en-US" dirty="0"/>
          </a:p>
        </p:txBody>
      </p:sp>
      <p:sp>
        <p:nvSpPr>
          <p:cNvPr id="3" name="Content Placeholder 2"/>
          <p:cNvSpPr>
            <a:spLocks noGrp="1"/>
          </p:cNvSpPr>
          <p:nvPr>
            <p:ph idx="1"/>
          </p:nvPr>
        </p:nvSpPr>
        <p:spPr/>
        <p:txBody>
          <a:bodyPr/>
          <a:lstStyle/>
          <a:p>
            <a:endParaRPr lang="en-US" dirty="0" smtClean="0"/>
          </a:p>
        </p:txBody>
      </p:sp>
    </p:spTree>
    <p:extLst>
      <p:ext uri="{BB962C8B-B14F-4D97-AF65-F5344CB8AC3E}">
        <p14:creationId xmlns:p14="http://schemas.microsoft.com/office/powerpoint/2010/main" val="1102510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Origins</a:t>
            </a:r>
            <a:endParaRPr lang="en-US" dirty="0"/>
          </a:p>
        </p:txBody>
      </p:sp>
      <p:sp>
        <p:nvSpPr>
          <p:cNvPr id="3" name="Content Placeholder 2"/>
          <p:cNvSpPr>
            <a:spLocks noGrp="1"/>
          </p:cNvSpPr>
          <p:nvPr>
            <p:ph idx="1"/>
          </p:nvPr>
        </p:nvSpPr>
        <p:spPr/>
        <p:txBody>
          <a:bodyPr>
            <a:normAutofit/>
          </a:bodyPr>
          <a:lstStyle/>
          <a:p>
            <a:r>
              <a:rPr lang="en-US" dirty="0" smtClean="0"/>
              <a:t>World </a:t>
            </a:r>
            <a:r>
              <a:rPr lang="en-US" dirty="0"/>
              <a:t>War II </a:t>
            </a:r>
            <a:r>
              <a:rPr lang="en-US" dirty="0" smtClean="0"/>
              <a:t>(1939 </a:t>
            </a:r>
            <a:r>
              <a:rPr lang="en-US" dirty="0"/>
              <a:t>to </a:t>
            </a:r>
            <a:r>
              <a:rPr lang="en-US" dirty="0" smtClean="0"/>
              <a:t>1945) and totalitarianism.</a:t>
            </a:r>
          </a:p>
          <a:p>
            <a:r>
              <a:rPr lang="en-US" dirty="0" smtClean="0"/>
              <a:t>Post-WWII liberal international order building.</a:t>
            </a:r>
          </a:p>
          <a:p>
            <a:pPr lvl="1"/>
            <a:r>
              <a:rPr lang="en-US" dirty="0" smtClean="0"/>
              <a:t>The United </a:t>
            </a:r>
            <a:r>
              <a:rPr lang="en-US" dirty="0"/>
              <a:t>Nations </a:t>
            </a:r>
            <a:r>
              <a:rPr lang="en-US" dirty="0" smtClean="0"/>
              <a:t>Charter, October </a:t>
            </a:r>
            <a:r>
              <a:rPr lang="en-US" dirty="0"/>
              <a:t>24, </a:t>
            </a:r>
            <a:r>
              <a:rPr lang="en-US" dirty="0" smtClean="0"/>
              <a:t>1945.</a:t>
            </a:r>
          </a:p>
          <a:p>
            <a:pPr lvl="1"/>
            <a:r>
              <a:rPr lang="en-US" dirty="0" smtClean="0"/>
              <a:t>The Universal Declaration of Human Rights (UDHR), December </a:t>
            </a:r>
            <a:r>
              <a:rPr lang="en-US" dirty="0"/>
              <a:t>10, </a:t>
            </a:r>
            <a:r>
              <a:rPr lang="en-US" dirty="0" smtClean="0"/>
              <a:t>1948</a:t>
            </a:r>
            <a:r>
              <a:rPr lang="en-US" dirty="0" smtClean="0"/>
              <a:t>.</a:t>
            </a:r>
          </a:p>
          <a:p>
            <a:pPr lvl="1"/>
            <a:r>
              <a:rPr lang="en-GB" dirty="0"/>
              <a:t>The pre-WWII Western imperialist world order was overtly white </a:t>
            </a:r>
            <a:r>
              <a:rPr lang="en-GB"/>
              <a:t>supremacist</a:t>
            </a:r>
            <a:r>
              <a:rPr lang="en-GB" smtClean="0"/>
              <a:t>.</a:t>
            </a:r>
            <a:endParaRPr lang="en-US" dirty="0" smtClean="0"/>
          </a:p>
          <a:p>
            <a:r>
              <a:rPr lang="en-US" dirty="0" smtClean="0"/>
              <a:t>Antecedents in natural rights theory.</a:t>
            </a:r>
          </a:p>
          <a:p>
            <a:r>
              <a:rPr lang="en-US" dirty="0" smtClean="0"/>
              <a:t>Normative </a:t>
            </a:r>
            <a:r>
              <a:rPr lang="en-US" dirty="0" smtClean="0"/>
              <a:t>ordering: human rights as standards of modern progress.</a:t>
            </a:r>
          </a:p>
        </p:txBody>
      </p:sp>
    </p:spTree>
    <p:extLst>
      <p:ext uri="{BB962C8B-B14F-4D97-AF65-F5344CB8AC3E}">
        <p14:creationId xmlns:p14="http://schemas.microsoft.com/office/powerpoint/2010/main" val="872387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Codifying Human Rights</a:t>
            </a:r>
            <a:endParaRPr lang="en-US" dirty="0"/>
          </a:p>
        </p:txBody>
      </p:sp>
      <p:sp>
        <p:nvSpPr>
          <p:cNvPr id="3" name="Content Placeholder 2"/>
          <p:cNvSpPr>
            <a:spLocks noGrp="1"/>
          </p:cNvSpPr>
          <p:nvPr>
            <p:ph idx="1"/>
          </p:nvPr>
        </p:nvSpPr>
        <p:spPr/>
        <p:txBody>
          <a:bodyPr>
            <a:normAutofit lnSpcReduction="10000"/>
          </a:bodyPr>
          <a:lstStyle/>
          <a:p>
            <a:r>
              <a:rPr lang="en-US" dirty="0" smtClean="0"/>
              <a:t>The UDHR has been translated into positive law through:</a:t>
            </a:r>
          </a:p>
          <a:p>
            <a:pPr lvl="1"/>
            <a:r>
              <a:rPr lang="en-US" dirty="0" smtClean="0"/>
              <a:t>Treaties</a:t>
            </a:r>
          </a:p>
          <a:p>
            <a:pPr lvl="1"/>
            <a:r>
              <a:rPr lang="en-US" dirty="0" smtClean="0"/>
              <a:t>Customary international law</a:t>
            </a:r>
          </a:p>
          <a:p>
            <a:pPr lvl="1"/>
            <a:r>
              <a:rPr lang="en-US" dirty="0" smtClean="0"/>
              <a:t>General principles</a:t>
            </a:r>
          </a:p>
          <a:p>
            <a:pPr lvl="1"/>
            <a:r>
              <a:rPr lang="en-US" dirty="0" smtClean="0"/>
              <a:t>Regional agreements</a:t>
            </a:r>
          </a:p>
          <a:p>
            <a:pPr lvl="1"/>
            <a:r>
              <a:rPr lang="en-US" dirty="0" smtClean="0"/>
              <a:t>Domestic law</a:t>
            </a:r>
          </a:p>
          <a:p>
            <a:r>
              <a:rPr lang="en-US" dirty="0" smtClean="0"/>
              <a:t>The UDHR </a:t>
            </a:r>
            <a:r>
              <a:rPr lang="en-US" dirty="0"/>
              <a:t>has inspired </a:t>
            </a:r>
            <a:r>
              <a:rPr lang="en-US" dirty="0" smtClean="0"/>
              <a:t>over 80 </a:t>
            </a:r>
            <a:r>
              <a:rPr lang="en-US" dirty="0"/>
              <a:t>international human rights treaties and declarations, </a:t>
            </a:r>
            <a:r>
              <a:rPr lang="en-US" dirty="0" smtClean="0"/>
              <a:t>numerous regional </a:t>
            </a:r>
            <a:r>
              <a:rPr lang="en-US" dirty="0"/>
              <a:t>human rights conventions, domestic human rights bills, and constitutional </a:t>
            </a:r>
            <a:r>
              <a:rPr lang="en-US" dirty="0" smtClean="0"/>
              <a:t>securities, </a:t>
            </a:r>
            <a:r>
              <a:rPr lang="en-US" dirty="0"/>
              <a:t>which together constitute a </a:t>
            </a:r>
            <a:r>
              <a:rPr lang="en-US" b="1" dirty="0"/>
              <a:t>comprehensive legally binding system</a:t>
            </a:r>
            <a:r>
              <a:rPr lang="en-US" dirty="0"/>
              <a:t> for the promotion and protection of human rights</a:t>
            </a:r>
            <a:r>
              <a:rPr lang="en-US" dirty="0" smtClean="0"/>
              <a:t>.</a:t>
            </a:r>
            <a:endParaRPr lang="en-US" dirty="0"/>
          </a:p>
        </p:txBody>
      </p:sp>
    </p:spTree>
    <p:extLst>
      <p:ext uri="{BB962C8B-B14F-4D97-AF65-F5344CB8AC3E}">
        <p14:creationId xmlns:p14="http://schemas.microsoft.com/office/powerpoint/2010/main" val="351556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International Bill of Rights</a:t>
            </a:r>
            <a:endParaRPr lang="en-US" dirty="0"/>
          </a:p>
        </p:txBody>
      </p:sp>
      <p:sp>
        <p:nvSpPr>
          <p:cNvPr id="3" name="Content Placeholder 2"/>
          <p:cNvSpPr>
            <a:spLocks noGrp="1"/>
          </p:cNvSpPr>
          <p:nvPr>
            <p:ph idx="1"/>
          </p:nvPr>
        </p:nvSpPr>
        <p:spPr/>
        <p:txBody>
          <a:bodyPr>
            <a:normAutofit/>
          </a:bodyPr>
          <a:lstStyle/>
          <a:p>
            <a:r>
              <a:rPr lang="en-US" dirty="0"/>
              <a:t>T</a:t>
            </a:r>
            <a:r>
              <a:rPr lang="en-US" dirty="0" smtClean="0"/>
              <a:t>he International Covenant on Civil and Political Rights (ICCPR), and the International Covenant on Economic, Social and Cultural Rights (ICESCR) entered into force in 1976. </a:t>
            </a:r>
          </a:p>
          <a:p>
            <a:r>
              <a:rPr lang="en-US" dirty="0" smtClean="0"/>
              <a:t>The two Covenants further elaborate the rights already enshrined in the UDHR, making them effectively legally binding on States that have ratified the Covenants.</a:t>
            </a:r>
          </a:p>
          <a:p>
            <a:r>
              <a:rPr lang="en-US" dirty="0" smtClean="0"/>
              <a:t>The UDHR</a:t>
            </a:r>
            <a:r>
              <a:rPr lang="en-US" dirty="0"/>
              <a:t> </a:t>
            </a:r>
            <a:r>
              <a:rPr lang="en-US" dirty="0" smtClean="0"/>
              <a:t>and the two Covenants constitute the International Bill of Human Rights.</a:t>
            </a:r>
          </a:p>
        </p:txBody>
      </p:sp>
    </p:spTree>
    <p:extLst>
      <p:ext uri="{BB962C8B-B14F-4D97-AF65-F5344CB8AC3E}">
        <p14:creationId xmlns:p14="http://schemas.microsoft.com/office/powerpoint/2010/main" val="306913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Counterhegemonic World Ordering</a:t>
            </a:r>
            <a:endParaRPr lang="en-US" dirty="0"/>
          </a:p>
        </p:txBody>
      </p:sp>
      <p:sp>
        <p:nvSpPr>
          <p:cNvPr id="3" name="Content Placeholder 2"/>
          <p:cNvSpPr>
            <a:spLocks noGrp="1"/>
          </p:cNvSpPr>
          <p:nvPr>
            <p:ph idx="1"/>
          </p:nvPr>
        </p:nvSpPr>
        <p:spPr/>
        <p:txBody>
          <a:bodyPr>
            <a:normAutofit/>
          </a:bodyPr>
          <a:lstStyle/>
          <a:p>
            <a:r>
              <a:rPr lang="en-US" dirty="0" smtClean="0"/>
              <a:t>Over the past 70 years, international human rights treaties and instruments have become more focused and specialised regarding:</a:t>
            </a:r>
          </a:p>
          <a:p>
            <a:pPr lvl="1"/>
            <a:r>
              <a:rPr lang="en-US" dirty="0" smtClean="0"/>
              <a:t>The issues addressed;</a:t>
            </a:r>
          </a:p>
          <a:p>
            <a:pPr lvl="1"/>
            <a:r>
              <a:rPr lang="en-US" dirty="0" smtClean="0"/>
              <a:t>The social groups identified as requiring protection.</a:t>
            </a:r>
          </a:p>
          <a:p>
            <a:r>
              <a:rPr lang="en-GB" dirty="0" smtClean="0"/>
              <a:t>Recent </a:t>
            </a:r>
            <a:r>
              <a:rPr lang="en-GB" dirty="0"/>
              <a:t>revisionist scholarship on the intellectual and political history of the genesis of human rights </a:t>
            </a:r>
            <a:r>
              <a:rPr lang="en-GB" dirty="0" smtClean="0"/>
              <a:t>has emphasised the agency of postcolonial state-societies and subaltern actors in the origins and evolution of human rights discourse.</a:t>
            </a:r>
            <a:endParaRPr lang="en-US" dirty="0" smtClean="0"/>
          </a:p>
        </p:txBody>
      </p:sp>
    </p:spTree>
    <p:extLst>
      <p:ext uri="{BB962C8B-B14F-4D97-AF65-F5344CB8AC3E}">
        <p14:creationId xmlns:p14="http://schemas.microsoft.com/office/powerpoint/2010/main" val="606181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Three Generations</a:t>
            </a:r>
            <a:endParaRPr lang="en-US" dirty="0"/>
          </a:p>
        </p:txBody>
      </p:sp>
      <p:sp>
        <p:nvSpPr>
          <p:cNvPr id="3" name="Content Placeholder 2"/>
          <p:cNvSpPr>
            <a:spLocks noGrp="1"/>
          </p:cNvSpPr>
          <p:nvPr>
            <p:ph idx="1"/>
          </p:nvPr>
        </p:nvSpPr>
        <p:spPr>
          <a:xfrm>
            <a:off x="838200" y="1825625"/>
            <a:ext cx="10515600" cy="4594630"/>
          </a:xfrm>
        </p:spPr>
        <p:txBody>
          <a:bodyPr>
            <a:normAutofit/>
          </a:bodyPr>
          <a:lstStyle/>
          <a:p>
            <a:r>
              <a:rPr lang="en-US" dirty="0" smtClean="0"/>
              <a:t>Three generations echo the motto of </a:t>
            </a:r>
            <a:r>
              <a:rPr lang="en-US" dirty="0"/>
              <a:t>the French revolution: </a:t>
            </a:r>
            <a:endParaRPr lang="en-US" dirty="0" smtClean="0"/>
          </a:p>
          <a:p>
            <a:pPr lvl="1"/>
            <a:r>
              <a:rPr lang="en-US" b="1" dirty="0" err="1" smtClean="0"/>
              <a:t>Liberté</a:t>
            </a:r>
            <a:r>
              <a:rPr lang="en-US" dirty="0" smtClean="0"/>
              <a:t> </a:t>
            </a:r>
            <a:r>
              <a:rPr lang="en-US" dirty="0"/>
              <a:t>(freedoms, "civil and political" or "first generation" </a:t>
            </a:r>
            <a:r>
              <a:rPr lang="en-US" dirty="0" smtClean="0"/>
              <a:t>rights)</a:t>
            </a:r>
          </a:p>
          <a:p>
            <a:pPr lvl="1"/>
            <a:r>
              <a:rPr lang="en-US" b="1" dirty="0" err="1" smtClean="0"/>
              <a:t>Egalité</a:t>
            </a:r>
            <a:r>
              <a:rPr lang="en-US" dirty="0" smtClean="0"/>
              <a:t> </a:t>
            </a:r>
            <a:r>
              <a:rPr lang="en-US" dirty="0"/>
              <a:t>(equality, "socio-economic" or "second generation" </a:t>
            </a:r>
            <a:r>
              <a:rPr lang="en-US" dirty="0" smtClean="0"/>
              <a:t>rights)</a:t>
            </a:r>
          </a:p>
          <a:p>
            <a:pPr lvl="1"/>
            <a:r>
              <a:rPr lang="en-US" b="1" dirty="0" err="1" smtClean="0"/>
              <a:t>Fraternité</a:t>
            </a:r>
            <a:r>
              <a:rPr lang="en-US" b="1" dirty="0" smtClean="0"/>
              <a:t> </a:t>
            </a:r>
            <a:r>
              <a:rPr lang="en-US" dirty="0"/>
              <a:t>(solidarity, "</a:t>
            </a:r>
            <a:r>
              <a:rPr lang="en-US" dirty="0" smtClean="0"/>
              <a:t>collective-developmental" </a:t>
            </a:r>
            <a:r>
              <a:rPr lang="en-US" dirty="0"/>
              <a:t>or "third generation" rights</a:t>
            </a:r>
            <a:r>
              <a:rPr lang="en-US" dirty="0" smtClean="0"/>
              <a:t>)</a:t>
            </a:r>
          </a:p>
          <a:p>
            <a:r>
              <a:rPr lang="en-US" dirty="0" smtClean="0"/>
              <a:t>Our focus next week is on the </a:t>
            </a:r>
            <a:r>
              <a:rPr lang="en-GB" i="1" dirty="0" smtClean="0"/>
              <a:t>United Nations Declaration on the Rights of Indigenous Peoples</a:t>
            </a:r>
            <a:r>
              <a:rPr lang="en-GB" dirty="0" smtClean="0"/>
              <a:t> and the ways in which third generation human rights discourse </a:t>
            </a:r>
            <a:r>
              <a:rPr lang="en-GB" b="1" dirty="0" smtClean="0"/>
              <a:t>decolonises the practice of human rights</a:t>
            </a:r>
            <a:r>
              <a:rPr lang="en-GB" dirty="0" smtClean="0"/>
              <a:t>.</a:t>
            </a:r>
            <a:endParaRPr lang="en-US" dirty="0"/>
          </a:p>
        </p:txBody>
      </p:sp>
    </p:spTree>
    <p:extLst>
      <p:ext uri="{BB962C8B-B14F-4D97-AF65-F5344CB8AC3E}">
        <p14:creationId xmlns:p14="http://schemas.microsoft.com/office/powerpoint/2010/main" val="303060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Three Generations</a:t>
            </a:r>
            <a:endParaRPr lang="en-US" dirty="0"/>
          </a:p>
        </p:txBody>
      </p:sp>
      <p:sp>
        <p:nvSpPr>
          <p:cNvPr id="3" name="Content Placeholder 2"/>
          <p:cNvSpPr>
            <a:spLocks noGrp="1"/>
          </p:cNvSpPr>
          <p:nvPr>
            <p:ph idx="1"/>
          </p:nvPr>
        </p:nvSpPr>
        <p:spPr>
          <a:xfrm>
            <a:off x="838200" y="1825625"/>
            <a:ext cx="10515600" cy="4594630"/>
          </a:xfrm>
        </p:spPr>
        <p:txBody>
          <a:bodyPr>
            <a:normAutofit lnSpcReduction="10000"/>
          </a:bodyPr>
          <a:lstStyle/>
          <a:p>
            <a:r>
              <a:rPr lang="en-US" dirty="0" smtClean="0"/>
              <a:t>Civil-political human rights include two subtypes: norms of physical security and integrity, and norms of civil-political liberties.</a:t>
            </a:r>
          </a:p>
          <a:p>
            <a:pPr lvl="1"/>
            <a:r>
              <a:rPr lang="en-US" dirty="0" smtClean="0"/>
              <a:t>Negative rights and freedoms</a:t>
            </a:r>
          </a:p>
          <a:p>
            <a:r>
              <a:rPr lang="en-US" dirty="0" smtClean="0"/>
              <a:t>Socio-economic human rights include two subtypes: norms of the provision of goods meeting </a:t>
            </a:r>
            <a:r>
              <a:rPr lang="en-US" smtClean="0"/>
              <a:t>social needs, </a:t>
            </a:r>
            <a:r>
              <a:rPr lang="en-US" dirty="0" smtClean="0"/>
              <a:t>and norms of the provision of goods meeting economic needs.</a:t>
            </a:r>
          </a:p>
          <a:p>
            <a:pPr lvl="1"/>
            <a:r>
              <a:rPr lang="en-US" dirty="0" smtClean="0"/>
              <a:t>Positive rights and freedoms</a:t>
            </a:r>
          </a:p>
          <a:p>
            <a:r>
              <a:rPr lang="en-US" dirty="0" smtClean="0"/>
              <a:t>Collective-developmental human rights also include two subtypes: the self-determination of peoples and the special rights of ethnic and religious minorities.</a:t>
            </a:r>
          </a:p>
          <a:p>
            <a:pPr lvl="1"/>
            <a:r>
              <a:rPr lang="en-US" dirty="0" smtClean="0"/>
              <a:t>Positive and negative moments </a:t>
            </a:r>
            <a:endParaRPr lang="en-US" dirty="0"/>
          </a:p>
        </p:txBody>
      </p:sp>
    </p:spTree>
    <p:extLst>
      <p:ext uri="{BB962C8B-B14F-4D97-AF65-F5344CB8AC3E}">
        <p14:creationId xmlns:p14="http://schemas.microsoft.com/office/powerpoint/2010/main" val="220563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2813</TotalTime>
  <Words>1103</Words>
  <Application>Microsoft Macintosh PowerPoint</Application>
  <PresentationFormat>Widescreen</PresentationFormat>
  <Paragraphs>81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Mangal</vt:lpstr>
      <vt:lpstr>Office Theme</vt:lpstr>
      <vt:lpstr>Human Rights Discourse</vt:lpstr>
      <vt:lpstr>Overview</vt:lpstr>
      <vt:lpstr>Origins and Evolution</vt:lpstr>
      <vt:lpstr>Origins</vt:lpstr>
      <vt:lpstr>Evolution: Codifying Human Rights</vt:lpstr>
      <vt:lpstr>Evolution: International Bill of Rights</vt:lpstr>
      <vt:lpstr>Evolution: Counterhegemonic World Ordering</vt:lpstr>
      <vt:lpstr>Evolution: Three Generations</vt:lpstr>
      <vt:lpstr>Evolution: Three Generations</vt:lpstr>
      <vt:lpstr>Normative and Legal Force</vt:lpstr>
      <vt:lpstr>Normative and Legal Force</vt:lpstr>
      <vt:lpstr>Normative and Legal Force</vt:lpstr>
      <vt:lpstr>Normative and Legal Force</vt:lpstr>
      <vt:lpstr>Normative and Legal Force</vt:lpstr>
      <vt:lpstr>Normative and Legal Force</vt:lpstr>
      <vt:lpstr>Positivism about Human Rights</vt:lpstr>
      <vt:lpstr>Positivism about Human Rights</vt:lpstr>
      <vt:lpstr>“The UN was not created to take mankind to heaven, but to save humanity from hell.”  – 2nd United Nations Secretary-General Dag Hammarskjöld.</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Origins and Evolution</dc:title>
  <dc:creator>Zachary Penman</dc:creator>
  <cp:lastModifiedBy>Zachary Penman</cp:lastModifiedBy>
  <cp:revision>110</cp:revision>
  <dcterms:created xsi:type="dcterms:W3CDTF">2019-09-25T01:27:07Z</dcterms:created>
  <dcterms:modified xsi:type="dcterms:W3CDTF">2019-09-30T18:59:12Z</dcterms:modified>
</cp:coreProperties>
</file>