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5" r:id="rId3"/>
    <p:sldId id="296" r:id="rId4"/>
    <p:sldId id="288" r:id="rId5"/>
    <p:sldId id="295" r:id="rId6"/>
    <p:sldId id="290" r:id="rId7"/>
    <p:sldId id="259" r:id="rId8"/>
    <p:sldId id="289" r:id="rId9"/>
    <p:sldId id="297" r:id="rId10"/>
    <p:sldId id="260" r:id="rId11"/>
    <p:sldId id="262" r:id="rId12"/>
    <p:sldId id="264" r:id="rId13"/>
    <p:sldId id="265" r:id="rId14"/>
    <p:sldId id="266" r:id="rId15"/>
    <p:sldId id="267" r:id="rId16"/>
    <p:sldId id="268" r:id="rId17"/>
    <p:sldId id="270" r:id="rId18"/>
    <p:sldId id="271" r:id="rId19"/>
    <p:sldId id="272" r:id="rId20"/>
    <p:sldId id="273" r:id="rId21"/>
    <p:sldId id="274" r:id="rId22"/>
    <p:sldId id="275" r:id="rId23"/>
    <p:sldId id="286" r:id="rId24"/>
    <p:sldId id="298" r:id="rId25"/>
    <p:sldId id="294" r:id="rId26"/>
    <p:sldId id="284" r:id="rId27"/>
    <p:sldId id="287" r:id="rId28"/>
    <p:sldId id="293" r:id="rId29"/>
    <p:sldId id="302" r:id="rId30"/>
    <p:sldId id="300" r:id="rId31"/>
    <p:sldId id="3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3B4E"/>
    <a:srgbClr val="6E6411"/>
    <a:srgbClr val="112618"/>
    <a:srgbClr val="85850A"/>
    <a:srgbClr val="65180A"/>
    <a:srgbClr val="681C0C"/>
    <a:srgbClr val="883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2"/>
    <p:restoredTop sz="94662"/>
  </p:normalViewPr>
  <p:slideViewPr>
    <p:cSldViewPr snapToGrid="0" snapToObjects="1">
      <p:cViewPr>
        <p:scale>
          <a:sx n="75" d="100"/>
          <a:sy n="75" d="100"/>
        </p:scale>
        <p:origin x="1136"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18299-AD34-0F43-8450-EBDEB71F3C00}" type="datetimeFigureOut">
              <a:rPr lang="en-US" smtClean="0"/>
              <a:t>10/7/19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29CE4-4D67-E646-978D-BC07C2DC59EB}" type="slidenum">
              <a:rPr lang="en-US" smtClean="0"/>
              <a:t>‹#›</a:t>
            </a:fld>
            <a:endParaRPr lang="en-US"/>
          </a:p>
        </p:txBody>
      </p:sp>
    </p:spTree>
    <p:extLst>
      <p:ext uri="{BB962C8B-B14F-4D97-AF65-F5344CB8AC3E}">
        <p14:creationId xmlns:p14="http://schemas.microsoft.com/office/powerpoint/2010/main" val="180909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F44E71-7566-B04D-A650-32E149F79DE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7324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44E71-7566-B04D-A650-32E149F79DE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150942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44E71-7566-B04D-A650-32E149F79DE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75345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44E71-7566-B04D-A650-32E149F79DE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52208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44E71-7566-B04D-A650-32E149F79DE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214621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F44E71-7566-B04D-A650-32E149F79DEE}"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15687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F44E71-7566-B04D-A650-32E149F79DEE}" type="datetimeFigureOut">
              <a:rPr lang="en-US" smtClean="0"/>
              <a:t>10/7/19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157323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F44E71-7566-B04D-A650-32E149F79DEE}" type="datetimeFigureOut">
              <a:rPr lang="en-US" smtClean="0"/>
              <a:t>10/7/19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154734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44E71-7566-B04D-A650-32E149F79DEE}" type="datetimeFigureOut">
              <a:rPr lang="en-US" smtClean="0"/>
              <a:t>10/7/19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19320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44E71-7566-B04D-A650-32E149F79DEE}"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21818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44E71-7566-B04D-A650-32E149F79DEE}"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93CB5-CBC6-4B4E-8498-6C1B8ED60A2D}" type="slidenum">
              <a:rPr lang="en-US" smtClean="0"/>
              <a:t>‹#›</a:t>
            </a:fld>
            <a:endParaRPr lang="en-US"/>
          </a:p>
        </p:txBody>
      </p:sp>
    </p:spTree>
    <p:extLst>
      <p:ext uri="{BB962C8B-B14F-4D97-AF65-F5344CB8AC3E}">
        <p14:creationId xmlns:p14="http://schemas.microsoft.com/office/powerpoint/2010/main" val="13013317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44E71-7566-B04D-A650-32E149F79DEE}" type="datetimeFigureOut">
              <a:rPr lang="en-US" smtClean="0"/>
              <a:t>10/7/19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93CB5-CBC6-4B4E-8498-6C1B8ED60A2D}" type="slidenum">
              <a:rPr lang="en-US" smtClean="0"/>
              <a:t>‹#›</a:t>
            </a:fld>
            <a:endParaRPr lang="en-US"/>
          </a:p>
        </p:txBody>
      </p:sp>
    </p:spTree>
    <p:extLst>
      <p:ext uri="{BB962C8B-B14F-4D97-AF65-F5344CB8AC3E}">
        <p14:creationId xmlns:p14="http://schemas.microsoft.com/office/powerpoint/2010/main" val="2054341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pk.govt.nz/en/whakamahia/un-declaration-on-the-rights-of-indigenous-peopl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46363"/>
            <a:ext cx="9144000" cy="2387600"/>
          </a:xfrm>
        </p:spPr>
        <p:txBody>
          <a:bodyPr>
            <a:normAutofit/>
          </a:bodyPr>
          <a:lstStyle/>
          <a:p>
            <a:r>
              <a:rPr lang="en-US" sz="8000" dirty="0" smtClean="0">
                <a:latin typeface="+mn-lt"/>
                <a:ea typeface="Eurostile" charset="0"/>
                <a:cs typeface="Eurostile" charset="0"/>
              </a:rPr>
              <a:t>Indigenous Rights</a:t>
            </a:r>
            <a:endParaRPr lang="en-US" sz="8000" dirty="0">
              <a:latin typeface="+mn-lt"/>
              <a:ea typeface="Eurostile" charset="0"/>
              <a:cs typeface="Eurostile" charset="0"/>
            </a:endParaRPr>
          </a:p>
        </p:txBody>
      </p:sp>
      <p:sp>
        <p:nvSpPr>
          <p:cNvPr id="3" name="Subtitle 2"/>
          <p:cNvSpPr>
            <a:spLocks noGrp="1"/>
          </p:cNvSpPr>
          <p:nvPr>
            <p:ph type="subTitle" idx="1"/>
          </p:nvPr>
        </p:nvSpPr>
        <p:spPr>
          <a:xfrm>
            <a:off x="1524000" y="5033963"/>
            <a:ext cx="9144000" cy="1655762"/>
          </a:xfrm>
        </p:spPr>
        <p:txBody>
          <a:bodyPr>
            <a:normAutofit/>
          </a:bodyPr>
          <a:lstStyle/>
          <a:p>
            <a:r>
              <a:rPr lang="en-US" sz="3200" dirty="0" smtClean="0">
                <a:ea typeface="Eurostile" charset="0"/>
                <a:cs typeface="Eurostile" charset="0"/>
              </a:rPr>
              <a:t>Rights III</a:t>
            </a:r>
            <a:endParaRPr lang="en-US" sz="3200" dirty="0">
              <a:ea typeface="Eurostile" charset="0"/>
              <a:cs typeface="Eurostile" charset="0"/>
            </a:endParaRPr>
          </a:p>
        </p:txBody>
      </p:sp>
    </p:spTree>
    <p:extLst>
      <p:ext uri="{BB962C8B-B14F-4D97-AF65-F5344CB8AC3E}">
        <p14:creationId xmlns:p14="http://schemas.microsoft.com/office/powerpoint/2010/main" val="1712467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General Assembly, </a:t>
            </a:r>
            <a:endParaRPr lang="en-US" dirty="0" smtClean="0"/>
          </a:p>
          <a:p>
            <a:r>
              <a:rPr lang="en-US" b="1" dirty="0" smtClean="0"/>
              <a:t>Guided</a:t>
            </a:r>
            <a:r>
              <a:rPr lang="en-US" dirty="0" smtClean="0"/>
              <a:t> </a:t>
            </a:r>
            <a:r>
              <a:rPr lang="en-US" dirty="0"/>
              <a:t>by the purposes and principles of the Charter of the United Nations, and good faith in the fulfilment of the obligations assumed by States in accordance with the Charter, </a:t>
            </a:r>
            <a:endParaRPr lang="en-US" dirty="0" smtClean="0"/>
          </a:p>
          <a:p>
            <a:r>
              <a:rPr lang="en-US" b="1" dirty="0" smtClean="0"/>
              <a:t>Affirming</a:t>
            </a:r>
            <a:r>
              <a:rPr lang="en-US" dirty="0" smtClean="0"/>
              <a:t> </a:t>
            </a:r>
            <a:r>
              <a:rPr lang="en-US" dirty="0"/>
              <a:t>that indigenous peoples are equal to all other peoples, while recognizing the right of all peoples to be different, to consider themselves different, and to be respected as such, </a:t>
            </a:r>
            <a:endParaRPr lang="en-US" dirty="0" smtClean="0"/>
          </a:p>
          <a:p>
            <a:r>
              <a:rPr lang="en-US" b="1" dirty="0" smtClean="0"/>
              <a:t>Affirming</a:t>
            </a:r>
            <a:r>
              <a:rPr lang="en-US" dirty="0" smtClean="0"/>
              <a:t> </a:t>
            </a:r>
            <a:r>
              <a:rPr lang="en-US" dirty="0"/>
              <a:t>also that all peoples contribute to the diversity and richness of civilizations and cultures, which constitute the common heritage of humankind,</a:t>
            </a:r>
          </a:p>
        </p:txBody>
      </p:sp>
    </p:spTree>
    <p:extLst>
      <p:ext uri="{BB962C8B-B14F-4D97-AF65-F5344CB8AC3E}">
        <p14:creationId xmlns:p14="http://schemas.microsoft.com/office/powerpoint/2010/main" val="1780035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fontScale="92500"/>
          </a:bodyPr>
          <a:lstStyle/>
          <a:p>
            <a:r>
              <a:rPr lang="en-US" b="1" dirty="0"/>
              <a:t>Affirming</a:t>
            </a:r>
            <a:r>
              <a:rPr lang="en-US" dirty="0"/>
              <a:t> further that all doctrines, policies and practices based on or advocating superiority of peoples or individuals on the basis of national origin or racial, religious, ethnic or cultural differences are racist, scientifically false, legally invalid, morally condemnable and socially unjust, </a:t>
            </a:r>
            <a:endParaRPr lang="en-US" dirty="0" smtClean="0"/>
          </a:p>
          <a:p>
            <a:r>
              <a:rPr lang="en-US" b="1" dirty="0" smtClean="0"/>
              <a:t>Reaffirming</a:t>
            </a:r>
            <a:r>
              <a:rPr lang="en-US" dirty="0" smtClean="0"/>
              <a:t> </a:t>
            </a:r>
            <a:r>
              <a:rPr lang="en-US" dirty="0"/>
              <a:t>that indigenous peoples, in the exercise of their rights, should be free from discrimination of any kind, </a:t>
            </a:r>
            <a:endParaRPr lang="en-US" dirty="0" smtClean="0"/>
          </a:p>
          <a:p>
            <a:r>
              <a:rPr lang="en-US" b="1" dirty="0" smtClean="0"/>
              <a:t>Concerned</a:t>
            </a:r>
            <a:r>
              <a:rPr lang="en-US" dirty="0" smtClean="0"/>
              <a:t> </a:t>
            </a:r>
            <a:r>
              <a:rPr lang="en-US" dirty="0"/>
              <a:t>that indigenous peoples have suffered from historic injustices as a result of, inter alia, their colonization and dispossession of their lands, territories and resources, thus preventing them from exercising, in particular, their right to development in accordance with their own needs and interests, </a:t>
            </a:r>
          </a:p>
        </p:txBody>
      </p:sp>
    </p:spTree>
    <p:extLst>
      <p:ext uri="{BB962C8B-B14F-4D97-AF65-F5344CB8AC3E}">
        <p14:creationId xmlns:p14="http://schemas.microsoft.com/office/powerpoint/2010/main" val="1060922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fontScale="92500"/>
          </a:bodyPr>
          <a:lstStyle/>
          <a:p>
            <a:r>
              <a:rPr lang="en-US" b="1" dirty="0"/>
              <a:t>Recognizing</a:t>
            </a:r>
            <a:r>
              <a:rPr lang="en-US" dirty="0"/>
              <a:t> the urgent need to respect and promote the inherent rights of indigenous peoples which derive from their political, economic and social structures and from their cultures, spiritual traditions, histories and philosophies, especially their rights to their lands, territories and resources</a:t>
            </a:r>
            <a:r>
              <a:rPr lang="en-US" dirty="0" smtClean="0"/>
              <a:t>,</a:t>
            </a:r>
          </a:p>
          <a:p>
            <a:r>
              <a:rPr lang="en-US" b="1" dirty="0"/>
              <a:t>Recognizing</a:t>
            </a:r>
            <a:r>
              <a:rPr lang="en-US" dirty="0"/>
              <a:t> also the urgent need to respect and promote the rights of indigenous </a:t>
            </a:r>
            <a:r>
              <a:rPr lang="en-US" dirty="0" smtClean="0"/>
              <a:t>peoples </a:t>
            </a:r>
            <a:r>
              <a:rPr lang="en-US" dirty="0"/>
              <a:t>affirmed in treaties, agreements and other constructive arrangements with States, </a:t>
            </a:r>
            <a:endParaRPr lang="en-US" dirty="0" smtClean="0"/>
          </a:p>
          <a:p>
            <a:r>
              <a:rPr lang="en-US" b="1" dirty="0" smtClean="0"/>
              <a:t>Welcoming</a:t>
            </a:r>
            <a:r>
              <a:rPr lang="en-US" dirty="0" smtClean="0"/>
              <a:t> </a:t>
            </a:r>
            <a:r>
              <a:rPr lang="en-US" dirty="0"/>
              <a:t>the fact that indigenous peoples are organizing themselves for political, economic, social and cultural enhancement and in order to bring to an end all forms of </a:t>
            </a:r>
            <a:r>
              <a:rPr lang="en-US" dirty="0" smtClean="0"/>
              <a:t>discrimination </a:t>
            </a:r>
            <a:r>
              <a:rPr lang="en-US" dirty="0"/>
              <a:t>and oppression wherever they </a:t>
            </a:r>
            <a:r>
              <a:rPr lang="en-US" dirty="0" smtClean="0"/>
              <a:t>occur,</a:t>
            </a:r>
            <a:endParaRPr lang="en-US" dirty="0"/>
          </a:p>
        </p:txBody>
      </p:sp>
    </p:spTree>
    <p:extLst>
      <p:ext uri="{BB962C8B-B14F-4D97-AF65-F5344CB8AC3E}">
        <p14:creationId xmlns:p14="http://schemas.microsoft.com/office/powerpoint/2010/main" val="901979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Convinced</a:t>
            </a:r>
            <a:r>
              <a:rPr lang="en-US" dirty="0"/>
              <a:t> that control by indigenous peoples over developments affecting them and their lands, territories and resources will enable them to maintain and strengthen their institutions, cultures and traditions, and to promote their development in accordance with their aspirations and needs, </a:t>
            </a:r>
            <a:endParaRPr lang="en-US" dirty="0" smtClean="0"/>
          </a:p>
          <a:p>
            <a:r>
              <a:rPr lang="en-US" b="1" dirty="0" smtClean="0"/>
              <a:t>Recognizing</a:t>
            </a:r>
            <a:r>
              <a:rPr lang="en-US" dirty="0" smtClean="0"/>
              <a:t> </a:t>
            </a:r>
            <a:r>
              <a:rPr lang="en-US" dirty="0"/>
              <a:t>that respect for indigenous knowledge, cultures and traditional practices contributes to sustainable and equitable development and proper management of the environment</a:t>
            </a:r>
            <a:r>
              <a:rPr lang="en-US" dirty="0" smtClean="0"/>
              <a:t>,</a:t>
            </a:r>
          </a:p>
          <a:p>
            <a:r>
              <a:rPr lang="en-US" b="1" dirty="0"/>
              <a:t>Emphasizing</a:t>
            </a:r>
            <a:r>
              <a:rPr lang="en-US" dirty="0"/>
              <a:t> the contribution of the demilitarization of the lands and territories of indigenous peoples to peace, economic and social progress and development, understanding and friendly relations among nations and peoples of the world,</a:t>
            </a:r>
          </a:p>
        </p:txBody>
      </p:sp>
    </p:spTree>
    <p:extLst>
      <p:ext uri="{BB962C8B-B14F-4D97-AF65-F5344CB8AC3E}">
        <p14:creationId xmlns:p14="http://schemas.microsoft.com/office/powerpoint/2010/main" val="37659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lnSpcReduction="10000"/>
          </a:bodyPr>
          <a:lstStyle/>
          <a:p>
            <a:r>
              <a:rPr lang="en-US" b="1" dirty="0"/>
              <a:t>Recognizing</a:t>
            </a:r>
            <a:r>
              <a:rPr lang="en-US" dirty="0"/>
              <a:t> in particular the right of indigenous families and communities to retain shared responsibility for the upbringing, training, education and well-being of their children, consistent with the rights of the child, </a:t>
            </a:r>
            <a:endParaRPr lang="en-US" dirty="0" smtClean="0"/>
          </a:p>
          <a:p>
            <a:r>
              <a:rPr lang="en-US" b="1" dirty="0" smtClean="0"/>
              <a:t>Considering</a:t>
            </a:r>
            <a:r>
              <a:rPr lang="en-US" dirty="0" smtClean="0"/>
              <a:t> </a:t>
            </a:r>
            <a:r>
              <a:rPr lang="en-US" dirty="0"/>
              <a:t>that the rights affirmed in treaties, agreements and other constructive arrangements between States and indigenous peoples are, in some situations, matters of international concern, interest, responsibility and character, </a:t>
            </a:r>
            <a:endParaRPr lang="en-US" dirty="0" smtClean="0"/>
          </a:p>
          <a:p>
            <a:r>
              <a:rPr lang="en-US" b="1" dirty="0" smtClean="0"/>
              <a:t>Considering</a:t>
            </a:r>
            <a:r>
              <a:rPr lang="en-US" dirty="0" smtClean="0"/>
              <a:t> </a:t>
            </a:r>
            <a:r>
              <a:rPr lang="en-US" dirty="0"/>
              <a:t>also that treaties, agreements and other constructive arrangements, and the relationship they represent, are the basis for a strengthened partnership between indigenous peoples and States,</a:t>
            </a:r>
          </a:p>
        </p:txBody>
      </p:sp>
    </p:spTree>
    <p:extLst>
      <p:ext uri="{BB962C8B-B14F-4D97-AF65-F5344CB8AC3E}">
        <p14:creationId xmlns:p14="http://schemas.microsoft.com/office/powerpoint/2010/main" val="1091163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a:bodyPr>
          <a:lstStyle/>
          <a:p>
            <a:r>
              <a:rPr lang="en-US" b="1" dirty="0"/>
              <a:t>Acknowledging </a:t>
            </a:r>
            <a:r>
              <a:rPr lang="en-US" dirty="0"/>
              <a:t>that the Charter of the United Nations, the International Covenant on Economic, Social and Cultural </a:t>
            </a:r>
            <a:r>
              <a:rPr lang="en-US" dirty="0" smtClean="0"/>
              <a:t>Rights </a:t>
            </a:r>
            <a:r>
              <a:rPr lang="en-US" dirty="0"/>
              <a:t>and the International Covenant on Civil and Political Rights</a:t>
            </a:r>
            <a:r>
              <a:rPr lang="en-US" dirty="0" smtClean="0"/>
              <a:t>, </a:t>
            </a:r>
            <a:r>
              <a:rPr lang="en-US" dirty="0"/>
              <a:t>as well as the Vienna Declaration and </a:t>
            </a:r>
            <a:r>
              <a:rPr lang="en-US" dirty="0" err="1"/>
              <a:t>Programme</a:t>
            </a:r>
            <a:r>
              <a:rPr lang="en-US" dirty="0"/>
              <a:t> of Action</a:t>
            </a:r>
            <a:r>
              <a:rPr lang="en-US" dirty="0" smtClean="0"/>
              <a:t>, </a:t>
            </a:r>
            <a:r>
              <a:rPr lang="en-US" dirty="0"/>
              <a:t>affirm the fundamental importance of the right to self-determination of all peoples, by virtue of which they freely determine their political status and freely pursue their economic, social and cultural development, </a:t>
            </a:r>
            <a:endParaRPr lang="en-US" dirty="0" smtClean="0"/>
          </a:p>
          <a:p>
            <a:r>
              <a:rPr lang="en-US" b="1" dirty="0" smtClean="0"/>
              <a:t>Bearing</a:t>
            </a:r>
            <a:r>
              <a:rPr lang="en-US" dirty="0" smtClean="0"/>
              <a:t> </a:t>
            </a:r>
            <a:r>
              <a:rPr lang="en-US" dirty="0"/>
              <a:t>in mind that nothing in this Declaration may be used to deny any peoples their right to self-determination, exercised in conformity with international </a:t>
            </a:r>
            <a:r>
              <a:rPr lang="en-US" dirty="0" smtClean="0"/>
              <a:t>law,</a:t>
            </a:r>
            <a:endParaRPr lang="en-US" dirty="0"/>
          </a:p>
        </p:txBody>
      </p:sp>
    </p:spTree>
    <p:extLst>
      <p:ext uri="{BB962C8B-B14F-4D97-AF65-F5344CB8AC3E}">
        <p14:creationId xmlns:p14="http://schemas.microsoft.com/office/powerpoint/2010/main" val="1771019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fontScale="92500"/>
          </a:bodyPr>
          <a:lstStyle/>
          <a:p>
            <a:r>
              <a:rPr lang="en-US" b="1" dirty="0"/>
              <a:t>Convinced</a:t>
            </a:r>
            <a:r>
              <a:rPr lang="en-US" dirty="0"/>
              <a:t> that the recognition of the rights of indigenous peoples in this Declaration will enhance harmonious and cooperative relations between the State and indigenous peoples, based on principles of justice, democracy, respect for human rights, non-discrimination and good faith, </a:t>
            </a:r>
            <a:endParaRPr lang="en-US" dirty="0" smtClean="0"/>
          </a:p>
          <a:p>
            <a:r>
              <a:rPr lang="en-US" b="1" dirty="0" smtClean="0"/>
              <a:t>Encouraging</a:t>
            </a:r>
            <a:r>
              <a:rPr lang="en-US" dirty="0" smtClean="0"/>
              <a:t> </a:t>
            </a:r>
            <a:r>
              <a:rPr lang="en-US" dirty="0"/>
              <a:t>States to comply with and effectively implement all their obligations as they apply to indigenous peoples under international instruments, in particular those related to human rights, in consultation and cooperation with the peoples concerned</a:t>
            </a:r>
            <a:r>
              <a:rPr lang="en-US" dirty="0" smtClean="0"/>
              <a:t>,</a:t>
            </a:r>
          </a:p>
          <a:p>
            <a:r>
              <a:rPr lang="en-US" b="1" dirty="0"/>
              <a:t>Emphasizing</a:t>
            </a:r>
            <a:r>
              <a:rPr lang="en-US" dirty="0"/>
              <a:t> that the United Nations has an important and continuing role to play in promoting and protecting the rights of indigenous peoples,</a:t>
            </a:r>
          </a:p>
        </p:txBody>
      </p:sp>
    </p:spTree>
    <p:extLst>
      <p:ext uri="{BB962C8B-B14F-4D97-AF65-F5344CB8AC3E}">
        <p14:creationId xmlns:p14="http://schemas.microsoft.com/office/powerpoint/2010/main" val="463457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a:bodyPr>
          <a:lstStyle/>
          <a:p>
            <a:r>
              <a:rPr lang="en-US" b="1" dirty="0"/>
              <a:t>Believing</a:t>
            </a:r>
            <a:r>
              <a:rPr lang="en-US" dirty="0"/>
              <a:t> that this Declaration is a further important step forward for the recognition, promotion and protection of the rights and freedoms of indigenous peoples and in the development of relevant activities of the United Nations system in this field, </a:t>
            </a:r>
            <a:endParaRPr lang="en-US" dirty="0" smtClean="0"/>
          </a:p>
          <a:p>
            <a:r>
              <a:rPr lang="en-US" b="1" dirty="0" smtClean="0"/>
              <a:t>Recognizing</a:t>
            </a:r>
            <a:r>
              <a:rPr lang="en-US" dirty="0" smtClean="0"/>
              <a:t> </a:t>
            </a:r>
            <a:r>
              <a:rPr lang="en-US" dirty="0"/>
              <a:t>and reaffirming that indigenous individuals are entitled without discrimination to all human rights recognized in international law, and that indigenous peoples possess collective rights which are indispensable for their existence, well-being and integral development as peoples</a:t>
            </a:r>
            <a:r>
              <a:rPr lang="en-US" dirty="0" smtClean="0"/>
              <a:t>,</a:t>
            </a:r>
          </a:p>
        </p:txBody>
      </p:sp>
    </p:spTree>
    <p:extLst>
      <p:ext uri="{BB962C8B-B14F-4D97-AF65-F5344CB8AC3E}">
        <p14:creationId xmlns:p14="http://schemas.microsoft.com/office/powerpoint/2010/main" val="417224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a:bodyPr>
          <a:lstStyle/>
          <a:p>
            <a:r>
              <a:rPr lang="en-US" b="1" dirty="0"/>
              <a:t>Recognizing</a:t>
            </a:r>
            <a:r>
              <a:rPr lang="en-US" dirty="0"/>
              <a:t> that the situation of indigenous peoples varies from region to region and from country to country and that the significance of national and regional particularities and various historical and cultural backgrounds should be taken into consideration, </a:t>
            </a:r>
            <a:endParaRPr lang="en-US" dirty="0" smtClean="0"/>
          </a:p>
          <a:p>
            <a:r>
              <a:rPr lang="en-US" b="1" dirty="0" smtClean="0"/>
              <a:t>Solemnly </a:t>
            </a:r>
            <a:r>
              <a:rPr lang="en-US" b="1" dirty="0"/>
              <a:t>proclaims </a:t>
            </a:r>
            <a:r>
              <a:rPr lang="en-US" dirty="0"/>
              <a:t>the following United Nations Declaration on the Rights of Indigenous Peoples as a standard of achievement to be pursued in a spirit of partnership and mutual </a:t>
            </a:r>
            <a:r>
              <a:rPr lang="en-US" dirty="0" smtClean="0"/>
              <a:t>respect</a:t>
            </a:r>
            <a:br>
              <a:rPr lang="en-US" dirty="0" smtClean="0"/>
            </a:br>
            <a:endParaRPr lang="en-US" dirty="0"/>
          </a:p>
        </p:txBody>
      </p:sp>
    </p:spTree>
    <p:extLst>
      <p:ext uri="{BB962C8B-B14F-4D97-AF65-F5344CB8AC3E}">
        <p14:creationId xmlns:p14="http://schemas.microsoft.com/office/powerpoint/2010/main" val="1175623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UNDRIP: NZHRC Summary</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t>All human rights, including collective </a:t>
            </a:r>
            <a:r>
              <a:rPr lang="en-US" dirty="0" smtClean="0"/>
              <a:t>rights</a:t>
            </a:r>
          </a:p>
          <a:p>
            <a:pPr marL="514350" indent="-514350">
              <a:buFont typeface="+mj-lt"/>
              <a:buAutoNum type="arabicPeriod"/>
            </a:pPr>
            <a:r>
              <a:rPr lang="en-US" dirty="0" smtClean="0"/>
              <a:t>Equality </a:t>
            </a:r>
            <a:r>
              <a:rPr lang="en-US" dirty="0"/>
              <a:t>and </a:t>
            </a:r>
            <a:r>
              <a:rPr lang="en-US" dirty="0" smtClean="0"/>
              <a:t>non-discrimination</a:t>
            </a:r>
          </a:p>
          <a:p>
            <a:pPr marL="514350" indent="-514350">
              <a:buFont typeface="+mj-lt"/>
              <a:buAutoNum type="arabicPeriod"/>
            </a:pPr>
            <a:r>
              <a:rPr lang="en-US" dirty="0" smtClean="0"/>
              <a:t>Self-determination</a:t>
            </a:r>
          </a:p>
          <a:p>
            <a:pPr marL="514350" indent="-514350">
              <a:buFont typeface="+mj-lt"/>
              <a:buAutoNum type="arabicPeriod"/>
            </a:pPr>
            <a:r>
              <a:rPr lang="en-US" dirty="0" smtClean="0"/>
              <a:t>Autonomy </a:t>
            </a:r>
            <a:r>
              <a:rPr lang="en-US" dirty="0"/>
              <a:t>or </a:t>
            </a:r>
            <a:r>
              <a:rPr lang="en-US" dirty="0" smtClean="0"/>
              <a:t>self-government</a:t>
            </a:r>
          </a:p>
          <a:p>
            <a:pPr marL="514350" indent="-514350">
              <a:buFont typeface="+mj-lt"/>
              <a:buAutoNum type="arabicPeriod"/>
            </a:pPr>
            <a:r>
              <a:rPr lang="en-US" dirty="0" smtClean="0"/>
              <a:t>Their </a:t>
            </a:r>
            <a:r>
              <a:rPr lang="en-US" dirty="0"/>
              <a:t>own </a:t>
            </a:r>
            <a:r>
              <a:rPr lang="en-US" dirty="0" smtClean="0"/>
              <a:t>institutions</a:t>
            </a:r>
          </a:p>
          <a:p>
            <a:pPr marL="514350" indent="-514350">
              <a:buFont typeface="+mj-lt"/>
              <a:buAutoNum type="arabicPeriod"/>
            </a:pPr>
            <a:r>
              <a:rPr lang="en-US" dirty="0" smtClean="0"/>
              <a:t>A nationality</a:t>
            </a:r>
          </a:p>
          <a:p>
            <a:pPr marL="514350" indent="-514350">
              <a:buFont typeface="+mj-lt"/>
              <a:buAutoNum type="arabicPeriod"/>
            </a:pPr>
            <a:r>
              <a:rPr lang="en-US" dirty="0" smtClean="0"/>
              <a:t>Life</a:t>
            </a:r>
            <a:r>
              <a:rPr lang="en-US" dirty="0"/>
              <a:t>, liberty and </a:t>
            </a:r>
            <a:r>
              <a:rPr lang="en-US" dirty="0" smtClean="0"/>
              <a:t>security</a:t>
            </a:r>
          </a:p>
          <a:p>
            <a:pPr marL="514350" indent="-514350">
              <a:buFont typeface="+mj-lt"/>
              <a:buAutoNum type="arabicPeriod"/>
            </a:pPr>
            <a:r>
              <a:rPr lang="en-US" dirty="0" smtClean="0"/>
              <a:t>Protection </a:t>
            </a:r>
            <a:r>
              <a:rPr lang="en-US" dirty="0"/>
              <a:t>from cultural destruction or </a:t>
            </a:r>
            <a:r>
              <a:rPr lang="en-US" dirty="0" smtClean="0"/>
              <a:t>assimilation</a:t>
            </a:r>
          </a:p>
          <a:p>
            <a:pPr marL="514350" indent="-514350">
              <a:buFont typeface="+mj-lt"/>
              <a:buAutoNum type="arabicPeriod"/>
            </a:pPr>
            <a:r>
              <a:rPr lang="en-US" dirty="0" smtClean="0"/>
              <a:t>Belong </a:t>
            </a:r>
            <a:r>
              <a:rPr lang="en-US" dirty="0"/>
              <a:t>to indigenous communities or </a:t>
            </a:r>
            <a:r>
              <a:rPr lang="en-US" dirty="0" smtClean="0"/>
              <a:t>nations</a:t>
            </a:r>
          </a:p>
          <a:p>
            <a:pPr marL="514350" indent="-514350">
              <a:buFont typeface="+mj-lt"/>
              <a:buAutoNum type="arabicPeriod"/>
            </a:pPr>
            <a:r>
              <a:rPr lang="en-US" dirty="0" smtClean="0"/>
              <a:t>Freedom </a:t>
            </a:r>
            <a:r>
              <a:rPr lang="en-US" dirty="0"/>
              <a:t>from forced removal from their </a:t>
            </a:r>
            <a:r>
              <a:rPr lang="en-US" dirty="0" smtClean="0"/>
              <a:t>lands</a:t>
            </a:r>
          </a:p>
          <a:p>
            <a:pPr marL="514350" indent="-514350">
              <a:buFont typeface="+mj-lt"/>
              <a:buAutoNum type="arabicPeriod"/>
            </a:pPr>
            <a:r>
              <a:rPr lang="en-US" dirty="0" smtClean="0"/>
              <a:t>Their </a:t>
            </a:r>
            <a:r>
              <a:rPr lang="en-US" dirty="0"/>
              <a:t>culture and cultural </a:t>
            </a:r>
            <a:r>
              <a:rPr lang="en-US" dirty="0" smtClean="0"/>
              <a:t>property</a:t>
            </a:r>
          </a:p>
          <a:p>
            <a:pPr marL="514350" indent="-514350">
              <a:buFont typeface="+mj-lt"/>
              <a:buAutoNum type="arabicPeriod"/>
            </a:pPr>
            <a:r>
              <a:rPr lang="en-US" dirty="0" smtClean="0"/>
              <a:t>Their </a:t>
            </a:r>
            <a:r>
              <a:rPr lang="en-US" dirty="0"/>
              <a:t>spiritual and religious customs</a:t>
            </a:r>
          </a:p>
        </p:txBody>
      </p:sp>
    </p:spTree>
    <p:extLst>
      <p:ext uri="{BB962C8B-B14F-4D97-AF65-F5344CB8AC3E}">
        <p14:creationId xmlns:p14="http://schemas.microsoft.com/office/powerpoint/2010/main" val="780343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Recap of human rights discourse</a:t>
            </a:r>
          </a:p>
          <a:p>
            <a:r>
              <a:rPr lang="en-US" dirty="0" smtClean="0"/>
              <a:t>Indigenous Peoples</a:t>
            </a:r>
          </a:p>
          <a:p>
            <a:r>
              <a:rPr lang="en-US" dirty="0" smtClean="0"/>
              <a:t>United </a:t>
            </a:r>
            <a:r>
              <a:rPr lang="en-US" dirty="0"/>
              <a:t>Nations Declaration on the Rights of Indigenous Peoples</a:t>
            </a:r>
          </a:p>
          <a:p>
            <a:r>
              <a:rPr lang="en-US" dirty="0" smtClean="0"/>
              <a:t>UNDRIP </a:t>
            </a:r>
            <a:r>
              <a:rPr lang="en-US" dirty="0"/>
              <a:t>in global historical context</a:t>
            </a:r>
          </a:p>
          <a:p>
            <a:r>
              <a:rPr lang="en-US" dirty="0"/>
              <a:t>Aotearoa/New Zealand’s treaty-based constitutional framework</a:t>
            </a:r>
          </a:p>
          <a:p>
            <a:r>
              <a:rPr lang="en-US" dirty="0"/>
              <a:t>UNDRIP and </a:t>
            </a:r>
            <a:r>
              <a:rPr lang="en-US" dirty="0" err="1"/>
              <a:t>Te</a:t>
            </a:r>
            <a:r>
              <a:rPr lang="en-US" dirty="0"/>
              <a:t> </a:t>
            </a:r>
            <a:r>
              <a:rPr lang="en-US" dirty="0" err="1"/>
              <a:t>Tiriti</a:t>
            </a:r>
            <a:endParaRPr lang="en-US" dirty="0"/>
          </a:p>
          <a:p>
            <a:r>
              <a:rPr lang="en-US" b="1" dirty="0"/>
              <a:t>Tomorrow: </a:t>
            </a:r>
            <a:r>
              <a:rPr lang="en-US" dirty="0"/>
              <a:t>t</a:t>
            </a:r>
            <a:r>
              <a:rPr lang="en-US" dirty="0" smtClean="0"/>
              <a:t>he practicability of UNDRIP</a:t>
            </a:r>
            <a:endParaRPr lang="en-US" dirty="0"/>
          </a:p>
          <a:p>
            <a:endParaRPr lang="en-US" dirty="0"/>
          </a:p>
        </p:txBody>
      </p:sp>
    </p:spTree>
    <p:extLst>
      <p:ext uri="{BB962C8B-B14F-4D97-AF65-F5344CB8AC3E}">
        <p14:creationId xmlns:p14="http://schemas.microsoft.com/office/powerpoint/2010/main" val="350008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UNDRIP: NZHRC Summary</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startAt="13"/>
            </a:pPr>
            <a:r>
              <a:rPr lang="en-US" dirty="0"/>
              <a:t>Their languages, stories and </a:t>
            </a:r>
            <a:r>
              <a:rPr lang="en-US" dirty="0" smtClean="0"/>
              <a:t>names</a:t>
            </a:r>
          </a:p>
          <a:p>
            <a:pPr marL="514350" indent="-514350">
              <a:buFont typeface="+mj-lt"/>
              <a:buAutoNum type="arabicPeriod" startAt="13"/>
            </a:pPr>
            <a:r>
              <a:rPr lang="en-US" dirty="0" smtClean="0"/>
              <a:t>Education</a:t>
            </a:r>
            <a:r>
              <a:rPr lang="en-US" dirty="0"/>
              <a:t>, including in their own </a:t>
            </a:r>
            <a:r>
              <a:rPr lang="en-US" dirty="0" smtClean="0"/>
              <a:t>language</a:t>
            </a:r>
          </a:p>
          <a:p>
            <a:pPr marL="514350" indent="-514350">
              <a:buFont typeface="+mj-lt"/>
              <a:buAutoNum type="arabicPeriod" startAt="13"/>
            </a:pPr>
            <a:r>
              <a:rPr lang="en-US" dirty="0" smtClean="0"/>
              <a:t>The </a:t>
            </a:r>
            <a:r>
              <a:rPr lang="en-US" dirty="0"/>
              <a:t>dignity and diversity of their </a:t>
            </a:r>
            <a:r>
              <a:rPr lang="en-US" dirty="0" smtClean="0"/>
              <a:t>culture</a:t>
            </a:r>
          </a:p>
          <a:p>
            <a:pPr marL="514350" indent="-514350">
              <a:buFont typeface="+mj-lt"/>
              <a:buAutoNum type="arabicPeriod" startAt="13"/>
            </a:pPr>
            <a:r>
              <a:rPr lang="en-US" dirty="0" smtClean="0"/>
              <a:t>Their </a:t>
            </a:r>
            <a:r>
              <a:rPr lang="en-US" dirty="0"/>
              <a:t>own </a:t>
            </a:r>
            <a:r>
              <a:rPr lang="en-US" dirty="0" smtClean="0"/>
              <a:t>media </a:t>
            </a:r>
            <a:r>
              <a:rPr lang="en-US" dirty="0"/>
              <a:t>and equal access to all other </a:t>
            </a:r>
            <a:r>
              <a:rPr lang="en-US" dirty="0" smtClean="0"/>
              <a:t>media</a:t>
            </a:r>
          </a:p>
          <a:p>
            <a:pPr marL="514350" indent="-514350">
              <a:buFont typeface="+mj-lt"/>
              <a:buAutoNum type="arabicPeriod" startAt="13"/>
            </a:pPr>
            <a:r>
              <a:rPr lang="en-US" dirty="0" smtClean="0"/>
              <a:t>Protection </a:t>
            </a:r>
            <a:r>
              <a:rPr lang="en-US" dirty="0"/>
              <a:t>in </a:t>
            </a:r>
            <a:r>
              <a:rPr lang="en-US" dirty="0" smtClean="0"/>
              <a:t>employment</a:t>
            </a:r>
          </a:p>
          <a:p>
            <a:pPr marL="514350" indent="-514350">
              <a:buFont typeface="+mj-lt"/>
              <a:buAutoNum type="arabicPeriod" startAt="13"/>
            </a:pPr>
            <a:r>
              <a:rPr lang="en-US" dirty="0" smtClean="0"/>
              <a:t>Participation </a:t>
            </a:r>
            <a:r>
              <a:rPr lang="en-US" dirty="0"/>
              <a:t>in decisions that affect </a:t>
            </a:r>
            <a:r>
              <a:rPr lang="en-US" dirty="0" smtClean="0"/>
              <a:t>them</a:t>
            </a:r>
          </a:p>
          <a:p>
            <a:pPr marL="514350" indent="-514350">
              <a:buFont typeface="+mj-lt"/>
              <a:buAutoNum type="arabicPeriod" startAt="13"/>
            </a:pPr>
            <a:r>
              <a:rPr lang="en-US" dirty="0" smtClean="0"/>
              <a:t>Good </a:t>
            </a:r>
            <a:r>
              <a:rPr lang="en-US" dirty="0"/>
              <a:t>faith consultation on laws and policies that affect </a:t>
            </a:r>
            <a:r>
              <a:rPr lang="en-US" dirty="0" smtClean="0"/>
              <a:t>them</a:t>
            </a:r>
          </a:p>
          <a:p>
            <a:pPr marL="514350" indent="-514350">
              <a:buFont typeface="+mj-lt"/>
              <a:buAutoNum type="arabicPeriod" startAt="13"/>
            </a:pPr>
            <a:r>
              <a:rPr lang="en-US" dirty="0" smtClean="0"/>
              <a:t>Their </a:t>
            </a:r>
            <a:r>
              <a:rPr lang="en-US" dirty="0"/>
              <a:t>own political, social and economic institutions and </a:t>
            </a:r>
            <a:r>
              <a:rPr lang="en-US" dirty="0" smtClean="0"/>
              <a:t>activities</a:t>
            </a:r>
          </a:p>
          <a:p>
            <a:pPr marL="514350" indent="-514350">
              <a:buFont typeface="+mj-lt"/>
              <a:buAutoNum type="arabicPeriod" startAt="13"/>
            </a:pPr>
            <a:r>
              <a:rPr lang="en-US" dirty="0" smtClean="0"/>
              <a:t>Improvement </a:t>
            </a:r>
            <a:r>
              <a:rPr lang="en-US" dirty="0"/>
              <a:t>of their economic and social </a:t>
            </a:r>
            <a:r>
              <a:rPr lang="en-US" dirty="0" smtClean="0"/>
              <a:t>conditions</a:t>
            </a:r>
          </a:p>
          <a:p>
            <a:pPr marL="514350" indent="-514350">
              <a:buFont typeface="+mj-lt"/>
              <a:buAutoNum type="arabicPeriod" startAt="13"/>
            </a:pPr>
            <a:r>
              <a:rPr lang="en-US" dirty="0" smtClean="0"/>
              <a:t>Particular </a:t>
            </a:r>
            <a:r>
              <a:rPr lang="en-US" dirty="0"/>
              <a:t>attention to the needs of elders, women, youth, children and disabled </a:t>
            </a:r>
            <a:r>
              <a:rPr lang="en-US" dirty="0" smtClean="0"/>
              <a:t>people</a:t>
            </a:r>
          </a:p>
          <a:p>
            <a:pPr marL="514350" indent="-514350">
              <a:buFont typeface="+mj-lt"/>
              <a:buAutoNum type="arabicPeriod" startAt="13"/>
            </a:pPr>
            <a:r>
              <a:rPr lang="en-US" dirty="0" smtClean="0"/>
              <a:t>Development</a:t>
            </a:r>
          </a:p>
          <a:p>
            <a:pPr marL="514350" indent="-514350">
              <a:buFont typeface="+mj-lt"/>
              <a:buAutoNum type="arabicPeriod" startAt="13"/>
            </a:pPr>
            <a:r>
              <a:rPr lang="en-US" dirty="0" smtClean="0"/>
              <a:t>Health</a:t>
            </a:r>
            <a:r>
              <a:rPr lang="en-US" dirty="0"/>
              <a:t>, and to their traditional medicinal resources and health practices</a:t>
            </a:r>
          </a:p>
        </p:txBody>
      </p:sp>
    </p:spTree>
    <p:extLst>
      <p:ext uri="{BB962C8B-B14F-4D97-AF65-F5344CB8AC3E}">
        <p14:creationId xmlns:p14="http://schemas.microsoft.com/office/powerpoint/2010/main" val="1097601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UNDRIP: NZHRC Summary</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startAt="25"/>
            </a:pPr>
            <a:r>
              <a:rPr lang="en-US" dirty="0"/>
              <a:t>Their spiritual relationship with their lands and resources </a:t>
            </a:r>
          </a:p>
          <a:p>
            <a:pPr marL="514350" indent="-514350">
              <a:buFont typeface="+mj-lt"/>
              <a:buAutoNum type="arabicPeriod" startAt="25"/>
            </a:pPr>
            <a:r>
              <a:rPr lang="en-US" dirty="0" smtClean="0"/>
              <a:t>Recognition </a:t>
            </a:r>
            <a:r>
              <a:rPr lang="en-US" dirty="0"/>
              <a:t>and protection of their lands and </a:t>
            </a:r>
            <a:r>
              <a:rPr lang="en-US" dirty="0" smtClean="0"/>
              <a:t>resources</a:t>
            </a:r>
          </a:p>
          <a:p>
            <a:pPr marL="514350" indent="-514350">
              <a:buFont typeface="+mj-lt"/>
              <a:buAutoNum type="arabicPeriod" startAt="25"/>
            </a:pPr>
            <a:r>
              <a:rPr lang="en-US" dirty="0" smtClean="0"/>
              <a:t>Fair </a:t>
            </a:r>
            <a:r>
              <a:rPr lang="en-US" dirty="0"/>
              <a:t>processes for dealing with their rights to lands and </a:t>
            </a:r>
            <a:r>
              <a:rPr lang="en-US" dirty="0" smtClean="0"/>
              <a:t>resources</a:t>
            </a:r>
          </a:p>
          <a:p>
            <a:pPr marL="514350" indent="-514350">
              <a:buFont typeface="+mj-lt"/>
              <a:buAutoNum type="arabicPeriod" startAt="25"/>
            </a:pPr>
            <a:r>
              <a:rPr lang="en-US" dirty="0" smtClean="0"/>
              <a:t>Redress </a:t>
            </a:r>
            <a:r>
              <a:rPr lang="en-US" dirty="0"/>
              <a:t>for lands and resources taken or damaged without </a:t>
            </a:r>
            <a:r>
              <a:rPr lang="en-US" dirty="0" smtClean="0"/>
              <a:t>consent</a:t>
            </a:r>
          </a:p>
          <a:p>
            <a:pPr marL="514350" indent="-514350">
              <a:buFont typeface="+mj-lt"/>
              <a:buAutoNum type="arabicPeriod" startAt="25"/>
            </a:pPr>
            <a:r>
              <a:rPr lang="en-US" dirty="0" smtClean="0"/>
              <a:t>Environmental protection</a:t>
            </a:r>
          </a:p>
          <a:p>
            <a:pPr marL="514350" indent="-514350">
              <a:buFont typeface="+mj-lt"/>
              <a:buAutoNum type="arabicPeriod" startAt="25"/>
            </a:pPr>
            <a:r>
              <a:rPr lang="en-US" dirty="0" smtClean="0"/>
              <a:t>Consultation </a:t>
            </a:r>
            <a:r>
              <a:rPr lang="en-US" dirty="0"/>
              <a:t>before their lands are used for military </a:t>
            </a:r>
            <a:r>
              <a:rPr lang="en-US" dirty="0" smtClean="0"/>
              <a:t>activities</a:t>
            </a:r>
          </a:p>
          <a:p>
            <a:pPr marL="514350" indent="-514350">
              <a:buFont typeface="+mj-lt"/>
              <a:buAutoNum type="arabicPeriod" startAt="25"/>
            </a:pPr>
            <a:r>
              <a:rPr lang="en-US" dirty="0"/>
              <a:t>Their cultural and intellectual </a:t>
            </a:r>
            <a:r>
              <a:rPr lang="en-US" dirty="0" smtClean="0"/>
              <a:t>property</a:t>
            </a:r>
          </a:p>
          <a:p>
            <a:pPr marL="514350" indent="-514350">
              <a:buFont typeface="+mj-lt"/>
              <a:buAutoNum type="arabicPeriod" startAt="25"/>
            </a:pPr>
            <a:r>
              <a:rPr lang="en-US" dirty="0" smtClean="0"/>
              <a:t>Use </a:t>
            </a:r>
            <a:r>
              <a:rPr lang="en-US" dirty="0"/>
              <a:t>and develop their lands and resources, and consultation on projects that would affect </a:t>
            </a:r>
            <a:r>
              <a:rPr lang="en-US" dirty="0" smtClean="0"/>
              <a:t>these</a:t>
            </a:r>
          </a:p>
          <a:p>
            <a:pPr marL="514350" indent="-514350">
              <a:buFont typeface="+mj-lt"/>
              <a:buAutoNum type="arabicPeriod" startAt="25"/>
            </a:pPr>
            <a:r>
              <a:rPr lang="en-US" dirty="0" smtClean="0"/>
              <a:t>Determine </a:t>
            </a:r>
            <a:r>
              <a:rPr lang="en-US" dirty="0"/>
              <a:t>their own identity and </a:t>
            </a:r>
            <a:r>
              <a:rPr lang="en-US" dirty="0" smtClean="0"/>
              <a:t>membership</a:t>
            </a:r>
          </a:p>
          <a:p>
            <a:pPr marL="514350" indent="-514350">
              <a:buFont typeface="+mj-lt"/>
              <a:buAutoNum type="arabicPeriod" startAt="25"/>
            </a:pPr>
            <a:r>
              <a:rPr lang="en-US" dirty="0" smtClean="0"/>
              <a:t>Their </a:t>
            </a:r>
            <a:r>
              <a:rPr lang="en-US" dirty="0"/>
              <a:t>own institutions, laws and </a:t>
            </a:r>
            <a:r>
              <a:rPr lang="en-US" dirty="0" smtClean="0"/>
              <a:t>customs</a:t>
            </a:r>
          </a:p>
          <a:p>
            <a:pPr marL="514350" indent="-514350">
              <a:buFont typeface="+mj-lt"/>
              <a:buAutoNum type="arabicPeriod" startAt="25"/>
            </a:pPr>
            <a:r>
              <a:rPr lang="en-US" dirty="0" smtClean="0"/>
              <a:t>Determine </a:t>
            </a:r>
            <a:r>
              <a:rPr lang="en-US" dirty="0"/>
              <a:t>the responsibilities of individuals to their </a:t>
            </a:r>
            <a:r>
              <a:rPr lang="en-US" dirty="0" smtClean="0"/>
              <a:t>communities</a:t>
            </a:r>
          </a:p>
          <a:p>
            <a:pPr marL="514350" indent="-514350">
              <a:buFont typeface="+mj-lt"/>
              <a:buAutoNum type="arabicPeriod" startAt="25"/>
            </a:pPr>
            <a:r>
              <a:rPr lang="en-US" dirty="0" smtClean="0"/>
              <a:t>Maintain </a:t>
            </a:r>
            <a:r>
              <a:rPr lang="en-US" dirty="0"/>
              <a:t>and develop contacts across borders</a:t>
            </a:r>
          </a:p>
        </p:txBody>
      </p:sp>
    </p:spTree>
    <p:extLst>
      <p:ext uri="{BB962C8B-B14F-4D97-AF65-F5344CB8AC3E}">
        <p14:creationId xmlns:p14="http://schemas.microsoft.com/office/powerpoint/2010/main" val="1125401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UNDRIP: NZHRC Summary</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startAt="37"/>
            </a:pPr>
            <a:r>
              <a:rPr lang="en-US" dirty="0" smtClean="0"/>
              <a:t>Observance </a:t>
            </a:r>
            <a:r>
              <a:rPr lang="en-US" dirty="0"/>
              <a:t>of their treaties with </a:t>
            </a:r>
            <a:r>
              <a:rPr lang="en-US" dirty="0" smtClean="0"/>
              <a:t>States</a:t>
            </a:r>
          </a:p>
          <a:p>
            <a:pPr marL="514350" indent="-514350">
              <a:buFont typeface="+mj-lt"/>
              <a:buAutoNum type="arabicPeriod" startAt="37"/>
            </a:pPr>
            <a:r>
              <a:rPr lang="en-US" dirty="0"/>
              <a:t>By States, in consultation and cooperation with indigenous peoples, through appropriate measures, including </a:t>
            </a:r>
            <a:r>
              <a:rPr lang="en-US" dirty="0" smtClean="0"/>
              <a:t>legislation</a:t>
            </a:r>
          </a:p>
          <a:p>
            <a:pPr marL="514350" indent="-514350">
              <a:buFont typeface="+mj-lt"/>
              <a:buAutoNum type="arabicPeriod" startAt="37"/>
            </a:pPr>
            <a:r>
              <a:rPr lang="en-US" dirty="0" smtClean="0"/>
              <a:t>Through </a:t>
            </a:r>
            <a:r>
              <a:rPr lang="en-US" dirty="0"/>
              <a:t>financial and other assistance to indigenous </a:t>
            </a:r>
            <a:r>
              <a:rPr lang="en-US" dirty="0" smtClean="0"/>
              <a:t>people</a:t>
            </a:r>
          </a:p>
          <a:p>
            <a:pPr marL="514350" indent="-514350">
              <a:buFont typeface="+mj-lt"/>
              <a:buAutoNum type="arabicPeriod" startAt="37"/>
            </a:pPr>
            <a:r>
              <a:rPr lang="en-US" dirty="0" smtClean="0"/>
              <a:t>By </a:t>
            </a:r>
            <a:r>
              <a:rPr lang="en-US" dirty="0"/>
              <a:t>ensuring indigenous peoples have access to fair procedures for resolving disputes with States, and to remedies for breaches of their </a:t>
            </a:r>
            <a:r>
              <a:rPr lang="en-US" dirty="0" smtClean="0"/>
              <a:t>rights</a:t>
            </a:r>
          </a:p>
          <a:p>
            <a:pPr marL="514350" indent="-514350">
              <a:buFont typeface="+mj-lt"/>
              <a:buAutoNum type="arabicPeriod" startAt="37"/>
            </a:pPr>
            <a:r>
              <a:rPr lang="en-US" dirty="0"/>
              <a:t>With financial and other assistance from the United Nations and other international </a:t>
            </a:r>
            <a:r>
              <a:rPr lang="en-US" dirty="0" err="1"/>
              <a:t>organisations</a:t>
            </a:r>
            <a:r>
              <a:rPr lang="en-US" dirty="0"/>
              <a:t>, and by establishing ways to ensure indigenous peoples’ participation in matters that affect </a:t>
            </a:r>
            <a:r>
              <a:rPr lang="en-US" dirty="0" smtClean="0"/>
              <a:t>them</a:t>
            </a:r>
          </a:p>
          <a:p>
            <a:pPr marL="514350" indent="-514350">
              <a:buFont typeface="+mj-lt"/>
              <a:buAutoNum type="arabicPeriod" startAt="37"/>
            </a:pPr>
            <a:r>
              <a:rPr lang="en-US" dirty="0" smtClean="0"/>
              <a:t>Through </a:t>
            </a:r>
            <a:r>
              <a:rPr lang="en-US" dirty="0"/>
              <a:t>promotion and follow up by the United Nations and States </a:t>
            </a:r>
            <a:endParaRPr lang="en-US" dirty="0" smtClean="0"/>
          </a:p>
          <a:p>
            <a:pPr marL="514350" indent="-514350">
              <a:buFont typeface="+mj-lt"/>
              <a:buAutoNum type="arabicPeriod" startAt="37"/>
            </a:pPr>
            <a:r>
              <a:rPr lang="en-US" dirty="0"/>
              <a:t>Are minimum </a:t>
            </a:r>
            <a:r>
              <a:rPr lang="en-US" dirty="0" smtClean="0"/>
              <a:t>standards</a:t>
            </a:r>
          </a:p>
          <a:p>
            <a:pPr marL="514350" indent="-514350">
              <a:buFont typeface="+mj-lt"/>
              <a:buAutoNum type="arabicPeriod" startAt="37"/>
            </a:pPr>
            <a:r>
              <a:rPr lang="en-US" dirty="0" smtClean="0"/>
              <a:t>Apply </a:t>
            </a:r>
            <a:r>
              <a:rPr lang="en-US" dirty="0"/>
              <a:t>equally to males and </a:t>
            </a:r>
            <a:r>
              <a:rPr lang="en-US" dirty="0" smtClean="0"/>
              <a:t>females</a:t>
            </a:r>
          </a:p>
          <a:p>
            <a:pPr marL="514350" indent="-514350">
              <a:buFont typeface="+mj-lt"/>
              <a:buAutoNum type="arabicPeriod" startAt="37"/>
            </a:pPr>
            <a:r>
              <a:rPr lang="en-US" dirty="0" smtClean="0"/>
              <a:t>Do </a:t>
            </a:r>
            <a:r>
              <a:rPr lang="en-US" dirty="0"/>
              <a:t>not diminish any other rights that indigenous peoples </a:t>
            </a:r>
            <a:r>
              <a:rPr lang="en-US" dirty="0" smtClean="0"/>
              <a:t>have</a:t>
            </a:r>
          </a:p>
          <a:p>
            <a:pPr marL="514350" indent="-514350">
              <a:buFont typeface="+mj-lt"/>
              <a:buAutoNum type="arabicPeriod" startAt="37"/>
            </a:pPr>
            <a:r>
              <a:rPr lang="en-US" dirty="0" smtClean="0"/>
              <a:t>Do </a:t>
            </a:r>
            <a:r>
              <a:rPr lang="en-US" dirty="0"/>
              <a:t>not allow actions that are contrary to the Charter of the United Nations, or that diminish the territorial integrity of States</a:t>
            </a:r>
          </a:p>
        </p:txBody>
      </p:sp>
    </p:spTree>
    <p:extLst>
      <p:ext uri="{BB962C8B-B14F-4D97-AF65-F5344CB8AC3E}">
        <p14:creationId xmlns:p14="http://schemas.microsoft.com/office/powerpoint/2010/main" val="1785345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UNDRIP in Global Historical Context</a:t>
            </a:r>
          </a:p>
        </p:txBody>
      </p:sp>
      <p:sp>
        <p:nvSpPr>
          <p:cNvPr id="3" name="Content Placeholder 2"/>
          <p:cNvSpPr>
            <a:spLocks noGrp="1"/>
          </p:cNvSpPr>
          <p:nvPr>
            <p:ph idx="1"/>
          </p:nvPr>
        </p:nvSpPr>
        <p:spPr/>
        <p:txBody>
          <a:bodyPr>
            <a:normAutofit/>
          </a:bodyPr>
          <a:lstStyle/>
          <a:p>
            <a:r>
              <a:rPr lang="en-US" dirty="0"/>
              <a:t>UNDRIP was adopted by the United Nations General Assembly on September 13 </a:t>
            </a:r>
            <a:r>
              <a:rPr lang="en-US" dirty="0" smtClean="0"/>
              <a:t>2007.</a:t>
            </a:r>
          </a:p>
          <a:p>
            <a:r>
              <a:rPr lang="en-US" dirty="0" smtClean="0"/>
              <a:t>Indigenous </a:t>
            </a:r>
            <a:r>
              <a:rPr lang="en-US" dirty="0" smtClean="0"/>
              <a:t>peoples </a:t>
            </a:r>
            <a:r>
              <a:rPr lang="en-US" dirty="0"/>
              <a:t>are now </a:t>
            </a:r>
            <a:r>
              <a:rPr lang="en-US" dirty="0" smtClean="0"/>
              <a:t>“important </a:t>
            </a:r>
            <a:r>
              <a:rPr lang="en-US" dirty="0"/>
              <a:t>subjects of </a:t>
            </a:r>
            <a:r>
              <a:rPr lang="en-US" dirty="0" smtClean="0"/>
              <a:t>concern” </a:t>
            </a:r>
            <a:r>
              <a:rPr lang="en-US" dirty="0"/>
              <a:t>within the international program to advance h</a:t>
            </a:r>
            <a:r>
              <a:rPr lang="en-US" dirty="0" smtClean="0"/>
              <a:t>uman rights.</a:t>
            </a:r>
          </a:p>
          <a:p>
            <a:r>
              <a:rPr lang="en-US" dirty="0" smtClean="0"/>
              <a:t>First generation human rights: individual </a:t>
            </a:r>
            <a:r>
              <a:rPr lang="en-US" dirty="0"/>
              <a:t>political and civil rights. </a:t>
            </a:r>
            <a:endParaRPr lang="en-US" dirty="0" smtClean="0"/>
          </a:p>
          <a:p>
            <a:r>
              <a:rPr lang="en-US" dirty="0" smtClean="0"/>
              <a:t>Second generation human rights: economic</a:t>
            </a:r>
            <a:r>
              <a:rPr lang="en-US" dirty="0"/>
              <a:t>, social and cultural rights. </a:t>
            </a:r>
            <a:endParaRPr lang="en-US" dirty="0" smtClean="0"/>
          </a:p>
          <a:p>
            <a:pPr lvl="1"/>
            <a:r>
              <a:rPr lang="en-US" dirty="0" smtClean="0"/>
              <a:t>The </a:t>
            </a:r>
            <a:r>
              <a:rPr lang="en-US" b="1" dirty="0" smtClean="0"/>
              <a:t>individual right to culture </a:t>
            </a:r>
            <a:r>
              <a:rPr lang="en-US" dirty="0" smtClean="0"/>
              <a:t>is covered by such instruments, protecting such interests as </a:t>
            </a:r>
            <a:r>
              <a:rPr lang="en-US" dirty="0"/>
              <a:t>access to education and cultural </a:t>
            </a:r>
            <a:r>
              <a:rPr lang="en-US" dirty="0" smtClean="0"/>
              <a:t>expression.</a:t>
            </a:r>
            <a:endParaRPr lang="en-US" dirty="0"/>
          </a:p>
          <a:p>
            <a:r>
              <a:rPr lang="en-US" dirty="0" smtClean="0"/>
              <a:t>Third generation rights include </a:t>
            </a:r>
            <a:r>
              <a:rPr lang="en-US" b="1" dirty="0"/>
              <a:t>collectively-held group </a:t>
            </a:r>
            <a:r>
              <a:rPr lang="en-US" b="1" dirty="0" smtClean="0"/>
              <a:t>rights</a:t>
            </a:r>
            <a:r>
              <a:rPr lang="en-US" dirty="0" smtClean="0"/>
              <a:t>.</a:t>
            </a:r>
            <a:endParaRPr lang="en-US" dirty="0"/>
          </a:p>
        </p:txBody>
      </p:sp>
    </p:spTree>
    <p:extLst>
      <p:ext uri="{BB962C8B-B14F-4D97-AF65-F5344CB8AC3E}">
        <p14:creationId xmlns:p14="http://schemas.microsoft.com/office/powerpoint/2010/main" val="1433341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UNDRIP in Global Historical Context</a:t>
            </a:r>
          </a:p>
        </p:txBody>
      </p:sp>
      <p:sp>
        <p:nvSpPr>
          <p:cNvPr id="3" name="Content Placeholder 2"/>
          <p:cNvSpPr>
            <a:spLocks noGrp="1"/>
          </p:cNvSpPr>
          <p:nvPr>
            <p:ph idx="1"/>
          </p:nvPr>
        </p:nvSpPr>
        <p:spPr/>
        <p:txBody>
          <a:bodyPr>
            <a:normAutofit/>
          </a:bodyPr>
          <a:lstStyle/>
          <a:p>
            <a:r>
              <a:rPr lang="en-US" dirty="0"/>
              <a:t>An emergent and evolving global regime of </a:t>
            </a:r>
            <a:r>
              <a:rPr lang="en-US" b="1" dirty="0" smtClean="0"/>
              <a:t>minimum </a:t>
            </a:r>
            <a:r>
              <a:rPr lang="en-US" b="1" dirty="0"/>
              <a:t>standards</a:t>
            </a:r>
            <a:r>
              <a:rPr lang="en-US" dirty="0"/>
              <a:t> and specifically concerning the rights of Indigenous peoples.</a:t>
            </a:r>
          </a:p>
          <a:p>
            <a:pPr lvl="1"/>
            <a:r>
              <a:rPr lang="en-US" dirty="0"/>
              <a:t>As a Declaration of the General Assembly, it is non-binding on State parties, but its </a:t>
            </a:r>
            <a:r>
              <a:rPr lang="en-US" dirty="0" smtClean="0"/>
              <a:t>normative significance </a:t>
            </a:r>
            <a:r>
              <a:rPr lang="en-US" dirty="0"/>
              <a:t>extends beyond its formal legal status</a:t>
            </a:r>
            <a:r>
              <a:rPr lang="en-US" dirty="0" smtClean="0"/>
              <a:t>.</a:t>
            </a:r>
          </a:p>
          <a:p>
            <a:r>
              <a:rPr lang="en-US" dirty="0" smtClean="0"/>
              <a:t>UN </a:t>
            </a:r>
            <a:r>
              <a:rPr lang="en-US" dirty="0"/>
              <a:t>bodies dedicated to Indigenous peoples include the </a:t>
            </a:r>
            <a:r>
              <a:rPr lang="en-US" b="1" dirty="0"/>
              <a:t>Expert Mechanism on the Rights of Indigenous Peoples</a:t>
            </a:r>
            <a:r>
              <a:rPr lang="en-US" dirty="0"/>
              <a:t>, the </a:t>
            </a:r>
            <a:r>
              <a:rPr lang="en-US" b="1" dirty="0"/>
              <a:t>Special Rapporteur</a:t>
            </a:r>
            <a:r>
              <a:rPr lang="en-US" dirty="0"/>
              <a:t>, and the </a:t>
            </a:r>
            <a:r>
              <a:rPr lang="en-US" b="1" dirty="0"/>
              <a:t>Permanent Forum on Indigenous Issues</a:t>
            </a:r>
            <a:r>
              <a:rPr lang="en-US" dirty="0" smtClean="0"/>
              <a:t>.</a:t>
            </a:r>
            <a:endParaRPr lang="en-US" dirty="0"/>
          </a:p>
        </p:txBody>
      </p:sp>
    </p:spTree>
    <p:extLst>
      <p:ext uri="{BB962C8B-B14F-4D97-AF65-F5344CB8AC3E}">
        <p14:creationId xmlns:p14="http://schemas.microsoft.com/office/powerpoint/2010/main" val="1034282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UNDRIP in Global Historical Context</a:t>
            </a:r>
          </a:p>
        </p:txBody>
      </p:sp>
      <p:sp>
        <p:nvSpPr>
          <p:cNvPr id="3" name="Content Placeholder 2"/>
          <p:cNvSpPr>
            <a:spLocks noGrp="1"/>
          </p:cNvSpPr>
          <p:nvPr>
            <p:ph idx="1"/>
          </p:nvPr>
        </p:nvSpPr>
        <p:spPr/>
        <p:txBody>
          <a:bodyPr>
            <a:normAutofit/>
          </a:bodyPr>
          <a:lstStyle/>
          <a:p>
            <a:r>
              <a:rPr lang="en-US" dirty="0" smtClean="0"/>
              <a:t>The UNDRIP was adopted by 144 of 193 countries:</a:t>
            </a:r>
          </a:p>
          <a:p>
            <a:pPr lvl="1"/>
            <a:r>
              <a:rPr lang="en-US" dirty="0" smtClean="0"/>
              <a:t>11 abstentions</a:t>
            </a:r>
          </a:p>
          <a:p>
            <a:pPr lvl="1"/>
            <a:r>
              <a:rPr lang="en-US" dirty="0" smtClean="0"/>
              <a:t>4 against</a:t>
            </a:r>
          </a:p>
          <a:p>
            <a:r>
              <a:rPr lang="en-US" b="1" dirty="0" smtClean="0"/>
              <a:t>Canada, Australia, New Zealand, and the United States (</a:t>
            </a:r>
            <a:r>
              <a:rPr lang="en-US" b="1" dirty="0"/>
              <a:t>CANZUS) </a:t>
            </a:r>
            <a:r>
              <a:rPr lang="mr-IN" b="1" dirty="0" smtClean="0"/>
              <a:t>–</a:t>
            </a:r>
            <a:r>
              <a:rPr lang="en-US" b="1" dirty="0" smtClean="0"/>
              <a:t> the Anglophone </a:t>
            </a:r>
            <a:r>
              <a:rPr lang="en-US" b="1" dirty="0"/>
              <a:t>white settler colonies </a:t>
            </a:r>
            <a:r>
              <a:rPr lang="mr-IN" b="1" dirty="0" smtClean="0"/>
              <a:t>–</a:t>
            </a:r>
            <a:r>
              <a:rPr lang="en-US" b="1" dirty="0" smtClean="0"/>
              <a:t> originally voted against it</a:t>
            </a:r>
            <a:r>
              <a:rPr lang="en-US" dirty="0" smtClean="0"/>
              <a:t>.</a:t>
            </a:r>
          </a:p>
          <a:p>
            <a:pPr lvl="1"/>
            <a:r>
              <a:rPr lang="en-US" dirty="0" smtClean="0"/>
              <a:t>Indigenous self-determination is the last front in the decolonisation struggle.</a:t>
            </a:r>
          </a:p>
          <a:p>
            <a:r>
              <a:rPr lang="en-US" dirty="0" smtClean="0"/>
              <a:t>The Fifth </a:t>
            </a:r>
            <a:r>
              <a:rPr lang="en-US" dirty="0" err="1" smtClean="0"/>
              <a:t>Labour</a:t>
            </a:r>
            <a:r>
              <a:rPr lang="en-US" dirty="0" smtClean="0"/>
              <a:t> Government warned that UNDRIP was </a:t>
            </a:r>
            <a:r>
              <a:rPr lang="en-US" b="1" dirty="0" smtClean="0"/>
              <a:t>fundamentally incompatible with New Zealand’s constitutional and legal systems</a:t>
            </a:r>
            <a:r>
              <a:rPr lang="en-US" dirty="0" smtClean="0"/>
              <a:t>.</a:t>
            </a:r>
            <a:endParaRPr lang="en-US" dirty="0"/>
          </a:p>
        </p:txBody>
      </p:sp>
    </p:spTree>
    <p:extLst>
      <p:ext uri="{BB962C8B-B14F-4D97-AF65-F5344CB8AC3E}">
        <p14:creationId xmlns:p14="http://schemas.microsoft.com/office/powerpoint/2010/main" val="1527567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Actioning UNDRIP in Aotearoa/New Zealand</a:t>
            </a:r>
            <a:endParaRPr lang="en-US" dirty="0"/>
          </a:p>
        </p:txBody>
      </p:sp>
      <p:sp>
        <p:nvSpPr>
          <p:cNvPr id="3" name="Content Placeholder 2"/>
          <p:cNvSpPr>
            <a:spLocks noGrp="1"/>
          </p:cNvSpPr>
          <p:nvPr>
            <p:ph idx="1"/>
          </p:nvPr>
        </p:nvSpPr>
        <p:spPr>
          <a:xfrm>
            <a:off x="838200" y="2265891"/>
            <a:ext cx="10515600" cy="4351338"/>
          </a:xfrm>
        </p:spPr>
        <p:txBody>
          <a:bodyPr>
            <a:normAutofit/>
          </a:bodyPr>
          <a:lstStyle/>
          <a:p>
            <a:endParaRPr lang="en-US" dirty="0"/>
          </a:p>
        </p:txBody>
      </p:sp>
    </p:spTree>
    <p:extLst>
      <p:ext uri="{BB962C8B-B14F-4D97-AF65-F5344CB8AC3E}">
        <p14:creationId xmlns:p14="http://schemas.microsoft.com/office/powerpoint/2010/main" val="113839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Actioning UNDRIP in Aotearoa/New Zealand</a:t>
            </a:r>
          </a:p>
        </p:txBody>
      </p:sp>
      <p:sp>
        <p:nvSpPr>
          <p:cNvPr id="3" name="Content Placeholder 2"/>
          <p:cNvSpPr>
            <a:spLocks noGrp="1"/>
          </p:cNvSpPr>
          <p:nvPr>
            <p:ph idx="1"/>
          </p:nvPr>
        </p:nvSpPr>
        <p:spPr/>
        <p:txBody>
          <a:bodyPr>
            <a:normAutofit/>
          </a:bodyPr>
          <a:lstStyle/>
          <a:p>
            <a:r>
              <a:rPr lang="en-US" dirty="0"/>
              <a:t>In </a:t>
            </a:r>
            <a:r>
              <a:rPr lang="en-US" dirty="0" smtClean="0"/>
              <a:t>2010, </a:t>
            </a:r>
            <a:r>
              <a:rPr lang="en-US" dirty="0"/>
              <a:t>the </a:t>
            </a:r>
            <a:r>
              <a:rPr lang="en-US" dirty="0" smtClean="0"/>
              <a:t>Māori Party persuaded the Fifth </a:t>
            </a:r>
            <a:r>
              <a:rPr lang="en-US" dirty="0"/>
              <a:t>National </a:t>
            </a:r>
            <a:r>
              <a:rPr lang="en-US" dirty="0" smtClean="0"/>
              <a:t>Government to support </a:t>
            </a:r>
            <a:r>
              <a:rPr lang="en-US" dirty="0"/>
              <a:t>the Declaration.</a:t>
            </a:r>
          </a:p>
          <a:p>
            <a:r>
              <a:rPr lang="en-US" dirty="0"/>
              <a:t>The statement in support of the declaration:</a:t>
            </a:r>
          </a:p>
          <a:p>
            <a:pPr lvl="1"/>
            <a:r>
              <a:rPr lang="en-US" dirty="0"/>
              <a:t>acknowledges that Maori hold a special status as </a:t>
            </a:r>
            <a:r>
              <a:rPr lang="en-US" dirty="0" err="1"/>
              <a:t>tangata</a:t>
            </a:r>
            <a:r>
              <a:rPr lang="en-US" dirty="0"/>
              <a:t> whenua, the indigenous people of New Zealand and have an interest in all policy and legislative matters;</a:t>
            </a:r>
          </a:p>
          <a:p>
            <a:pPr lvl="1"/>
            <a:r>
              <a:rPr lang="en-US" dirty="0"/>
              <a:t>affirms New Zealand's commitment to the common objectives of the declaration and the Treaty of Waitangi; and</a:t>
            </a:r>
          </a:p>
          <a:p>
            <a:pPr lvl="1"/>
            <a:r>
              <a:rPr lang="en-US" b="1" dirty="0"/>
              <a:t>reaffirms the legal and constitutional frameworks that underpin New Zealand's legal system, noting that those existing frameworks define the bounds of New Zealand's engagement with the declaration</a:t>
            </a:r>
            <a:r>
              <a:rPr lang="en-US" dirty="0" smtClean="0"/>
              <a:t>.</a:t>
            </a:r>
            <a:endParaRPr lang="en-US" dirty="0"/>
          </a:p>
        </p:txBody>
      </p:sp>
    </p:spTree>
    <p:extLst>
      <p:ext uri="{BB962C8B-B14F-4D97-AF65-F5344CB8AC3E}">
        <p14:creationId xmlns:p14="http://schemas.microsoft.com/office/powerpoint/2010/main" val="1700549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Actioning UNDRIP in Aotearoa/New Zealand</a:t>
            </a:r>
          </a:p>
        </p:txBody>
      </p:sp>
      <p:sp>
        <p:nvSpPr>
          <p:cNvPr id="3" name="Content Placeholder 2"/>
          <p:cNvSpPr>
            <a:spLocks noGrp="1"/>
          </p:cNvSpPr>
          <p:nvPr>
            <p:ph idx="1"/>
          </p:nvPr>
        </p:nvSpPr>
        <p:spPr/>
        <p:txBody>
          <a:bodyPr>
            <a:normAutofit/>
          </a:bodyPr>
          <a:lstStyle/>
          <a:p>
            <a:r>
              <a:rPr lang="en-US" dirty="0" smtClean="0"/>
              <a:t>Aotearoa/New Zealand, under the Sixth </a:t>
            </a:r>
            <a:r>
              <a:rPr lang="en-US" dirty="0" err="1" smtClean="0"/>
              <a:t>Labour</a:t>
            </a:r>
            <a:r>
              <a:rPr lang="en-US" dirty="0" smtClean="0"/>
              <a:t> Government, now aims to be the first country in the world with an action plan to implement UNDRIP.</a:t>
            </a:r>
          </a:p>
          <a:p>
            <a:r>
              <a:rPr lang="en-US" dirty="0" smtClean="0"/>
              <a:t>A high-level UN delegation from the Expert Mechanism on the Rights of Indigenous Peoples visited Aotearoa/New Zealand to advise.</a:t>
            </a:r>
          </a:p>
          <a:p>
            <a:r>
              <a:rPr lang="en-US" dirty="0" smtClean="0"/>
              <a:t>“Other countries look to what we are doing</a:t>
            </a:r>
            <a:r>
              <a:rPr lang="mr-IN" dirty="0" smtClean="0"/>
              <a:t>…</a:t>
            </a:r>
            <a:r>
              <a:rPr lang="en-AU" dirty="0" smtClean="0"/>
              <a:t> </a:t>
            </a:r>
            <a:r>
              <a:rPr lang="en-US" dirty="0" smtClean="0"/>
              <a:t>We will be the first in the world to have a plan that can hold the Government to account on how it is making progress on indigenous rights.”</a:t>
            </a:r>
            <a:br>
              <a:rPr lang="en-US" dirty="0" smtClean="0"/>
            </a:br>
            <a:r>
              <a:rPr lang="mr-IN" dirty="0"/>
              <a:t>–</a:t>
            </a:r>
            <a:r>
              <a:rPr lang="en-US" dirty="0"/>
              <a:t> Rt. Hon. </a:t>
            </a:r>
            <a:r>
              <a:rPr lang="en-US" dirty="0" err="1"/>
              <a:t>Nanaia</a:t>
            </a:r>
            <a:r>
              <a:rPr lang="en-US" dirty="0"/>
              <a:t> </a:t>
            </a:r>
            <a:r>
              <a:rPr lang="en-US" dirty="0" err="1" smtClean="0"/>
              <a:t>Mahuta</a:t>
            </a:r>
            <a:endParaRPr lang="en-US" dirty="0" smtClean="0"/>
          </a:p>
          <a:p>
            <a:endParaRPr lang="en-US" dirty="0"/>
          </a:p>
        </p:txBody>
      </p:sp>
    </p:spTree>
    <p:extLst>
      <p:ext uri="{BB962C8B-B14F-4D97-AF65-F5344CB8AC3E}">
        <p14:creationId xmlns:p14="http://schemas.microsoft.com/office/powerpoint/2010/main" val="1147123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Actioning UNDRIP in Aotearoa/New Zealand</a:t>
            </a:r>
          </a:p>
        </p:txBody>
      </p:sp>
      <p:sp>
        <p:nvSpPr>
          <p:cNvPr id="3" name="Content Placeholder 2"/>
          <p:cNvSpPr>
            <a:spLocks noGrp="1"/>
          </p:cNvSpPr>
          <p:nvPr>
            <p:ph idx="1"/>
          </p:nvPr>
        </p:nvSpPr>
        <p:spPr/>
        <p:txBody>
          <a:bodyPr>
            <a:normAutofit fontScale="77500" lnSpcReduction="20000"/>
          </a:bodyPr>
          <a:lstStyle/>
          <a:p>
            <a:r>
              <a:rPr lang="en-US" dirty="0" smtClean="0"/>
              <a:t>While there has been some </a:t>
            </a:r>
            <a:r>
              <a:rPr lang="en-US" b="1" dirty="0" smtClean="0"/>
              <a:t>progress </a:t>
            </a:r>
            <a:r>
              <a:rPr lang="en-US" dirty="0" smtClean="0"/>
              <a:t>in Aotearoa/New Zealand on the aspirations of the Declaration since 2010, no decisions were made at the time on how to develop a </a:t>
            </a:r>
            <a:r>
              <a:rPr lang="en-US" b="1" dirty="0" smtClean="0"/>
              <a:t>plan</a:t>
            </a:r>
            <a:r>
              <a:rPr lang="en-US" dirty="0" smtClean="0"/>
              <a:t> or </a:t>
            </a:r>
            <a:r>
              <a:rPr lang="en-US" b="1" dirty="0" smtClean="0"/>
              <a:t>strategy</a:t>
            </a:r>
            <a:r>
              <a:rPr lang="en-US" dirty="0" smtClean="0"/>
              <a:t> for </a:t>
            </a:r>
            <a:r>
              <a:rPr lang="en-US" b="1" dirty="0" smtClean="0"/>
              <a:t>implementation</a:t>
            </a:r>
            <a:r>
              <a:rPr lang="en-US" dirty="0" smtClean="0"/>
              <a:t>.</a:t>
            </a:r>
          </a:p>
          <a:p>
            <a:r>
              <a:rPr lang="en-US" dirty="0" smtClean="0"/>
              <a:t>In March 2019, the Minister for Māori Development sought Cabinet agreement to develop an implementation plan that includes </a:t>
            </a:r>
            <a:r>
              <a:rPr lang="en-US" b="1" dirty="0" smtClean="0"/>
              <a:t>time-bound, measurable actions</a:t>
            </a:r>
            <a:r>
              <a:rPr lang="en-US" dirty="0" smtClean="0"/>
              <a:t> that show how we are making a concerted effort towards achieving the Declaration’s aspirations.</a:t>
            </a:r>
          </a:p>
          <a:p>
            <a:r>
              <a:rPr lang="en-US" dirty="0" smtClean="0"/>
              <a:t>This includes actions that:</a:t>
            </a:r>
          </a:p>
          <a:p>
            <a:pPr lvl="1"/>
            <a:r>
              <a:rPr lang="en-US" dirty="0" smtClean="0"/>
              <a:t>come from the intersect between government priorities, Māori aspirations and international indigenous rights discourse</a:t>
            </a:r>
          </a:p>
          <a:p>
            <a:pPr lvl="1"/>
            <a:r>
              <a:rPr lang="en-US" dirty="0" smtClean="0"/>
              <a:t>contribute to enhancing the self-determination of Māori as the indigenous peoples of Aotearoa / New Zealand</a:t>
            </a:r>
          </a:p>
          <a:p>
            <a:pPr lvl="1"/>
            <a:r>
              <a:rPr lang="en-US" dirty="0" smtClean="0"/>
              <a:t>contribute to improving intergenerational Māori wellbeing</a:t>
            </a:r>
          </a:p>
          <a:p>
            <a:pPr lvl="1"/>
            <a:r>
              <a:rPr lang="en-US" dirty="0" smtClean="0"/>
              <a:t>demonstrate ambitious actions as opposed to business as usual</a:t>
            </a:r>
          </a:p>
          <a:p>
            <a:r>
              <a:rPr lang="en-US" dirty="0" smtClean="0">
                <a:hlinkClick r:id="rId2"/>
              </a:rPr>
              <a:t>https://www.tpk.govt.nz/en/whakamahia/un-declaration-on-the-rights-of-indigenous-peoples</a:t>
            </a:r>
            <a:endParaRPr lang="en-US" dirty="0" smtClean="0"/>
          </a:p>
          <a:p>
            <a:endParaRPr lang="en-US" dirty="0"/>
          </a:p>
        </p:txBody>
      </p:sp>
    </p:spTree>
    <p:extLst>
      <p:ext uri="{BB962C8B-B14F-4D97-AF65-F5344CB8AC3E}">
        <p14:creationId xmlns:p14="http://schemas.microsoft.com/office/powerpoint/2010/main" val="1313824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Rights Discourse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approaches </a:t>
            </a:r>
            <a:r>
              <a:rPr lang="en-US" dirty="0"/>
              <a:t>to the study of </a:t>
            </a:r>
            <a:r>
              <a:rPr lang="en-US" dirty="0" smtClean="0"/>
              <a:t>rights</a:t>
            </a:r>
          </a:p>
          <a:p>
            <a:pPr lvl="1"/>
            <a:r>
              <a:rPr lang="en-US" dirty="0"/>
              <a:t>Analytical </a:t>
            </a:r>
            <a:r>
              <a:rPr lang="en-US" dirty="0" smtClean="0"/>
              <a:t>and ideal-theoretical</a:t>
            </a:r>
          </a:p>
          <a:p>
            <a:pPr lvl="1"/>
            <a:r>
              <a:rPr lang="en-US" dirty="0" smtClean="0"/>
              <a:t>Historical and practical</a:t>
            </a:r>
          </a:p>
          <a:p>
            <a:r>
              <a:rPr lang="en-US" dirty="0" smtClean="0"/>
              <a:t>Post-WWII liberal international order building</a:t>
            </a:r>
          </a:p>
          <a:p>
            <a:pPr lvl="1"/>
            <a:r>
              <a:rPr lang="en-GB" dirty="0" smtClean="0"/>
              <a:t>The </a:t>
            </a:r>
            <a:r>
              <a:rPr lang="en-GB" dirty="0"/>
              <a:t>pre-WWII Western imperialist world order was overtly </a:t>
            </a:r>
            <a:r>
              <a:rPr lang="en-GB" dirty="0" smtClean="0"/>
              <a:t>white supremacist</a:t>
            </a:r>
          </a:p>
          <a:p>
            <a:pPr lvl="1"/>
            <a:r>
              <a:rPr lang="en-GB" dirty="0" smtClean="0"/>
              <a:t>Colonialism remained a geopolitical reality after WWII</a:t>
            </a:r>
          </a:p>
          <a:p>
            <a:pPr lvl="1"/>
            <a:r>
              <a:rPr lang="en-GB" dirty="0" smtClean="0"/>
              <a:t>Decolonisation struggle was planetary, framed by the Cold War</a:t>
            </a:r>
            <a:endParaRPr lang="en-US" dirty="0"/>
          </a:p>
          <a:p>
            <a:pPr lvl="1"/>
            <a:r>
              <a:rPr lang="en-US" dirty="0" smtClean="0"/>
              <a:t>Positive codification of human rights law </a:t>
            </a:r>
            <a:r>
              <a:rPr lang="mr-IN" dirty="0" smtClean="0"/>
              <a:t>–</a:t>
            </a:r>
            <a:r>
              <a:rPr lang="en-US" dirty="0" smtClean="0"/>
              <a:t> globally, regionally, and nationally</a:t>
            </a:r>
          </a:p>
          <a:p>
            <a:r>
              <a:rPr lang="en-US" dirty="0" smtClean="0"/>
              <a:t>Three generations of human rights</a:t>
            </a:r>
          </a:p>
          <a:p>
            <a:pPr lvl="1"/>
            <a:r>
              <a:rPr lang="en-US" b="1" dirty="0" err="1"/>
              <a:t>Liberté</a:t>
            </a:r>
            <a:r>
              <a:rPr lang="en-US" dirty="0"/>
              <a:t> (freedoms, "civil and political" or "first generation" rights)</a:t>
            </a:r>
          </a:p>
          <a:p>
            <a:pPr lvl="1"/>
            <a:r>
              <a:rPr lang="en-US" b="1" dirty="0" err="1"/>
              <a:t>Egalité</a:t>
            </a:r>
            <a:r>
              <a:rPr lang="en-US" dirty="0"/>
              <a:t> (equality, "socio-economic" or "second generation" rights)</a:t>
            </a:r>
          </a:p>
          <a:p>
            <a:pPr lvl="1"/>
            <a:r>
              <a:rPr lang="en-US" b="1" dirty="0" err="1"/>
              <a:t>Fraternité</a:t>
            </a:r>
            <a:r>
              <a:rPr lang="en-US" b="1" dirty="0"/>
              <a:t> </a:t>
            </a:r>
            <a:r>
              <a:rPr lang="en-US" dirty="0"/>
              <a:t>(solidarity, "collective-developmental" or "third generation" rights)</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2026047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AU" dirty="0" smtClean="0"/>
              <a:t>Defining Indigenous peoples.</a:t>
            </a:r>
            <a:endParaRPr lang="en-AU" dirty="0"/>
          </a:p>
          <a:p>
            <a:r>
              <a:rPr lang="en-AU" dirty="0" smtClean="0"/>
              <a:t>UNDRIP was </a:t>
            </a:r>
            <a:r>
              <a:rPr lang="en-US" dirty="0"/>
              <a:t>adopted by the United Nations General Assembly on September 13 </a:t>
            </a:r>
            <a:r>
              <a:rPr lang="en-US" dirty="0" smtClean="0"/>
              <a:t>2007.</a:t>
            </a:r>
            <a:endParaRPr lang="en-AU" dirty="0" smtClean="0"/>
          </a:p>
          <a:p>
            <a:r>
              <a:rPr lang="en-US" dirty="0" smtClean="0"/>
              <a:t>UNDRIP as </a:t>
            </a:r>
            <a:r>
              <a:rPr lang="en-US" b="1" dirty="0" smtClean="0"/>
              <a:t>minimum standard</a:t>
            </a:r>
            <a:r>
              <a:rPr lang="en-US" dirty="0" smtClean="0"/>
              <a:t> </a:t>
            </a:r>
            <a:r>
              <a:rPr lang="mr-IN" dirty="0" smtClean="0"/>
              <a:t>–</a:t>
            </a:r>
            <a:r>
              <a:rPr lang="en-US" dirty="0" smtClean="0"/>
              <a:t> it has normative but not legal force.</a:t>
            </a:r>
          </a:p>
          <a:p>
            <a:r>
              <a:rPr lang="en-US" dirty="0"/>
              <a:t>46 articles cover all areas of human rights as they apply specifically to Indigenous peoples </a:t>
            </a:r>
            <a:r>
              <a:rPr lang="en-US" b="1" dirty="0"/>
              <a:t>individually</a:t>
            </a:r>
            <a:r>
              <a:rPr lang="en-US" dirty="0"/>
              <a:t> and </a:t>
            </a:r>
            <a:r>
              <a:rPr lang="en-US" b="1" dirty="0" smtClean="0"/>
              <a:t>collectively</a:t>
            </a:r>
            <a:r>
              <a:rPr lang="en-US" dirty="0" smtClean="0"/>
              <a:t>.</a:t>
            </a:r>
          </a:p>
          <a:p>
            <a:pPr lvl="1"/>
            <a:r>
              <a:rPr lang="en-US" dirty="0" smtClean="0"/>
              <a:t>Third generation “collective-developmental” rights.</a:t>
            </a:r>
          </a:p>
          <a:p>
            <a:r>
              <a:rPr lang="en-US" dirty="0" smtClean="0"/>
              <a:t>Māori and other Indigenous peoples were involved in its construction.</a:t>
            </a:r>
          </a:p>
          <a:p>
            <a:r>
              <a:rPr lang="en-US" dirty="0" smtClean="0"/>
              <a:t>Anglophone white settler colonies (CANZUS) originally opposed it.</a:t>
            </a:r>
          </a:p>
          <a:p>
            <a:r>
              <a:rPr lang="en-US" dirty="0" smtClean="0"/>
              <a:t>Aotearoa/New Zealand is now focused on </a:t>
            </a:r>
            <a:r>
              <a:rPr lang="en-US" b="1" dirty="0" smtClean="0"/>
              <a:t>actioning UNDRIP</a:t>
            </a:r>
            <a:r>
              <a:rPr lang="en-US" dirty="0" smtClean="0"/>
              <a:t>.</a:t>
            </a:r>
          </a:p>
          <a:p>
            <a:endParaRPr lang="en-US" dirty="0" smtClean="0"/>
          </a:p>
          <a:p>
            <a:endParaRPr lang="en-US" dirty="0"/>
          </a:p>
          <a:p>
            <a:endParaRPr lang="en-US" dirty="0"/>
          </a:p>
        </p:txBody>
      </p:sp>
    </p:spTree>
    <p:extLst>
      <p:ext uri="{BB962C8B-B14F-4D97-AF65-F5344CB8AC3E}">
        <p14:creationId xmlns:p14="http://schemas.microsoft.com/office/powerpoint/2010/main" val="608366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a:t>
            </a:r>
            <a:endParaRPr lang="en-US" dirty="0"/>
          </a:p>
        </p:txBody>
      </p:sp>
      <p:sp>
        <p:nvSpPr>
          <p:cNvPr id="3" name="Content Placeholder 2"/>
          <p:cNvSpPr>
            <a:spLocks noGrp="1"/>
          </p:cNvSpPr>
          <p:nvPr>
            <p:ph idx="1"/>
          </p:nvPr>
        </p:nvSpPr>
        <p:spPr/>
        <p:txBody>
          <a:bodyPr>
            <a:normAutofit/>
          </a:bodyPr>
          <a:lstStyle/>
          <a:p>
            <a:r>
              <a:rPr lang="en-AU" dirty="0" smtClean="0"/>
              <a:t>Explaining Aotearoa/New Zealand’s change of heart and mind</a:t>
            </a:r>
          </a:p>
          <a:p>
            <a:r>
              <a:rPr lang="en-AU" dirty="0" smtClean="0"/>
              <a:t>The </a:t>
            </a:r>
            <a:r>
              <a:rPr lang="en-AU" b="1" dirty="0" smtClean="0"/>
              <a:t>practicability</a:t>
            </a:r>
            <a:r>
              <a:rPr lang="en-AU" dirty="0" smtClean="0"/>
              <a:t> of Indigenous rights</a:t>
            </a:r>
          </a:p>
          <a:p>
            <a:pPr lvl="1"/>
            <a:r>
              <a:rPr lang="en-AU" dirty="0"/>
              <a:t>P</a:t>
            </a:r>
            <a:r>
              <a:rPr lang="en-AU" dirty="0" smtClean="0"/>
              <a:t>ossibilities of and limits on actionability</a:t>
            </a:r>
          </a:p>
          <a:p>
            <a:r>
              <a:rPr lang="en-AU" dirty="0" smtClean="0"/>
              <a:t>Relating UNDRIP to </a:t>
            </a:r>
            <a:r>
              <a:rPr lang="en-AU" dirty="0" err="1" smtClean="0"/>
              <a:t>Te</a:t>
            </a:r>
            <a:r>
              <a:rPr lang="en-AU" dirty="0" smtClean="0"/>
              <a:t> </a:t>
            </a:r>
            <a:r>
              <a:rPr lang="en-AU" dirty="0" err="1" smtClean="0"/>
              <a:t>Tiriti</a:t>
            </a:r>
            <a:r>
              <a:rPr lang="en-AU" dirty="0" smtClean="0"/>
              <a:t> o Waitangi</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955870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Indigenous Peoples</a:t>
            </a:r>
            <a:endParaRPr lang="en-US" dirty="0"/>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293615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Indigenous Peoples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practice of the international community is that no single definition of Indigenous peoples is necessary and that a combination of subjective and objective criteria may be used in identifying </a:t>
            </a:r>
            <a:r>
              <a:rPr lang="en-US" dirty="0" smtClean="0"/>
              <a:t>Indigenous </a:t>
            </a:r>
            <a:r>
              <a:rPr lang="en-US" dirty="0"/>
              <a:t>peoples. </a:t>
            </a:r>
          </a:p>
          <a:p>
            <a:r>
              <a:rPr lang="en-US" dirty="0"/>
              <a:t>One criterion that underpins most definitions is </a:t>
            </a:r>
            <a:r>
              <a:rPr lang="en-US" b="1" dirty="0"/>
              <a:t>self-identification</a:t>
            </a:r>
            <a:r>
              <a:rPr lang="en-US" dirty="0"/>
              <a:t>. </a:t>
            </a:r>
          </a:p>
          <a:p>
            <a:r>
              <a:rPr lang="en-US" dirty="0"/>
              <a:t>If a group of people defines themselves as Indigenous, then, unless manifestly illegitimate, such designation should be respected</a:t>
            </a:r>
            <a:r>
              <a:rPr lang="en-US" dirty="0" smtClean="0"/>
              <a:t>.</a:t>
            </a:r>
            <a:endParaRPr lang="en-US" dirty="0"/>
          </a:p>
        </p:txBody>
      </p:sp>
    </p:spTree>
    <p:extLst>
      <p:ext uri="{BB962C8B-B14F-4D97-AF65-F5344CB8AC3E}">
        <p14:creationId xmlns:p14="http://schemas.microsoft.com/office/powerpoint/2010/main" val="64384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Indigenous Peoples</a:t>
            </a:r>
            <a:endParaRPr lang="en-US" dirty="0"/>
          </a:p>
        </p:txBody>
      </p:sp>
      <p:sp>
        <p:nvSpPr>
          <p:cNvPr id="3" name="Content Placeholder 2"/>
          <p:cNvSpPr>
            <a:spLocks noGrp="1"/>
          </p:cNvSpPr>
          <p:nvPr>
            <p:ph idx="1"/>
          </p:nvPr>
        </p:nvSpPr>
        <p:spPr/>
        <p:txBody>
          <a:bodyPr>
            <a:normAutofit/>
          </a:bodyPr>
          <a:lstStyle/>
          <a:p>
            <a:r>
              <a:rPr lang="en-US" dirty="0" smtClean="0"/>
              <a:t>Indigenous peoples are the first </a:t>
            </a:r>
            <a:r>
              <a:rPr lang="en-US" dirty="0"/>
              <a:t>or earliest occupiers of lands. </a:t>
            </a:r>
            <a:endParaRPr lang="en-US" dirty="0" smtClean="0"/>
          </a:p>
          <a:p>
            <a:r>
              <a:rPr lang="en-US" dirty="0" smtClean="0"/>
              <a:t>~350 </a:t>
            </a:r>
            <a:r>
              <a:rPr lang="en-US" dirty="0"/>
              <a:t>to 500 million </a:t>
            </a:r>
            <a:r>
              <a:rPr lang="en-US" dirty="0" smtClean="0"/>
              <a:t>people.</a:t>
            </a:r>
          </a:p>
          <a:p>
            <a:r>
              <a:rPr lang="en-US" dirty="0" smtClean="0"/>
              <a:t>90% of </a:t>
            </a:r>
            <a:r>
              <a:rPr lang="en-US" dirty="0"/>
              <a:t>the world’s cultural </a:t>
            </a:r>
            <a:r>
              <a:rPr lang="en-US" dirty="0" smtClean="0"/>
              <a:t>diversity.</a:t>
            </a:r>
          </a:p>
          <a:p>
            <a:r>
              <a:rPr lang="en-US" dirty="0" smtClean="0"/>
              <a:t>Occupy 20% of </a:t>
            </a:r>
            <a:r>
              <a:rPr lang="en-US" dirty="0"/>
              <a:t>the Earth’s land </a:t>
            </a:r>
            <a:r>
              <a:rPr lang="en-US" dirty="0" smtClean="0"/>
              <a:t>mass.</a:t>
            </a:r>
          </a:p>
          <a:p>
            <a:r>
              <a:rPr lang="en-US" dirty="0" smtClean="0"/>
              <a:t>Indigenous </a:t>
            </a:r>
            <a:r>
              <a:rPr lang="en-US" dirty="0"/>
              <a:t>peoples have rich and ancient </a:t>
            </a:r>
            <a:r>
              <a:rPr lang="en-US" dirty="0" smtClean="0"/>
              <a:t>cultural, religious traditions.</a:t>
            </a:r>
          </a:p>
          <a:p>
            <a:r>
              <a:rPr lang="en-US" dirty="0" smtClean="0"/>
              <a:t>Indigenous worldviews typically imagine their social</a:t>
            </a:r>
            <a:r>
              <a:rPr lang="en-US" dirty="0"/>
              <a:t>, </a:t>
            </a:r>
            <a:r>
              <a:rPr lang="en-US" dirty="0" smtClean="0"/>
              <a:t>political, legal, economic</a:t>
            </a:r>
            <a:r>
              <a:rPr lang="en-US" dirty="0"/>
              <a:t>, environmental and spiritual systems as </a:t>
            </a:r>
            <a:r>
              <a:rPr lang="en-US" b="1" dirty="0" smtClean="0"/>
              <a:t>interdependent</a:t>
            </a:r>
            <a:r>
              <a:rPr lang="en-US" dirty="0" smtClean="0"/>
              <a:t>.</a:t>
            </a:r>
          </a:p>
          <a:p>
            <a:r>
              <a:rPr lang="en-US" dirty="0" smtClean="0"/>
              <a:t>Indigenous </a:t>
            </a:r>
            <a:r>
              <a:rPr lang="en-US" dirty="0"/>
              <a:t>peoples are among the world’s most </a:t>
            </a:r>
            <a:r>
              <a:rPr lang="en-US" dirty="0" smtClean="0"/>
              <a:t>oppressed groups</a:t>
            </a:r>
            <a:r>
              <a:rPr lang="en-US" dirty="0"/>
              <a:t>.</a:t>
            </a:r>
          </a:p>
        </p:txBody>
      </p:sp>
    </p:spTree>
    <p:extLst>
      <p:ext uri="{BB962C8B-B14F-4D97-AF65-F5344CB8AC3E}">
        <p14:creationId xmlns:p14="http://schemas.microsoft.com/office/powerpoint/2010/main" val="1397299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877444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a:bodyPr>
          <a:lstStyle/>
          <a:p>
            <a:r>
              <a:rPr lang="en-US" dirty="0" smtClean="0"/>
              <a:t>UNDRIP (United Nations Declaration on the Rights of Indigenous Peoples) is a comprehensive international human rights document on the rights of Indigenous peoples. </a:t>
            </a:r>
            <a:r>
              <a:rPr lang="en-US" b="1" dirty="0" smtClean="0"/>
              <a:t>It sets out the minimum standards for the survival, dignity, wellbeing, and rights of the world’s Indigenous peoples</a:t>
            </a:r>
            <a:r>
              <a:rPr lang="en-US" dirty="0" smtClean="0"/>
              <a:t>. </a:t>
            </a:r>
          </a:p>
          <a:p>
            <a:r>
              <a:rPr lang="en-US" dirty="0" smtClean="0"/>
              <a:t>Indigenous </a:t>
            </a:r>
            <a:r>
              <a:rPr lang="en-US" dirty="0"/>
              <a:t>peoples, including </a:t>
            </a:r>
            <a:r>
              <a:rPr lang="en-US" dirty="0" smtClean="0"/>
              <a:t>Māori</a:t>
            </a:r>
            <a:r>
              <a:rPr lang="en-US" dirty="0"/>
              <a:t>, were involved in drafting it</a:t>
            </a:r>
            <a:r>
              <a:rPr lang="en-US" dirty="0" smtClean="0"/>
              <a:t>.</a:t>
            </a:r>
            <a:endParaRPr lang="en-US" dirty="0" smtClean="0"/>
          </a:p>
        </p:txBody>
      </p:sp>
    </p:spTree>
    <p:extLst>
      <p:ext uri="{BB962C8B-B14F-4D97-AF65-F5344CB8AC3E}">
        <p14:creationId xmlns:p14="http://schemas.microsoft.com/office/powerpoint/2010/main" val="16117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Declaration on the Rights of Indigenous Peoples (UNDRIP)</a:t>
            </a:r>
            <a:endParaRPr lang="en-US" dirty="0"/>
          </a:p>
        </p:txBody>
      </p:sp>
      <p:sp>
        <p:nvSpPr>
          <p:cNvPr id="3" name="Content Placeholder 2"/>
          <p:cNvSpPr>
            <a:spLocks noGrp="1"/>
          </p:cNvSpPr>
          <p:nvPr>
            <p:ph idx="1"/>
          </p:nvPr>
        </p:nvSpPr>
        <p:spPr/>
        <p:txBody>
          <a:bodyPr>
            <a:normAutofit/>
          </a:bodyPr>
          <a:lstStyle/>
          <a:p>
            <a:r>
              <a:rPr lang="en-US" dirty="0"/>
              <a:t>Its 46 articles cover all areas of human rights as they apply specifically to Indigenous </a:t>
            </a:r>
            <a:r>
              <a:rPr lang="en-US" dirty="0" smtClean="0"/>
              <a:t>peoples individually and collectively. </a:t>
            </a:r>
            <a:r>
              <a:rPr lang="en-US" dirty="0"/>
              <a:t>Key themes are: </a:t>
            </a:r>
          </a:p>
          <a:p>
            <a:pPr lvl="1"/>
            <a:r>
              <a:rPr lang="en-US" dirty="0"/>
              <a:t>Equality and non-discrimination</a:t>
            </a:r>
          </a:p>
          <a:p>
            <a:pPr lvl="1"/>
            <a:r>
              <a:rPr lang="en-US" dirty="0" smtClean="0"/>
              <a:t>Self-determination, self-government, and self-defined development</a:t>
            </a:r>
            <a:endParaRPr lang="en-US" dirty="0"/>
          </a:p>
          <a:p>
            <a:pPr lvl="1"/>
            <a:r>
              <a:rPr lang="en-US" dirty="0" smtClean="0"/>
              <a:t>Participation in </a:t>
            </a:r>
            <a:r>
              <a:rPr lang="en-US" dirty="0" err="1" smtClean="0"/>
              <a:t>decisionmaking</a:t>
            </a:r>
            <a:r>
              <a:rPr lang="en-US" dirty="0" smtClean="0"/>
              <a:t>, </a:t>
            </a:r>
            <a:r>
              <a:rPr lang="en-US" dirty="0"/>
              <a:t>underpinned by free, prior, informed consent</a:t>
            </a:r>
          </a:p>
          <a:p>
            <a:pPr lvl="1"/>
            <a:r>
              <a:rPr lang="en-US" dirty="0" smtClean="0"/>
              <a:t>Cultural survival and flourishing, incl. Indigenous institutions and governance</a:t>
            </a:r>
            <a:endParaRPr lang="en-US" dirty="0"/>
          </a:p>
          <a:p>
            <a:pPr lvl="1"/>
            <a:r>
              <a:rPr lang="en-US" dirty="0" smtClean="0"/>
              <a:t>Protection, management, and sustainable development of land</a:t>
            </a:r>
            <a:r>
              <a:rPr lang="en-US" dirty="0"/>
              <a:t>, territories, </a:t>
            </a:r>
            <a:r>
              <a:rPr lang="en-US" dirty="0" smtClean="0"/>
              <a:t>natural resources, and intellectual property</a:t>
            </a:r>
          </a:p>
          <a:p>
            <a:pPr lvl="1"/>
            <a:r>
              <a:rPr lang="en-US" dirty="0" smtClean="0"/>
              <a:t>Redress for historical wrongs perpetrated or enabled by States</a:t>
            </a:r>
          </a:p>
          <a:p>
            <a:pPr lvl="1"/>
            <a:r>
              <a:rPr lang="en-US" dirty="0" smtClean="0"/>
              <a:t>Procedural justice and dispute resolution mechanisms</a:t>
            </a:r>
            <a:endParaRPr lang="en-US" dirty="0"/>
          </a:p>
        </p:txBody>
      </p:sp>
    </p:spTree>
    <p:extLst>
      <p:ext uri="{BB962C8B-B14F-4D97-AF65-F5344CB8AC3E}">
        <p14:creationId xmlns:p14="http://schemas.microsoft.com/office/powerpoint/2010/main" val="2081240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2559</Words>
  <Application>Microsoft Macintosh PowerPoint</Application>
  <PresentationFormat>Widescreen</PresentationFormat>
  <Paragraphs>188</Paragraphs>
  <Slides>31</Slides>
  <Notes>0</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Calibri Light</vt:lpstr>
      <vt:lpstr>Eurostile</vt:lpstr>
      <vt:lpstr>Mangal</vt:lpstr>
      <vt:lpstr>Arial</vt:lpstr>
      <vt:lpstr>Office Theme</vt:lpstr>
      <vt:lpstr>Indigenous Rights</vt:lpstr>
      <vt:lpstr>Contents</vt:lpstr>
      <vt:lpstr>Human Rights Discourse</vt:lpstr>
      <vt:lpstr>Indigenous Peoples</vt:lpstr>
      <vt:lpstr>Indigenous Peoples</vt:lpstr>
      <vt:lpstr>Indigenous Peoples</vt:lpstr>
      <vt:lpstr>United Nations Declaration on the Rights of Indigenous Peoples (UNDRIP)</vt:lpstr>
      <vt:lpstr>United Nations Declaration on the Rights of Indigenous Peoples (UNDRIP)</vt:lpstr>
      <vt:lpstr>United Nations Declaration on the Rights of Indigenous Peoples (UNDRIP)</vt:lpstr>
      <vt:lpstr>United Nations Declaration on the Rights of Indigenous Peoples (UNDRIP)</vt:lpstr>
      <vt:lpstr>United Nations Declaration on the Rights of Indigenous Peoples (UNDRIP)</vt:lpstr>
      <vt:lpstr>United Nations Declaration on the Rights of Indigenous Peoples (UNDRIP)</vt:lpstr>
      <vt:lpstr>United Nations Declaration on the Rights of Indigenous Peoples (UNDRIP)</vt:lpstr>
      <vt:lpstr>United Nations Declaration on the Rights of Indigenous Peoples (UNDRIP)</vt:lpstr>
      <vt:lpstr>United Nations Declaration on the Rights of Indigenous Peoples (UNDRIP)</vt:lpstr>
      <vt:lpstr>United Nations Declaration on the Rights of Indigenous Peoples (UNDRIP)</vt:lpstr>
      <vt:lpstr>United Nations Declaration on the Rights of Indigenous Peoples (UNDRIP)</vt:lpstr>
      <vt:lpstr>United Nations Declaration on the Rights of Indigenous Peoples (UNDRIP)</vt:lpstr>
      <vt:lpstr>UNDRIP: NZHRC Summary</vt:lpstr>
      <vt:lpstr>UNDRIP: NZHRC Summary</vt:lpstr>
      <vt:lpstr>UNDRIP: NZHRC Summary</vt:lpstr>
      <vt:lpstr>UNDRIP: NZHRC Summary</vt:lpstr>
      <vt:lpstr>UNDRIP in Global Historical Context</vt:lpstr>
      <vt:lpstr>UNDRIP in Global Historical Context</vt:lpstr>
      <vt:lpstr>UNDRIP in Global Historical Context</vt:lpstr>
      <vt:lpstr>Actioning UNDRIP in Aotearoa/New Zealand</vt:lpstr>
      <vt:lpstr>Actioning UNDRIP in Aotearoa/New Zealand</vt:lpstr>
      <vt:lpstr>Actioning UNDRIP in Aotearoa/New Zealand</vt:lpstr>
      <vt:lpstr>Actioning UNDRIP in Aotearoa/New Zealand</vt:lpstr>
      <vt:lpstr>Summary</vt:lpstr>
      <vt:lpstr>Tomorrow</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III</dc:title>
  <dc:creator>Zachary Penman</dc:creator>
  <cp:lastModifiedBy>Zachary Penman</cp:lastModifiedBy>
  <cp:revision>105</cp:revision>
  <dcterms:created xsi:type="dcterms:W3CDTF">2019-07-24T20:20:17Z</dcterms:created>
  <dcterms:modified xsi:type="dcterms:W3CDTF">2019-10-06T19:08:24Z</dcterms:modified>
</cp:coreProperties>
</file>