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7" r:id="rId4"/>
    <p:sldId id="258" r:id="rId5"/>
    <p:sldId id="262" r:id="rId6"/>
    <p:sldId id="264" r:id="rId7"/>
    <p:sldId id="259" r:id="rId8"/>
    <p:sldId id="266" r:id="rId9"/>
    <p:sldId id="267" r:id="rId10"/>
    <p:sldId id="269" r:id="rId11"/>
    <p:sldId id="268" r:id="rId12"/>
    <p:sldId id="260" r:id="rId13"/>
    <p:sldId id="270" r:id="rId14"/>
    <p:sldId id="261" r:id="rId15"/>
    <p:sldId id="276" r:id="rId16"/>
    <p:sldId id="282" r:id="rId17"/>
    <p:sldId id="284" r:id="rId18"/>
    <p:sldId id="283" r:id="rId19"/>
    <p:sldId id="285" r:id="rId20"/>
    <p:sldId id="286" r:id="rId21"/>
    <p:sldId id="289" r:id="rId22"/>
    <p:sldId id="290" r:id="rId23"/>
    <p:sldId id="275" r:id="rId24"/>
    <p:sldId id="292"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6F6080-C4F9-CA44-BEA5-906FAA9140D6}">
          <p14:sldIdLst>
            <p14:sldId id="256"/>
            <p14:sldId id="257"/>
            <p14:sldId id="277"/>
            <p14:sldId id="258"/>
            <p14:sldId id="262"/>
            <p14:sldId id="264"/>
            <p14:sldId id="259"/>
            <p14:sldId id="266"/>
            <p14:sldId id="267"/>
            <p14:sldId id="269"/>
            <p14:sldId id="268"/>
            <p14:sldId id="260"/>
            <p14:sldId id="270"/>
            <p14:sldId id="261"/>
            <p14:sldId id="276"/>
            <p14:sldId id="282"/>
            <p14:sldId id="284"/>
            <p14:sldId id="283"/>
            <p14:sldId id="285"/>
            <p14:sldId id="286"/>
            <p14:sldId id="289"/>
            <p14:sldId id="290"/>
            <p14:sldId id="275"/>
            <p14:sldId id="292"/>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2"/>
  </p:normalViewPr>
  <p:slideViewPr>
    <p:cSldViewPr snapToGrid="0" snapToObjects="1">
      <p:cViewPr varScale="1">
        <p:scale>
          <a:sx n="66" d="100"/>
          <a:sy n="66" d="100"/>
        </p:scale>
        <p:origin x="216"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46676-37BF-5A44-B221-C78C996C61F8}"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74624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46676-37BF-5A44-B221-C78C996C61F8}"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2288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46676-37BF-5A44-B221-C78C996C61F8}"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54079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46676-37BF-5A44-B221-C78C996C61F8}"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62133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46676-37BF-5A44-B221-C78C996C61F8}"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40511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46676-37BF-5A44-B221-C78C996C61F8}"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22297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46676-37BF-5A44-B221-C78C996C61F8}" type="datetimeFigureOut">
              <a:rPr lang="en-US" smtClean="0"/>
              <a:t>10/7/19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05529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46676-37BF-5A44-B221-C78C996C61F8}" type="datetimeFigureOut">
              <a:rPr lang="en-US" smtClean="0"/>
              <a:t>10/7/19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27011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46676-37BF-5A44-B221-C78C996C61F8}" type="datetimeFigureOut">
              <a:rPr lang="en-US" smtClean="0"/>
              <a:t>10/7/19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213491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46676-37BF-5A44-B221-C78C996C61F8}"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38998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46676-37BF-5A44-B221-C78C996C61F8}"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1F928-58E6-6B49-91B9-E0D93B652452}" type="slidenum">
              <a:rPr lang="en-US" smtClean="0"/>
              <a:t>‹#›</a:t>
            </a:fld>
            <a:endParaRPr lang="en-US"/>
          </a:p>
        </p:txBody>
      </p:sp>
    </p:spTree>
    <p:extLst>
      <p:ext uri="{BB962C8B-B14F-4D97-AF65-F5344CB8AC3E}">
        <p14:creationId xmlns:p14="http://schemas.microsoft.com/office/powerpoint/2010/main" val="1140127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46676-37BF-5A44-B221-C78C996C61F8}" type="datetimeFigureOut">
              <a:rPr lang="en-US" smtClean="0"/>
              <a:t>10/7/19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1F928-58E6-6B49-91B9-E0D93B652452}" type="slidenum">
              <a:rPr lang="en-US" smtClean="0"/>
              <a:t>‹#›</a:t>
            </a:fld>
            <a:endParaRPr lang="en-US"/>
          </a:p>
        </p:txBody>
      </p:sp>
    </p:spTree>
    <p:extLst>
      <p:ext uri="{BB962C8B-B14F-4D97-AF65-F5344CB8AC3E}">
        <p14:creationId xmlns:p14="http://schemas.microsoft.com/office/powerpoint/2010/main" val="194174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5980"/>
            <a:ext cx="9144000" cy="2387600"/>
          </a:xfrm>
        </p:spPr>
        <p:txBody>
          <a:bodyPr/>
          <a:lstStyle/>
          <a:p>
            <a:r>
              <a:rPr lang="en-US" dirty="0" smtClean="0"/>
              <a:t>UNDRIP in Practice</a:t>
            </a:r>
            <a:endParaRPr lang="en-US" dirty="0"/>
          </a:p>
        </p:txBody>
      </p:sp>
      <p:sp>
        <p:nvSpPr>
          <p:cNvPr id="3" name="Subtitle 2"/>
          <p:cNvSpPr>
            <a:spLocks noGrp="1"/>
          </p:cNvSpPr>
          <p:nvPr>
            <p:ph type="subTitle" idx="1"/>
          </p:nvPr>
        </p:nvSpPr>
        <p:spPr>
          <a:xfrm>
            <a:off x="1524000" y="3023580"/>
            <a:ext cx="9144000" cy="1655762"/>
          </a:xfrm>
        </p:spPr>
        <p:txBody>
          <a:bodyPr/>
          <a:lstStyle/>
          <a:p>
            <a:r>
              <a:rPr lang="en-US" dirty="0" smtClean="0"/>
              <a:t>Rights IV</a:t>
            </a:r>
            <a:endParaRPr lang="en-US" dirty="0"/>
          </a:p>
        </p:txBody>
      </p:sp>
    </p:spTree>
    <p:extLst>
      <p:ext uri="{BB962C8B-B14F-4D97-AF65-F5344CB8AC3E}">
        <p14:creationId xmlns:p14="http://schemas.microsoft.com/office/powerpoint/2010/main" val="179837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normAutofit/>
          </a:bodyPr>
          <a:lstStyle/>
          <a:p>
            <a:r>
              <a:rPr lang="en-US" dirty="0" smtClean="0"/>
              <a:t>Article 31</a:t>
            </a:r>
          </a:p>
          <a:p>
            <a:pPr marL="914400" lvl="1" indent="-457200">
              <a:buFont typeface="+mj-lt"/>
              <a:buAutoNum type="arabicPeriod"/>
            </a:pPr>
            <a:r>
              <a:rPr lang="en-US" b="1" dirty="0" smtClean="0"/>
              <a:t>Indigenous </a:t>
            </a:r>
            <a:r>
              <a:rPr lang="en-US" b="1" dirty="0"/>
              <a:t>peoples have the right to maintain, control, protect and develop their cultural heritage, traditional knowledge and traditional cultural expressions</a:t>
            </a:r>
            <a:r>
              <a:rPr lang="en-US" dirty="0"/>
              <a:t>, as well as the </a:t>
            </a:r>
            <a:r>
              <a:rPr lang="en-US" b="1" dirty="0"/>
              <a:t>manifestations of their sciences, technologies and cultures, </a:t>
            </a:r>
            <a:r>
              <a:rPr lang="en-US" dirty="0"/>
              <a:t>including </a:t>
            </a:r>
            <a:r>
              <a:rPr lang="en-US" b="1" dirty="0"/>
              <a:t>human and genetic resources, seeds, medicines, knowledge of the properties of fauna and flora, oral traditions, literatures, designs, sports and traditional games and visual and performing arts</a:t>
            </a:r>
            <a:r>
              <a:rPr lang="en-US" dirty="0"/>
              <a:t>. </a:t>
            </a:r>
            <a:r>
              <a:rPr lang="en-US" dirty="0" smtClean="0"/>
              <a:t>They </a:t>
            </a:r>
            <a:r>
              <a:rPr lang="en-US" dirty="0"/>
              <a:t>also have </a:t>
            </a:r>
            <a:r>
              <a:rPr lang="en-US" dirty="0" smtClean="0"/>
              <a:t>the </a:t>
            </a:r>
            <a:r>
              <a:rPr lang="en-US" dirty="0"/>
              <a:t>right to maintain, control, protect and develop their </a:t>
            </a:r>
            <a:r>
              <a:rPr lang="en-US" b="1" dirty="0"/>
              <a:t>intellectual property</a:t>
            </a:r>
            <a:r>
              <a:rPr lang="en-US" dirty="0"/>
              <a:t> over such cultural heritage, traditional knowledge, and traditional cultural </a:t>
            </a:r>
            <a:r>
              <a:rPr lang="en-US" dirty="0" smtClean="0"/>
              <a:t>expressions.</a:t>
            </a:r>
          </a:p>
          <a:p>
            <a:pPr marL="914400" lvl="1" indent="-457200">
              <a:buFont typeface="+mj-lt"/>
              <a:buAutoNum type="arabicPeriod"/>
            </a:pPr>
            <a:r>
              <a:rPr lang="en-US" b="1" dirty="0" smtClean="0"/>
              <a:t>In </a:t>
            </a:r>
            <a:r>
              <a:rPr lang="en-US" b="1" dirty="0"/>
              <a:t>conjunction with indigenous peoples, States shall take effective measures to recognize and protect the exercise of these rights</a:t>
            </a:r>
            <a:r>
              <a:rPr lang="en-US" dirty="0"/>
              <a:t>.</a:t>
            </a:r>
          </a:p>
        </p:txBody>
      </p:sp>
    </p:spTree>
    <p:extLst>
      <p:ext uri="{BB962C8B-B14F-4D97-AF65-F5344CB8AC3E}">
        <p14:creationId xmlns:p14="http://schemas.microsoft.com/office/powerpoint/2010/main" val="753498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normAutofit lnSpcReduction="10000"/>
          </a:bodyPr>
          <a:lstStyle/>
          <a:p>
            <a:r>
              <a:rPr lang="en-US" dirty="0" smtClean="0"/>
              <a:t>Article 32</a:t>
            </a:r>
          </a:p>
          <a:p>
            <a:pPr marL="971550" lvl="1" indent="-514350">
              <a:buFont typeface="+mj-lt"/>
              <a:buAutoNum type="arabicPeriod"/>
            </a:pPr>
            <a:r>
              <a:rPr lang="en-US" b="1" dirty="0" smtClean="0"/>
              <a:t>Indigenous peoples have the right to determine and develop priorities and strategies for the development or use of their lands or territories and other resources.</a:t>
            </a:r>
          </a:p>
          <a:p>
            <a:pPr marL="971550" lvl="1" indent="-514350">
              <a:buFont typeface="+mj-lt"/>
              <a:buAutoNum type="arabicPeriod"/>
            </a:pPr>
            <a:r>
              <a:rPr lang="en-US" dirty="0" smtClean="0"/>
              <a:t>States shall consult and cooperate in good faith with the indigenous peoples concerned through their own representative institutions in order to obtain their </a:t>
            </a:r>
            <a:r>
              <a:rPr lang="en-US" b="1" dirty="0" smtClean="0"/>
              <a:t>free and informed consent </a:t>
            </a:r>
            <a:r>
              <a:rPr lang="en-US" dirty="0" smtClean="0"/>
              <a:t>prior to the approval of any project affecting their lands or territories and other resources, </a:t>
            </a:r>
            <a:r>
              <a:rPr lang="en-US" b="1" dirty="0" smtClean="0"/>
              <a:t>particularly in connection with the development, utilization or exploitation of mineral, water or other resources</a:t>
            </a:r>
            <a:r>
              <a:rPr lang="en-US" dirty="0" smtClean="0"/>
              <a:t>.</a:t>
            </a:r>
          </a:p>
          <a:p>
            <a:pPr marL="971550" lvl="1" indent="-514350">
              <a:buFont typeface="+mj-lt"/>
              <a:buAutoNum type="arabicPeriod"/>
            </a:pPr>
            <a:r>
              <a:rPr lang="en-US" dirty="0" smtClean="0"/>
              <a:t>States shall provide effective mechanisms for just and fair redress for any such activities, and appropriate measures shall be taken to mitigate adverse environmental, economic, social, cultural or spiritual impact.</a:t>
            </a:r>
            <a:endParaRPr lang="en-US" dirty="0"/>
          </a:p>
        </p:txBody>
      </p:sp>
    </p:spTree>
    <p:extLst>
      <p:ext uri="{BB962C8B-B14F-4D97-AF65-F5344CB8AC3E}">
        <p14:creationId xmlns:p14="http://schemas.microsoft.com/office/powerpoint/2010/main" val="278868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normAutofit/>
          </a:bodyPr>
          <a:lstStyle/>
          <a:p>
            <a:r>
              <a:rPr lang="en-US" dirty="0"/>
              <a:t>Article 26 stated that indigenous peoples had a right to own, use, develop or control lands and territories that they had traditionally owned, occupied or used.  </a:t>
            </a:r>
            <a:endParaRPr lang="en-US" dirty="0" smtClean="0"/>
          </a:p>
          <a:p>
            <a:r>
              <a:rPr lang="en-US" dirty="0" smtClean="0"/>
              <a:t>For </a:t>
            </a:r>
            <a:r>
              <a:rPr lang="en-US" dirty="0"/>
              <a:t>New Zealand, the entire country was potentially caught within the scope of the article, </a:t>
            </a:r>
            <a:r>
              <a:rPr lang="en-US" dirty="0" smtClean="0"/>
              <a:t>which </a:t>
            </a:r>
            <a:r>
              <a:rPr lang="en-US" dirty="0"/>
              <a:t>appeared to require </a:t>
            </a:r>
            <a:r>
              <a:rPr lang="en-US" b="1" dirty="0"/>
              <a:t>recognition of rights to lands now lawfully owned by other citizens, both indigenous and non-indigenous</a:t>
            </a:r>
            <a:r>
              <a:rPr lang="en-US" dirty="0"/>
              <a:t>, and did not take into account the customs, traditions and land tenure systems of the indigenous peoples </a:t>
            </a:r>
            <a:r>
              <a:rPr lang="en-US" dirty="0" smtClean="0"/>
              <a:t>concerned.</a:t>
            </a:r>
          </a:p>
          <a:p>
            <a:r>
              <a:rPr lang="en-US" dirty="0" smtClean="0"/>
              <a:t>The </a:t>
            </a:r>
            <a:r>
              <a:rPr lang="en-US" dirty="0"/>
              <a:t>article, furthermore, </a:t>
            </a:r>
            <a:r>
              <a:rPr lang="en-US" dirty="0" smtClean="0"/>
              <a:t>“implied </a:t>
            </a:r>
            <a:r>
              <a:rPr lang="en-US" dirty="0"/>
              <a:t>that indigenous peoples had rights that others did not </a:t>
            </a:r>
            <a:r>
              <a:rPr lang="en-US" dirty="0" smtClean="0"/>
              <a:t>have”.</a:t>
            </a:r>
          </a:p>
        </p:txBody>
      </p:sp>
    </p:spTree>
    <p:extLst>
      <p:ext uri="{BB962C8B-B14F-4D97-AF65-F5344CB8AC3E}">
        <p14:creationId xmlns:p14="http://schemas.microsoft.com/office/powerpoint/2010/main" val="72418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a:xfrm>
            <a:off x="838200" y="1825625"/>
            <a:ext cx="10515600" cy="4419532"/>
          </a:xfrm>
        </p:spPr>
        <p:txBody>
          <a:bodyPr>
            <a:normAutofit/>
          </a:bodyPr>
          <a:lstStyle/>
          <a:p>
            <a:r>
              <a:rPr lang="en-US" dirty="0" smtClean="0"/>
              <a:t>“The </a:t>
            </a:r>
            <a:r>
              <a:rPr lang="en-US" dirty="0"/>
              <a:t>entire country would also appear to fall within the scope of article 28 on redress and </a:t>
            </a:r>
            <a:r>
              <a:rPr lang="en-US" dirty="0" smtClean="0"/>
              <a:t>compensation”.</a:t>
            </a:r>
            <a:r>
              <a:rPr lang="en-US" dirty="0"/>
              <a:t> </a:t>
            </a:r>
          </a:p>
          <a:p>
            <a:r>
              <a:rPr lang="en-US" dirty="0"/>
              <a:t>The text generally took no account of the fact that land might now be occupied or owned legitimately by others, or subject to numerous different or overlapping indigenous claims</a:t>
            </a:r>
            <a:r>
              <a:rPr lang="en-US" dirty="0" smtClean="0"/>
              <a:t>.</a:t>
            </a:r>
          </a:p>
          <a:p>
            <a:r>
              <a:rPr lang="en-US" dirty="0" smtClean="0"/>
              <a:t>“</a:t>
            </a:r>
            <a:r>
              <a:rPr lang="en-US" b="1" dirty="0" smtClean="0"/>
              <a:t>It </a:t>
            </a:r>
            <a:r>
              <a:rPr lang="en-US" b="1" dirty="0"/>
              <a:t>is impossible for the State in New Zealand to uphold a right to redress and provide compensation for value for the entire country </a:t>
            </a:r>
            <a:r>
              <a:rPr lang="en-US" dirty="0"/>
              <a:t>– and indeed financial compensation has generally not been the principal objective of most indigenous groups seeking settlements in New Zealand</a:t>
            </a:r>
            <a:r>
              <a:rPr lang="en-US" dirty="0" smtClean="0"/>
              <a:t>.”</a:t>
            </a:r>
            <a:endParaRPr lang="en-US" dirty="0"/>
          </a:p>
        </p:txBody>
      </p:sp>
    </p:spTree>
    <p:extLst>
      <p:ext uri="{BB962C8B-B14F-4D97-AF65-F5344CB8AC3E}">
        <p14:creationId xmlns:p14="http://schemas.microsoft.com/office/powerpoint/2010/main" val="23463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normAutofit/>
          </a:bodyPr>
          <a:lstStyle/>
          <a:p>
            <a:r>
              <a:rPr lang="en-US" dirty="0" smtClean="0"/>
              <a:t>“Finally</a:t>
            </a:r>
            <a:r>
              <a:rPr lang="en-US" dirty="0"/>
              <a:t>, the Declaration implies that indigenous peoples have a right of veto over a democratic legislature and national resource management, in particular Articles 19 and 32(2</a:t>
            </a:r>
            <a:r>
              <a:rPr lang="en-US" dirty="0" smtClean="0"/>
              <a:t>).”</a:t>
            </a:r>
          </a:p>
          <a:p>
            <a:r>
              <a:rPr lang="en-US" dirty="0" smtClean="0"/>
              <a:t>“We </a:t>
            </a:r>
            <a:r>
              <a:rPr lang="en-US" dirty="0"/>
              <a:t>strongly support the full and active engagement of indigenous peoples in democratic decision-making processes. We also have some of the most extensive consultation mechanisms in the world, where the principles of the Treaty of Waitangi, including the principle of informed consent, are enshrined in resource management </a:t>
            </a:r>
            <a:r>
              <a:rPr lang="en-US" dirty="0" smtClean="0"/>
              <a:t>law. But </a:t>
            </a:r>
            <a:r>
              <a:rPr lang="en-US" dirty="0"/>
              <a:t>these Articles imply different classes of citizenship, where indigenous have a right of veto that other groups or individuals do not have</a:t>
            </a:r>
            <a:r>
              <a:rPr lang="en-US" dirty="0" smtClean="0"/>
              <a:t>.”</a:t>
            </a:r>
            <a:endParaRPr lang="en-US" dirty="0"/>
          </a:p>
        </p:txBody>
      </p:sp>
    </p:spTree>
    <p:extLst>
      <p:ext uri="{BB962C8B-B14F-4D97-AF65-F5344CB8AC3E}">
        <p14:creationId xmlns:p14="http://schemas.microsoft.com/office/powerpoint/2010/main" val="159386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Contesting the Justification Narrative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dirty="0" smtClean="0"/>
              <a:t>New Zealand Government’s </a:t>
            </a:r>
            <a:r>
              <a:rPr lang="en-US" dirty="0"/>
              <a:t>position </a:t>
            </a:r>
            <a:r>
              <a:rPr lang="en-US" dirty="0" smtClean="0"/>
              <a:t>was </a:t>
            </a:r>
            <a:r>
              <a:rPr lang="en-US" dirty="0"/>
              <a:t>that the Declaration is </a:t>
            </a:r>
            <a:r>
              <a:rPr lang="en-US" dirty="0" smtClean="0"/>
              <a:t>“fundamentally incompatible” </a:t>
            </a:r>
            <a:r>
              <a:rPr lang="en-US" dirty="0"/>
              <a:t>with the Treaty of Waitangi. </a:t>
            </a:r>
            <a:endParaRPr lang="en-US" dirty="0" smtClean="0"/>
          </a:p>
          <a:p>
            <a:r>
              <a:rPr lang="en-US" dirty="0" smtClean="0"/>
              <a:t>Recall that </a:t>
            </a:r>
            <a:r>
              <a:rPr lang="en-US" dirty="0"/>
              <a:t>UNDRIP affirms the status of treaties between Indigenous people and States, and helps explain how international rights standards apply and how Treaty principles can be enacted</a:t>
            </a:r>
            <a:r>
              <a:rPr lang="en-US" dirty="0" smtClean="0"/>
              <a:t>.</a:t>
            </a:r>
          </a:p>
          <a:p>
            <a:r>
              <a:rPr lang="en-US" dirty="0" smtClean="0"/>
              <a:t>On the contrary, the </a:t>
            </a:r>
            <a:r>
              <a:rPr lang="en-US" dirty="0"/>
              <a:t>Declaration could “be helpful in pointing us towards ways of giving effect to the Treaty, not only in settling claims for historical breaches, but also in the future life of our nation</a:t>
            </a:r>
            <a:r>
              <a:rPr lang="en-US" dirty="0" smtClean="0"/>
              <a:t>”</a:t>
            </a:r>
          </a:p>
          <a:p>
            <a:r>
              <a:rPr lang="en-US" dirty="0" smtClean="0"/>
              <a:t>“</a:t>
            </a:r>
            <a:r>
              <a:rPr lang="en-US" dirty="0"/>
              <a:t>Specifically, it might help us reconcile the consequences of the cession by Maori </a:t>
            </a:r>
            <a:r>
              <a:rPr lang="en-US" dirty="0" smtClean="0"/>
              <a:t>of </a:t>
            </a:r>
            <a:r>
              <a:rPr lang="en-US" dirty="0" err="1"/>
              <a:t>Kawanatanga</a:t>
            </a:r>
            <a:r>
              <a:rPr lang="en-US" dirty="0"/>
              <a:t> and their retention of </a:t>
            </a:r>
            <a:r>
              <a:rPr lang="en-US" dirty="0" err="1"/>
              <a:t>tino</a:t>
            </a:r>
            <a:r>
              <a:rPr lang="en-US" dirty="0"/>
              <a:t> </a:t>
            </a:r>
            <a:r>
              <a:rPr lang="en-US" dirty="0" err="1"/>
              <a:t>Rangatiratanga</a:t>
            </a:r>
            <a:r>
              <a:rPr lang="en-US" dirty="0"/>
              <a:t>” (Quentin-Baxter 1998:33</a:t>
            </a:r>
            <a:r>
              <a:rPr lang="en-US" dirty="0" smtClean="0"/>
              <a:t>).</a:t>
            </a:r>
          </a:p>
          <a:p>
            <a:r>
              <a:rPr lang="en-US" dirty="0" smtClean="0"/>
              <a:t>We </a:t>
            </a:r>
            <a:r>
              <a:rPr lang="en-US" dirty="0" smtClean="0"/>
              <a:t>now accept this counterargument and have adopted UNDRIP.</a:t>
            </a:r>
            <a:endParaRPr lang="en-US" dirty="0"/>
          </a:p>
        </p:txBody>
      </p:sp>
    </p:spTree>
    <p:extLst>
      <p:ext uri="{BB962C8B-B14F-4D97-AF65-F5344CB8AC3E}">
        <p14:creationId xmlns:p14="http://schemas.microsoft.com/office/powerpoint/2010/main" val="194685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and </a:t>
            </a:r>
            <a:r>
              <a:rPr lang="en-US" dirty="0" err="1" smtClean="0"/>
              <a:t>Te</a:t>
            </a:r>
            <a:r>
              <a:rPr lang="en-US" dirty="0" smtClean="0"/>
              <a:t> </a:t>
            </a:r>
            <a:r>
              <a:rPr lang="en-US" dirty="0" err="1" smtClean="0"/>
              <a:t>Tiriti</a:t>
            </a:r>
            <a:r>
              <a:rPr lang="en-US" dirty="0" smtClean="0"/>
              <a:t> o Waitangi</a:t>
            </a:r>
            <a:endParaRPr lang="en-US" dirty="0"/>
          </a:p>
        </p:txBody>
      </p:sp>
      <p:sp>
        <p:nvSpPr>
          <p:cNvPr id="3" name="Content Placeholder 2"/>
          <p:cNvSpPr>
            <a:spLocks noGrp="1"/>
          </p:cNvSpPr>
          <p:nvPr>
            <p:ph idx="1"/>
          </p:nvPr>
        </p:nvSpPr>
        <p:spPr/>
        <p:txBody>
          <a:bodyPr>
            <a:normAutofit/>
          </a:bodyPr>
          <a:lstStyle/>
          <a:p>
            <a:endParaRPr lang="en-US" dirty="0" smtClean="0"/>
          </a:p>
        </p:txBody>
      </p:sp>
    </p:spTree>
    <p:extLst>
      <p:ext uri="{BB962C8B-B14F-4D97-AF65-F5344CB8AC3E}">
        <p14:creationId xmlns:p14="http://schemas.microsoft.com/office/powerpoint/2010/main" val="128257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and </a:t>
            </a:r>
            <a:r>
              <a:rPr lang="en-US" dirty="0" err="1" smtClean="0"/>
              <a:t>Te</a:t>
            </a:r>
            <a:r>
              <a:rPr lang="en-US" dirty="0" smtClean="0"/>
              <a:t> </a:t>
            </a:r>
            <a:r>
              <a:rPr lang="en-US" dirty="0" err="1" smtClean="0"/>
              <a:t>Tiriti</a:t>
            </a:r>
            <a:r>
              <a:rPr lang="en-US" dirty="0" smtClean="0"/>
              <a:t> o Waitangi</a:t>
            </a:r>
            <a:endParaRPr lang="en-US" dirty="0"/>
          </a:p>
        </p:txBody>
      </p:sp>
      <p:sp>
        <p:nvSpPr>
          <p:cNvPr id="3" name="Content Placeholder 2"/>
          <p:cNvSpPr>
            <a:spLocks noGrp="1"/>
          </p:cNvSpPr>
          <p:nvPr>
            <p:ph idx="1"/>
          </p:nvPr>
        </p:nvSpPr>
        <p:spPr/>
        <p:txBody>
          <a:bodyPr>
            <a:normAutofit/>
          </a:bodyPr>
          <a:lstStyle/>
          <a:p>
            <a:r>
              <a:rPr lang="en-US" dirty="0"/>
              <a:t>“What we did was to successfully convince the ministers that the Declaration and our constitutional and legal systems can live together, and that the key principle is about working together to restore Māori rights that were taken away in the process of being </a:t>
            </a:r>
            <a:r>
              <a:rPr lang="en-US" dirty="0" err="1"/>
              <a:t>colonised</a:t>
            </a:r>
            <a:r>
              <a:rPr lang="en-US" dirty="0" smtClean="0"/>
              <a:t>.” </a:t>
            </a:r>
            <a:br>
              <a:rPr lang="en-US" dirty="0" smtClean="0"/>
            </a:br>
            <a:r>
              <a:rPr lang="mr-IN" sz="1800" dirty="0" smtClean="0"/>
              <a:t>–</a:t>
            </a:r>
            <a:r>
              <a:rPr lang="en-US" sz="1800" dirty="0" smtClean="0"/>
              <a:t> </a:t>
            </a:r>
            <a:r>
              <a:rPr lang="en-US" sz="1800" dirty="0"/>
              <a:t>Moana Jackson “A personal reflection on the drafting of the United Nations Declaration on the Rights of Indigenous Peoples.” </a:t>
            </a:r>
            <a:r>
              <a:rPr lang="en-US" sz="1800" i="1" dirty="0"/>
              <a:t>Conversations About Indigenous Rights: The UN Declaration on the Rights of Indigenous Peoples in Aotearoa New Zealand</a:t>
            </a:r>
            <a:r>
              <a:rPr lang="en-US" sz="1800" dirty="0"/>
              <a:t>.</a:t>
            </a:r>
            <a:endParaRPr lang="en-US" sz="1800" dirty="0" smtClean="0"/>
          </a:p>
        </p:txBody>
      </p:sp>
    </p:spTree>
    <p:extLst>
      <p:ext uri="{BB962C8B-B14F-4D97-AF65-F5344CB8AC3E}">
        <p14:creationId xmlns:p14="http://schemas.microsoft.com/office/powerpoint/2010/main" val="202116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and </a:t>
            </a:r>
            <a:r>
              <a:rPr lang="en-US" dirty="0" err="1" smtClean="0"/>
              <a:t>Te</a:t>
            </a:r>
            <a:r>
              <a:rPr lang="en-US" dirty="0" smtClean="0"/>
              <a:t> </a:t>
            </a:r>
            <a:r>
              <a:rPr lang="en-US" dirty="0" err="1" smtClean="0"/>
              <a:t>Tiriti</a:t>
            </a:r>
            <a:r>
              <a:rPr lang="en-US" dirty="0" smtClean="0"/>
              <a:t> o Waitangi</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t>
            </a:r>
            <a:r>
              <a:rPr lang="en-US" dirty="0" smtClean="0"/>
              <a:t>New Zealand Human Rights Commission states that the Treaty </a:t>
            </a:r>
            <a:r>
              <a:rPr lang="en-US" dirty="0"/>
              <a:t>and </a:t>
            </a:r>
            <a:r>
              <a:rPr lang="en-US" dirty="0" smtClean="0"/>
              <a:t>UNDRIP </a:t>
            </a:r>
            <a:r>
              <a:rPr lang="en-US" dirty="0"/>
              <a:t>are </a:t>
            </a:r>
            <a:r>
              <a:rPr lang="en-US" dirty="0" smtClean="0"/>
              <a:t>“strongly </a:t>
            </a:r>
            <a:r>
              <a:rPr lang="en-US" dirty="0"/>
              <a:t>aligned and mutually </a:t>
            </a:r>
            <a:r>
              <a:rPr lang="en-US" dirty="0" smtClean="0"/>
              <a:t>consistent”. </a:t>
            </a:r>
          </a:p>
          <a:p>
            <a:r>
              <a:rPr lang="en-US" dirty="0"/>
              <a:t>UNDRIP affirms the status of treaties between </a:t>
            </a:r>
            <a:r>
              <a:rPr lang="en-US" dirty="0" smtClean="0"/>
              <a:t>Indigenous </a:t>
            </a:r>
            <a:r>
              <a:rPr lang="en-US" dirty="0"/>
              <a:t>people and </a:t>
            </a:r>
            <a:r>
              <a:rPr lang="en-US" dirty="0" smtClean="0"/>
              <a:t>States, and helps </a:t>
            </a:r>
            <a:r>
              <a:rPr lang="en-US" dirty="0"/>
              <a:t>explain how international rights standards apply and how </a:t>
            </a:r>
            <a:r>
              <a:rPr lang="en-US" dirty="0" smtClean="0"/>
              <a:t>Treaty principles can be enacted.</a:t>
            </a:r>
          </a:p>
          <a:p>
            <a:r>
              <a:rPr lang="en-US" dirty="0" smtClean="0"/>
              <a:t>The </a:t>
            </a:r>
            <a:r>
              <a:rPr lang="en-US" dirty="0"/>
              <a:t>Declaration assists with the interpretation and application of the Treaty </a:t>
            </a:r>
            <a:r>
              <a:rPr lang="en-US" dirty="0" smtClean="0"/>
              <a:t>principles</a:t>
            </a:r>
            <a:r>
              <a:rPr lang="en-US" dirty="0"/>
              <a:t> </a:t>
            </a:r>
            <a:r>
              <a:rPr lang="en-US" dirty="0" smtClean="0"/>
              <a:t>or the </a:t>
            </a:r>
            <a:r>
              <a:rPr lang="en-US" b="1" dirty="0" smtClean="0"/>
              <a:t>three P’s</a:t>
            </a:r>
          </a:p>
          <a:p>
            <a:pPr lvl="1"/>
            <a:r>
              <a:rPr lang="en-US" b="1" dirty="0" smtClean="0"/>
              <a:t>Partnership</a:t>
            </a:r>
            <a:r>
              <a:rPr lang="en-US" dirty="0"/>
              <a:t>: </a:t>
            </a:r>
            <a:r>
              <a:rPr lang="en-US" dirty="0" smtClean="0"/>
              <a:t>which </a:t>
            </a:r>
            <a:r>
              <a:rPr lang="en-US" dirty="0"/>
              <a:t>entails good faith cooperation and shared decision making. </a:t>
            </a:r>
            <a:endParaRPr lang="en-US" dirty="0" smtClean="0"/>
          </a:p>
          <a:p>
            <a:pPr lvl="1"/>
            <a:r>
              <a:rPr lang="en-US" b="1" dirty="0" smtClean="0"/>
              <a:t>Protection</a:t>
            </a:r>
            <a:r>
              <a:rPr lang="en-US" dirty="0"/>
              <a:t>: </a:t>
            </a:r>
            <a:r>
              <a:rPr lang="en-US" dirty="0" smtClean="0"/>
              <a:t>of </a:t>
            </a:r>
            <a:r>
              <a:rPr lang="en-US" dirty="0" err="1"/>
              <a:t>rangatiratanga</a:t>
            </a:r>
            <a:r>
              <a:rPr lang="en-US" dirty="0"/>
              <a:t> (self-determination) and </a:t>
            </a:r>
            <a:r>
              <a:rPr lang="en-US" dirty="0" err="1"/>
              <a:t>taonga</a:t>
            </a:r>
            <a:r>
              <a:rPr lang="en-US" dirty="0"/>
              <a:t> such as reo (language), </a:t>
            </a:r>
            <a:r>
              <a:rPr lang="en-US" dirty="0" err="1"/>
              <a:t>tikanga</a:t>
            </a:r>
            <a:r>
              <a:rPr lang="en-US" dirty="0"/>
              <a:t> (customs), </a:t>
            </a:r>
            <a:r>
              <a:rPr lang="en-US" dirty="0" err="1" smtClean="0"/>
              <a:t>mātauranga</a:t>
            </a:r>
            <a:r>
              <a:rPr lang="en-US" dirty="0" smtClean="0"/>
              <a:t> </a:t>
            </a:r>
            <a:r>
              <a:rPr lang="en-US" dirty="0"/>
              <a:t>(knowledge), land and resources</a:t>
            </a:r>
            <a:r>
              <a:rPr lang="en-US" dirty="0" smtClean="0"/>
              <a:t>.</a:t>
            </a:r>
          </a:p>
          <a:p>
            <a:pPr lvl="1"/>
            <a:r>
              <a:rPr lang="en-US" b="1" dirty="0"/>
              <a:t>Participation</a:t>
            </a:r>
            <a:r>
              <a:rPr lang="en-US" dirty="0"/>
              <a:t>: </a:t>
            </a:r>
            <a:r>
              <a:rPr lang="en-US" dirty="0" smtClean="0"/>
              <a:t>of Māori in politics and society </a:t>
            </a:r>
            <a:r>
              <a:rPr lang="en-US" dirty="0"/>
              <a:t>on an equal basis to others, and freedom from discrimination. </a:t>
            </a:r>
            <a:endParaRPr lang="en-US" dirty="0" smtClean="0"/>
          </a:p>
          <a:p>
            <a:endParaRPr lang="en-US" dirty="0" smtClean="0"/>
          </a:p>
        </p:txBody>
      </p:sp>
    </p:spTree>
    <p:extLst>
      <p:ext uri="{BB962C8B-B14F-4D97-AF65-F5344CB8AC3E}">
        <p14:creationId xmlns:p14="http://schemas.microsoft.com/office/powerpoint/2010/main" val="1903283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Aotearoa/New Zealand’s Treaty-Based Constitutional Framework</a:t>
            </a:r>
            <a:endParaRPr lang="en-US" dirty="0"/>
          </a:p>
        </p:txBody>
      </p:sp>
      <p:sp>
        <p:nvSpPr>
          <p:cNvPr id="3" name="Content Placeholder 2"/>
          <p:cNvSpPr>
            <a:spLocks noGrp="1"/>
          </p:cNvSpPr>
          <p:nvPr>
            <p:ph idx="1"/>
          </p:nvPr>
        </p:nvSpPr>
        <p:spPr/>
        <p:txBody>
          <a:bodyPr>
            <a:normAutofit/>
          </a:bodyPr>
          <a:lstStyle/>
          <a:p>
            <a:r>
              <a:rPr lang="en-US" dirty="0"/>
              <a:t>The Treaty of Waitangi is </a:t>
            </a:r>
            <a:r>
              <a:rPr lang="en-US" dirty="0" smtClean="0"/>
              <a:t>Aotearoa/New </a:t>
            </a:r>
            <a:r>
              <a:rPr lang="en-US" dirty="0"/>
              <a:t>Zealand’s own unique statement of human rights. It includes both universal human rights and </a:t>
            </a:r>
            <a:r>
              <a:rPr lang="en-US" dirty="0" smtClean="0"/>
              <a:t>Indigenous </a:t>
            </a:r>
            <a:r>
              <a:rPr lang="en-US" dirty="0"/>
              <a:t>rights. It belongs to, and is a source of rights for, all </a:t>
            </a:r>
            <a:r>
              <a:rPr lang="en-US" dirty="0" smtClean="0"/>
              <a:t>citizens and residents of Aotearoa/New Zealand.</a:t>
            </a:r>
          </a:p>
          <a:p>
            <a:r>
              <a:rPr lang="en-US" dirty="0" smtClean="0"/>
              <a:t>Aotearoa/New </a:t>
            </a:r>
            <a:r>
              <a:rPr lang="en-US" dirty="0"/>
              <a:t>Zealand has </a:t>
            </a:r>
            <a:r>
              <a:rPr lang="en-US" dirty="0" smtClean="0"/>
              <a:t>a constitution </a:t>
            </a:r>
            <a:r>
              <a:rPr lang="en-US" dirty="0"/>
              <a:t>– </a:t>
            </a:r>
            <a:r>
              <a:rPr lang="en-US" dirty="0" smtClean="0"/>
              <a:t>but not a single document like the constitutions of some other countries.</a:t>
            </a:r>
          </a:p>
          <a:p>
            <a:r>
              <a:rPr lang="en-US" dirty="0" smtClean="0"/>
              <a:t>Our </a:t>
            </a:r>
            <a:r>
              <a:rPr lang="en-US" dirty="0"/>
              <a:t>constitution determines how we live together as a country, how the country is run and how laws are made. Our constitutional arrangements have evolved over time and will continue to do so.</a:t>
            </a:r>
            <a:endParaRPr lang="en-US" dirty="0" smtClean="0"/>
          </a:p>
        </p:txBody>
      </p:sp>
    </p:spTree>
    <p:extLst>
      <p:ext uri="{BB962C8B-B14F-4D97-AF65-F5344CB8AC3E}">
        <p14:creationId xmlns:p14="http://schemas.microsoft.com/office/powerpoint/2010/main" val="189174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Agency and Responsibility</a:t>
            </a:r>
            <a:endParaRPr lang="en-US" dirty="0" smtClean="0"/>
          </a:p>
          <a:p>
            <a:r>
              <a:rPr lang="en-US" dirty="0" smtClean="0"/>
              <a:t>Theorising UNDRIP: ought implies can?</a:t>
            </a:r>
          </a:p>
          <a:p>
            <a:r>
              <a:rPr lang="en-US" dirty="0" smtClean="0"/>
              <a:t>UNDRIP and </a:t>
            </a:r>
            <a:r>
              <a:rPr lang="en-US" dirty="0" err="1" smtClean="0"/>
              <a:t>Te</a:t>
            </a:r>
            <a:r>
              <a:rPr lang="en-US" dirty="0" smtClean="0"/>
              <a:t> </a:t>
            </a:r>
            <a:r>
              <a:rPr lang="en-US" dirty="0" err="1" smtClean="0"/>
              <a:t>Tiriti</a:t>
            </a:r>
            <a:r>
              <a:rPr lang="en-US" dirty="0" smtClean="0"/>
              <a:t> o Waitangi</a:t>
            </a:r>
          </a:p>
          <a:p>
            <a:r>
              <a:rPr lang="en-US" dirty="0" smtClean="0"/>
              <a:t>UNDRIP in practice</a:t>
            </a:r>
            <a:endParaRPr lang="en-US" dirty="0"/>
          </a:p>
        </p:txBody>
      </p:sp>
    </p:spTree>
    <p:extLst>
      <p:ext uri="{BB962C8B-B14F-4D97-AF65-F5344CB8AC3E}">
        <p14:creationId xmlns:p14="http://schemas.microsoft.com/office/powerpoint/2010/main" val="299055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Aotearoa/New Zealand’s Treaty-Based Constitutional Framework</a:t>
            </a:r>
            <a:endParaRPr lang="en-US" dirty="0"/>
          </a:p>
        </p:txBody>
      </p:sp>
      <p:sp>
        <p:nvSpPr>
          <p:cNvPr id="3" name="Content Placeholder 2"/>
          <p:cNvSpPr>
            <a:spLocks noGrp="1"/>
          </p:cNvSpPr>
          <p:nvPr>
            <p:ph idx="1"/>
          </p:nvPr>
        </p:nvSpPr>
        <p:spPr/>
        <p:txBody>
          <a:bodyPr>
            <a:normAutofit/>
          </a:bodyPr>
          <a:lstStyle/>
          <a:p>
            <a:r>
              <a:rPr lang="en-US" dirty="0"/>
              <a:t>The Constitution Act 1986 is now New Zealand’s principal formal statement of constitutional </a:t>
            </a:r>
            <a:r>
              <a:rPr lang="en-US" dirty="0" smtClean="0"/>
              <a:t>arrangements.</a:t>
            </a:r>
          </a:p>
          <a:p>
            <a:r>
              <a:rPr lang="en-US" dirty="0" smtClean="0"/>
              <a:t>Our </a:t>
            </a:r>
            <a:r>
              <a:rPr lang="en-US" dirty="0"/>
              <a:t>constitutional arrangements also include legislation such as the New Zealand Bill of Rights Act 1990, foundational documents such as the Treaty of Waitangi, and established constitutional principles including that the Government must govern according to the law</a:t>
            </a:r>
            <a:r>
              <a:rPr lang="en-US" dirty="0" smtClean="0"/>
              <a:t>.</a:t>
            </a:r>
          </a:p>
        </p:txBody>
      </p:sp>
    </p:spTree>
    <p:extLst>
      <p:ext uri="{BB962C8B-B14F-4D97-AF65-F5344CB8AC3E}">
        <p14:creationId xmlns:p14="http://schemas.microsoft.com/office/powerpoint/2010/main" val="615964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Aotearoa/New Zealand’s Treaty-Based Constitutional Framework</a:t>
            </a:r>
            <a:endParaRPr lang="en-US" dirty="0"/>
          </a:p>
        </p:txBody>
      </p:sp>
      <p:sp>
        <p:nvSpPr>
          <p:cNvPr id="3" name="Content Placeholder 2"/>
          <p:cNvSpPr>
            <a:spLocks noGrp="1"/>
          </p:cNvSpPr>
          <p:nvPr>
            <p:ph idx="1"/>
          </p:nvPr>
        </p:nvSpPr>
        <p:spPr>
          <a:xfrm>
            <a:off x="838200" y="1825624"/>
            <a:ext cx="10515600" cy="4625975"/>
          </a:xfrm>
        </p:spPr>
        <p:txBody>
          <a:bodyPr>
            <a:normAutofit lnSpcReduction="10000"/>
          </a:bodyPr>
          <a:lstStyle/>
          <a:p>
            <a:r>
              <a:rPr lang="en-US" dirty="0"/>
              <a:t>The Treaty has two key </a:t>
            </a:r>
            <a:r>
              <a:rPr lang="en-US" dirty="0" smtClean="0"/>
              <a:t>elements:</a:t>
            </a:r>
            <a:endParaRPr lang="en-US" dirty="0"/>
          </a:p>
          <a:p>
            <a:pPr lvl="1"/>
            <a:r>
              <a:rPr lang="en-US" dirty="0"/>
              <a:t>The first relates to Articles 1 and 3, which established </a:t>
            </a:r>
            <a:r>
              <a:rPr lang="en-US" dirty="0" smtClean="0"/>
              <a:t>the rights </a:t>
            </a:r>
            <a:r>
              <a:rPr lang="en-US" dirty="0"/>
              <a:t>and responsibilities of the Crown to govern </a:t>
            </a:r>
            <a:r>
              <a:rPr lang="en-US" dirty="0" smtClean="0"/>
              <a:t>(</a:t>
            </a:r>
            <a:r>
              <a:rPr lang="en-US" b="1" dirty="0" err="1" smtClean="0"/>
              <a:t>kāwanatanga</a:t>
            </a:r>
            <a:r>
              <a:rPr lang="en-US" b="1" dirty="0" smtClean="0"/>
              <a:t>/governance</a:t>
            </a:r>
            <a:r>
              <a:rPr lang="en-US" dirty="0" smtClean="0"/>
              <a:t>) and the right of all people to </a:t>
            </a:r>
            <a:r>
              <a:rPr lang="en-US" dirty="0"/>
              <a:t>live as </a:t>
            </a:r>
            <a:r>
              <a:rPr lang="en-US" dirty="0" smtClean="0"/>
              <a:t>free and equal citizens </a:t>
            </a:r>
            <a:r>
              <a:rPr lang="en-US" dirty="0"/>
              <a:t>of Aotearoa/New Zealand </a:t>
            </a:r>
            <a:r>
              <a:rPr lang="en-US" dirty="0" smtClean="0"/>
              <a:t>under </a:t>
            </a:r>
            <a:r>
              <a:rPr lang="en-US" dirty="0"/>
              <a:t>one law (</a:t>
            </a:r>
            <a:r>
              <a:rPr lang="en-US" b="1" dirty="0"/>
              <a:t>rite </a:t>
            </a:r>
            <a:r>
              <a:rPr lang="en-US" b="1" dirty="0" err="1" smtClean="0"/>
              <a:t>tahi</a:t>
            </a:r>
            <a:r>
              <a:rPr lang="en-US" b="1" dirty="0" smtClean="0"/>
              <a:t>/equality</a:t>
            </a:r>
            <a:r>
              <a:rPr lang="en-US" dirty="0" smtClean="0"/>
              <a:t>) respectively.</a:t>
            </a:r>
            <a:endParaRPr lang="en-US" dirty="0"/>
          </a:p>
          <a:p>
            <a:pPr lvl="1"/>
            <a:r>
              <a:rPr lang="en-US" dirty="0"/>
              <a:t>The second </a:t>
            </a:r>
            <a:r>
              <a:rPr lang="en-US" dirty="0" smtClean="0"/>
              <a:t>relates to </a:t>
            </a:r>
            <a:r>
              <a:rPr lang="en-US" dirty="0"/>
              <a:t>Article 2, which affirms for Māori the right to live as Māori, with particular responsibilities </a:t>
            </a:r>
            <a:r>
              <a:rPr lang="en-US" dirty="0" smtClean="0"/>
              <a:t>(</a:t>
            </a:r>
            <a:r>
              <a:rPr lang="en-US" b="1" dirty="0" err="1" smtClean="0"/>
              <a:t>rangatiratanga</a:t>
            </a:r>
            <a:r>
              <a:rPr lang="en-US" b="1" dirty="0" smtClean="0"/>
              <a:t>/self-determination</a:t>
            </a:r>
            <a:r>
              <a:rPr lang="en-US" dirty="0" smtClean="0"/>
              <a:t>) for </a:t>
            </a:r>
            <a:r>
              <a:rPr lang="en-US" dirty="0"/>
              <a:t>protecting and developing those things valued by Māori (</a:t>
            </a:r>
            <a:r>
              <a:rPr lang="en-US" b="1" dirty="0" err="1"/>
              <a:t>ngā</a:t>
            </a:r>
            <a:r>
              <a:rPr lang="en-US" b="1" dirty="0"/>
              <a:t> </a:t>
            </a:r>
            <a:r>
              <a:rPr lang="en-US" b="1" dirty="0" err="1"/>
              <a:t>taonga</a:t>
            </a:r>
            <a:r>
              <a:rPr lang="en-US" b="1" dirty="0"/>
              <a:t> </a:t>
            </a:r>
            <a:r>
              <a:rPr lang="en-US" b="1" dirty="0" err="1"/>
              <a:t>katoa</a:t>
            </a:r>
            <a:r>
              <a:rPr lang="en-US" dirty="0" smtClean="0"/>
              <a:t>).</a:t>
            </a:r>
          </a:p>
          <a:p>
            <a:r>
              <a:rPr lang="en-US" dirty="0" smtClean="0"/>
              <a:t>Neither of these Treaty rights is exclusive of the other.</a:t>
            </a:r>
          </a:p>
          <a:p>
            <a:r>
              <a:rPr lang="en-US" dirty="0" smtClean="0"/>
              <a:t>Customary rights </a:t>
            </a:r>
            <a:r>
              <a:rPr lang="en-US" dirty="0"/>
              <a:t>and responsibilities existed prior to </a:t>
            </a:r>
            <a:r>
              <a:rPr lang="en-US" dirty="0" err="1"/>
              <a:t>colonisation</a:t>
            </a:r>
            <a:r>
              <a:rPr lang="en-US" dirty="0"/>
              <a:t> and have survived – though not necessarily in their original form – into the present. </a:t>
            </a:r>
          </a:p>
        </p:txBody>
      </p:sp>
    </p:spTree>
    <p:extLst>
      <p:ext uri="{BB962C8B-B14F-4D97-AF65-F5344CB8AC3E}">
        <p14:creationId xmlns:p14="http://schemas.microsoft.com/office/powerpoint/2010/main" val="112275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a:t>
            </a:r>
            <a:r>
              <a:rPr lang="en-US" dirty="0" smtClean="0"/>
              <a:t> </a:t>
            </a:r>
            <a:r>
              <a:rPr lang="en-US" dirty="0" err="1" smtClean="0"/>
              <a:t>Tiriti</a:t>
            </a:r>
            <a:r>
              <a:rPr lang="en-US" dirty="0" smtClean="0"/>
              <a:t> </a:t>
            </a:r>
            <a:r>
              <a:rPr lang="en-US" dirty="0"/>
              <a:t>o Waitangi and </a:t>
            </a:r>
            <a:r>
              <a:rPr lang="en-US" dirty="0" smtClean="0"/>
              <a:t>Other International </a:t>
            </a:r>
            <a:r>
              <a:rPr lang="en-US" dirty="0"/>
              <a:t>Human Rights </a:t>
            </a:r>
            <a:r>
              <a:rPr lang="en-US" dirty="0" smtClean="0"/>
              <a:t>Standards</a:t>
            </a:r>
            <a:endParaRPr lang="en-US" dirty="0"/>
          </a:p>
        </p:txBody>
      </p:sp>
      <p:sp>
        <p:nvSpPr>
          <p:cNvPr id="3" name="Content Placeholder 2"/>
          <p:cNvSpPr>
            <a:spLocks noGrp="1"/>
          </p:cNvSpPr>
          <p:nvPr>
            <p:ph idx="1"/>
          </p:nvPr>
        </p:nvSpPr>
        <p:spPr/>
        <p:txBody>
          <a:bodyPr>
            <a:normAutofit/>
          </a:bodyPr>
          <a:lstStyle/>
          <a:p>
            <a:r>
              <a:rPr lang="en-US" dirty="0" smtClean="0"/>
              <a:t>The complex interdisciplinary (legal, political, philosophical) work of relating UNDRIP to the Treaty-based constitutional framework of Aotearoa/New Zealand is not without precedent.</a:t>
            </a:r>
          </a:p>
          <a:p>
            <a:r>
              <a:rPr lang="en-US" dirty="0" smtClean="0"/>
              <a:t>Indigenous </a:t>
            </a:r>
            <a:r>
              <a:rPr lang="en-US" dirty="0"/>
              <a:t>peoples are entitled to all the rights and protections set out in the </a:t>
            </a:r>
            <a:r>
              <a:rPr lang="en-US" dirty="0" smtClean="0"/>
              <a:t>ICCPR, ICESR, CERD, </a:t>
            </a:r>
            <a:r>
              <a:rPr lang="en-US" dirty="0"/>
              <a:t>and other </a:t>
            </a:r>
            <a:r>
              <a:rPr lang="en-US" dirty="0" smtClean="0"/>
              <a:t>instruments.</a:t>
            </a:r>
            <a:endParaRPr lang="en-US" dirty="0" smtClean="0"/>
          </a:p>
          <a:p>
            <a:r>
              <a:rPr lang="en-US" dirty="0" smtClean="0"/>
              <a:t>Other international human rights instruments relevant to </a:t>
            </a:r>
            <a:r>
              <a:rPr lang="en-US" dirty="0" err="1" smtClean="0"/>
              <a:t>Te</a:t>
            </a:r>
            <a:r>
              <a:rPr lang="en-US" dirty="0" smtClean="0"/>
              <a:t> </a:t>
            </a:r>
            <a:r>
              <a:rPr lang="en-US" dirty="0" err="1" smtClean="0"/>
              <a:t>Tiriti</a:t>
            </a:r>
            <a:r>
              <a:rPr lang="en-US" dirty="0" smtClean="0"/>
              <a:t> include International </a:t>
            </a:r>
            <a:r>
              <a:rPr lang="en-US" dirty="0" err="1"/>
              <a:t>Labour</a:t>
            </a:r>
            <a:r>
              <a:rPr lang="en-US" dirty="0"/>
              <a:t> </a:t>
            </a:r>
            <a:r>
              <a:rPr lang="en-US" dirty="0" err="1"/>
              <a:t>Organisation</a:t>
            </a:r>
            <a:r>
              <a:rPr lang="en-US" dirty="0"/>
              <a:t> (</a:t>
            </a:r>
            <a:r>
              <a:rPr lang="en-US" dirty="0" smtClean="0"/>
              <a:t>ILO) </a:t>
            </a:r>
            <a:r>
              <a:rPr lang="en-US" dirty="0"/>
              <a:t>Convention 169 on Indigenous and Tribal </a:t>
            </a:r>
            <a:r>
              <a:rPr lang="en-US" dirty="0" smtClean="0"/>
              <a:t>Peoples (1991</a:t>
            </a:r>
            <a:r>
              <a:rPr lang="en-US" dirty="0" smtClean="0"/>
              <a:t>).</a:t>
            </a:r>
          </a:p>
        </p:txBody>
      </p:sp>
    </p:spTree>
    <p:extLst>
      <p:ext uri="{BB962C8B-B14F-4D97-AF65-F5344CB8AC3E}">
        <p14:creationId xmlns:p14="http://schemas.microsoft.com/office/powerpoint/2010/main" val="326803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Ihumātao</a:t>
            </a:r>
            <a:r>
              <a:rPr lang="en-US" dirty="0" smtClean="0"/>
              <a:t>: UNDRIP in Practice</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98355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Ihumātao</a:t>
            </a:r>
            <a:r>
              <a:rPr lang="en-US" dirty="0" smtClean="0"/>
              <a:t>: UNDRIP in Practice</a:t>
            </a:r>
            <a:endParaRPr lang="en-US" dirty="0"/>
          </a:p>
        </p:txBody>
      </p:sp>
      <p:sp>
        <p:nvSpPr>
          <p:cNvPr id="3" name="Content Placeholder 2"/>
          <p:cNvSpPr>
            <a:spLocks noGrp="1"/>
          </p:cNvSpPr>
          <p:nvPr>
            <p:ph idx="1"/>
          </p:nvPr>
        </p:nvSpPr>
        <p:spPr/>
        <p:txBody>
          <a:bodyPr>
            <a:normAutofit/>
          </a:bodyPr>
          <a:lstStyle/>
          <a:p>
            <a:r>
              <a:rPr lang="en-US" dirty="0" smtClean="0"/>
              <a:t>UNDRIP Articles 11, 17, 18, 19, 26, 27, 28.</a:t>
            </a:r>
          </a:p>
          <a:p>
            <a:r>
              <a:rPr lang="en-US" dirty="0" smtClean="0"/>
              <a:t>Other relevant international human rights instruments:</a:t>
            </a:r>
          </a:p>
          <a:p>
            <a:pPr lvl="1"/>
            <a:r>
              <a:rPr lang="en-US" dirty="0" smtClean="0"/>
              <a:t>International </a:t>
            </a:r>
            <a:r>
              <a:rPr lang="en-US" dirty="0"/>
              <a:t>Covenant on Civil and Political Rights (ICCPR), </a:t>
            </a:r>
            <a:r>
              <a:rPr lang="en-US" dirty="0" smtClean="0"/>
              <a:t>which was ratified </a:t>
            </a:r>
            <a:r>
              <a:rPr lang="en-US" dirty="0"/>
              <a:t>by New Zealand in </a:t>
            </a:r>
            <a:r>
              <a:rPr lang="en-US" dirty="0" smtClean="0"/>
              <a:t>1978.</a:t>
            </a:r>
          </a:p>
          <a:p>
            <a:pPr lvl="1"/>
            <a:r>
              <a:rPr lang="en-US" dirty="0"/>
              <a:t>International Convention on the Elimination of All Forms of Racial Discrimination (CERD), which New </a:t>
            </a:r>
            <a:r>
              <a:rPr lang="en-US" dirty="0" smtClean="0"/>
              <a:t>Zealand </a:t>
            </a:r>
            <a:r>
              <a:rPr lang="en-US" dirty="0"/>
              <a:t>has been a party to since 1972</a:t>
            </a:r>
            <a:r>
              <a:rPr lang="en-US" dirty="0" smtClean="0"/>
              <a:t>.</a:t>
            </a:r>
          </a:p>
          <a:p>
            <a:r>
              <a:rPr lang="en-US" dirty="0"/>
              <a:t>“</a:t>
            </a:r>
            <a:r>
              <a:rPr lang="en-US" dirty="0" err="1"/>
              <a:t>Ihumātao</a:t>
            </a:r>
            <a:r>
              <a:rPr lang="en-US" dirty="0"/>
              <a:t> can be a turning point for the protection of indigenous rights in Aotearoa New Zealand and that it provides a </a:t>
            </a:r>
            <a:r>
              <a:rPr lang="en-US" dirty="0" smtClean="0"/>
              <a:t>real opportunity </a:t>
            </a:r>
            <a:r>
              <a:rPr lang="en-US" dirty="0"/>
              <a:t>to move the nation forward in a constructive way.“</a:t>
            </a:r>
            <a:br>
              <a:rPr lang="en-US" dirty="0"/>
            </a:br>
            <a:r>
              <a:rPr lang="en-US" dirty="0"/>
              <a:t>- Paul </a:t>
            </a:r>
            <a:r>
              <a:rPr lang="en-US" dirty="0" smtClean="0"/>
              <a:t>Hunt, </a:t>
            </a:r>
            <a:r>
              <a:rPr lang="en-US" dirty="0"/>
              <a:t>New </a:t>
            </a:r>
            <a:r>
              <a:rPr lang="en-US" dirty="0" smtClean="0"/>
              <a:t>Zealand’s Chief </a:t>
            </a:r>
            <a:r>
              <a:rPr lang="en-US" dirty="0"/>
              <a:t>Human Rights </a:t>
            </a:r>
            <a:r>
              <a:rPr lang="en-US" dirty="0" smtClean="0"/>
              <a:t>Commissioner</a:t>
            </a:r>
            <a:endParaRPr lang="en-US" dirty="0"/>
          </a:p>
        </p:txBody>
      </p:sp>
    </p:spTree>
    <p:extLst>
      <p:ext uri="{BB962C8B-B14F-4D97-AF65-F5344CB8AC3E}">
        <p14:creationId xmlns:p14="http://schemas.microsoft.com/office/powerpoint/2010/main" val="909501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513998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and Responsibility</a:t>
            </a:r>
            <a:endParaRPr lang="en-US" dirty="0"/>
          </a:p>
        </p:txBody>
      </p:sp>
      <p:sp>
        <p:nvSpPr>
          <p:cNvPr id="3" name="Content Placeholder 2"/>
          <p:cNvSpPr>
            <a:spLocks noGrp="1"/>
          </p:cNvSpPr>
          <p:nvPr>
            <p:ph idx="1"/>
          </p:nvPr>
        </p:nvSpPr>
        <p:spPr/>
        <p:txBody>
          <a:bodyPr>
            <a:normAutofit fontScale="92500"/>
          </a:bodyPr>
          <a:lstStyle/>
          <a:p>
            <a:r>
              <a:rPr lang="en-US" dirty="0"/>
              <a:t>Indigenous rights are </a:t>
            </a:r>
            <a:r>
              <a:rPr lang="en-US" b="1" dirty="0"/>
              <a:t>collective</a:t>
            </a:r>
            <a:r>
              <a:rPr lang="en-US" dirty="0"/>
              <a:t> and </a:t>
            </a:r>
            <a:r>
              <a:rPr lang="en-US" b="1" dirty="0"/>
              <a:t>individual</a:t>
            </a:r>
            <a:r>
              <a:rPr lang="en-US" dirty="0"/>
              <a:t> </a:t>
            </a:r>
            <a:r>
              <a:rPr lang="en-US" dirty="0" smtClean="0"/>
              <a:t>claim-rights.</a:t>
            </a:r>
          </a:p>
          <a:p>
            <a:r>
              <a:rPr lang="en-US" dirty="0" smtClean="0"/>
              <a:t>Third </a:t>
            </a:r>
            <a:r>
              <a:rPr lang="en-US" dirty="0"/>
              <a:t>generation rights envisage </a:t>
            </a:r>
            <a:r>
              <a:rPr lang="en-US" b="1" dirty="0" smtClean="0"/>
              <a:t>complex and distributed agency</a:t>
            </a:r>
            <a:r>
              <a:rPr lang="en-US" dirty="0" smtClean="0"/>
              <a:t>.</a:t>
            </a:r>
            <a:endParaRPr lang="en-US" dirty="0"/>
          </a:p>
          <a:p>
            <a:r>
              <a:rPr lang="en-US" dirty="0" smtClean="0"/>
              <a:t>States </a:t>
            </a:r>
            <a:r>
              <a:rPr lang="en-US" dirty="0"/>
              <a:t>have the primary </a:t>
            </a:r>
            <a:r>
              <a:rPr lang="en-US" dirty="0" smtClean="0"/>
              <a:t>responsibility to </a:t>
            </a:r>
            <a:r>
              <a:rPr lang="en-US" b="1" dirty="0" smtClean="0"/>
              <a:t>respect</a:t>
            </a:r>
            <a:r>
              <a:rPr lang="en-US" dirty="0"/>
              <a:t>, </a:t>
            </a:r>
            <a:r>
              <a:rPr lang="en-US" b="1" dirty="0" smtClean="0"/>
              <a:t>protect</a:t>
            </a:r>
            <a:r>
              <a:rPr lang="en-US" dirty="0" smtClean="0"/>
              <a:t>, </a:t>
            </a:r>
            <a:r>
              <a:rPr lang="en-US" dirty="0"/>
              <a:t>and </a:t>
            </a:r>
            <a:r>
              <a:rPr lang="en-US" b="1" dirty="0"/>
              <a:t>fulfil</a:t>
            </a:r>
            <a:r>
              <a:rPr lang="en-US" dirty="0"/>
              <a:t> human rights, </a:t>
            </a:r>
            <a:r>
              <a:rPr lang="en-US" dirty="0" smtClean="0"/>
              <a:t>including Indigenous rights, through </a:t>
            </a:r>
            <a:r>
              <a:rPr lang="en-US" dirty="0"/>
              <a:t>policy, legislation and regulation, and adjudication. </a:t>
            </a:r>
          </a:p>
          <a:p>
            <a:r>
              <a:rPr lang="en-US" dirty="0" smtClean="0"/>
              <a:t>The United Nations Guiding Principles on Business and Human Rights specifically outline the State duty to protect human rights from abuse, including by business, based on the existing obligations of States under international law.</a:t>
            </a:r>
          </a:p>
          <a:p>
            <a:pPr lvl="1"/>
            <a:r>
              <a:rPr lang="en-US" dirty="0" smtClean="0"/>
              <a:t>The duty to protect “implies that States must take measures to prevent or end infringement upon the enjoyment of a given human right caused by third parties”. </a:t>
            </a:r>
            <a:endParaRPr lang="en-US" dirty="0" smtClean="0"/>
          </a:p>
        </p:txBody>
      </p:sp>
    </p:spTree>
    <p:extLst>
      <p:ext uri="{BB962C8B-B14F-4D97-AF65-F5344CB8AC3E}">
        <p14:creationId xmlns:p14="http://schemas.microsoft.com/office/powerpoint/2010/main" val="182871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Ought Implies Can?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practical necessitation </a:t>
            </a:r>
            <a:r>
              <a:rPr lang="en-US" dirty="0" smtClean="0"/>
              <a:t>invoked by an obligation (whether or not it corresponds to a claim-right) implies </a:t>
            </a:r>
            <a:r>
              <a:rPr lang="en-US" b="1" dirty="0" smtClean="0"/>
              <a:t>practical possibility</a:t>
            </a:r>
            <a:r>
              <a:rPr lang="en-US" dirty="0" smtClean="0"/>
              <a:t>.</a:t>
            </a:r>
          </a:p>
          <a:p>
            <a:pPr lvl="1"/>
            <a:r>
              <a:rPr lang="en-US" dirty="0" smtClean="0"/>
              <a:t>“Practicability” or “feasibility”: </a:t>
            </a:r>
            <a:r>
              <a:rPr lang="en-AU" dirty="0" smtClean="0"/>
              <a:t>possibilities </a:t>
            </a:r>
            <a:r>
              <a:rPr lang="en-AU" dirty="0"/>
              <a:t>of and limits on </a:t>
            </a:r>
            <a:r>
              <a:rPr lang="en-AU" dirty="0" smtClean="0"/>
              <a:t>actionability.</a:t>
            </a:r>
            <a:endParaRPr lang="en-US" dirty="0" smtClean="0"/>
          </a:p>
          <a:p>
            <a:r>
              <a:rPr lang="en-US" dirty="0"/>
              <a:t>Rosemary Banks, New Zealand’s Permanent Representative to the United </a:t>
            </a:r>
            <a:r>
              <a:rPr lang="en-US" dirty="0" smtClean="0"/>
              <a:t>Nations, in her</a:t>
            </a:r>
            <a:r>
              <a:rPr lang="en-US" dirty="0"/>
              <a:t> address to the United Nations on 13 September </a:t>
            </a:r>
            <a:r>
              <a:rPr lang="en-US" dirty="0" smtClean="0"/>
              <a:t>2007, explained the reasons why </a:t>
            </a:r>
            <a:r>
              <a:rPr lang="en-US" dirty="0"/>
              <a:t>New Zealand </a:t>
            </a:r>
            <a:r>
              <a:rPr lang="en-US" b="1" dirty="0" smtClean="0"/>
              <a:t>could not</a:t>
            </a:r>
            <a:r>
              <a:rPr lang="en-US" dirty="0" smtClean="0"/>
              <a:t> support the </a:t>
            </a:r>
            <a:r>
              <a:rPr lang="en-US" dirty="0" smtClean="0"/>
              <a:t>Declaration </a:t>
            </a:r>
            <a:r>
              <a:rPr lang="en-US" b="1" dirty="0" smtClean="0"/>
              <a:t>in practice</a:t>
            </a:r>
            <a:r>
              <a:rPr lang="en-US" dirty="0" smtClean="0"/>
              <a:t>. </a:t>
            </a:r>
          </a:p>
          <a:p>
            <a:r>
              <a:rPr lang="en-US" b="1" dirty="0" smtClean="0"/>
              <a:t>The </a:t>
            </a:r>
            <a:r>
              <a:rPr lang="en-US" b="1" dirty="0"/>
              <a:t>text was clearly unable to be implemented by many States</a:t>
            </a:r>
            <a:r>
              <a:rPr lang="en-US" dirty="0"/>
              <a:t>, including most of those voting in </a:t>
            </a:r>
            <a:r>
              <a:rPr lang="en-US" dirty="0" err="1"/>
              <a:t>favour</a:t>
            </a:r>
            <a:r>
              <a:rPr lang="en-US" dirty="0"/>
              <a:t>, </a:t>
            </a:r>
            <a:r>
              <a:rPr lang="en-US" i="1" dirty="0"/>
              <a:t>New Zealand argued</a:t>
            </a:r>
            <a:r>
              <a:rPr lang="en-US" dirty="0" smtClean="0"/>
              <a:t>.</a:t>
            </a:r>
            <a:endParaRPr lang="en-US" dirty="0"/>
          </a:p>
        </p:txBody>
      </p:sp>
    </p:spTree>
    <p:extLst>
      <p:ext uri="{BB962C8B-B14F-4D97-AF65-F5344CB8AC3E}">
        <p14:creationId xmlns:p14="http://schemas.microsoft.com/office/powerpoint/2010/main" val="1323519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normAutofit fontScale="92500" lnSpcReduction="10000"/>
          </a:bodyPr>
          <a:lstStyle/>
          <a:p>
            <a:r>
              <a:rPr lang="en-US" dirty="0" smtClean="0"/>
              <a:t>New </a:t>
            </a:r>
            <a:r>
              <a:rPr lang="en-US" dirty="0"/>
              <a:t>Zealand takes international human rights and our international human rights obligations seriously. </a:t>
            </a:r>
            <a:r>
              <a:rPr lang="en-US" dirty="0" smtClean="0"/>
              <a:t>“</a:t>
            </a:r>
            <a:r>
              <a:rPr lang="en-US" b="1" dirty="0" smtClean="0"/>
              <a:t>But </a:t>
            </a:r>
            <a:r>
              <a:rPr lang="en-US" b="1" dirty="0"/>
              <a:t>we are unable to support a text that includes provisions that are so fundamentally incompatible with our democratic processes, our legislation and our constitutional </a:t>
            </a:r>
            <a:r>
              <a:rPr lang="en-US" b="1" dirty="0" smtClean="0"/>
              <a:t>arrangements</a:t>
            </a:r>
            <a:r>
              <a:rPr lang="en-US" dirty="0" smtClean="0"/>
              <a:t>”. </a:t>
            </a:r>
          </a:p>
          <a:p>
            <a:r>
              <a:rPr lang="en-US" dirty="0" smtClean="0"/>
              <a:t>This </a:t>
            </a:r>
            <a:r>
              <a:rPr lang="en-US" dirty="0"/>
              <a:t>Declaration is explained by its supporters as being an aspirational document, intended to inspire rather than to have legal effect. </a:t>
            </a:r>
            <a:endParaRPr lang="en-US" dirty="0" smtClean="0"/>
          </a:p>
          <a:p>
            <a:r>
              <a:rPr lang="en-US" dirty="0" smtClean="0"/>
              <a:t>“</a:t>
            </a:r>
            <a:r>
              <a:rPr lang="en-US" dirty="0" smtClean="0"/>
              <a:t>New </a:t>
            </a:r>
            <a:r>
              <a:rPr lang="en-US" dirty="0"/>
              <a:t>Zealand does not, however, accept that a State can responsibly take such a stance towards a document that purports to declare the contents of the rights of indigenous people. We take the statements in the Declaration very seriously and for that reason have felt compelled to take the position that we do</a:t>
            </a:r>
            <a:r>
              <a:rPr lang="en-US" dirty="0" smtClean="0"/>
              <a:t>.”</a:t>
            </a:r>
            <a:endParaRPr lang="en-US" dirty="0"/>
          </a:p>
        </p:txBody>
      </p:sp>
    </p:spTree>
    <p:extLst>
      <p:ext uri="{BB962C8B-B14F-4D97-AF65-F5344CB8AC3E}">
        <p14:creationId xmlns:p14="http://schemas.microsoft.com/office/powerpoint/2010/main" val="361850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lstStyle/>
          <a:p>
            <a:r>
              <a:rPr lang="en-US" dirty="0"/>
              <a:t>New Zealand had difficulties with a number of provisions of the text. </a:t>
            </a:r>
          </a:p>
          <a:p>
            <a:r>
              <a:rPr lang="en-US" dirty="0"/>
              <a:t>Four provisions in the </a:t>
            </a:r>
            <a:r>
              <a:rPr lang="en-US" dirty="0" smtClean="0"/>
              <a:t>Declaration in particular </a:t>
            </a:r>
            <a:r>
              <a:rPr lang="en-US" dirty="0"/>
              <a:t>were </a:t>
            </a:r>
            <a:r>
              <a:rPr lang="en-US" dirty="0" smtClean="0"/>
              <a:t>claimed to be fundamentally </a:t>
            </a:r>
            <a:r>
              <a:rPr lang="en-US" dirty="0"/>
              <a:t>incompatible with New Zealand’s constitutional and legal arrangements, the Treaty of Waitangi, and the principle of governing for the good of all its </a:t>
            </a:r>
            <a:r>
              <a:rPr lang="en-US" dirty="0" smtClean="0"/>
              <a:t>citizens.</a:t>
            </a:r>
          </a:p>
          <a:p>
            <a:r>
              <a:rPr lang="en-US" dirty="0" smtClean="0"/>
              <a:t>These were article 26 </a:t>
            </a:r>
            <a:r>
              <a:rPr lang="en-US" dirty="0"/>
              <a:t>on lands and resources, article 28 on redress, articles 19 and 32 on a </a:t>
            </a:r>
            <a:r>
              <a:rPr lang="en-US" dirty="0" smtClean="0"/>
              <a:t>so-called “right </a:t>
            </a:r>
            <a:r>
              <a:rPr lang="en-US" dirty="0"/>
              <a:t>of </a:t>
            </a:r>
            <a:r>
              <a:rPr lang="en-US" dirty="0" smtClean="0"/>
              <a:t>veto” </a:t>
            </a:r>
            <a:r>
              <a:rPr lang="en-US" dirty="0"/>
              <a:t>over the </a:t>
            </a:r>
            <a:r>
              <a:rPr lang="en-US" dirty="0" smtClean="0"/>
              <a:t>State.</a:t>
            </a:r>
            <a:endParaRPr lang="en-US" dirty="0"/>
          </a:p>
          <a:p>
            <a:endParaRPr lang="en-US" dirty="0"/>
          </a:p>
        </p:txBody>
      </p:sp>
    </p:spTree>
    <p:extLst>
      <p:ext uri="{BB962C8B-B14F-4D97-AF65-F5344CB8AC3E}">
        <p14:creationId xmlns:p14="http://schemas.microsoft.com/office/powerpoint/2010/main" val="72889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Ought Implies Can?</a:t>
            </a:r>
            <a:endParaRPr lang="en-US" dirty="0"/>
          </a:p>
        </p:txBody>
      </p:sp>
      <p:sp>
        <p:nvSpPr>
          <p:cNvPr id="3" name="Content Placeholder 2"/>
          <p:cNvSpPr>
            <a:spLocks noGrp="1"/>
          </p:cNvSpPr>
          <p:nvPr>
            <p:ph idx="1"/>
          </p:nvPr>
        </p:nvSpPr>
        <p:spPr/>
        <p:txBody>
          <a:bodyPr>
            <a:normAutofit/>
          </a:bodyPr>
          <a:lstStyle/>
          <a:p>
            <a:r>
              <a:rPr lang="en-US" dirty="0" smtClean="0"/>
              <a:t>Article 19: States </a:t>
            </a:r>
            <a:r>
              <a:rPr lang="en-US" dirty="0"/>
              <a:t>shall consult and cooperate in good faith with the indigenous peoples concerned through their own representative institutions in order to obtain their </a:t>
            </a:r>
            <a:r>
              <a:rPr lang="en-US" b="1" dirty="0"/>
              <a:t>free, prior and informed consent </a:t>
            </a:r>
            <a:r>
              <a:rPr lang="en-US" dirty="0"/>
              <a:t>before adopting and implementing legislative or administrative measures that may affect them</a:t>
            </a:r>
            <a:r>
              <a:rPr lang="en-US" dirty="0" smtClean="0"/>
              <a:t>.</a:t>
            </a:r>
            <a:endParaRPr lang="en-US" dirty="0"/>
          </a:p>
        </p:txBody>
      </p:sp>
    </p:spTree>
    <p:extLst>
      <p:ext uri="{BB962C8B-B14F-4D97-AF65-F5344CB8AC3E}">
        <p14:creationId xmlns:p14="http://schemas.microsoft.com/office/powerpoint/2010/main" val="858863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lstStyle/>
          <a:p>
            <a:r>
              <a:rPr lang="en-US" dirty="0"/>
              <a:t>Article 26: </a:t>
            </a:r>
          </a:p>
          <a:p>
            <a:pPr marL="914400" lvl="1" indent="-457200">
              <a:buFont typeface="+mj-lt"/>
              <a:buAutoNum type="arabicPeriod"/>
            </a:pPr>
            <a:r>
              <a:rPr lang="en-US" dirty="0"/>
              <a:t>Indigenous peoples have the right to the </a:t>
            </a:r>
            <a:r>
              <a:rPr lang="en-US" b="1" dirty="0"/>
              <a:t>lands, territories and resources </a:t>
            </a:r>
            <a:r>
              <a:rPr lang="en-US" dirty="0"/>
              <a:t>which they have traditionally owned, occupied or otherwise used or acquired. </a:t>
            </a:r>
          </a:p>
          <a:p>
            <a:pPr marL="914400" lvl="1" indent="-457200">
              <a:buFont typeface="+mj-lt"/>
              <a:buAutoNum type="arabicPeriod"/>
            </a:pPr>
            <a:r>
              <a:rPr lang="en-US" dirty="0"/>
              <a:t>Indigenous peoples have the right to </a:t>
            </a:r>
            <a:r>
              <a:rPr lang="en-US" b="1" dirty="0"/>
              <a:t>own, use, develop and control </a:t>
            </a:r>
            <a:r>
              <a:rPr lang="en-US" dirty="0"/>
              <a:t>the lands, territories and resources that they possess by reason of traditional ownership or other traditional occupation or use, as well as those which they have otherwise acquired. </a:t>
            </a:r>
          </a:p>
          <a:p>
            <a:pPr marL="914400" lvl="1" indent="-457200">
              <a:buFont typeface="+mj-lt"/>
              <a:buAutoNum type="arabicPeriod"/>
            </a:pPr>
            <a:r>
              <a:rPr lang="en-US" b="1" dirty="0"/>
              <a:t>States shall give legal recognition and protection to these lands, territories and resources. </a:t>
            </a:r>
            <a:r>
              <a:rPr lang="en-US" dirty="0"/>
              <a:t>Such recognition shall be conducted </a:t>
            </a:r>
            <a:r>
              <a:rPr lang="en-US" b="1" dirty="0"/>
              <a:t>with due respect to the customs, traditions and land tenure systems</a:t>
            </a:r>
            <a:r>
              <a:rPr lang="en-US" dirty="0"/>
              <a:t> of the indigenous peoples concerned</a:t>
            </a:r>
            <a:r>
              <a:rPr lang="en-US" dirty="0" smtClean="0"/>
              <a:t>.</a:t>
            </a:r>
            <a:endParaRPr lang="en-US" dirty="0"/>
          </a:p>
        </p:txBody>
      </p:sp>
    </p:spTree>
    <p:extLst>
      <p:ext uri="{BB962C8B-B14F-4D97-AF65-F5344CB8AC3E}">
        <p14:creationId xmlns:p14="http://schemas.microsoft.com/office/powerpoint/2010/main" val="453287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Ought Implies Can?</a:t>
            </a:r>
          </a:p>
        </p:txBody>
      </p:sp>
      <p:sp>
        <p:nvSpPr>
          <p:cNvPr id="3" name="Content Placeholder 2"/>
          <p:cNvSpPr>
            <a:spLocks noGrp="1"/>
          </p:cNvSpPr>
          <p:nvPr>
            <p:ph idx="1"/>
          </p:nvPr>
        </p:nvSpPr>
        <p:spPr/>
        <p:txBody>
          <a:bodyPr/>
          <a:lstStyle/>
          <a:p>
            <a:r>
              <a:rPr lang="en-US" dirty="0" smtClean="0"/>
              <a:t>Article 28: </a:t>
            </a:r>
          </a:p>
          <a:p>
            <a:pPr marL="914400" lvl="1" indent="-457200">
              <a:buFont typeface="+mj-lt"/>
              <a:buAutoNum type="arabicPeriod"/>
            </a:pPr>
            <a:r>
              <a:rPr lang="en-US" dirty="0" smtClean="0"/>
              <a:t>Indigenous </a:t>
            </a:r>
            <a:r>
              <a:rPr lang="en-US" dirty="0"/>
              <a:t>peoples have the </a:t>
            </a:r>
            <a:r>
              <a:rPr lang="en-US" b="1" dirty="0"/>
              <a:t>right to redress</a:t>
            </a:r>
            <a:r>
              <a:rPr lang="en-US" dirty="0"/>
              <a:t>, by means that can include </a:t>
            </a:r>
            <a:r>
              <a:rPr lang="en-US" b="1" dirty="0"/>
              <a:t>restitution</a:t>
            </a:r>
            <a:r>
              <a:rPr lang="en-US" dirty="0"/>
              <a:t> or, when this is not possible, just, fair and equitable </a:t>
            </a:r>
            <a:r>
              <a:rPr lang="en-US" b="1" dirty="0"/>
              <a:t>compensation</a:t>
            </a:r>
            <a:r>
              <a:rPr lang="en-US" dirty="0"/>
              <a:t>, for the </a:t>
            </a:r>
            <a:r>
              <a:rPr lang="en-US" b="1" dirty="0"/>
              <a:t>lands, territories and resources</a:t>
            </a:r>
            <a:r>
              <a:rPr lang="en-US" dirty="0"/>
              <a:t> which they have traditionally owned or otherwise occupied or used, and which have been confiscated, taken, occupied, used or damaged without their free, prior and informed </a:t>
            </a:r>
            <a:r>
              <a:rPr lang="en-US" dirty="0" smtClean="0"/>
              <a:t>consent.</a:t>
            </a:r>
          </a:p>
          <a:p>
            <a:pPr marL="914400" lvl="1" indent="-457200">
              <a:buFont typeface="+mj-lt"/>
              <a:buAutoNum type="arabicPeriod"/>
            </a:pPr>
            <a:r>
              <a:rPr lang="en-US" dirty="0" smtClean="0"/>
              <a:t>Unless </a:t>
            </a:r>
            <a:r>
              <a:rPr lang="en-US" dirty="0"/>
              <a:t>otherwise freely agreed upon by the peoples concerned, </a:t>
            </a:r>
            <a:r>
              <a:rPr lang="en-US" b="1" dirty="0"/>
              <a:t>compensation shall </a:t>
            </a:r>
            <a:r>
              <a:rPr lang="en-US" b="1" dirty="0" smtClean="0"/>
              <a:t>take </a:t>
            </a:r>
            <a:r>
              <a:rPr lang="en-US" b="1" dirty="0"/>
              <a:t>the form of lands, territories and resources equal in quality, size and legal status</a:t>
            </a:r>
            <a:r>
              <a:rPr lang="en-US" dirty="0"/>
              <a:t> or of monetary compensation or other appropriate redress.</a:t>
            </a:r>
          </a:p>
        </p:txBody>
      </p:sp>
    </p:spTree>
    <p:extLst>
      <p:ext uri="{BB962C8B-B14F-4D97-AF65-F5344CB8AC3E}">
        <p14:creationId xmlns:p14="http://schemas.microsoft.com/office/powerpoint/2010/main" val="51536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1860</Words>
  <Application>Microsoft Macintosh PowerPoint</Application>
  <PresentationFormat>Widescreen</PresentationFormat>
  <Paragraphs>97</Paragraphs>
  <Slides>25</Slides>
  <Notes>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Mangal</vt:lpstr>
      <vt:lpstr>Arial</vt:lpstr>
      <vt:lpstr>Office Theme</vt:lpstr>
      <vt:lpstr>UNDRIP in Practice</vt:lpstr>
      <vt:lpstr>Contents</vt:lpstr>
      <vt:lpstr>Agency and Responsibility</vt:lpstr>
      <vt:lpstr>Ought Implies Can?</vt:lpstr>
      <vt:lpstr>Ought Implies Can?</vt:lpstr>
      <vt:lpstr>Ought Implies Can?</vt:lpstr>
      <vt:lpstr>Ought Implies Can?</vt:lpstr>
      <vt:lpstr>Ought Implies Can?</vt:lpstr>
      <vt:lpstr>Ought Implies Can?</vt:lpstr>
      <vt:lpstr>Ought Implies Can?</vt:lpstr>
      <vt:lpstr>Ought Implies Can?</vt:lpstr>
      <vt:lpstr>Ought Implies Can?</vt:lpstr>
      <vt:lpstr>Ought Implies Can?</vt:lpstr>
      <vt:lpstr>Ought Implies Can?</vt:lpstr>
      <vt:lpstr>Contesting the Justification Narrative</vt:lpstr>
      <vt:lpstr>UNDRIP and Te Tiriti o Waitangi</vt:lpstr>
      <vt:lpstr>UNDRIP and Te Tiriti o Waitangi</vt:lpstr>
      <vt:lpstr>UNDRIP and Te Tiriti o Waitangi</vt:lpstr>
      <vt:lpstr>Aotearoa/New Zealand’s Treaty-Based Constitutional Framework</vt:lpstr>
      <vt:lpstr>Aotearoa/New Zealand’s Treaty-Based Constitutional Framework</vt:lpstr>
      <vt:lpstr>Aotearoa/New Zealand’s Treaty-Based Constitutional Framework</vt:lpstr>
      <vt:lpstr>Te Tiriti o Waitangi and Other International Human Rights Standards</vt:lpstr>
      <vt:lpstr>Ihumātao: UNDRIP in Practice</vt:lpstr>
      <vt:lpstr>Ihumātao: UNDRIP in Practice</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dc:title>
  <dc:creator>Zachary Penman</dc:creator>
  <cp:lastModifiedBy>Zachary Penman</cp:lastModifiedBy>
  <cp:revision>99</cp:revision>
  <dcterms:created xsi:type="dcterms:W3CDTF">2019-09-11T22:02:18Z</dcterms:created>
  <dcterms:modified xsi:type="dcterms:W3CDTF">2019-10-06T22:00:45Z</dcterms:modified>
</cp:coreProperties>
</file>