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5" r:id="rId5"/>
    <p:sldId id="263" r:id="rId6"/>
    <p:sldId id="261" r:id="rId7"/>
    <p:sldId id="268" r:id="rId8"/>
    <p:sldId id="267" r:id="rId9"/>
    <p:sldId id="266" r:id="rId10"/>
    <p:sldId id="269" r:id="rId11"/>
    <p:sldId id="270" r:id="rId12"/>
    <p:sldId id="27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62"/>
  </p:normalViewPr>
  <p:slideViewPr>
    <p:cSldViewPr snapToGrid="0" snapToObjects="1">
      <p:cViewPr varScale="1">
        <p:scale>
          <a:sx n="96" d="100"/>
          <a:sy n="96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CCD6-BFB8-DA4C-B319-E956BD0A48AD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ACAA-E179-BC4D-84E1-1F101A43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4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Rawls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Justice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Free</a:t>
            </a:r>
            <a:r>
              <a:rPr lang="en-US" dirty="0"/>
              <a:t> and </a:t>
            </a:r>
            <a:r>
              <a:rPr lang="en-US" b="1" dirty="0"/>
              <a:t>equal</a:t>
            </a:r>
            <a:r>
              <a:rPr lang="en-US" dirty="0"/>
              <a:t> democratic citizens justify the basic structure of society in a particular way: they are </a:t>
            </a:r>
            <a:r>
              <a:rPr lang="en-US" b="1" dirty="0"/>
              <a:t>rational</a:t>
            </a:r>
            <a:r>
              <a:rPr lang="en-US" dirty="0"/>
              <a:t> and </a:t>
            </a:r>
            <a:r>
              <a:rPr lang="en-US" b="1" dirty="0"/>
              <a:t>reasonable</a:t>
            </a:r>
            <a:r>
              <a:rPr lang="en-US" dirty="0"/>
              <a:t>.</a:t>
            </a:r>
          </a:p>
          <a:p>
            <a:r>
              <a:rPr lang="en-US" dirty="0" smtClean="0"/>
              <a:t>Citizens are </a:t>
            </a:r>
            <a:r>
              <a:rPr lang="en-US" dirty="0"/>
              <a:t>“mutually disinterested” (not </a:t>
            </a:r>
            <a:r>
              <a:rPr lang="en-US" dirty="0" smtClean="0"/>
              <a:t>jealous, impartial).</a:t>
            </a:r>
            <a:endParaRPr lang="en-US" dirty="0"/>
          </a:p>
          <a:p>
            <a:r>
              <a:rPr lang="en-US" dirty="0" smtClean="0"/>
              <a:t>Citizens </a:t>
            </a:r>
            <a:r>
              <a:rPr lang="en-US" dirty="0"/>
              <a:t>are in possession of the two “moral powers”:</a:t>
            </a:r>
          </a:p>
          <a:p>
            <a:pPr lvl="1"/>
            <a:r>
              <a:rPr lang="en-US" dirty="0"/>
              <a:t>The first is the capacity for the sense of justice: she can understand, apply, and act from a conception of justice. </a:t>
            </a:r>
          </a:p>
          <a:p>
            <a:pPr lvl="1"/>
            <a:r>
              <a:rPr lang="en-US" dirty="0"/>
              <a:t>The second is the capacity to formulate, revise, and rationally pursue a conception of the good</a:t>
            </a:r>
            <a:r>
              <a:rPr lang="en-US" dirty="0" smtClean="0"/>
              <a:t>.</a:t>
            </a:r>
          </a:p>
          <a:p>
            <a:r>
              <a:rPr lang="en-US" dirty="0"/>
              <a:t>They are not actual people: the moral psychologies of human beings born and raised in our societies is different (e.g. altruistic, partial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control for inequalities of bargaining power, etc. to ensure that the procedure for reaching agreement is fair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Parties to the original position reason under a “veil of ignorance”.</a:t>
            </a:r>
          </a:p>
          <a:p>
            <a:r>
              <a:rPr lang="en-US" dirty="0" smtClean="0"/>
              <a:t>Parties </a:t>
            </a:r>
            <a:r>
              <a:rPr lang="en-US" dirty="0"/>
              <a:t>do not know:</a:t>
            </a:r>
          </a:p>
          <a:p>
            <a:pPr lvl="1"/>
            <a:r>
              <a:rPr lang="en-US" dirty="0"/>
              <a:t>The race, ethnicity, gender, age, income, wealth, natural </a:t>
            </a:r>
            <a:r>
              <a:rPr lang="en-US" dirty="0" smtClean="0"/>
              <a:t>abilities, </a:t>
            </a:r>
            <a:r>
              <a:rPr lang="en-US" dirty="0"/>
              <a:t>comprehensive doctrine, etc. of </a:t>
            </a:r>
            <a:r>
              <a:rPr lang="en-US" dirty="0" smtClean="0"/>
              <a:t>themselves or any </a:t>
            </a:r>
            <a:r>
              <a:rPr lang="en-US" dirty="0"/>
              <a:t>of the citizens in society, or to which generation </a:t>
            </a:r>
            <a:r>
              <a:rPr lang="en-US" dirty="0" smtClean="0"/>
              <a:t>they belong.</a:t>
            </a:r>
            <a:endParaRPr lang="en-US" dirty="0"/>
          </a:p>
          <a:p>
            <a:pPr lvl="1"/>
            <a:r>
              <a:rPr lang="en-US" dirty="0"/>
              <a:t>The political </a:t>
            </a:r>
            <a:r>
              <a:rPr lang="en-US" dirty="0" smtClean="0"/>
              <a:t>system, class </a:t>
            </a:r>
            <a:r>
              <a:rPr lang="en-US" dirty="0"/>
              <a:t>structure, economic system, or level of economic </a:t>
            </a:r>
            <a:r>
              <a:rPr lang="en-US" dirty="0" smtClean="0"/>
              <a:t>development of the society to which they belong.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Parties </a:t>
            </a:r>
            <a:r>
              <a:rPr lang="en-US" dirty="0"/>
              <a:t>do know:</a:t>
            </a:r>
          </a:p>
          <a:p>
            <a:pPr lvl="1"/>
            <a:r>
              <a:rPr lang="en-US" dirty="0"/>
              <a:t>That citizens have different comprehensive doctrines and plans of life (</a:t>
            </a:r>
            <a:r>
              <a:rPr lang="en-US" b="1" dirty="0"/>
              <a:t>reasonable pluralism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That citizens have interests in more primary goods </a:t>
            </a:r>
            <a:r>
              <a:rPr lang="en-US" dirty="0" smtClean="0"/>
              <a:t>rather than less insofar </a:t>
            </a:r>
            <a:r>
              <a:rPr lang="en-US" dirty="0"/>
              <a:t>as they are rational;</a:t>
            </a:r>
          </a:p>
          <a:p>
            <a:pPr lvl="1"/>
            <a:r>
              <a:rPr lang="en-US" dirty="0"/>
              <a:t>That the society is under conditions of </a:t>
            </a:r>
            <a:r>
              <a:rPr lang="en-US" b="1" dirty="0"/>
              <a:t>moderate scarcity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General facts and common sense about human social life and the world; general conclusions of natural and social sciences.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original position replaces the </a:t>
            </a:r>
            <a:r>
              <a:rPr lang="en-US" b="1" dirty="0" smtClean="0"/>
              <a:t>state of nature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Rawls, unlike his predecessors in the social contract tradition, human beings are </a:t>
            </a:r>
            <a:r>
              <a:rPr lang="en-US" b="1" dirty="0" smtClean="0"/>
              <a:t>socialised</a:t>
            </a:r>
            <a:r>
              <a:rPr lang="en-US" dirty="0" smtClean="0"/>
              <a:t> within our practices and institutions.</a:t>
            </a:r>
          </a:p>
          <a:p>
            <a:r>
              <a:rPr lang="en-US" dirty="0" smtClean="0"/>
              <a:t>The basic structure of society is justified from </a:t>
            </a:r>
            <a:r>
              <a:rPr lang="en-US" b="1" dirty="0" smtClean="0"/>
              <a:t>within</a:t>
            </a:r>
            <a:r>
              <a:rPr lang="en-US" dirty="0" smtClean="0"/>
              <a:t> the practices and institutions of liberal democracy by drawing on its latent ideals.</a:t>
            </a:r>
          </a:p>
          <a:p>
            <a:r>
              <a:rPr lang="en-US" b="1" dirty="0" smtClean="0"/>
              <a:t>Positivism</a:t>
            </a:r>
            <a:r>
              <a:rPr lang="en-US" dirty="0" smtClean="0"/>
              <a:t> </a:t>
            </a:r>
            <a:r>
              <a:rPr lang="en-US" dirty="0" smtClean="0"/>
              <a:t>about rules, rights, and roles: we can only </a:t>
            </a:r>
            <a:r>
              <a:rPr lang="en-US" b="1" dirty="0" smtClean="0"/>
              <a:t>make sense </a:t>
            </a:r>
            <a:r>
              <a:rPr lang="en-US" dirty="0" smtClean="0"/>
              <a:t>of and </a:t>
            </a:r>
            <a:r>
              <a:rPr lang="en-US" b="1" dirty="0" smtClean="0"/>
              <a:t>explain</a:t>
            </a:r>
            <a:r>
              <a:rPr lang="en-US" dirty="0" smtClean="0"/>
              <a:t> our practices and institutions and, secondly, </a:t>
            </a:r>
            <a:r>
              <a:rPr lang="en-US" b="1" dirty="0" smtClean="0"/>
              <a:t>justify</a:t>
            </a:r>
            <a:r>
              <a:rPr lang="en-US" dirty="0" smtClean="0"/>
              <a:t> them, from within the liberal democratic tradition.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Rawlsian paradigm</a:t>
            </a:r>
          </a:p>
          <a:p>
            <a:r>
              <a:rPr lang="en-US" dirty="0" smtClean="0"/>
              <a:t>Liberal </a:t>
            </a:r>
            <a:r>
              <a:rPr lang="en-US" dirty="0"/>
              <a:t>d</a:t>
            </a:r>
            <a:r>
              <a:rPr lang="en-US" dirty="0" smtClean="0"/>
              <a:t>emocratic citizens’ intuitions</a:t>
            </a:r>
          </a:p>
          <a:p>
            <a:r>
              <a:rPr lang="en-US" dirty="0" smtClean="0"/>
              <a:t>The basic structure of society as the primary subject of justice</a:t>
            </a:r>
          </a:p>
          <a:p>
            <a:r>
              <a:rPr lang="en-US" dirty="0" smtClean="0"/>
              <a:t>The original position</a:t>
            </a:r>
          </a:p>
          <a:p>
            <a:r>
              <a:rPr lang="en-US" dirty="0" smtClean="0"/>
              <a:t>Tomorrow: “Justice </a:t>
            </a:r>
            <a:r>
              <a:rPr lang="en-US" dirty="0"/>
              <a:t>as </a:t>
            </a:r>
            <a:r>
              <a:rPr lang="en-US" dirty="0" smtClean="0"/>
              <a:t>fairness” and criticisms of Rawls</a:t>
            </a:r>
          </a:p>
          <a:p>
            <a:r>
              <a:rPr lang="en-US" dirty="0" smtClean="0"/>
              <a:t>Next week: non-ideal theory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Rawlsian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Rawls’s </a:t>
            </a:r>
            <a:r>
              <a:rPr lang="en-US" dirty="0"/>
              <a:t>revival of </a:t>
            </a:r>
            <a:r>
              <a:rPr lang="en-US" dirty="0" smtClean="0"/>
              <a:t>social contract theory exemplified by Hobbes, Locke</a:t>
            </a:r>
            <a:r>
              <a:rPr lang="en-US" dirty="0"/>
              <a:t>, Rousseau, and </a:t>
            </a:r>
            <a:r>
              <a:rPr lang="en-US" dirty="0" smtClean="0"/>
              <a:t>Kant.</a:t>
            </a:r>
          </a:p>
          <a:p>
            <a:r>
              <a:rPr lang="en-US" dirty="0" smtClean="0"/>
              <a:t>Rawls </a:t>
            </a:r>
            <a:r>
              <a:rPr lang="en-US" dirty="0" err="1" smtClean="0"/>
              <a:t>theorises</a:t>
            </a:r>
            <a:r>
              <a:rPr lang="en-US" dirty="0" smtClean="0"/>
              <a:t> the </a:t>
            </a:r>
            <a:r>
              <a:rPr lang="en-US" dirty="0"/>
              <a:t>principles of justice </a:t>
            </a:r>
            <a:r>
              <a:rPr lang="en-US" dirty="0" smtClean="0"/>
              <a:t>that govern the basic structure as themselves </a:t>
            </a:r>
            <a:r>
              <a:rPr lang="en-US" dirty="0"/>
              <a:t>as the objects of a social contract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Rawls adapts the Kantian idea of autonomous moral agency by basing this abstract idea on the “public political culture” of actual liberal democratic societies and their intellectual and political histories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7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 Democratic Citizens’ Intuitions: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ociety is an </a:t>
            </a:r>
            <a:r>
              <a:rPr lang="en-US" b="1" dirty="0" smtClean="0"/>
              <a:t>intergenerational</a:t>
            </a:r>
            <a:r>
              <a:rPr lang="en-US" dirty="0" smtClean="0"/>
              <a:t>, </a:t>
            </a:r>
            <a:r>
              <a:rPr lang="en-US" b="1" dirty="0" smtClean="0"/>
              <a:t>closed</a:t>
            </a:r>
            <a:r>
              <a:rPr lang="en-US" dirty="0" smtClean="0"/>
              <a:t>, </a:t>
            </a:r>
            <a:r>
              <a:rPr lang="en-US" b="1" dirty="0" smtClean="0"/>
              <a:t>self-sufficient</a:t>
            </a:r>
            <a:r>
              <a:rPr lang="en-US" dirty="0" smtClean="0"/>
              <a:t>, </a:t>
            </a:r>
            <a:r>
              <a:rPr lang="en-US" b="1" dirty="0" smtClean="0"/>
              <a:t>fair system of social cooperation</a:t>
            </a:r>
            <a:r>
              <a:rPr lang="en-US" dirty="0" smtClean="0"/>
              <a:t> between citizens as </a:t>
            </a:r>
            <a:r>
              <a:rPr lang="en-US" b="1" dirty="0" smtClean="0"/>
              <a:t>free</a:t>
            </a:r>
            <a:r>
              <a:rPr lang="en-US" dirty="0" smtClean="0"/>
              <a:t> and </a:t>
            </a:r>
            <a:r>
              <a:rPr lang="en-US" b="1" dirty="0" smtClean="0"/>
              <a:t>equal persons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Contingency</a:t>
            </a:r>
            <a:r>
              <a:rPr lang="en-US" dirty="0" smtClean="0"/>
              <a:t>: the social order is not </a:t>
            </a:r>
            <a:r>
              <a:rPr lang="en-US" b="1" dirty="0" smtClean="0"/>
              <a:t>fixed</a:t>
            </a:r>
            <a:r>
              <a:rPr lang="en-US" dirty="0" smtClean="0"/>
              <a:t> or </a:t>
            </a:r>
            <a:r>
              <a:rPr lang="en-US" b="1" dirty="0" smtClean="0"/>
              <a:t>natural</a:t>
            </a:r>
            <a:r>
              <a:rPr lang="en-US" dirty="0" smtClean="0"/>
              <a:t>. It can be </a:t>
            </a:r>
            <a:r>
              <a:rPr lang="en-US" b="1" dirty="0" smtClean="0"/>
              <a:t>changed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Political liberalism</a:t>
            </a:r>
            <a:r>
              <a:rPr lang="en-US" dirty="0" smtClean="0"/>
              <a:t>: the social order </a:t>
            </a:r>
            <a:r>
              <a:rPr lang="en-US" dirty="0" smtClean="0"/>
              <a:t>is not theocratic or aristocratic.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 smtClean="0"/>
              <a:t>cooperation involves some idea of </a:t>
            </a:r>
            <a:r>
              <a:rPr lang="en-US" b="1" dirty="0" smtClean="0"/>
              <a:t>fair terms of cooperation</a:t>
            </a:r>
            <a:r>
              <a:rPr lang="en-US" dirty="0" smtClean="0"/>
              <a:t>, reciprocity and mutuality, which are recognised and shared by all.</a:t>
            </a:r>
          </a:p>
          <a:p>
            <a:r>
              <a:rPr lang="en-US" dirty="0" smtClean="0"/>
              <a:t>Social cooperation is to the </a:t>
            </a:r>
            <a:r>
              <a:rPr lang="en-US" b="1" dirty="0" smtClean="0"/>
              <a:t>mutual rational advantage </a:t>
            </a:r>
            <a:r>
              <a:rPr lang="en-US" dirty="0" smtClean="0"/>
              <a:t>of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Structure as the Subject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society is </a:t>
            </a:r>
            <a:r>
              <a:rPr lang="en-US" b="1" dirty="0" smtClean="0"/>
              <a:t>well ordered</a:t>
            </a:r>
            <a:r>
              <a:rPr lang="en-US" dirty="0" smtClean="0"/>
              <a:t> if it is designed to mutually advance the good of its members and is effectively regulated by publically recognised principles of justice (the ideal).</a:t>
            </a:r>
          </a:p>
          <a:p>
            <a:r>
              <a:rPr lang="en-US" dirty="0" smtClean="0"/>
              <a:t>A well ordered society is one in which everyone accepts and knows everyone else accepts the same principles of justice (ideally).</a:t>
            </a:r>
          </a:p>
          <a:p>
            <a:r>
              <a:rPr lang="en-US" dirty="0" smtClean="0"/>
              <a:t>A well ordered society’s main political and social institutions are believed to satisfy these principles of justice (ideally).</a:t>
            </a:r>
          </a:p>
          <a:p>
            <a:pPr lvl="1"/>
            <a:r>
              <a:rPr lang="en-US" dirty="0" smtClean="0"/>
              <a:t>These comprise the </a:t>
            </a:r>
            <a:r>
              <a:rPr lang="en-US" b="1" dirty="0" smtClean="0"/>
              <a:t>basic structure of society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Pluralism</a:t>
            </a:r>
            <a:r>
              <a:rPr lang="en-US" dirty="0" smtClean="0"/>
              <a:t> about conceptions of justice is one of the defining features of our </a:t>
            </a:r>
            <a:r>
              <a:rPr lang="en-US" b="1" dirty="0" smtClean="0"/>
              <a:t>modern circumstances of justice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4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Structure as the Subject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basic structure constitutes the system of social cooperation and distributes the benefits and burdens of social cooperation.</a:t>
            </a:r>
          </a:p>
          <a:p>
            <a:r>
              <a:rPr lang="en-GB" dirty="0"/>
              <a:t>The basic structure </a:t>
            </a:r>
            <a:r>
              <a:rPr lang="en-GB" dirty="0" smtClean="0"/>
              <a:t>includes:</a:t>
            </a:r>
            <a:endParaRPr lang="en-GB" dirty="0" smtClean="0"/>
          </a:p>
          <a:p>
            <a:pPr lvl="1"/>
            <a:r>
              <a:rPr lang="en-GB" dirty="0"/>
              <a:t>P</a:t>
            </a:r>
            <a:r>
              <a:rPr lang="en-GB" dirty="0" smtClean="0"/>
              <a:t>olitical</a:t>
            </a:r>
            <a:r>
              <a:rPr lang="en-GB" dirty="0" smtClean="0"/>
              <a:t>, </a:t>
            </a:r>
            <a:endParaRPr lang="en-GB" dirty="0" smtClean="0"/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ocial,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conomic</a:t>
            </a:r>
            <a:r>
              <a:rPr lang="en-GB" dirty="0" smtClean="0"/>
              <a:t>, </a:t>
            </a:r>
            <a:r>
              <a:rPr lang="en-GB" dirty="0" smtClean="0"/>
              <a:t>and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egal </a:t>
            </a:r>
            <a:r>
              <a:rPr lang="en-GB" dirty="0"/>
              <a:t>structures </a:t>
            </a:r>
            <a:endParaRPr lang="en-GB" dirty="0" smtClean="0"/>
          </a:p>
          <a:p>
            <a:r>
              <a:rPr lang="en-AU" dirty="0"/>
              <a:t>R</a:t>
            </a:r>
            <a:r>
              <a:rPr lang="en-AU" dirty="0" smtClean="0"/>
              <a:t>anging </a:t>
            </a:r>
            <a:r>
              <a:rPr lang="en-GB" dirty="0" smtClean="0"/>
              <a:t>over: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constitution, </a:t>
            </a:r>
            <a:endParaRPr lang="en-GB" dirty="0" smtClean="0"/>
          </a:p>
          <a:p>
            <a:pPr lvl="1"/>
            <a:r>
              <a:rPr lang="en-GB" dirty="0"/>
              <a:t>L</a:t>
            </a:r>
            <a:r>
              <a:rPr lang="en-GB" dirty="0" smtClean="0"/>
              <a:t>egislation, </a:t>
            </a:r>
          </a:p>
          <a:p>
            <a:pPr lvl="1"/>
            <a:r>
              <a:rPr lang="en-GB" dirty="0" smtClean="0"/>
              <a:t>State (bureaucracy, police, courts, etc.), 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arket</a:t>
            </a:r>
            <a:r>
              <a:rPr lang="en-GB" dirty="0"/>
              <a:t>, </a:t>
            </a:r>
            <a:endParaRPr lang="en-GB" dirty="0" smtClean="0"/>
          </a:p>
          <a:p>
            <a:pPr lvl="1"/>
            <a:r>
              <a:rPr lang="en-GB" dirty="0"/>
              <a:t>C</a:t>
            </a:r>
            <a:r>
              <a:rPr lang="en-GB" dirty="0" smtClean="0"/>
              <a:t>ivil </a:t>
            </a:r>
            <a:r>
              <a:rPr lang="en-GB" dirty="0"/>
              <a:t>society, </a:t>
            </a:r>
            <a:endParaRPr lang="en-GB" dirty="0" smtClean="0"/>
          </a:p>
          <a:p>
            <a:pPr lvl="1"/>
            <a:r>
              <a:rPr lang="en-GB" dirty="0"/>
              <a:t>F</a:t>
            </a:r>
            <a:r>
              <a:rPr lang="en-GB" dirty="0" smtClean="0"/>
              <a:t>amily</a:t>
            </a:r>
            <a:r>
              <a:rPr lang="en-GB" dirty="0"/>
              <a:t>, </a:t>
            </a:r>
            <a:r>
              <a:rPr lang="en-AU" dirty="0" smtClean="0"/>
              <a:t>etc</a:t>
            </a:r>
            <a:r>
              <a:rPr lang="en-AU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Structure as the Subject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public conception </a:t>
            </a:r>
            <a:r>
              <a:rPr lang="en-US" dirty="0"/>
              <a:t>of justice does not apply to:</a:t>
            </a:r>
          </a:p>
          <a:p>
            <a:pPr lvl="1"/>
            <a:r>
              <a:rPr lang="en-US" dirty="0"/>
              <a:t>Private associations within the basic structure</a:t>
            </a:r>
          </a:p>
          <a:p>
            <a:pPr lvl="1"/>
            <a:r>
              <a:rPr lang="en-US" dirty="0"/>
              <a:t>Individuals</a:t>
            </a:r>
          </a:p>
          <a:p>
            <a:pPr lvl="1"/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Relationships</a:t>
            </a:r>
            <a:endParaRPr lang="en-US" dirty="0"/>
          </a:p>
          <a:p>
            <a:r>
              <a:rPr lang="en-GB" dirty="0" smtClean="0"/>
              <a:t>These are governed by private conceptions of the good, within limits.</a:t>
            </a:r>
          </a:p>
          <a:p>
            <a:r>
              <a:rPr lang="en-GB" dirty="0" smtClean="0"/>
              <a:t>The </a:t>
            </a:r>
            <a:r>
              <a:rPr lang="en-GB" dirty="0"/>
              <a:t>basic structure is the subject of justice insofar as its effects on the lives of individuals are pervasive and immediate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Society is difficult to exit, and its rules are coercively enforced.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2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Structure as the Subject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basic structure shapes our:</a:t>
            </a:r>
          </a:p>
          <a:p>
            <a:pPr lvl="1"/>
            <a:r>
              <a:rPr lang="en-GB" dirty="0" smtClean="0"/>
              <a:t>Identities</a:t>
            </a:r>
          </a:p>
          <a:p>
            <a:pPr lvl="1"/>
            <a:r>
              <a:rPr lang="en-GB" dirty="0" smtClean="0"/>
              <a:t>Interests</a:t>
            </a:r>
          </a:p>
          <a:p>
            <a:pPr lvl="1"/>
            <a:r>
              <a:rPr lang="en-GB" dirty="0" smtClean="0"/>
              <a:t>Talents</a:t>
            </a:r>
          </a:p>
          <a:p>
            <a:pPr lvl="1"/>
            <a:r>
              <a:rPr lang="en-GB" dirty="0" smtClean="0"/>
              <a:t>Capabilities</a:t>
            </a:r>
          </a:p>
          <a:p>
            <a:pPr lvl="1"/>
            <a:r>
              <a:rPr lang="en-GB" dirty="0" smtClean="0"/>
              <a:t>Characters</a:t>
            </a:r>
          </a:p>
          <a:p>
            <a:pPr lvl="1"/>
            <a:r>
              <a:rPr lang="en-GB" dirty="0" smtClean="0"/>
              <a:t>Ambitions</a:t>
            </a:r>
          </a:p>
          <a:p>
            <a:pPr lvl="1"/>
            <a:r>
              <a:rPr lang="en-GB" dirty="0" smtClean="0"/>
              <a:t>Final Ends</a:t>
            </a:r>
          </a:p>
          <a:p>
            <a:pPr lvl="1"/>
            <a:r>
              <a:rPr lang="en-GB" dirty="0" smtClean="0"/>
              <a:t>Prospects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4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determine the fair terms of social cooperation?</a:t>
            </a:r>
          </a:p>
          <a:p>
            <a:pPr lvl="1"/>
            <a:r>
              <a:rPr lang="en-US" dirty="0" smtClean="0"/>
              <a:t>Through a </a:t>
            </a:r>
            <a:r>
              <a:rPr lang="en-US" b="1" dirty="0" smtClean="0"/>
              <a:t>fair procedure</a:t>
            </a:r>
            <a:r>
              <a:rPr lang="en-US" dirty="0" smtClean="0"/>
              <a:t> resulting in a </a:t>
            </a:r>
            <a:r>
              <a:rPr lang="en-US" b="1" dirty="0" smtClean="0"/>
              <a:t>fair agreement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Rawls designs a reasoning game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b="1" dirty="0" smtClean="0"/>
              <a:t>thought experiment</a:t>
            </a:r>
            <a:r>
              <a:rPr lang="en-US" dirty="0" smtClean="0"/>
              <a:t> called the original position (OP).</a:t>
            </a:r>
          </a:p>
          <a:p>
            <a:pPr lvl="1"/>
            <a:r>
              <a:rPr lang="en-US" dirty="0" smtClean="0"/>
              <a:t>The OP is not historical. It is hypothetical.</a:t>
            </a:r>
          </a:p>
          <a:p>
            <a:r>
              <a:rPr lang="en-US" dirty="0" smtClean="0"/>
              <a:t>Parties </a:t>
            </a:r>
            <a:r>
              <a:rPr lang="en-US" dirty="0"/>
              <a:t>must choose, by agreement, the principles of justice that will govern the basic structure of society from a menu from the (Western) history of moral and political philosophy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950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John Rawls</vt:lpstr>
      <vt:lpstr>Contents</vt:lpstr>
      <vt:lpstr>The Rawlsian Paradigm</vt:lpstr>
      <vt:lpstr>Liberal Democratic Citizens’ Intuitions:</vt:lpstr>
      <vt:lpstr>The Basic Structure as the Subject of Justice</vt:lpstr>
      <vt:lpstr>The Basic Structure as the Subject of Justice</vt:lpstr>
      <vt:lpstr>The Basic Structure as the Subject of Justice</vt:lpstr>
      <vt:lpstr>The Basic Structure as the Subject of Justice</vt:lpstr>
      <vt:lpstr>The Original Position</vt:lpstr>
      <vt:lpstr>The Original Position</vt:lpstr>
      <vt:lpstr>The Original Position</vt:lpstr>
      <vt:lpstr>The Original Position</vt:lpstr>
      <vt:lpstr>The Original Position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Rawls</dc:title>
  <dc:creator>Zachary Penman</dc:creator>
  <cp:lastModifiedBy>Zachary Penman</cp:lastModifiedBy>
  <cp:revision>45</cp:revision>
  <dcterms:created xsi:type="dcterms:W3CDTF">2019-09-10T19:06:39Z</dcterms:created>
  <dcterms:modified xsi:type="dcterms:W3CDTF">2019-10-13T21:58:34Z</dcterms:modified>
</cp:coreProperties>
</file>