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5"/>
  </p:notesMasterIdLst>
  <p:sldIdLst>
    <p:sldId id="256" r:id="rId2"/>
    <p:sldId id="257" r:id="rId3"/>
    <p:sldId id="258" r:id="rId4"/>
    <p:sldId id="262" r:id="rId5"/>
    <p:sldId id="261" r:id="rId6"/>
    <p:sldId id="260" r:id="rId7"/>
    <p:sldId id="263" r:id="rId8"/>
    <p:sldId id="264" r:id="rId9"/>
    <p:sldId id="266" r:id="rId10"/>
    <p:sldId id="265" r:id="rId11"/>
    <p:sldId id="267" r:id="rId12"/>
    <p:sldId id="269" r:id="rId13"/>
    <p:sldId id="268"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2"/>
  </p:normalViewPr>
  <p:slideViewPr>
    <p:cSldViewPr snapToGrid="0" snapToObjects="1">
      <p:cViewPr>
        <p:scale>
          <a:sx n="91" d="100"/>
          <a:sy n="91" d="100"/>
        </p:scale>
        <p:origin x="456" y="2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notesMaster" Target="notesMasters/notesMaster1.xml"/><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740C10B-A435-FD4C-8A50-E390573C2C89}" type="datetimeFigureOut">
              <a:rPr lang="en-US" smtClean="0"/>
              <a:t>10/14/19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811655A-B049-A448-A394-5C092E8F9C3A}" type="slidenum">
              <a:rPr lang="en-US" smtClean="0"/>
              <a:t>‹#›</a:t>
            </a:fld>
            <a:endParaRPr lang="en-US"/>
          </a:p>
        </p:txBody>
      </p:sp>
    </p:spTree>
    <p:extLst>
      <p:ext uri="{BB962C8B-B14F-4D97-AF65-F5344CB8AC3E}">
        <p14:creationId xmlns:p14="http://schemas.microsoft.com/office/powerpoint/2010/main" val="10167724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CEBCCD6-BFB8-DA4C-B319-E956BD0A48AD}" type="datetimeFigureOut">
              <a:rPr lang="en-US" smtClean="0"/>
              <a:t>10/14/19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4FACAA-E179-BC4D-84E1-1F101A431DC2}" type="slidenum">
              <a:rPr lang="en-US" smtClean="0"/>
              <a:t>‹#›</a:t>
            </a:fld>
            <a:endParaRPr lang="en-US"/>
          </a:p>
        </p:txBody>
      </p:sp>
    </p:spTree>
    <p:extLst>
      <p:ext uri="{BB962C8B-B14F-4D97-AF65-F5344CB8AC3E}">
        <p14:creationId xmlns:p14="http://schemas.microsoft.com/office/powerpoint/2010/main" val="4442589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CEBCCD6-BFB8-DA4C-B319-E956BD0A48AD}" type="datetimeFigureOut">
              <a:rPr lang="en-US" smtClean="0"/>
              <a:t>10/14/19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4FACAA-E179-BC4D-84E1-1F101A431DC2}" type="slidenum">
              <a:rPr lang="en-US" smtClean="0"/>
              <a:t>‹#›</a:t>
            </a:fld>
            <a:endParaRPr lang="en-US"/>
          </a:p>
        </p:txBody>
      </p:sp>
    </p:spTree>
    <p:extLst>
      <p:ext uri="{BB962C8B-B14F-4D97-AF65-F5344CB8AC3E}">
        <p14:creationId xmlns:p14="http://schemas.microsoft.com/office/powerpoint/2010/main" val="16123780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CEBCCD6-BFB8-DA4C-B319-E956BD0A48AD}" type="datetimeFigureOut">
              <a:rPr lang="en-US" smtClean="0"/>
              <a:t>10/14/19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4FACAA-E179-BC4D-84E1-1F101A431DC2}" type="slidenum">
              <a:rPr lang="en-US" smtClean="0"/>
              <a:t>‹#›</a:t>
            </a:fld>
            <a:endParaRPr lang="en-US"/>
          </a:p>
        </p:txBody>
      </p:sp>
    </p:spTree>
    <p:extLst>
      <p:ext uri="{BB962C8B-B14F-4D97-AF65-F5344CB8AC3E}">
        <p14:creationId xmlns:p14="http://schemas.microsoft.com/office/powerpoint/2010/main" val="1416944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CEBCCD6-BFB8-DA4C-B319-E956BD0A48AD}" type="datetimeFigureOut">
              <a:rPr lang="en-US" smtClean="0"/>
              <a:t>10/14/19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4FACAA-E179-BC4D-84E1-1F101A431DC2}" type="slidenum">
              <a:rPr lang="en-US" smtClean="0"/>
              <a:t>‹#›</a:t>
            </a:fld>
            <a:endParaRPr lang="en-US"/>
          </a:p>
        </p:txBody>
      </p:sp>
    </p:spTree>
    <p:extLst>
      <p:ext uri="{BB962C8B-B14F-4D97-AF65-F5344CB8AC3E}">
        <p14:creationId xmlns:p14="http://schemas.microsoft.com/office/powerpoint/2010/main" val="20071333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CEBCCD6-BFB8-DA4C-B319-E956BD0A48AD}" type="datetimeFigureOut">
              <a:rPr lang="en-US" smtClean="0"/>
              <a:t>10/14/19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4FACAA-E179-BC4D-84E1-1F101A431DC2}" type="slidenum">
              <a:rPr lang="en-US" smtClean="0"/>
              <a:t>‹#›</a:t>
            </a:fld>
            <a:endParaRPr lang="en-US"/>
          </a:p>
        </p:txBody>
      </p:sp>
    </p:spTree>
    <p:extLst>
      <p:ext uri="{BB962C8B-B14F-4D97-AF65-F5344CB8AC3E}">
        <p14:creationId xmlns:p14="http://schemas.microsoft.com/office/powerpoint/2010/main" val="12166998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CEBCCD6-BFB8-DA4C-B319-E956BD0A48AD}" type="datetimeFigureOut">
              <a:rPr lang="en-US" smtClean="0"/>
              <a:t>10/14/19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4FACAA-E179-BC4D-84E1-1F101A431DC2}" type="slidenum">
              <a:rPr lang="en-US" smtClean="0"/>
              <a:t>‹#›</a:t>
            </a:fld>
            <a:endParaRPr lang="en-US"/>
          </a:p>
        </p:txBody>
      </p:sp>
    </p:spTree>
    <p:extLst>
      <p:ext uri="{BB962C8B-B14F-4D97-AF65-F5344CB8AC3E}">
        <p14:creationId xmlns:p14="http://schemas.microsoft.com/office/powerpoint/2010/main" val="7344703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CEBCCD6-BFB8-DA4C-B319-E956BD0A48AD}" type="datetimeFigureOut">
              <a:rPr lang="en-US" smtClean="0"/>
              <a:t>10/14/19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E4FACAA-E179-BC4D-84E1-1F101A431DC2}" type="slidenum">
              <a:rPr lang="en-US" smtClean="0"/>
              <a:t>‹#›</a:t>
            </a:fld>
            <a:endParaRPr lang="en-US"/>
          </a:p>
        </p:txBody>
      </p:sp>
    </p:spTree>
    <p:extLst>
      <p:ext uri="{BB962C8B-B14F-4D97-AF65-F5344CB8AC3E}">
        <p14:creationId xmlns:p14="http://schemas.microsoft.com/office/powerpoint/2010/main" val="5072871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CEBCCD6-BFB8-DA4C-B319-E956BD0A48AD}" type="datetimeFigureOut">
              <a:rPr lang="en-US" smtClean="0"/>
              <a:t>10/14/19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E4FACAA-E179-BC4D-84E1-1F101A431DC2}" type="slidenum">
              <a:rPr lang="en-US" smtClean="0"/>
              <a:t>‹#›</a:t>
            </a:fld>
            <a:endParaRPr lang="en-US"/>
          </a:p>
        </p:txBody>
      </p:sp>
    </p:spTree>
    <p:extLst>
      <p:ext uri="{BB962C8B-B14F-4D97-AF65-F5344CB8AC3E}">
        <p14:creationId xmlns:p14="http://schemas.microsoft.com/office/powerpoint/2010/main" val="4649338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CEBCCD6-BFB8-DA4C-B319-E956BD0A48AD}" type="datetimeFigureOut">
              <a:rPr lang="en-US" smtClean="0"/>
              <a:t>10/14/19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E4FACAA-E179-BC4D-84E1-1F101A431DC2}" type="slidenum">
              <a:rPr lang="en-US" smtClean="0"/>
              <a:t>‹#›</a:t>
            </a:fld>
            <a:endParaRPr lang="en-US"/>
          </a:p>
        </p:txBody>
      </p:sp>
    </p:spTree>
    <p:extLst>
      <p:ext uri="{BB962C8B-B14F-4D97-AF65-F5344CB8AC3E}">
        <p14:creationId xmlns:p14="http://schemas.microsoft.com/office/powerpoint/2010/main" val="15970536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CEBCCD6-BFB8-DA4C-B319-E956BD0A48AD}" type="datetimeFigureOut">
              <a:rPr lang="en-US" smtClean="0"/>
              <a:t>10/14/19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4FACAA-E179-BC4D-84E1-1F101A431DC2}" type="slidenum">
              <a:rPr lang="en-US" smtClean="0"/>
              <a:t>‹#›</a:t>
            </a:fld>
            <a:endParaRPr lang="en-US"/>
          </a:p>
        </p:txBody>
      </p:sp>
    </p:spTree>
    <p:extLst>
      <p:ext uri="{BB962C8B-B14F-4D97-AF65-F5344CB8AC3E}">
        <p14:creationId xmlns:p14="http://schemas.microsoft.com/office/powerpoint/2010/main" val="2832807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CEBCCD6-BFB8-DA4C-B319-E956BD0A48AD}" type="datetimeFigureOut">
              <a:rPr lang="en-US" smtClean="0"/>
              <a:t>10/14/19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4FACAA-E179-BC4D-84E1-1F101A431DC2}" type="slidenum">
              <a:rPr lang="en-US" smtClean="0"/>
              <a:t>‹#›</a:t>
            </a:fld>
            <a:endParaRPr lang="en-US"/>
          </a:p>
        </p:txBody>
      </p:sp>
    </p:spTree>
    <p:extLst>
      <p:ext uri="{BB962C8B-B14F-4D97-AF65-F5344CB8AC3E}">
        <p14:creationId xmlns:p14="http://schemas.microsoft.com/office/powerpoint/2010/main" val="128891289"/>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CEBCCD6-BFB8-DA4C-B319-E956BD0A48AD}" type="datetimeFigureOut">
              <a:rPr lang="en-US" smtClean="0"/>
              <a:t>10/14/19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E4FACAA-E179-BC4D-84E1-1F101A431DC2}" type="slidenum">
              <a:rPr lang="en-US" smtClean="0"/>
              <a:t>‹#›</a:t>
            </a:fld>
            <a:endParaRPr lang="en-US"/>
          </a:p>
        </p:txBody>
      </p:sp>
    </p:spTree>
    <p:extLst>
      <p:ext uri="{BB962C8B-B14F-4D97-AF65-F5344CB8AC3E}">
        <p14:creationId xmlns:p14="http://schemas.microsoft.com/office/powerpoint/2010/main" val="6285426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jpe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jpe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50000"/>
            <a:lum/>
          </a:blip>
          <a:srcRect/>
          <a:stretch>
            <a:fillRect t="-9000" b="-9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7200" dirty="0" smtClean="0"/>
              <a:t>Justice as Fairness</a:t>
            </a:r>
            <a:endParaRPr lang="en-US" sz="7200" dirty="0"/>
          </a:p>
        </p:txBody>
      </p:sp>
      <p:sp>
        <p:nvSpPr>
          <p:cNvPr id="3" name="Subtitle 2"/>
          <p:cNvSpPr>
            <a:spLocks noGrp="1"/>
          </p:cNvSpPr>
          <p:nvPr>
            <p:ph type="subTitle" idx="1"/>
          </p:nvPr>
        </p:nvSpPr>
        <p:spPr/>
        <p:txBody>
          <a:bodyPr/>
          <a:lstStyle/>
          <a:p>
            <a:r>
              <a:rPr lang="en-US" dirty="0" smtClean="0"/>
              <a:t>Justice II</a:t>
            </a:r>
            <a:endParaRPr lang="en-US" dirty="0"/>
          </a:p>
        </p:txBody>
      </p:sp>
    </p:spTree>
    <p:extLst>
      <p:ext uri="{BB962C8B-B14F-4D97-AF65-F5344CB8AC3E}">
        <p14:creationId xmlns:p14="http://schemas.microsoft.com/office/powerpoint/2010/main" val="204650497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Critiques of Rawls: The Metrics of Justice</a:t>
            </a:r>
            <a:endParaRPr lang="en-US" dirty="0"/>
          </a:p>
        </p:txBody>
      </p:sp>
      <p:sp>
        <p:nvSpPr>
          <p:cNvPr id="3" name="Content Placeholder 2"/>
          <p:cNvSpPr>
            <a:spLocks noGrp="1"/>
          </p:cNvSpPr>
          <p:nvPr>
            <p:ph idx="1"/>
          </p:nvPr>
        </p:nvSpPr>
        <p:spPr>
          <a:xfrm>
            <a:off x="838200" y="1825625"/>
            <a:ext cx="7996311" cy="4351338"/>
          </a:xfrm>
        </p:spPr>
        <p:txBody>
          <a:bodyPr>
            <a:normAutofit fontScale="92500" lnSpcReduction="20000"/>
          </a:bodyPr>
          <a:lstStyle/>
          <a:p>
            <a:r>
              <a:rPr lang="en-US" dirty="0" smtClean="0"/>
              <a:t>Some critics argue against Rawls’s metric of basic goods.</a:t>
            </a:r>
          </a:p>
          <a:p>
            <a:r>
              <a:rPr lang="en-US" dirty="0"/>
              <a:t>Rawls holds that just institutions distribute primary social goods fairly</a:t>
            </a:r>
            <a:r>
              <a:rPr lang="en-US" dirty="0" smtClean="0"/>
              <a:t>.</a:t>
            </a:r>
          </a:p>
          <a:p>
            <a:r>
              <a:rPr lang="en-US" dirty="0"/>
              <a:t>Amartya Sen objects </a:t>
            </a:r>
            <a:r>
              <a:rPr lang="en-US" dirty="0" smtClean="0"/>
              <a:t>we are unequally capable of transforming all-purpose resources (means) into </a:t>
            </a:r>
            <a:r>
              <a:rPr lang="en-US" b="1" dirty="0" smtClean="0"/>
              <a:t>functionings</a:t>
            </a:r>
            <a:r>
              <a:rPr lang="en-US" dirty="0" smtClean="0"/>
              <a:t> (ends).</a:t>
            </a:r>
          </a:p>
          <a:p>
            <a:r>
              <a:rPr lang="en-US" dirty="0" smtClean="0"/>
              <a:t>What are individuals </a:t>
            </a:r>
            <a:r>
              <a:rPr lang="en-US" b="1" dirty="0" smtClean="0"/>
              <a:t>able </a:t>
            </a:r>
            <a:r>
              <a:rPr lang="en-US" b="1" dirty="0"/>
              <a:t>to be and do</a:t>
            </a:r>
            <a:r>
              <a:rPr lang="en-US" dirty="0"/>
              <a:t> with their primary </a:t>
            </a:r>
            <a:r>
              <a:rPr lang="en-US" dirty="0" smtClean="0"/>
              <a:t>goods? </a:t>
            </a:r>
          </a:p>
          <a:p>
            <a:r>
              <a:rPr lang="en-US" dirty="0" smtClean="0"/>
              <a:t>The metrics </a:t>
            </a:r>
            <a:r>
              <a:rPr lang="en-US" dirty="0"/>
              <a:t>of interpersonal comparisons for a theory of justice </a:t>
            </a:r>
            <a:r>
              <a:rPr lang="en-US" dirty="0" smtClean="0"/>
              <a:t>should be </a:t>
            </a:r>
            <a:r>
              <a:rPr lang="en-US" dirty="0"/>
              <a:t>a measure of people’s </a:t>
            </a:r>
            <a:r>
              <a:rPr lang="en-US" b="1" dirty="0"/>
              <a:t>real freedom</a:t>
            </a:r>
            <a:r>
              <a:rPr lang="en-US" dirty="0"/>
              <a:t> to achieve functionings </a:t>
            </a:r>
            <a:r>
              <a:rPr lang="en-US" dirty="0" smtClean="0"/>
              <a:t>they value in accordance with their conception of the good.</a:t>
            </a:r>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029700" y="1825625"/>
            <a:ext cx="2324100" cy="3422629"/>
          </a:xfrm>
          <a:prstGeom prst="rect">
            <a:avLst/>
          </a:prstGeom>
        </p:spPr>
      </p:pic>
    </p:spTree>
    <p:extLst>
      <p:ext uri="{BB962C8B-B14F-4D97-AF65-F5344CB8AC3E}">
        <p14:creationId xmlns:p14="http://schemas.microsoft.com/office/powerpoint/2010/main" val="65158159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Critiques of Rawls: The Principles of Justice</a:t>
            </a:r>
            <a:endParaRPr lang="en-US" dirty="0"/>
          </a:p>
        </p:txBody>
      </p:sp>
      <p:sp>
        <p:nvSpPr>
          <p:cNvPr id="3" name="Content Placeholder 2"/>
          <p:cNvSpPr>
            <a:spLocks noGrp="1"/>
          </p:cNvSpPr>
          <p:nvPr>
            <p:ph idx="1"/>
          </p:nvPr>
        </p:nvSpPr>
        <p:spPr>
          <a:xfrm>
            <a:off x="838199" y="1825624"/>
            <a:ext cx="7855635" cy="4772123"/>
          </a:xfrm>
        </p:spPr>
        <p:txBody>
          <a:bodyPr>
            <a:normAutofit fontScale="85000" lnSpcReduction="20000"/>
          </a:bodyPr>
          <a:lstStyle/>
          <a:p>
            <a:r>
              <a:rPr lang="en-US" dirty="0" smtClean="0"/>
              <a:t>Robert </a:t>
            </a:r>
            <a:r>
              <a:rPr lang="en-US" dirty="0" err="1" smtClean="0"/>
              <a:t>Nozick</a:t>
            </a:r>
            <a:r>
              <a:rPr lang="en-US" dirty="0" smtClean="0"/>
              <a:t> famously argued against Rawls’s theory of distributive justice.</a:t>
            </a:r>
          </a:p>
          <a:p>
            <a:r>
              <a:rPr lang="en-US" dirty="0" smtClean="0"/>
              <a:t>The appropriate principle is </a:t>
            </a:r>
            <a:r>
              <a:rPr lang="en-US" b="1" dirty="0" smtClean="0"/>
              <a:t>entitlement</a:t>
            </a:r>
            <a:r>
              <a:rPr lang="en-US" dirty="0" smtClean="0"/>
              <a:t>, not </a:t>
            </a:r>
            <a:r>
              <a:rPr lang="en-US" b="1" dirty="0" smtClean="0"/>
              <a:t>fairness</a:t>
            </a:r>
            <a:r>
              <a:rPr lang="en-US" i="1" dirty="0" smtClean="0"/>
              <a:t>.</a:t>
            </a:r>
          </a:p>
          <a:p>
            <a:r>
              <a:rPr lang="en-US" dirty="0" err="1" smtClean="0"/>
              <a:t>Nozick</a:t>
            </a:r>
            <a:r>
              <a:rPr lang="en-US" dirty="0" smtClean="0"/>
              <a:t> claims </a:t>
            </a:r>
            <a:r>
              <a:rPr lang="en-US" dirty="0"/>
              <a:t>there are three sets of </a:t>
            </a:r>
            <a:r>
              <a:rPr lang="en-US" dirty="0" smtClean="0"/>
              <a:t>rules </a:t>
            </a:r>
            <a:r>
              <a:rPr lang="en-US" dirty="0"/>
              <a:t>of </a:t>
            </a:r>
            <a:r>
              <a:rPr lang="en-US" dirty="0" smtClean="0"/>
              <a:t>justice:</a:t>
            </a:r>
            <a:endParaRPr lang="en-US" dirty="0"/>
          </a:p>
          <a:p>
            <a:pPr marL="914400" lvl="1" indent="-457200">
              <a:buFont typeface="+mj-lt"/>
              <a:buAutoNum type="arabicPeriod"/>
            </a:pPr>
            <a:r>
              <a:rPr lang="en-US" dirty="0"/>
              <a:t>how things not previously possessed by anyone may be </a:t>
            </a:r>
            <a:r>
              <a:rPr lang="en-US" i="1" dirty="0"/>
              <a:t>acquired</a:t>
            </a:r>
            <a:r>
              <a:rPr lang="en-US" dirty="0"/>
              <a:t>;</a:t>
            </a:r>
          </a:p>
          <a:p>
            <a:pPr marL="914400" lvl="1" indent="-457200">
              <a:buFont typeface="+mj-lt"/>
              <a:buAutoNum type="arabicPeriod"/>
            </a:pPr>
            <a:r>
              <a:rPr lang="en-US" dirty="0"/>
              <a:t>how possession may be </a:t>
            </a:r>
            <a:r>
              <a:rPr lang="en-US" i="1" dirty="0"/>
              <a:t>transferred</a:t>
            </a:r>
            <a:r>
              <a:rPr lang="en-US" dirty="0"/>
              <a:t> from one person to another</a:t>
            </a:r>
            <a:r>
              <a:rPr lang="en-US" dirty="0" smtClean="0"/>
              <a:t>;</a:t>
            </a:r>
            <a:endParaRPr lang="en-US" dirty="0"/>
          </a:p>
          <a:p>
            <a:pPr marL="914400" lvl="1" indent="-457200">
              <a:buFont typeface="+mj-lt"/>
              <a:buAutoNum type="arabicPeriod"/>
            </a:pPr>
            <a:r>
              <a:rPr lang="en-US" dirty="0"/>
              <a:t>what must be done to </a:t>
            </a:r>
            <a:r>
              <a:rPr lang="en-US" i="1" dirty="0"/>
              <a:t>rectify</a:t>
            </a:r>
            <a:r>
              <a:rPr lang="en-US" dirty="0"/>
              <a:t> injustices arising from violations of (1) and (2).</a:t>
            </a:r>
          </a:p>
          <a:p>
            <a:r>
              <a:rPr lang="en-US" dirty="0" err="1"/>
              <a:t>Nozick</a:t>
            </a:r>
            <a:r>
              <a:rPr lang="en-US" dirty="0"/>
              <a:t> classifies theories of justice as (1) either end-result or historical, and (2) either patterned or </a:t>
            </a:r>
            <a:r>
              <a:rPr lang="en-US" dirty="0" err="1"/>
              <a:t>unpatterned</a:t>
            </a:r>
            <a:r>
              <a:rPr lang="en-US" dirty="0"/>
              <a:t>.</a:t>
            </a:r>
          </a:p>
          <a:p>
            <a:r>
              <a:rPr lang="en-US" dirty="0" smtClean="0"/>
              <a:t>A distribution is just if </a:t>
            </a:r>
            <a:r>
              <a:rPr lang="en-US" dirty="0" smtClean="0"/>
              <a:t>is the outcome of following </a:t>
            </a:r>
            <a:r>
              <a:rPr lang="en-US" dirty="0" smtClean="0"/>
              <a:t>these three sets of </a:t>
            </a:r>
            <a:r>
              <a:rPr lang="en-US" dirty="0" smtClean="0"/>
              <a:t>procedural rules</a:t>
            </a:r>
            <a:r>
              <a:rPr lang="en-US" dirty="0" smtClean="0"/>
              <a:t>.</a:t>
            </a:r>
          </a:p>
          <a:p>
            <a:pPr lvl="1"/>
            <a:r>
              <a:rPr lang="en-US" dirty="0" smtClean="0"/>
              <a:t>Radical implications for capitalism, colonialism, and slavery.</a:t>
            </a:r>
          </a:p>
          <a:p>
            <a:r>
              <a:rPr lang="en-US" dirty="0" smtClean="0"/>
              <a:t>Rawls’s reply: fairness is necessary for </a:t>
            </a:r>
            <a:r>
              <a:rPr lang="en-US" b="1" dirty="0" smtClean="0"/>
              <a:t>background justice</a:t>
            </a:r>
            <a:r>
              <a:rPr lang="en-US" dirty="0" smtClean="0"/>
              <a:t>.</a:t>
            </a:r>
          </a:p>
          <a:p>
            <a:endParaRPr lang="en-US" dirty="0" smtClean="0"/>
          </a:p>
          <a:p>
            <a:endParaRPr lang="en-US" dirty="0" smtClean="0"/>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055393" y="1825624"/>
            <a:ext cx="2298407" cy="3422629"/>
          </a:xfrm>
          <a:prstGeom prst="rect">
            <a:avLst/>
          </a:prstGeom>
        </p:spPr>
      </p:pic>
    </p:spTree>
    <p:extLst>
      <p:ext uri="{BB962C8B-B14F-4D97-AF65-F5344CB8AC3E}">
        <p14:creationId xmlns:p14="http://schemas.microsoft.com/office/powerpoint/2010/main" val="100013110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Critiques of Rawls: The Idea of the Person</a:t>
            </a:r>
            <a:endParaRPr lang="en-US" dirty="0"/>
          </a:p>
        </p:txBody>
      </p:sp>
      <p:sp>
        <p:nvSpPr>
          <p:cNvPr id="3" name="Content Placeholder 2"/>
          <p:cNvSpPr>
            <a:spLocks noGrp="1"/>
          </p:cNvSpPr>
          <p:nvPr>
            <p:ph idx="1"/>
          </p:nvPr>
        </p:nvSpPr>
        <p:spPr>
          <a:xfrm>
            <a:off x="838200" y="1825625"/>
            <a:ext cx="7996311" cy="4351338"/>
          </a:xfrm>
        </p:spPr>
        <p:txBody>
          <a:bodyPr>
            <a:normAutofit fontScale="92500"/>
          </a:bodyPr>
          <a:lstStyle/>
          <a:p>
            <a:r>
              <a:rPr lang="en-US" dirty="0" smtClean="0"/>
              <a:t>“Communitarian” political </a:t>
            </a:r>
            <a:r>
              <a:rPr lang="en-US" dirty="0"/>
              <a:t>philosophers such as Alasdair MacIntyre, Michael </a:t>
            </a:r>
            <a:r>
              <a:rPr lang="en-US" dirty="0" err="1"/>
              <a:t>Sandel</a:t>
            </a:r>
            <a:r>
              <a:rPr lang="en-US" dirty="0"/>
              <a:t>, Charles Taylor and Michael </a:t>
            </a:r>
            <a:r>
              <a:rPr lang="en-US" dirty="0" err="1" smtClean="0"/>
              <a:t>Walzer</a:t>
            </a:r>
            <a:r>
              <a:rPr lang="en-US" dirty="0" smtClean="0"/>
              <a:t>,</a:t>
            </a:r>
            <a:r>
              <a:rPr lang="en-US" dirty="0"/>
              <a:t> </a:t>
            </a:r>
            <a:r>
              <a:rPr lang="en-US" dirty="0" smtClean="0"/>
              <a:t>drawing </a:t>
            </a:r>
            <a:r>
              <a:rPr lang="en-US" dirty="0"/>
              <a:t>primarily upon the insights of </a:t>
            </a:r>
            <a:r>
              <a:rPr lang="en-US" b="1" dirty="0"/>
              <a:t>Aristotle</a:t>
            </a:r>
            <a:r>
              <a:rPr lang="en-US" dirty="0"/>
              <a:t> and </a:t>
            </a:r>
            <a:r>
              <a:rPr lang="en-US" b="1" dirty="0"/>
              <a:t>Hegel</a:t>
            </a:r>
            <a:r>
              <a:rPr lang="en-US" dirty="0"/>
              <a:t>,</a:t>
            </a:r>
            <a:r>
              <a:rPr lang="en-US" dirty="0" smtClean="0"/>
              <a:t> critiqued Rawls’s </a:t>
            </a:r>
            <a:r>
              <a:rPr lang="en-US" dirty="0"/>
              <a:t>assumption that </a:t>
            </a:r>
            <a:r>
              <a:rPr lang="en-US" dirty="0" smtClean="0"/>
              <a:t>the point of social cooperation is to </a:t>
            </a:r>
            <a:r>
              <a:rPr lang="en-US" dirty="0"/>
              <a:t>secure and distribute fairly the </a:t>
            </a:r>
            <a:r>
              <a:rPr lang="en-US" dirty="0" smtClean="0"/>
              <a:t>primary goods that individuals </a:t>
            </a:r>
            <a:r>
              <a:rPr lang="en-US" dirty="0"/>
              <a:t>need to </a:t>
            </a:r>
            <a:r>
              <a:rPr lang="en-US" dirty="0" smtClean="0"/>
              <a:t>live freely.</a:t>
            </a:r>
          </a:p>
          <a:p>
            <a:pPr lvl="1"/>
            <a:r>
              <a:rPr lang="en-US" dirty="0"/>
              <a:t>M</a:t>
            </a:r>
            <a:r>
              <a:rPr lang="en-US" dirty="0" smtClean="0"/>
              <a:t>ethodological </a:t>
            </a:r>
            <a:r>
              <a:rPr lang="en-US" dirty="0"/>
              <a:t>claims about the </a:t>
            </a:r>
            <a:r>
              <a:rPr lang="en-US" dirty="0" smtClean="0"/>
              <a:t>significance </a:t>
            </a:r>
            <a:r>
              <a:rPr lang="en-US" dirty="0"/>
              <a:t>of tradition and social context for </a:t>
            </a:r>
            <a:r>
              <a:rPr lang="en-US" dirty="0" smtClean="0"/>
              <a:t>practical reasoning.</a:t>
            </a:r>
          </a:p>
          <a:p>
            <a:pPr lvl="1"/>
            <a:r>
              <a:rPr lang="en-US" dirty="0"/>
              <a:t>O</a:t>
            </a:r>
            <a:r>
              <a:rPr lang="en-US" dirty="0" smtClean="0"/>
              <a:t>ntological claims </a:t>
            </a:r>
            <a:r>
              <a:rPr lang="en-US" dirty="0"/>
              <a:t>about the </a:t>
            </a:r>
            <a:r>
              <a:rPr lang="en-US" dirty="0" smtClean="0"/>
              <a:t>constitution </a:t>
            </a:r>
            <a:r>
              <a:rPr lang="en-US" dirty="0"/>
              <a:t>of the </a:t>
            </a:r>
            <a:r>
              <a:rPr lang="en-US" dirty="0" smtClean="0"/>
              <a:t>self.</a:t>
            </a:r>
          </a:p>
          <a:p>
            <a:pPr lvl="1"/>
            <a:r>
              <a:rPr lang="en-US" dirty="0"/>
              <a:t>N</a:t>
            </a:r>
            <a:r>
              <a:rPr lang="en-US" dirty="0" smtClean="0"/>
              <a:t>ormative </a:t>
            </a:r>
            <a:r>
              <a:rPr lang="en-US" dirty="0"/>
              <a:t>claims about the value of </a:t>
            </a:r>
            <a:r>
              <a:rPr lang="en-US" dirty="0" smtClean="0"/>
              <a:t>community.</a:t>
            </a:r>
          </a:p>
          <a:p>
            <a:r>
              <a:rPr lang="en-US" dirty="0" smtClean="0"/>
              <a:t>Rawls’s reply: </a:t>
            </a:r>
            <a:r>
              <a:rPr lang="en-US" b="1" dirty="0" smtClean="0"/>
              <a:t>political liberalism</a:t>
            </a:r>
            <a:r>
              <a:rPr lang="en-US" dirty="0" smtClean="0"/>
              <a:t> and the public culture.</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076196" y="1825625"/>
            <a:ext cx="2277604" cy="3422629"/>
          </a:xfrm>
          <a:prstGeom prst="rect">
            <a:avLst/>
          </a:prstGeom>
        </p:spPr>
      </p:pic>
    </p:spTree>
    <p:extLst>
      <p:ext uri="{BB962C8B-B14F-4D97-AF65-F5344CB8AC3E}">
        <p14:creationId xmlns:p14="http://schemas.microsoft.com/office/powerpoint/2010/main" val="57284957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Critiques of Rawls: The Idea of Society</a:t>
            </a:r>
            <a:endParaRPr lang="en-US" dirty="0"/>
          </a:p>
        </p:txBody>
      </p:sp>
      <p:sp>
        <p:nvSpPr>
          <p:cNvPr id="3" name="Content Placeholder 2"/>
          <p:cNvSpPr>
            <a:spLocks noGrp="1"/>
          </p:cNvSpPr>
          <p:nvPr>
            <p:ph idx="1"/>
          </p:nvPr>
        </p:nvSpPr>
        <p:spPr>
          <a:xfrm>
            <a:off x="838200" y="1825625"/>
            <a:ext cx="8190000" cy="4351338"/>
          </a:xfrm>
        </p:spPr>
        <p:txBody>
          <a:bodyPr>
            <a:normAutofit fontScale="92500" lnSpcReduction="20000"/>
          </a:bodyPr>
          <a:lstStyle/>
          <a:p>
            <a:r>
              <a:rPr lang="en-US" dirty="0" smtClean="0"/>
              <a:t>Rawls argues that the right is prior to the good.</a:t>
            </a:r>
          </a:p>
          <a:p>
            <a:r>
              <a:rPr lang="en-US" dirty="0" smtClean="0"/>
              <a:t>Rawls argues that reasonable pluralism is one of the modern circumstances of justice.</a:t>
            </a:r>
          </a:p>
          <a:p>
            <a:r>
              <a:rPr lang="en-US" dirty="0" smtClean="0"/>
              <a:t>To </a:t>
            </a:r>
            <a:r>
              <a:rPr lang="en-US" dirty="0"/>
              <a:t>reach </a:t>
            </a:r>
            <a:r>
              <a:rPr lang="en-US" dirty="0" smtClean="0"/>
              <a:t>consensus </a:t>
            </a:r>
            <a:r>
              <a:rPr lang="en-US" dirty="0"/>
              <a:t>on </a:t>
            </a:r>
            <a:r>
              <a:rPr lang="en-US" dirty="0" smtClean="0"/>
              <a:t>the public conception of </a:t>
            </a:r>
            <a:r>
              <a:rPr lang="en-US" dirty="0"/>
              <a:t>justice, we must bracket </a:t>
            </a:r>
            <a:r>
              <a:rPr lang="en-US" dirty="0" smtClean="0"/>
              <a:t>disagreements </a:t>
            </a:r>
            <a:r>
              <a:rPr lang="en-US" dirty="0"/>
              <a:t>about God and </a:t>
            </a:r>
            <a:r>
              <a:rPr lang="en-US" dirty="0" smtClean="0"/>
              <a:t>the good.</a:t>
            </a:r>
          </a:p>
          <a:p>
            <a:r>
              <a:rPr lang="en-US" dirty="0" smtClean="0"/>
              <a:t>Rosalind Hursthouse argues that institutions </a:t>
            </a:r>
            <a:r>
              <a:rPr lang="en-US" dirty="0"/>
              <a:t>can be evaluated as just or unjust against the standard of enabling or preventing members of a society living well </a:t>
            </a:r>
            <a:r>
              <a:rPr lang="en-US" dirty="0" smtClean="0"/>
              <a:t>together in our environments.</a:t>
            </a:r>
          </a:p>
          <a:p>
            <a:r>
              <a:rPr lang="en-US" dirty="0" smtClean="0"/>
              <a:t>The human good is “thick and vague” (Nussbaum) and admits of plural forms of the good life, within the limits of human nature. Some options can be ruled out as bad.</a:t>
            </a:r>
            <a:endParaRPr lang="en-US" dirty="0"/>
          </a:p>
          <a:p>
            <a:endParaRPr lang="en-US" dirty="0"/>
          </a:p>
        </p:txBody>
      </p:sp>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l="4312" r="6709"/>
          <a:stretch/>
        </p:blipFill>
        <p:spPr>
          <a:xfrm>
            <a:off x="9028200" y="1825625"/>
            <a:ext cx="2325600" cy="3486863"/>
          </a:xfrm>
          <a:prstGeom prst="rect">
            <a:avLst/>
          </a:prstGeom>
        </p:spPr>
      </p:pic>
    </p:spTree>
    <p:extLst>
      <p:ext uri="{BB962C8B-B14F-4D97-AF65-F5344CB8AC3E}">
        <p14:creationId xmlns:p14="http://schemas.microsoft.com/office/powerpoint/2010/main" val="197142968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a:t>
            </a:r>
            <a:endParaRPr lang="en-US" dirty="0"/>
          </a:p>
        </p:txBody>
      </p:sp>
      <p:sp>
        <p:nvSpPr>
          <p:cNvPr id="3" name="Content Placeholder 2"/>
          <p:cNvSpPr>
            <a:spLocks noGrp="1"/>
          </p:cNvSpPr>
          <p:nvPr>
            <p:ph idx="1"/>
          </p:nvPr>
        </p:nvSpPr>
        <p:spPr/>
        <p:txBody>
          <a:bodyPr>
            <a:normAutofit/>
          </a:bodyPr>
          <a:lstStyle/>
          <a:p>
            <a:r>
              <a:rPr lang="en-US" dirty="0" smtClean="0"/>
              <a:t>“Justice as Fairness”</a:t>
            </a:r>
          </a:p>
          <a:p>
            <a:r>
              <a:rPr lang="en-US" dirty="0" smtClean="0"/>
              <a:t>Reflective equilibrium and reconciliation</a:t>
            </a:r>
          </a:p>
          <a:p>
            <a:r>
              <a:rPr lang="en-US" dirty="0" smtClean="0"/>
              <a:t>Critiques of Rawls</a:t>
            </a:r>
          </a:p>
          <a:p>
            <a:pPr lvl="1"/>
            <a:r>
              <a:rPr lang="en-US" dirty="0" smtClean="0"/>
              <a:t>The </a:t>
            </a:r>
            <a:r>
              <a:rPr lang="en-US" dirty="0"/>
              <a:t>s</a:t>
            </a:r>
            <a:r>
              <a:rPr lang="en-US" dirty="0" smtClean="0"/>
              <a:t>cope of justice</a:t>
            </a:r>
          </a:p>
          <a:p>
            <a:pPr lvl="1"/>
            <a:r>
              <a:rPr lang="en-US" dirty="0" smtClean="0"/>
              <a:t>The metrics of justice</a:t>
            </a:r>
          </a:p>
          <a:p>
            <a:pPr lvl="1"/>
            <a:r>
              <a:rPr lang="en-US" dirty="0" smtClean="0"/>
              <a:t>The principles of </a:t>
            </a:r>
            <a:r>
              <a:rPr lang="en-US" dirty="0"/>
              <a:t>j</a:t>
            </a:r>
            <a:r>
              <a:rPr lang="en-US" dirty="0" smtClean="0"/>
              <a:t>ustice</a:t>
            </a:r>
          </a:p>
          <a:p>
            <a:pPr lvl="1"/>
            <a:r>
              <a:rPr lang="en-US" dirty="0" smtClean="0"/>
              <a:t>The liberal idea of the person</a:t>
            </a:r>
          </a:p>
          <a:p>
            <a:pPr lvl="1"/>
            <a:r>
              <a:rPr lang="en-US" dirty="0" smtClean="0"/>
              <a:t>The liberal idea of society</a:t>
            </a:r>
          </a:p>
        </p:txBody>
      </p:sp>
    </p:spTree>
    <p:extLst>
      <p:ext uri="{BB962C8B-B14F-4D97-AF65-F5344CB8AC3E}">
        <p14:creationId xmlns:p14="http://schemas.microsoft.com/office/powerpoint/2010/main" val="77598906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Justice as Fairness</a:t>
            </a:r>
            <a:endParaRPr lang="en-US" dirty="0"/>
          </a:p>
        </p:txBody>
      </p:sp>
      <p:sp>
        <p:nvSpPr>
          <p:cNvPr id="3" name="Content Placeholder 2"/>
          <p:cNvSpPr>
            <a:spLocks noGrp="1"/>
          </p:cNvSpPr>
          <p:nvPr>
            <p:ph idx="1"/>
          </p:nvPr>
        </p:nvSpPr>
        <p:spPr/>
        <p:txBody>
          <a:bodyPr>
            <a:normAutofit/>
          </a:bodyPr>
          <a:lstStyle/>
          <a:p>
            <a:r>
              <a:rPr lang="en-US" dirty="0" smtClean="0"/>
              <a:t>OP representatives were to agree on the principles of justice that will govern the basic structure of society as </a:t>
            </a:r>
            <a:r>
              <a:rPr lang="en-US" dirty="0"/>
              <a:t>an intergenerational, closed, self-sufficient, fair system of social cooperation between citizens as free and equal persons</a:t>
            </a:r>
            <a:r>
              <a:rPr lang="en-US" dirty="0" smtClean="0"/>
              <a:t>.</a:t>
            </a:r>
          </a:p>
          <a:p>
            <a:r>
              <a:rPr lang="en-US" dirty="0" smtClean="0"/>
              <a:t>They were to choose between options on a menu drawn up from the (Western) tradition of moral and political philosophy.</a:t>
            </a:r>
          </a:p>
          <a:p>
            <a:r>
              <a:rPr lang="en-US" dirty="0" smtClean="0"/>
              <a:t>Rawls argues that they would choose a liberal conception of justice.</a:t>
            </a:r>
          </a:p>
          <a:p>
            <a:r>
              <a:rPr lang="en-US" dirty="0" smtClean="0"/>
              <a:t>This liberal conception he calls “justice as fairness”.</a:t>
            </a:r>
          </a:p>
          <a:p>
            <a:endParaRPr lang="en-US" dirty="0"/>
          </a:p>
        </p:txBody>
      </p:sp>
    </p:spTree>
    <p:extLst>
      <p:ext uri="{BB962C8B-B14F-4D97-AF65-F5344CB8AC3E}">
        <p14:creationId xmlns:p14="http://schemas.microsoft.com/office/powerpoint/2010/main" val="117951361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Justice as Fairness</a:t>
            </a:r>
            <a:endParaRPr lang="en-US" dirty="0"/>
          </a:p>
        </p:txBody>
      </p:sp>
      <p:sp>
        <p:nvSpPr>
          <p:cNvPr id="3" name="Content Placeholder 2"/>
          <p:cNvSpPr>
            <a:spLocks noGrp="1"/>
          </p:cNvSpPr>
          <p:nvPr>
            <p:ph idx="1"/>
          </p:nvPr>
        </p:nvSpPr>
        <p:spPr/>
        <p:txBody>
          <a:bodyPr>
            <a:normAutofit/>
          </a:bodyPr>
          <a:lstStyle/>
          <a:p>
            <a:r>
              <a:rPr lang="en-US" dirty="0" smtClean="0"/>
              <a:t>We need a “metric” of justice to make comparisons.</a:t>
            </a:r>
          </a:p>
          <a:p>
            <a:r>
              <a:rPr lang="en-US" b="1" dirty="0" smtClean="0"/>
              <a:t>Primary </a:t>
            </a:r>
            <a:r>
              <a:rPr lang="en-US" b="1" dirty="0"/>
              <a:t>goods </a:t>
            </a:r>
            <a:r>
              <a:rPr lang="en-US" dirty="0" smtClean="0"/>
              <a:t>include:</a:t>
            </a:r>
            <a:endParaRPr lang="en-US" dirty="0"/>
          </a:p>
          <a:p>
            <a:pPr lvl="1"/>
            <a:r>
              <a:rPr lang="en-US" dirty="0"/>
              <a:t>The basic rights and liberties;</a:t>
            </a:r>
          </a:p>
          <a:p>
            <a:pPr lvl="1"/>
            <a:r>
              <a:rPr lang="en-US" dirty="0"/>
              <a:t>Freedom of </a:t>
            </a:r>
            <a:r>
              <a:rPr lang="en-US" dirty="0" smtClean="0"/>
              <a:t>movement;</a:t>
            </a:r>
          </a:p>
          <a:p>
            <a:pPr lvl="1"/>
            <a:r>
              <a:rPr lang="en-US" dirty="0" smtClean="0"/>
              <a:t>Choice of occupation;</a:t>
            </a:r>
            <a:endParaRPr lang="en-US" dirty="0"/>
          </a:p>
          <a:p>
            <a:pPr lvl="1"/>
            <a:r>
              <a:rPr lang="en-US" dirty="0"/>
              <a:t>The powers of offices and positions of responsibility;</a:t>
            </a:r>
          </a:p>
          <a:p>
            <a:pPr lvl="1"/>
            <a:r>
              <a:rPr lang="en-US" dirty="0"/>
              <a:t>Income and wealth;</a:t>
            </a:r>
          </a:p>
          <a:p>
            <a:pPr lvl="1"/>
            <a:r>
              <a:rPr lang="en-US" dirty="0"/>
              <a:t>The social bases of </a:t>
            </a:r>
            <a:r>
              <a:rPr lang="en-US" dirty="0" smtClean="0"/>
              <a:t>self-respect.</a:t>
            </a:r>
          </a:p>
          <a:p>
            <a:r>
              <a:rPr lang="en-US" b="1" dirty="0" smtClean="0"/>
              <a:t>Rational</a:t>
            </a:r>
            <a:r>
              <a:rPr lang="en-US" dirty="0" smtClean="0"/>
              <a:t> </a:t>
            </a:r>
            <a:r>
              <a:rPr lang="en-US" dirty="0"/>
              <a:t>citizens are assumed to have fundamental interests in getting more of these primary </a:t>
            </a:r>
            <a:r>
              <a:rPr lang="en-US" dirty="0" smtClean="0"/>
              <a:t>goods.</a:t>
            </a:r>
            <a:endParaRPr lang="en-US" dirty="0"/>
          </a:p>
        </p:txBody>
      </p:sp>
    </p:spTree>
    <p:extLst>
      <p:ext uri="{BB962C8B-B14F-4D97-AF65-F5344CB8AC3E}">
        <p14:creationId xmlns:p14="http://schemas.microsoft.com/office/powerpoint/2010/main" val="214742998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Justice as Fairness</a:t>
            </a:r>
            <a:endParaRPr lang="en-US" dirty="0"/>
          </a:p>
        </p:txBody>
      </p:sp>
      <p:sp>
        <p:nvSpPr>
          <p:cNvPr id="3" name="Content Placeholder 2"/>
          <p:cNvSpPr>
            <a:spLocks noGrp="1"/>
          </p:cNvSpPr>
          <p:nvPr>
            <p:ph idx="1"/>
          </p:nvPr>
        </p:nvSpPr>
        <p:spPr/>
        <p:txBody>
          <a:bodyPr>
            <a:normAutofit lnSpcReduction="10000"/>
          </a:bodyPr>
          <a:lstStyle/>
          <a:p>
            <a:pPr marL="514350" indent="-514350">
              <a:buFont typeface="+mj-lt"/>
              <a:buAutoNum type="arabicPeriod"/>
            </a:pPr>
            <a:r>
              <a:rPr lang="en-US" dirty="0" smtClean="0"/>
              <a:t>Each </a:t>
            </a:r>
            <a:r>
              <a:rPr lang="en-US" dirty="0"/>
              <a:t>person has the same indefeasible claim to a fully adequate scheme of equal basic liberties, which scheme is compatible with the same scheme of liberties for all;</a:t>
            </a:r>
          </a:p>
          <a:p>
            <a:pPr marL="514350" indent="-514350">
              <a:buFont typeface="+mj-lt"/>
              <a:buAutoNum type="arabicPeriod"/>
            </a:pPr>
            <a:r>
              <a:rPr lang="en-US" dirty="0" smtClean="0"/>
              <a:t>Social </a:t>
            </a:r>
            <a:r>
              <a:rPr lang="en-US" dirty="0"/>
              <a:t>and economic inequalities are to satisfy two conditions:</a:t>
            </a:r>
          </a:p>
          <a:p>
            <a:pPr marL="914400" lvl="1" indent="-457200">
              <a:buFont typeface="+mj-lt"/>
              <a:buAutoNum type="alphaLcParenR"/>
            </a:pPr>
            <a:r>
              <a:rPr lang="en-US" dirty="0"/>
              <a:t>They are to be attached to offices and positions open to all under conditions of </a:t>
            </a:r>
            <a:r>
              <a:rPr lang="en-US" i="1" dirty="0"/>
              <a:t>fair equality of opportunity</a:t>
            </a:r>
            <a:r>
              <a:rPr lang="en-US" dirty="0"/>
              <a:t>;</a:t>
            </a:r>
          </a:p>
          <a:p>
            <a:pPr marL="914400" lvl="1" indent="-457200">
              <a:buFont typeface="+mj-lt"/>
              <a:buAutoNum type="alphaLcParenR"/>
            </a:pPr>
            <a:r>
              <a:rPr lang="en-US" dirty="0"/>
              <a:t>They are to be to the greatest benefit of the least-advantaged members of society (the </a:t>
            </a:r>
            <a:r>
              <a:rPr lang="en-US" i="1" dirty="0"/>
              <a:t>difference principle</a:t>
            </a:r>
            <a:r>
              <a:rPr lang="en-US" dirty="0" smtClean="0"/>
              <a:t>).</a:t>
            </a:r>
          </a:p>
          <a:p>
            <a:r>
              <a:rPr lang="en-US" dirty="0" smtClean="0"/>
              <a:t>The first principle is </a:t>
            </a:r>
            <a:r>
              <a:rPr lang="en-US" b="1" dirty="0" smtClean="0"/>
              <a:t>lexically prior</a:t>
            </a:r>
            <a:r>
              <a:rPr lang="en-US" dirty="0" smtClean="0"/>
              <a:t> to the second, and </a:t>
            </a:r>
            <a:r>
              <a:rPr lang="en-US" i="1" dirty="0" smtClean="0"/>
              <a:t>fair equality of opportunity</a:t>
            </a:r>
            <a:r>
              <a:rPr lang="en-US" dirty="0" smtClean="0"/>
              <a:t> is lexically prior to the </a:t>
            </a:r>
            <a:r>
              <a:rPr lang="en-US" i="1" dirty="0" smtClean="0"/>
              <a:t>difference principle</a:t>
            </a:r>
            <a:r>
              <a:rPr lang="en-US" dirty="0" smtClean="0"/>
              <a:t> if the principles come into </a:t>
            </a:r>
            <a:r>
              <a:rPr lang="en-US" b="1" dirty="0" smtClean="0"/>
              <a:t>conflict</a:t>
            </a:r>
            <a:r>
              <a:rPr lang="en-US" dirty="0" smtClean="0"/>
              <a:t>.</a:t>
            </a:r>
            <a:endParaRPr lang="en-US" dirty="0"/>
          </a:p>
        </p:txBody>
      </p:sp>
    </p:spTree>
    <p:extLst>
      <p:ext uri="{BB962C8B-B14F-4D97-AF65-F5344CB8AC3E}">
        <p14:creationId xmlns:p14="http://schemas.microsoft.com/office/powerpoint/2010/main" val="141951775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Justice as Fairness</a:t>
            </a:r>
            <a:endParaRPr lang="en-US" dirty="0"/>
          </a:p>
        </p:txBody>
      </p:sp>
      <p:sp>
        <p:nvSpPr>
          <p:cNvPr id="3" name="Content Placeholder 2"/>
          <p:cNvSpPr>
            <a:spLocks noGrp="1"/>
          </p:cNvSpPr>
          <p:nvPr>
            <p:ph idx="1"/>
          </p:nvPr>
        </p:nvSpPr>
        <p:spPr/>
        <p:txBody>
          <a:bodyPr>
            <a:normAutofit/>
          </a:bodyPr>
          <a:lstStyle/>
          <a:p>
            <a:r>
              <a:rPr lang="en-US" dirty="0" smtClean="0"/>
              <a:t>Primary </a:t>
            </a:r>
            <a:r>
              <a:rPr lang="en-US" dirty="0"/>
              <a:t>goods are to be </a:t>
            </a:r>
            <a:r>
              <a:rPr lang="en-US" dirty="0" smtClean="0"/>
              <a:t>distributed </a:t>
            </a:r>
            <a:r>
              <a:rPr lang="en-US" dirty="0"/>
              <a:t>equally, unless an unequal distribution would be to </a:t>
            </a:r>
            <a:r>
              <a:rPr lang="en-US" dirty="0" smtClean="0"/>
              <a:t>everyone’s advantage.</a:t>
            </a:r>
          </a:p>
          <a:p>
            <a:r>
              <a:rPr lang="en-US" dirty="0" smtClean="0"/>
              <a:t>Inequalities must be justified to the least advantaged, because they are the justificatory equals of the more advantaged.</a:t>
            </a:r>
          </a:p>
          <a:p>
            <a:r>
              <a:rPr lang="en-US" dirty="0" smtClean="0"/>
              <a:t>This follows </a:t>
            </a:r>
            <a:r>
              <a:rPr lang="en-US" dirty="0"/>
              <a:t>from the fundamental idea of society as a fair system </a:t>
            </a:r>
            <a:r>
              <a:rPr lang="en-US" dirty="0" smtClean="0"/>
              <a:t>of social cooperation between free and equal citizens.</a:t>
            </a:r>
          </a:p>
        </p:txBody>
      </p:sp>
    </p:spTree>
    <p:extLst>
      <p:ext uri="{BB962C8B-B14F-4D97-AF65-F5344CB8AC3E}">
        <p14:creationId xmlns:p14="http://schemas.microsoft.com/office/powerpoint/2010/main" val="105827665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Reflective Equilibrium and Reconciliation</a:t>
            </a:r>
            <a:endParaRPr lang="en-US" dirty="0"/>
          </a:p>
        </p:txBody>
      </p:sp>
      <p:sp>
        <p:nvSpPr>
          <p:cNvPr id="3" name="Content Placeholder 2"/>
          <p:cNvSpPr>
            <a:spLocks noGrp="1"/>
          </p:cNvSpPr>
          <p:nvPr>
            <p:ph idx="1"/>
          </p:nvPr>
        </p:nvSpPr>
        <p:spPr/>
        <p:txBody>
          <a:bodyPr>
            <a:normAutofit fontScale="92500"/>
          </a:bodyPr>
          <a:lstStyle/>
          <a:p>
            <a:r>
              <a:rPr lang="en-US" dirty="0" smtClean="0"/>
              <a:t>Rawls is interested in </a:t>
            </a:r>
            <a:r>
              <a:rPr lang="en-US" b="1" dirty="0" smtClean="0"/>
              <a:t>theoretical stability for the right reasons</a:t>
            </a:r>
            <a:r>
              <a:rPr lang="en-US" dirty="0" smtClean="0"/>
              <a:t>.</a:t>
            </a:r>
          </a:p>
          <a:p>
            <a:r>
              <a:rPr lang="en-US" dirty="0" smtClean="0"/>
              <a:t>Rawls argues that when we come to understand the basic structure of society as </a:t>
            </a:r>
            <a:r>
              <a:rPr lang="en-US" b="1" dirty="0" smtClean="0"/>
              <a:t>rationally justified</a:t>
            </a:r>
            <a:r>
              <a:rPr lang="en-US" dirty="0" smtClean="0"/>
              <a:t>, we overcome our </a:t>
            </a:r>
            <a:r>
              <a:rPr lang="en-US" b="1" dirty="0" smtClean="0"/>
              <a:t>alienation</a:t>
            </a:r>
            <a:r>
              <a:rPr lang="en-US" dirty="0" smtClean="0"/>
              <a:t>.</a:t>
            </a:r>
          </a:p>
          <a:p>
            <a:r>
              <a:rPr lang="en-US" dirty="0" smtClean="0"/>
              <a:t>We are alienated because of the tension between our </a:t>
            </a:r>
            <a:r>
              <a:rPr lang="en-US" b="1" dirty="0" smtClean="0"/>
              <a:t>private identities</a:t>
            </a:r>
            <a:r>
              <a:rPr lang="en-US" dirty="0" smtClean="0"/>
              <a:t> and our </a:t>
            </a:r>
            <a:r>
              <a:rPr lang="en-US" b="1" dirty="0" smtClean="0"/>
              <a:t>public identities</a:t>
            </a:r>
            <a:r>
              <a:rPr lang="en-US" dirty="0" smtClean="0"/>
              <a:t> as citizens of </a:t>
            </a:r>
            <a:r>
              <a:rPr lang="en-US" dirty="0"/>
              <a:t>modern </a:t>
            </a:r>
            <a:r>
              <a:rPr lang="en-US" dirty="0" smtClean="0"/>
              <a:t>pluralistic societies.</a:t>
            </a:r>
          </a:p>
          <a:p>
            <a:r>
              <a:rPr lang="en-US" dirty="0" smtClean="0"/>
              <a:t>By inputting our intuitions as liberal democratic citizens, and assuming that our </a:t>
            </a:r>
            <a:r>
              <a:rPr lang="en-US" b="1" dirty="0" smtClean="0"/>
              <a:t>comprehensive conceptions of the good </a:t>
            </a:r>
            <a:r>
              <a:rPr lang="en-US" dirty="0" smtClean="0"/>
              <a:t>are </a:t>
            </a:r>
            <a:r>
              <a:rPr lang="en-US" b="1" dirty="0" smtClean="0"/>
              <a:t>reasonable</a:t>
            </a:r>
            <a:r>
              <a:rPr lang="en-US" dirty="0" smtClean="0"/>
              <a:t>, the result of the thought experiment, justice as fairness, attains </a:t>
            </a:r>
            <a:r>
              <a:rPr lang="en-US" b="1" dirty="0" smtClean="0"/>
              <a:t>reflective equilibrium</a:t>
            </a:r>
            <a:r>
              <a:rPr lang="en-US" dirty="0" smtClean="0"/>
              <a:t>.</a:t>
            </a:r>
          </a:p>
          <a:p>
            <a:r>
              <a:rPr lang="en-US" dirty="0" smtClean="0"/>
              <a:t>Justice as fairness achieves a </a:t>
            </a:r>
            <a:r>
              <a:rPr lang="en-US" b="1" dirty="0" smtClean="0"/>
              <a:t>stable overlapping consensus</a:t>
            </a:r>
            <a:r>
              <a:rPr lang="en-US" dirty="0"/>
              <a:t> </a:t>
            </a:r>
            <a:r>
              <a:rPr lang="en-US" dirty="0" smtClean="0"/>
              <a:t>among plural citizens from their different worldviews and value systems.</a:t>
            </a:r>
          </a:p>
        </p:txBody>
      </p:sp>
    </p:spTree>
    <p:extLst>
      <p:ext uri="{BB962C8B-B14F-4D97-AF65-F5344CB8AC3E}">
        <p14:creationId xmlns:p14="http://schemas.microsoft.com/office/powerpoint/2010/main" val="105056513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Critiques of Rawls: The Scope of Justice</a:t>
            </a:r>
            <a:endParaRPr lang="en-US" dirty="0"/>
          </a:p>
        </p:txBody>
      </p:sp>
      <p:sp>
        <p:nvSpPr>
          <p:cNvPr id="3" name="Content Placeholder 2"/>
          <p:cNvSpPr>
            <a:spLocks noGrp="1"/>
          </p:cNvSpPr>
          <p:nvPr>
            <p:ph idx="1"/>
          </p:nvPr>
        </p:nvSpPr>
        <p:spPr>
          <a:xfrm>
            <a:off x="838201" y="1825625"/>
            <a:ext cx="8179189" cy="4351338"/>
          </a:xfrm>
        </p:spPr>
        <p:txBody>
          <a:bodyPr>
            <a:normAutofit fontScale="92500" lnSpcReduction="10000"/>
          </a:bodyPr>
          <a:lstStyle/>
          <a:p>
            <a:r>
              <a:rPr lang="en-US" dirty="0" smtClean="0"/>
              <a:t>Rawls limits the scope of justice to the basic structure of an intergenerational, closed, self-sufficient society.</a:t>
            </a:r>
          </a:p>
          <a:p>
            <a:r>
              <a:rPr lang="en-US" dirty="0" smtClean="0"/>
              <a:t>Some </a:t>
            </a:r>
            <a:r>
              <a:rPr lang="en-US" b="1" dirty="0" smtClean="0"/>
              <a:t>cosmopolitan critics</a:t>
            </a:r>
            <a:r>
              <a:rPr lang="en-US" dirty="0" smtClean="0"/>
              <a:t>, like Gillian Brock,</a:t>
            </a:r>
            <a:r>
              <a:rPr lang="en-US" b="1" dirty="0" smtClean="0"/>
              <a:t> </a:t>
            </a:r>
            <a:r>
              <a:rPr lang="en-US" dirty="0" smtClean="0"/>
              <a:t>have argued that the scope of justice is universal.</a:t>
            </a:r>
          </a:p>
          <a:p>
            <a:r>
              <a:rPr lang="en-US" dirty="0" smtClean="0"/>
              <a:t>Some cosmopolitans have argued on the Kantian grounds that freedom and equality are intrinsic to humanity.</a:t>
            </a:r>
          </a:p>
          <a:p>
            <a:pPr lvl="1"/>
            <a:r>
              <a:rPr lang="en-US" dirty="0" smtClean="0"/>
              <a:t>The scope of justice is </a:t>
            </a:r>
            <a:r>
              <a:rPr lang="en-US" b="1" dirty="0" smtClean="0"/>
              <a:t>necessarily universal</a:t>
            </a:r>
            <a:r>
              <a:rPr lang="en-US" dirty="0" smtClean="0"/>
              <a:t>.</a:t>
            </a:r>
          </a:p>
          <a:p>
            <a:r>
              <a:rPr lang="en-US" dirty="0" smtClean="0"/>
              <a:t>Some cosmopolitans have argued this on the Rawlsian grounds that the global order constitutes a the primary subject of justice.</a:t>
            </a:r>
          </a:p>
          <a:p>
            <a:pPr lvl="1"/>
            <a:r>
              <a:rPr lang="en-US" dirty="0" smtClean="0"/>
              <a:t>The scope of justice is </a:t>
            </a:r>
            <a:r>
              <a:rPr lang="en-US" b="1" dirty="0" smtClean="0"/>
              <a:t>contingently universal</a:t>
            </a:r>
            <a:r>
              <a:rPr lang="en-US" dirty="0" smtClean="0"/>
              <a:t>.</a:t>
            </a:r>
          </a:p>
        </p:txBody>
      </p:sp>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r="828"/>
          <a:stretch/>
        </p:blipFill>
        <p:spPr>
          <a:xfrm>
            <a:off x="9028200" y="1825625"/>
            <a:ext cx="2325600" cy="3502061"/>
          </a:xfrm>
          <a:prstGeom prst="rect">
            <a:avLst/>
          </a:prstGeom>
        </p:spPr>
      </p:pic>
    </p:spTree>
    <p:extLst>
      <p:ext uri="{BB962C8B-B14F-4D97-AF65-F5344CB8AC3E}">
        <p14:creationId xmlns:p14="http://schemas.microsoft.com/office/powerpoint/2010/main" val="164256112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Critiques of Rawls: The Scope of Justice</a:t>
            </a:r>
            <a:endParaRPr lang="en-US" dirty="0"/>
          </a:p>
        </p:txBody>
      </p:sp>
      <p:sp>
        <p:nvSpPr>
          <p:cNvPr id="3" name="Content Placeholder 2"/>
          <p:cNvSpPr>
            <a:spLocks noGrp="1"/>
          </p:cNvSpPr>
          <p:nvPr>
            <p:ph idx="1"/>
          </p:nvPr>
        </p:nvSpPr>
        <p:spPr>
          <a:xfrm>
            <a:off x="838200" y="1825625"/>
            <a:ext cx="7911905" cy="4351338"/>
          </a:xfrm>
        </p:spPr>
        <p:txBody>
          <a:bodyPr>
            <a:normAutofit/>
          </a:bodyPr>
          <a:lstStyle/>
          <a:p>
            <a:r>
              <a:rPr lang="en-US" dirty="0" smtClean="0"/>
              <a:t>Martha Nussbaum argues </a:t>
            </a:r>
            <a:r>
              <a:rPr lang="en-US" dirty="0"/>
              <a:t>that Rawls </a:t>
            </a:r>
            <a:r>
              <a:rPr lang="en-US" b="1" dirty="0"/>
              <a:t>excludes</a:t>
            </a:r>
            <a:r>
              <a:rPr lang="en-US" dirty="0"/>
              <a:t> important classes of persons from the </a:t>
            </a:r>
            <a:r>
              <a:rPr lang="en-US" dirty="0" smtClean="0"/>
              <a:t>scope of justice as fairness.</a:t>
            </a:r>
          </a:p>
          <a:p>
            <a:r>
              <a:rPr lang="en-US" dirty="0" smtClean="0"/>
              <a:t>The Rawlsian theory </a:t>
            </a:r>
            <a:r>
              <a:rPr lang="en-US" dirty="0"/>
              <a:t>of justice assumes that all individuals are able to be fully contributing members of society throughout their adult </a:t>
            </a:r>
            <a:r>
              <a:rPr lang="en-US" dirty="0" smtClean="0"/>
              <a:t>lives. </a:t>
            </a:r>
          </a:p>
          <a:p>
            <a:pPr lvl="1"/>
            <a:r>
              <a:rPr lang="en-US" dirty="0" smtClean="0"/>
              <a:t>Differences in need and ability.</a:t>
            </a:r>
          </a:p>
          <a:p>
            <a:pPr lvl="1"/>
            <a:r>
              <a:rPr lang="en-US" dirty="0" smtClean="0"/>
              <a:t>Chronic debilitating illness, major accidents.</a:t>
            </a:r>
          </a:p>
          <a:p>
            <a:pPr lvl="1"/>
            <a:r>
              <a:rPr lang="en-US" dirty="0" smtClean="0"/>
              <a:t>Patterns of dependency across normal human lives.</a:t>
            </a:r>
          </a:p>
          <a:p>
            <a:r>
              <a:rPr lang="en-US" dirty="0" smtClean="0"/>
              <a:t>What about animals and non-human nature?</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029700" y="1825625"/>
            <a:ext cx="2324100" cy="3492500"/>
          </a:xfrm>
          <a:prstGeom prst="rect">
            <a:avLst/>
          </a:prstGeom>
        </p:spPr>
      </p:pic>
    </p:spTree>
    <p:extLst>
      <p:ext uri="{BB962C8B-B14F-4D97-AF65-F5344CB8AC3E}">
        <p14:creationId xmlns:p14="http://schemas.microsoft.com/office/powerpoint/2010/main" val="164265589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2243</TotalTime>
  <Words>972</Words>
  <Application>Microsoft Macintosh PowerPoint</Application>
  <PresentationFormat>Widescreen</PresentationFormat>
  <Paragraphs>86</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Calibri</vt:lpstr>
      <vt:lpstr>Calibri Light</vt:lpstr>
      <vt:lpstr>Arial</vt:lpstr>
      <vt:lpstr>Office Theme</vt:lpstr>
      <vt:lpstr>Justice as Fairness</vt:lpstr>
      <vt:lpstr>Overview</vt:lpstr>
      <vt:lpstr>Justice as Fairness</vt:lpstr>
      <vt:lpstr>Justice as Fairness</vt:lpstr>
      <vt:lpstr>Justice as Fairness</vt:lpstr>
      <vt:lpstr>Justice as Fairness</vt:lpstr>
      <vt:lpstr>Reflective Equilibrium and Reconciliation</vt:lpstr>
      <vt:lpstr>Critiques of Rawls: The Scope of Justice</vt:lpstr>
      <vt:lpstr>Critiques of Rawls: The Scope of Justice</vt:lpstr>
      <vt:lpstr>Critiques of Rawls: The Metrics of Justice</vt:lpstr>
      <vt:lpstr>Critiques of Rawls: The Principles of Justice</vt:lpstr>
      <vt:lpstr>Critiques of Rawls: The Idea of the Person</vt:lpstr>
      <vt:lpstr>Critiques of Rawls: The Idea of Society</vt:lpstr>
    </vt:vector>
  </TitlesOfParts>
  <Company/>
  <LinksUpToDate>false</LinksUpToDate>
  <SharedDoc>false</SharedDoc>
  <HyperlinksChanged>false</HyperlinksChanged>
  <AppVersion>15.0028</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John Rawls</dc:title>
  <dc:creator>Zachary Penman</dc:creator>
  <cp:lastModifiedBy>Zachary Penman</cp:lastModifiedBy>
  <cp:revision>56</cp:revision>
  <dcterms:created xsi:type="dcterms:W3CDTF">2019-09-10T19:06:39Z</dcterms:created>
  <dcterms:modified xsi:type="dcterms:W3CDTF">2019-10-13T22:11:36Z</dcterms:modified>
</cp:coreProperties>
</file>