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98" r:id="rId3"/>
    <p:sldId id="299" r:id="rId4"/>
    <p:sldId id="300" r:id="rId5"/>
    <p:sldId id="302" r:id="rId6"/>
    <p:sldId id="272" r:id="rId7"/>
    <p:sldId id="293" r:id="rId8"/>
    <p:sldId id="277" r:id="rId9"/>
    <p:sldId id="271" r:id="rId10"/>
    <p:sldId id="295" r:id="rId11"/>
    <p:sldId id="273" r:id="rId12"/>
    <p:sldId id="291" r:id="rId13"/>
    <p:sldId id="279" r:id="rId14"/>
    <p:sldId id="287" r:id="rId15"/>
    <p:sldId id="288"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62"/>
  </p:normalViewPr>
  <p:slideViewPr>
    <p:cSldViewPr snapToGrid="0" snapToObjects="1">
      <p:cViewPr varScale="1">
        <p:scale>
          <a:sx n="91" d="100"/>
          <a:sy n="91"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54CFC-8E98-D944-8E0F-7DA67F1E832B}" type="datetimeFigureOut">
              <a:rPr lang="en-US" smtClean="0"/>
              <a:t>10/21/19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2A3CE-5310-0940-96DF-8B0E2C404E26}" type="slidenum">
              <a:rPr lang="en-US" smtClean="0"/>
              <a:t>‹#›</a:t>
            </a:fld>
            <a:endParaRPr lang="en-US"/>
          </a:p>
        </p:txBody>
      </p:sp>
    </p:spTree>
    <p:extLst>
      <p:ext uri="{BB962C8B-B14F-4D97-AF65-F5344CB8AC3E}">
        <p14:creationId xmlns:p14="http://schemas.microsoft.com/office/powerpoint/2010/main" val="120154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A3CE-5310-0940-96DF-8B0E2C404E26}" type="slidenum">
              <a:rPr lang="en-US" smtClean="0"/>
              <a:t>1</a:t>
            </a:fld>
            <a:endParaRPr lang="en-US"/>
          </a:p>
        </p:txBody>
      </p:sp>
    </p:spTree>
    <p:extLst>
      <p:ext uri="{BB962C8B-B14F-4D97-AF65-F5344CB8AC3E}">
        <p14:creationId xmlns:p14="http://schemas.microsoft.com/office/powerpoint/2010/main" val="28989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A3CE-5310-0940-96DF-8B0E2C404E26}" type="slidenum">
              <a:rPr lang="en-US" smtClean="0"/>
              <a:t>5</a:t>
            </a:fld>
            <a:endParaRPr lang="en-US"/>
          </a:p>
        </p:txBody>
      </p:sp>
    </p:spTree>
    <p:extLst>
      <p:ext uri="{BB962C8B-B14F-4D97-AF65-F5344CB8AC3E}">
        <p14:creationId xmlns:p14="http://schemas.microsoft.com/office/powerpoint/2010/main" val="58968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D18CD-5CBC-1445-BB0C-59930CD656C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16635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18CD-5CBC-1445-BB0C-59930CD656C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155273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18CD-5CBC-1445-BB0C-59930CD656C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64642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18CD-5CBC-1445-BB0C-59930CD656C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210743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D18CD-5CBC-1445-BB0C-59930CD656C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12565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D18CD-5CBC-1445-BB0C-59930CD656C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5589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D18CD-5CBC-1445-BB0C-59930CD656CC}"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95457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D18CD-5CBC-1445-BB0C-59930CD656CC}"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183511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D18CD-5CBC-1445-BB0C-59930CD656CC}"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61121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D18CD-5CBC-1445-BB0C-59930CD656C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124089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D18CD-5CBC-1445-BB0C-59930CD656C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6966A-4D74-EA40-A1BA-29C2A432D66F}" type="slidenum">
              <a:rPr lang="en-US" smtClean="0"/>
              <a:t>‹#›</a:t>
            </a:fld>
            <a:endParaRPr lang="en-US"/>
          </a:p>
        </p:txBody>
      </p:sp>
    </p:spTree>
    <p:extLst>
      <p:ext uri="{BB962C8B-B14F-4D97-AF65-F5344CB8AC3E}">
        <p14:creationId xmlns:p14="http://schemas.microsoft.com/office/powerpoint/2010/main" val="1476383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D18CD-5CBC-1445-BB0C-59930CD656CC}" type="datetimeFigureOut">
              <a:rPr lang="en-US" smtClean="0"/>
              <a:t>10/21/19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6966A-4D74-EA40-A1BA-29C2A432D66F}" type="slidenum">
              <a:rPr lang="en-US" smtClean="0"/>
              <a:t>‹#›</a:t>
            </a:fld>
            <a:endParaRPr lang="en-US"/>
          </a:p>
        </p:txBody>
      </p:sp>
    </p:spTree>
    <p:extLst>
      <p:ext uri="{BB962C8B-B14F-4D97-AF65-F5344CB8AC3E}">
        <p14:creationId xmlns:p14="http://schemas.microsoft.com/office/powerpoint/2010/main" val="7200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Institutional Racism</a:t>
            </a:r>
            <a:endParaRPr lang="en-US" sz="8000" dirty="0"/>
          </a:p>
        </p:txBody>
      </p:sp>
      <p:sp>
        <p:nvSpPr>
          <p:cNvPr id="3" name="Subtitle 2"/>
          <p:cNvSpPr>
            <a:spLocks noGrp="1"/>
          </p:cNvSpPr>
          <p:nvPr>
            <p:ph type="subTitle" idx="1"/>
          </p:nvPr>
        </p:nvSpPr>
        <p:spPr/>
        <p:txBody>
          <a:bodyPr>
            <a:normAutofit/>
          </a:bodyPr>
          <a:lstStyle/>
          <a:p>
            <a:r>
              <a:rPr lang="en-US" sz="4000" dirty="0" smtClean="0"/>
              <a:t>Justice III</a:t>
            </a:r>
            <a:endParaRPr lang="en-US" sz="4000" dirty="0"/>
          </a:p>
        </p:txBody>
      </p:sp>
    </p:spTree>
    <p:extLst>
      <p:ext uri="{BB962C8B-B14F-4D97-AF65-F5344CB8AC3E}">
        <p14:creationId xmlns:p14="http://schemas.microsoft.com/office/powerpoint/2010/main" val="296666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Macpherson Inquiry and Report</a:t>
            </a:r>
          </a:p>
        </p:txBody>
      </p:sp>
      <p:sp>
        <p:nvSpPr>
          <p:cNvPr id="3" name="Content Placeholder 2"/>
          <p:cNvSpPr>
            <a:spLocks noGrp="1"/>
          </p:cNvSpPr>
          <p:nvPr>
            <p:ph idx="1"/>
          </p:nvPr>
        </p:nvSpPr>
        <p:spPr/>
        <p:txBody>
          <a:bodyPr>
            <a:normAutofit/>
          </a:bodyPr>
          <a:lstStyle/>
          <a:p>
            <a:r>
              <a:rPr lang="en-US" dirty="0" smtClean="0"/>
              <a:t>July 1997: an inquiry “into the matters arising from the death of Stephen Lawrence on 22 April 1993 to date, in order particularly to </a:t>
            </a:r>
            <a:r>
              <a:rPr lang="en-US" b="1" dirty="0" smtClean="0"/>
              <a:t>identify the lessons to be learned for the investigation and prosecution of racially motivated crimes</a:t>
            </a:r>
            <a:r>
              <a:rPr lang="en-US" dirty="0" smtClean="0"/>
              <a:t>”. </a:t>
            </a:r>
          </a:p>
          <a:p>
            <a:r>
              <a:rPr lang="en-US" dirty="0" smtClean="0"/>
              <a:t>Chaired by </a:t>
            </a:r>
            <a:r>
              <a:rPr lang="en-US" dirty="0"/>
              <a:t>Sir William Macpherson, a retired High Court </a:t>
            </a:r>
            <a:r>
              <a:rPr lang="en-US" dirty="0" smtClean="0"/>
              <a:t>judge.</a:t>
            </a:r>
          </a:p>
          <a:p>
            <a:r>
              <a:rPr lang="en-US" dirty="0" smtClean="0"/>
              <a:t>The inquiry came after years of campaigning by the Lawrence family, the collapse of the family’s private case, and the announcement of an investigation into the case by the Police Complaints Authority.</a:t>
            </a:r>
          </a:p>
        </p:txBody>
      </p:sp>
    </p:spTree>
    <p:extLst>
      <p:ext uri="{BB962C8B-B14F-4D97-AF65-F5344CB8AC3E}">
        <p14:creationId xmlns:p14="http://schemas.microsoft.com/office/powerpoint/2010/main" val="36949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Pernicious </a:t>
            </a:r>
            <a:r>
              <a:rPr lang="en-US" dirty="0"/>
              <a:t>and </a:t>
            </a:r>
            <a:r>
              <a:rPr lang="en-US" dirty="0" smtClean="0"/>
              <a:t>Persistent </a:t>
            </a:r>
            <a:r>
              <a:rPr lang="en-US" dirty="0"/>
              <a:t>I</a:t>
            </a:r>
            <a:r>
              <a:rPr lang="en-US" dirty="0" smtClean="0"/>
              <a:t>nstitutional Racism</a:t>
            </a:r>
            <a:endParaRPr lang="en-US" dirty="0"/>
          </a:p>
        </p:txBody>
      </p:sp>
      <p:sp>
        <p:nvSpPr>
          <p:cNvPr id="3" name="Content Placeholder 2"/>
          <p:cNvSpPr>
            <a:spLocks noGrp="1"/>
          </p:cNvSpPr>
          <p:nvPr>
            <p:ph idx="1"/>
          </p:nvPr>
        </p:nvSpPr>
        <p:spPr/>
        <p:txBody>
          <a:bodyPr>
            <a:normAutofit/>
          </a:bodyPr>
          <a:lstStyle/>
          <a:p>
            <a:r>
              <a:rPr lang="en-US" dirty="0" smtClean="0"/>
              <a:t>The 350-page report concluded that the police investigation into the murder had been “marred by a combination of professional incompetence, institutional racism and a failure of leadership”. </a:t>
            </a:r>
          </a:p>
          <a:p>
            <a:r>
              <a:rPr lang="en-US" dirty="0" smtClean="0"/>
              <a:t>The report named, and singled out for criticism, particular agents and institutions for their responsibility.</a:t>
            </a:r>
          </a:p>
          <a:p>
            <a:r>
              <a:rPr lang="en-US" b="1" dirty="0"/>
              <a:t>T</a:t>
            </a:r>
            <a:r>
              <a:rPr lang="en-US" b="1" dirty="0" smtClean="0"/>
              <a:t>he police, as an institution, was criticised</a:t>
            </a:r>
            <a:r>
              <a:rPr lang="en-US" b="1" dirty="0"/>
              <a:t> </a:t>
            </a:r>
            <a:r>
              <a:rPr lang="en-US" b="1" dirty="0" smtClean="0"/>
              <a:t>for being racist</a:t>
            </a:r>
            <a:r>
              <a:rPr lang="en-US" dirty="0" smtClean="0"/>
              <a:t>.</a:t>
            </a:r>
          </a:p>
          <a:p>
            <a:r>
              <a:rPr lang="en-US" dirty="0"/>
              <a:t>The Report stressed </a:t>
            </a:r>
            <a:r>
              <a:rPr lang="en-US" dirty="0" smtClean="0"/>
              <a:t>institutional </a:t>
            </a:r>
            <a:r>
              <a:rPr lang="en-US" dirty="0"/>
              <a:t>racism </a:t>
            </a:r>
            <a:r>
              <a:rPr lang="en-US" b="1" dirty="0" smtClean="0"/>
              <a:t>does not imply </a:t>
            </a:r>
            <a:r>
              <a:rPr lang="en-US" dirty="0" smtClean="0"/>
              <a:t>that </a:t>
            </a:r>
            <a:r>
              <a:rPr lang="en-US" b="1" dirty="0" smtClean="0"/>
              <a:t>policies are racist</a:t>
            </a:r>
            <a:r>
              <a:rPr lang="en-US" dirty="0" smtClean="0"/>
              <a:t> </a:t>
            </a:r>
            <a:r>
              <a:rPr lang="en-US" dirty="0"/>
              <a:t>or </a:t>
            </a:r>
            <a:r>
              <a:rPr lang="en-US" dirty="0" smtClean="0"/>
              <a:t>that every </a:t>
            </a:r>
            <a:r>
              <a:rPr lang="en-US" b="1" dirty="0" smtClean="0"/>
              <a:t>officer is individually racist</a:t>
            </a:r>
            <a:r>
              <a:rPr lang="en-US" dirty="0" smtClean="0"/>
              <a:t>.</a:t>
            </a:r>
          </a:p>
        </p:txBody>
      </p:sp>
    </p:spTree>
    <p:extLst>
      <p:ext uri="{BB962C8B-B14F-4D97-AF65-F5344CB8AC3E}">
        <p14:creationId xmlns:p14="http://schemas.microsoft.com/office/powerpoint/2010/main" val="110119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Clarity</a:t>
            </a:r>
            <a:endParaRPr lang="en-US" dirty="0"/>
          </a:p>
        </p:txBody>
      </p:sp>
      <p:sp>
        <p:nvSpPr>
          <p:cNvPr id="3" name="Content Placeholder 2"/>
          <p:cNvSpPr>
            <a:spLocks noGrp="1"/>
          </p:cNvSpPr>
          <p:nvPr>
            <p:ph idx="1"/>
          </p:nvPr>
        </p:nvSpPr>
        <p:spPr/>
        <p:txBody>
          <a:bodyPr>
            <a:normAutofit/>
          </a:bodyPr>
          <a:lstStyle/>
          <a:p>
            <a:r>
              <a:rPr lang="en-US" dirty="0" smtClean="0"/>
              <a:t>6.34. For </a:t>
            </a:r>
            <a:r>
              <a:rPr lang="en-US" dirty="0"/>
              <a:t>the purposes of our Inquiry the concept of institutional racism </a:t>
            </a:r>
            <a:r>
              <a:rPr lang="en-US" dirty="0" smtClean="0"/>
              <a:t>of</a:t>
            </a:r>
            <a:r>
              <a:rPr lang="en-US" dirty="0"/>
              <a:t>: </a:t>
            </a:r>
            <a:r>
              <a:rPr lang="en-US" dirty="0" smtClean="0"/>
              <a:t>The </a:t>
            </a:r>
            <a:r>
              <a:rPr lang="en-US" dirty="0"/>
              <a:t>collective failure of an </a:t>
            </a:r>
            <a:r>
              <a:rPr lang="en-US" dirty="0" err="1"/>
              <a:t>organisation</a:t>
            </a:r>
            <a:r>
              <a:rPr lang="en-US" dirty="0"/>
              <a:t> to provide an appropriate and professional service to people because of their </a:t>
            </a:r>
            <a:r>
              <a:rPr lang="en-US" dirty="0" err="1"/>
              <a:t>colour</a:t>
            </a:r>
            <a:r>
              <a:rPr lang="en-US" dirty="0"/>
              <a:t>, culture, or ethnic origin. It can be seen or detected in processes, attitudes and </a:t>
            </a:r>
            <a:r>
              <a:rPr lang="en-US" dirty="0" err="1"/>
              <a:t>behaviour</a:t>
            </a:r>
            <a:r>
              <a:rPr lang="en-US" dirty="0"/>
              <a:t> which amount to discrimination through unwitting prejudice, ignorance, thoughtlessness and racist stereotyping which disadvantage minority ethnic people.</a:t>
            </a:r>
          </a:p>
        </p:txBody>
      </p:sp>
    </p:spTree>
    <p:extLst>
      <p:ext uri="{BB962C8B-B14F-4D97-AF65-F5344CB8AC3E}">
        <p14:creationId xmlns:p14="http://schemas.microsoft.com/office/powerpoint/2010/main" val="2055823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Evolution</a:t>
            </a:r>
            <a:endParaRPr lang="en-US" dirty="0"/>
          </a:p>
        </p:txBody>
      </p:sp>
      <p:sp>
        <p:nvSpPr>
          <p:cNvPr id="3" name="Content Placeholder 2"/>
          <p:cNvSpPr>
            <a:spLocks noGrp="1"/>
          </p:cNvSpPr>
          <p:nvPr>
            <p:ph idx="1"/>
          </p:nvPr>
        </p:nvSpPr>
        <p:spPr/>
        <p:txBody>
          <a:bodyPr>
            <a:normAutofit lnSpcReduction="10000"/>
          </a:bodyPr>
          <a:lstStyle/>
          <a:p>
            <a:r>
              <a:rPr lang="en-US" dirty="0"/>
              <a:t>The concept of institutional racism was not </a:t>
            </a:r>
            <a:r>
              <a:rPr lang="en-US" dirty="0" smtClean="0"/>
              <a:t>new.</a:t>
            </a:r>
          </a:p>
          <a:p>
            <a:r>
              <a:rPr lang="en-US" dirty="0" smtClean="0"/>
              <a:t>The concept had </a:t>
            </a:r>
            <a:r>
              <a:rPr lang="en-US" dirty="0"/>
              <a:t>been developed over several decades by activists and academics in the US and </a:t>
            </a:r>
            <a:r>
              <a:rPr lang="en-US" dirty="0" smtClean="0"/>
              <a:t>UK </a:t>
            </a:r>
            <a:r>
              <a:rPr lang="en-US" dirty="0"/>
              <a:t>who </a:t>
            </a:r>
            <a:r>
              <a:rPr lang="en-US" dirty="0" smtClean="0"/>
              <a:t>named and </a:t>
            </a:r>
            <a:r>
              <a:rPr lang="en-US" dirty="0" err="1" smtClean="0"/>
              <a:t>theorised</a:t>
            </a:r>
            <a:r>
              <a:rPr lang="en-US" dirty="0" smtClean="0"/>
              <a:t> the </a:t>
            </a:r>
            <a:r>
              <a:rPr lang="en-US" dirty="0"/>
              <a:t>phenomenon that was part of black people’s </a:t>
            </a:r>
            <a:r>
              <a:rPr lang="en-US" dirty="0" smtClean="0"/>
              <a:t>average everyday experience </a:t>
            </a:r>
            <a:r>
              <a:rPr lang="en-US" dirty="0"/>
              <a:t>with public and private </a:t>
            </a:r>
            <a:r>
              <a:rPr lang="en-US" dirty="0" err="1"/>
              <a:t>organisations</a:t>
            </a:r>
            <a:r>
              <a:rPr lang="en-US" dirty="0" smtClean="0"/>
              <a:t>.</a:t>
            </a:r>
          </a:p>
          <a:p>
            <a:r>
              <a:rPr lang="en-US" dirty="0" smtClean="0"/>
              <a:t>Generated a new critical-hermeneutical resource for </a:t>
            </a:r>
            <a:r>
              <a:rPr lang="en-US" b="1" dirty="0" smtClean="0"/>
              <a:t>making sense</a:t>
            </a:r>
            <a:r>
              <a:rPr lang="en-US" dirty="0" smtClean="0"/>
              <a:t> of the experiences of racialised oppression </a:t>
            </a:r>
            <a:r>
              <a:rPr lang="mr-IN" dirty="0" smtClean="0"/>
              <a:t>–</a:t>
            </a:r>
            <a:r>
              <a:rPr lang="en-US" dirty="0" smtClean="0"/>
              <a:t> to themselves, each other, and to their oppressors </a:t>
            </a:r>
            <a:r>
              <a:rPr lang="mr-IN" dirty="0" smtClean="0"/>
              <a:t>–</a:t>
            </a:r>
            <a:r>
              <a:rPr lang="en-US" dirty="0" smtClean="0"/>
              <a:t> and </a:t>
            </a:r>
            <a:r>
              <a:rPr lang="en-US" b="1" dirty="0" smtClean="0"/>
              <a:t>transforming</a:t>
            </a:r>
            <a:r>
              <a:rPr lang="en-US" dirty="0" smtClean="0"/>
              <a:t> the social structure.</a:t>
            </a:r>
          </a:p>
          <a:p>
            <a:r>
              <a:rPr lang="en-US" dirty="0"/>
              <a:t>The joint authors of the report argued that the </a:t>
            </a:r>
            <a:r>
              <a:rPr lang="en-US" b="1" dirty="0"/>
              <a:t>public debate </a:t>
            </a:r>
            <a:r>
              <a:rPr lang="en-US" dirty="0"/>
              <a:t>about policing and institutional racism had been transformed by the inquiry, “and that the debate thus ignited must be carried forward</a:t>
            </a:r>
            <a:r>
              <a:rPr lang="en-US" dirty="0" smtClean="0"/>
              <a:t>”.</a:t>
            </a:r>
            <a:endParaRPr lang="en-US" dirty="0"/>
          </a:p>
        </p:txBody>
      </p:sp>
    </p:spTree>
    <p:extLst>
      <p:ext uri="{BB962C8B-B14F-4D97-AF65-F5344CB8AC3E}">
        <p14:creationId xmlns:p14="http://schemas.microsoft.com/office/powerpoint/2010/main" val="1755994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Again</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54627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Rawls for Racial Justice?</a:t>
            </a:r>
            <a:endParaRPr lang="en-US" dirty="0"/>
          </a:p>
        </p:txBody>
      </p:sp>
      <p:sp>
        <p:nvSpPr>
          <p:cNvPr id="3" name="Content Placeholder 2"/>
          <p:cNvSpPr>
            <a:spLocks noGrp="1"/>
          </p:cNvSpPr>
          <p:nvPr>
            <p:ph idx="1"/>
          </p:nvPr>
        </p:nvSpPr>
        <p:spPr>
          <a:xfrm>
            <a:off x="838200" y="1825625"/>
            <a:ext cx="7925972" cy="4351338"/>
          </a:xfrm>
        </p:spPr>
        <p:txBody>
          <a:bodyPr>
            <a:normAutofit/>
          </a:bodyPr>
          <a:lstStyle/>
          <a:p>
            <a:r>
              <a:rPr lang="en-US" i="1" dirty="0" smtClean="0"/>
              <a:t>Justice as fairness</a:t>
            </a:r>
            <a:r>
              <a:rPr lang="en-US" dirty="0" smtClean="0"/>
              <a:t>: </a:t>
            </a:r>
            <a:r>
              <a:rPr lang="en-US" dirty="0"/>
              <a:t>social institutions are to be fair to all cooperating members of society, regardless of their </a:t>
            </a:r>
            <a:r>
              <a:rPr lang="en-US" dirty="0" smtClean="0"/>
              <a:t>“morally arbitrary” features.</a:t>
            </a:r>
          </a:p>
          <a:p>
            <a:r>
              <a:rPr lang="en-US" dirty="0" smtClean="0"/>
              <a:t>The shortcomings of </a:t>
            </a:r>
            <a:r>
              <a:rPr lang="en-US" b="1" dirty="0" smtClean="0"/>
              <a:t>ahistorical liberal ideal-theory</a:t>
            </a:r>
            <a:r>
              <a:rPr lang="en-US" dirty="0" smtClean="0"/>
              <a:t> for </a:t>
            </a:r>
            <a:r>
              <a:rPr lang="en-US" dirty="0" err="1" smtClean="0"/>
              <a:t>theorising</a:t>
            </a:r>
            <a:r>
              <a:rPr lang="en-US" dirty="0" smtClean="0"/>
              <a:t> structural and institutional injustice.</a:t>
            </a:r>
          </a:p>
          <a:p>
            <a:r>
              <a:rPr lang="en-US" b="1" dirty="0"/>
              <a:t>Problematic assumptions</a:t>
            </a:r>
            <a:r>
              <a:rPr lang="en-US" dirty="0"/>
              <a:t>: closure, cooperation, freedom and equality</a:t>
            </a:r>
            <a:r>
              <a:rPr lang="en-US" dirty="0" smtClean="0"/>
              <a:t>.</a:t>
            </a:r>
          </a:p>
          <a:p>
            <a:r>
              <a:rPr lang="en-US" dirty="0" smtClean="0"/>
              <a:t>White supremacy as basic 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200" y="1929174"/>
            <a:ext cx="2325600" cy="3294962"/>
          </a:xfrm>
          <a:prstGeom prst="rect">
            <a:avLst/>
          </a:prstGeom>
        </p:spPr>
      </p:pic>
    </p:spTree>
    <p:extLst>
      <p:ext uri="{BB962C8B-B14F-4D97-AF65-F5344CB8AC3E}">
        <p14:creationId xmlns:p14="http://schemas.microsoft.com/office/powerpoint/2010/main" val="1270712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398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Recapping the Rawlsian Paradigm</a:t>
            </a:r>
          </a:p>
          <a:p>
            <a:r>
              <a:rPr lang="en-US" dirty="0" smtClean="0"/>
              <a:t>Reflective equilibrium</a:t>
            </a:r>
          </a:p>
          <a:p>
            <a:r>
              <a:rPr lang="en-US" dirty="0" smtClean="0"/>
              <a:t>Challenging liberal intuitions</a:t>
            </a:r>
          </a:p>
          <a:p>
            <a:pPr lvl="1"/>
            <a:r>
              <a:rPr lang="en-US" dirty="0" smtClean="0"/>
              <a:t>Society as a fair system of social cooperation</a:t>
            </a:r>
          </a:p>
          <a:p>
            <a:pPr lvl="1"/>
            <a:r>
              <a:rPr lang="en-US" dirty="0" smtClean="0"/>
              <a:t>The liberal democratic conception of the person</a:t>
            </a:r>
          </a:p>
          <a:p>
            <a:r>
              <a:rPr lang="en-US" dirty="0" smtClean="0"/>
              <a:t>Institutional racism</a:t>
            </a:r>
          </a:p>
          <a:p>
            <a:r>
              <a:rPr lang="en-US" dirty="0" smtClean="0"/>
              <a:t>Tomorrow: “political liberalism” in settler colonial contexts</a:t>
            </a:r>
          </a:p>
          <a:p>
            <a:pPr lvl="1"/>
            <a:r>
              <a:rPr lang="en-US" dirty="0" smtClean="0"/>
              <a:t>What </a:t>
            </a:r>
            <a:r>
              <a:rPr lang="mr-IN" dirty="0" smtClean="0"/>
              <a:t>–</a:t>
            </a:r>
            <a:r>
              <a:rPr lang="en-US" dirty="0" smtClean="0"/>
              <a:t> </a:t>
            </a:r>
            <a:r>
              <a:rPr lang="en-US" b="1" i="1" u="sng" dirty="0" smtClean="0"/>
              <a:t>whose</a:t>
            </a:r>
            <a:r>
              <a:rPr lang="en-US" dirty="0" smtClean="0"/>
              <a:t> </a:t>
            </a:r>
            <a:r>
              <a:rPr lang="mr-IN" dirty="0" smtClean="0"/>
              <a:t>–</a:t>
            </a:r>
            <a:r>
              <a:rPr lang="en-US" dirty="0" smtClean="0"/>
              <a:t> “fundamental ideas” do we draw on?</a:t>
            </a:r>
            <a:endParaRPr lang="en-US" dirty="0"/>
          </a:p>
        </p:txBody>
      </p:sp>
    </p:spTree>
    <p:extLst>
      <p:ext uri="{BB962C8B-B14F-4D97-AF65-F5344CB8AC3E}">
        <p14:creationId xmlns:p14="http://schemas.microsoft.com/office/powerpoint/2010/main" val="191783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The Rawlsian Paradigm</a:t>
            </a:r>
            <a:endParaRPr lang="en-US" dirty="0"/>
          </a:p>
        </p:txBody>
      </p:sp>
      <p:sp>
        <p:nvSpPr>
          <p:cNvPr id="3" name="Content Placeholder 2"/>
          <p:cNvSpPr>
            <a:spLocks noGrp="1"/>
          </p:cNvSpPr>
          <p:nvPr>
            <p:ph idx="1"/>
          </p:nvPr>
        </p:nvSpPr>
        <p:spPr/>
        <p:txBody>
          <a:bodyPr/>
          <a:lstStyle/>
          <a:p>
            <a:r>
              <a:rPr lang="en-US" dirty="0"/>
              <a:t>OP representatives were to agree on the principles of justice that will govern the basic structure of society as an intergenerational, closed, self-sufficient, fair system of social cooperation between citizens as free and equal persons.</a:t>
            </a:r>
          </a:p>
          <a:p>
            <a:r>
              <a:rPr lang="en-US" dirty="0"/>
              <a:t>They were to choose between options on a menu drawn up from the (Western) tradition of moral and political philosophy.</a:t>
            </a:r>
          </a:p>
          <a:p>
            <a:r>
              <a:rPr lang="en-US" dirty="0"/>
              <a:t>Rawls argues that they would choose a liberal conception of justice.</a:t>
            </a:r>
          </a:p>
          <a:p>
            <a:r>
              <a:rPr lang="en-US" dirty="0"/>
              <a:t>This liberal conception he calls “justice as fairness</a:t>
            </a:r>
            <a:r>
              <a:rPr lang="en-US" dirty="0" smtClean="0"/>
              <a:t>”.</a:t>
            </a:r>
            <a:endParaRPr lang="en-US" dirty="0"/>
          </a:p>
        </p:txBody>
      </p:sp>
    </p:spTree>
    <p:extLst>
      <p:ext uri="{BB962C8B-B14F-4D97-AF65-F5344CB8AC3E}">
        <p14:creationId xmlns:p14="http://schemas.microsoft.com/office/powerpoint/2010/main" val="17156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Justice as Fairness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Each person has the same indefeasible claim to a fully adequate scheme of equal basic liberties, which scheme is compatible with the same scheme of liberties for all;</a:t>
            </a:r>
          </a:p>
          <a:p>
            <a:pPr marL="514350" indent="-514350">
              <a:buFont typeface="+mj-lt"/>
              <a:buAutoNum type="arabicPeriod"/>
            </a:pPr>
            <a:r>
              <a:rPr lang="en-US" dirty="0"/>
              <a:t>Social and economic inequalities are to satisfy two conditions:</a:t>
            </a:r>
          </a:p>
          <a:p>
            <a:pPr marL="914400" lvl="1" indent="-457200">
              <a:buFont typeface="+mj-lt"/>
              <a:buAutoNum type="alphaLcParenR"/>
            </a:pPr>
            <a:r>
              <a:rPr lang="en-US" dirty="0"/>
              <a:t>They are to be attached to offices and positions open to all under conditions of </a:t>
            </a:r>
            <a:r>
              <a:rPr lang="en-US" i="1" dirty="0"/>
              <a:t>fair equality of opportunity</a:t>
            </a:r>
            <a:r>
              <a:rPr lang="en-US" dirty="0"/>
              <a:t>;</a:t>
            </a:r>
          </a:p>
          <a:p>
            <a:pPr marL="914400" lvl="1" indent="-457200">
              <a:buFont typeface="+mj-lt"/>
              <a:buAutoNum type="alphaLcParenR"/>
            </a:pPr>
            <a:r>
              <a:rPr lang="en-US" dirty="0"/>
              <a:t>They are to be to the greatest benefit of the least-advantaged members of society (the </a:t>
            </a:r>
            <a:r>
              <a:rPr lang="en-US" i="1" dirty="0"/>
              <a:t>difference principle</a:t>
            </a:r>
            <a:r>
              <a:rPr lang="en-US" dirty="0"/>
              <a:t>).</a:t>
            </a:r>
          </a:p>
          <a:p>
            <a:r>
              <a:rPr lang="en-US" dirty="0"/>
              <a:t>The first principle is </a:t>
            </a:r>
            <a:r>
              <a:rPr lang="en-US" b="1" dirty="0"/>
              <a:t>lexically prior</a:t>
            </a:r>
            <a:r>
              <a:rPr lang="en-US" dirty="0"/>
              <a:t> to the second, and </a:t>
            </a:r>
            <a:r>
              <a:rPr lang="en-US" i="1" dirty="0"/>
              <a:t>fair equality of opportunity</a:t>
            </a:r>
            <a:r>
              <a:rPr lang="en-US" dirty="0"/>
              <a:t> is lexically prior to the </a:t>
            </a:r>
            <a:r>
              <a:rPr lang="en-US" i="1" dirty="0"/>
              <a:t>difference principle</a:t>
            </a:r>
            <a:r>
              <a:rPr lang="en-US" dirty="0"/>
              <a:t> if the principles come into </a:t>
            </a:r>
            <a:r>
              <a:rPr lang="en-US" b="1" dirty="0"/>
              <a:t>conflict</a:t>
            </a:r>
            <a:r>
              <a:rPr lang="en-US" dirty="0"/>
              <a:t>.</a:t>
            </a:r>
          </a:p>
        </p:txBody>
      </p:sp>
    </p:spTree>
    <p:extLst>
      <p:ext uri="{BB962C8B-B14F-4D97-AF65-F5344CB8AC3E}">
        <p14:creationId xmlns:p14="http://schemas.microsoft.com/office/powerpoint/2010/main" val="106329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Equilibrium and Reconciliation</a:t>
            </a:r>
            <a:endParaRPr lang="en-US" dirty="0"/>
          </a:p>
        </p:txBody>
      </p:sp>
      <p:sp>
        <p:nvSpPr>
          <p:cNvPr id="3" name="Content Placeholder 2"/>
          <p:cNvSpPr>
            <a:spLocks noGrp="1"/>
          </p:cNvSpPr>
          <p:nvPr>
            <p:ph idx="1"/>
          </p:nvPr>
        </p:nvSpPr>
        <p:spPr/>
        <p:txBody>
          <a:bodyPr>
            <a:normAutofit/>
          </a:bodyPr>
          <a:lstStyle/>
          <a:p>
            <a:r>
              <a:rPr lang="en-US" dirty="0" smtClean="0"/>
              <a:t>Develop a procedure for formulating principles of justice by drawing on the generalised intuitions of liberal democratic citizens.</a:t>
            </a:r>
          </a:p>
          <a:p>
            <a:r>
              <a:rPr lang="en-US" dirty="0" smtClean="0"/>
              <a:t>Compare resulting principles with our considered judgements.</a:t>
            </a:r>
          </a:p>
          <a:p>
            <a:r>
              <a:rPr lang="en-US" dirty="0" smtClean="0"/>
              <a:t>Are our considered judgments and our principles in equilibrium?</a:t>
            </a:r>
          </a:p>
          <a:p>
            <a:r>
              <a:rPr lang="en-US" dirty="0"/>
              <a:t>If </a:t>
            </a:r>
            <a:r>
              <a:rPr lang="en-US" dirty="0" smtClean="0"/>
              <a:t>not:</a:t>
            </a:r>
          </a:p>
          <a:p>
            <a:pPr lvl="1"/>
            <a:r>
              <a:rPr lang="en-US" dirty="0" smtClean="0"/>
              <a:t>Do we give up our intuitions (and revise what we believe)?</a:t>
            </a:r>
          </a:p>
          <a:p>
            <a:pPr lvl="1"/>
            <a:r>
              <a:rPr lang="en-US" dirty="0" smtClean="0"/>
              <a:t>Or do we give up the principles</a:t>
            </a:r>
            <a:r>
              <a:rPr lang="en-US" dirty="0"/>
              <a:t> </a:t>
            </a:r>
            <a:r>
              <a:rPr lang="en-US" dirty="0" smtClean="0"/>
              <a:t>(and revise the procedure)?</a:t>
            </a:r>
          </a:p>
          <a:p>
            <a:r>
              <a:rPr lang="en-US" dirty="0" smtClean="0"/>
              <a:t>Repeat until we attain reflective equilibrium.</a:t>
            </a:r>
          </a:p>
          <a:p>
            <a:r>
              <a:rPr lang="en-US" dirty="0" smtClean="0"/>
              <a:t>Narrow versus wide reflective equilibrium.</a:t>
            </a:r>
            <a:endParaRPr lang="en-US" dirty="0"/>
          </a:p>
        </p:txBody>
      </p:sp>
    </p:spTree>
    <p:extLst>
      <p:ext uri="{BB962C8B-B14F-4D97-AF65-F5344CB8AC3E}">
        <p14:creationId xmlns:p14="http://schemas.microsoft.com/office/powerpoint/2010/main" val="207619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Murder of Stephen Lawrence</a:t>
            </a:r>
            <a:endParaRPr lang="en-US" dirty="0"/>
          </a:p>
        </p:txBody>
      </p:sp>
      <p:sp>
        <p:nvSpPr>
          <p:cNvPr id="3" name="Content Placeholder 2"/>
          <p:cNvSpPr>
            <a:spLocks noGrp="1"/>
          </p:cNvSpPr>
          <p:nvPr>
            <p:ph idx="1"/>
          </p:nvPr>
        </p:nvSpPr>
        <p:spPr/>
        <p:txBody>
          <a:bodyPr>
            <a:normAutofit/>
          </a:bodyPr>
          <a:lstStyle/>
          <a:p>
            <a:endParaRPr lang="en-US" dirty="0" smtClean="0"/>
          </a:p>
        </p:txBody>
      </p:sp>
    </p:spTree>
    <p:extLst>
      <p:ext uri="{BB962C8B-B14F-4D97-AF65-F5344CB8AC3E}">
        <p14:creationId xmlns:p14="http://schemas.microsoft.com/office/powerpoint/2010/main" val="55367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Murder of Stephen Lawrence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22 April 1993, 18-year-old black youth, Stephen Lawrence, is stabbed to death in an unprovoked racially motivated attack by a gang of white youths as he waits at a bus stop in Eltham, South-East London, with his friend </a:t>
            </a:r>
            <a:r>
              <a:rPr lang="en-US" dirty="0" err="1" smtClean="0"/>
              <a:t>Duwayne</a:t>
            </a:r>
            <a:r>
              <a:rPr lang="en-US" dirty="0" smtClean="0"/>
              <a:t> Brooks.</a:t>
            </a:r>
          </a:p>
          <a:p>
            <a:r>
              <a:rPr lang="en-US" dirty="0"/>
              <a:t>The day after the murder, a letter giving the names of the suspects is left in a telephone box</a:t>
            </a:r>
            <a:r>
              <a:rPr lang="en-US" dirty="0" smtClean="0"/>
              <a:t>.</a:t>
            </a:r>
          </a:p>
          <a:p>
            <a:r>
              <a:rPr lang="en-US" dirty="0" smtClean="0"/>
              <a:t>7 May-23 June 1993 - </a:t>
            </a:r>
            <a:r>
              <a:rPr lang="en-US" dirty="0"/>
              <a:t>Police arrest brothers Neil and Jamie </a:t>
            </a:r>
            <a:r>
              <a:rPr lang="en-US" dirty="0" err="1"/>
              <a:t>Acourt</a:t>
            </a:r>
            <a:r>
              <a:rPr lang="en-US" dirty="0"/>
              <a:t>, David Norris, Gary Dobson and Luke Knight, and search their homes. </a:t>
            </a:r>
            <a:endParaRPr lang="en-US" dirty="0" smtClean="0"/>
          </a:p>
          <a:p>
            <a:r>
              <a:rPr lang="en-US" dirty="0" smtClean="0"/>
              <a:t>Neil </a:t>
            </a:r>
            <a:r>
              <a:rPr lang="en-US" dirty="0" err="1"/>
              <a:t>Acourt</a:t>
            </a:r>
            <a:r>
              <a:rPr lang="en-US" dirty="0"/>
              <a:t> and Luke Knight are identified by </a:t>
            </a:r>
            <a:r>
              <a:rPr lang="en-US" dirty="0" err="1"/>
              <a:t>Duwayne</a:t>
            </a:r>
            <a:r>
              <a:rPr lang="en-US" dirty="0"/>
              <a:t> </a:t>
            </a:r>
            <a:r>
              <a:rPr lang="en-US" dirty="0" smtClean="0"/>
              <a:t>Brooks, and </a:t>
            </a:r>
            <a:r>
              <a:rPr lang="en-US" dirty="0"/>
              <a:t>are charged with </a:t>
            </a:r>
            <a:r>
              <a:rPr lang="en-US" dirty="0" smtClean="0"/>
              <a:t>the murder of Stephen Lawrence.</a:t>
            </a:r>
          </a:p>
          <a:p>
            <a:r>
              <a:rPr lang="en-US" dirty="0" smtClean="0"/>
              <a:t>They </a:t>
            </a:r>
            <a:r>
              <a:rPr lang="en-US" dirty="0"/>
              <a:t>deny the </a:t>
            </a:r>
            <a:r>
              <a:rPr lang="en-US" dirty="0" smtClean="0"/>
              <a:t>charges.</a:t>
            </a:r>
          </a:p>
        </p:txBody>
      </p:sp>
    </p:spTree>
    <p:extLst>
      <p:ext uri="{BB962C8B-B14F-4D97-AF65-F5344CB8AC3E}">
        <p14:creationId xmlns:p14="http://schemas.microsoft.com/office/powerpoint/2010/main" val="749493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Murder of Stephen Lawrence</a:t>
            </a:r>
            <a:endParaRPr lang="en-US" dirty="0"/>
          </a:p>
        </p:txBody>
      </p:sp>
      <p:sp>
        <p:nvSpPr>
          <p:cNvPr id="3" name="Content Placeholder 2"/>
          <p:cNvSpPr>
            <a:spLocks noGrp="1"/>
          </p:cNvSpPr>
          <p:nvPr>
            <p:ph idx="1"/>
          </p:nvPr>
        </p:nvSpPr>
        <p:spPr/>
        <p:txBody>
          <a:bodyPr>
            <a:normAutofit/>
          </a:bodyPr>
          <a:lstStyle/>
          <a:p>
            <a:r>
              <a:rPr lang="en-US" dirty="0" smtClean="0"/>
              <a:t>Charges against the pair are dropped on 29 July 1993 because ID evidence from Brooks is deemed “unreliable”.</a:t>
            </a:r>
          </a:p>
          <a:p>
            <a:r>
              <a:rPr lang="en-US" dirty="0" smtClean="0"/>
              <a:t>The abolition of the double jeopardy rule eventually led to the 2012 conviction of Gary Dobson and David Norris for Lawrence’s murder.</a:t>
            </a:r>
          </a:p>
          <a:p>
            <a:r>
              <a:rPr lang="en-US" dirty="0"/>
              <a:t>Both men receive life </a:t>
            </a:r>
            <a:r>
              <a:rPr lang="en-US" dirty="0" smtClean="0"/>
              <a:t>sentences. </a:t>
            </a:r>
            <a:r>
              <a:rPr lang="en-US" dirty="0"/>
              <a:t>Dobson is jailed for a minimum of 15 years and two months, Norris for 14 years and three months</a:t>
            </a:r>
            <a:r>
              <a:rPr lang="en-US" dirty="0" smtClean="0"/>
              <a:t>.</a:t>
            </a:r>
          </a:p>
          <a:p>
            <a:r>
              <a:rPr lang="en-US" dirty="0" smtClean="0"/>
              <a:t>Would lead to later investigations into Police practices and conduct.</a:t>
            </a:r>
          </a:p>
        </p:txBody>
      </p:sp>
    </p:spTree>
    <p:extLst>
      <p:ext uri="{BB962C8B-B14F-4D97-AF65-F5344CB8AC3E}">
        <p14:creationId xmlns:p14="http://schemas.microsoft.com/office/powerpoint/2010/main" val="1702184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Macpherson Inquiry and Report</a:t>
            </a:r>
            <a:endParaRPr lang="en-US" dirty="0"/>
          </a:p>
        </p:txBody>
      </p:sp>
      <p:sp>
        <p:nvSpPr>
          <p:cNvPr id="3" name="Content Placeholder 2"/>
          <p:cNvSpPr>
            <a:spLocks noGrp="1"/>
          </p:cNvSpPr>
          <p:nvPr>
            <p:ph idx="1"/>
          </p:nvPr>
        </p:nvSpPr>
        <p:spPr/>
        <p:txBody>
          <a:bodyPr>
            <a:normAutofit/>
          </a:bodyPr>
          <a:lstStyle/>
          <a:p>
            <a:endParaRPr lang="en-US" dirty="0" smtClean="0"/>
          </a:p>
        </p:txBody>
      </p:sp>
    </p:spTree>
    <p:extLst>
      <p:ext uri="{BB962C8B-B14F-4D97-AF65-F5344CB8AC3E}">
        <p14:creationId xmlns:p14="http://schemas.microsoft.com/office/powerpoint/2010/main" val="998069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699</Words>
  <Application>Microsoft Macintosh PowerPoint</Application>
  <PresentationFormat>Widescreen</PresentationFormat>
  <Paragraphs>68</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Mangal</vt:lpstr>
      <vt:lpstr>Arial</vt:lpstr>
      <vt:lpstr>Office Theme</vt:lpstr>
      <vt:lpstr>Institutional Racism</vt:lpstr>
      <vt:lpstr>Overview</vt:lpstr>
      <vt:lpstr>Recap: The Rawlsian Paradigm</vt:lpstr>
      <vt:lpstr>Recap: Justice as Fairness</vt:lpstr>
      <vt:lpstr>Reflective Equilibrium and Reconciliation</vt:lpstr>
      <vt:lpstr>The Murder of Stephen Lawrence</vt:lpstr>
      <vt:lpstr>The Murder of Stephen Lawrence</vt:lpstr>
      <vt:lpstr>The Murder of Stephen Lawrence</vt:lpstr>
      <vt:lpstr>The Macpherson Inquiry and Report</vt:lpstr>
      <vt:lpstr>The Macpherson Inquiry and Report</vt:lpstr>
      <vt:lpstr>Pernicious and Persistent Institutional Racism</vt:lpstr>
      <vt:lpstr>Conceptual Clarity</vt:lpstr>
      <vt:lpstr>Conceptual Evolution</vt:lpstr>
      <vt:lpstr>Theory, Again</vt:lpstr>
      <vt:lpstr>Retrieving Rawls for Racial Justice?</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Penman</dc:creator>
  <cp:lastModifiedBy>Zachary Penman</cp:lastModifiedBy>
  <cp:revision>105</cp:revision>
  <dcterms:created xsi:type="dcterms:W3CDTF">2019-09-10T05:22:56Z</dcterms:created>
  <dcterms:modified xsi:type="dcterms:W3CDTF">2019-10-20T22:13:53Z</dcterms:modified>
</cp:coreProperties>
</file>