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268" r:id="rId4"/>
    <p:sldId id="273" r:id="rId5"/>
    <p:sldId id="279" r:id="rId6"/>
    <p:sldId id="280" r:id="rId7"/>
    <p:sldId id="257" r:id="rId8"/>
    <p:sldId id="258" r:id="rId9"/>
    <p:sldId id="259" r:id="rId10"/>
    <p:sldId id="261" r:id="rId11"/>
    <p:sldId id="263" r:id="rId12"/>
    <p:sldId id="264" r:id="rId13"/>
    <p:sldId id="265" r:id="rId14"/>
    <p:sldId id="270" r:id="rId15"/>
    <p:sldId id="277" r:id="rId16"/>
    <p:sldId id="278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6"/>
    <p:restoredTop sz="94662"/>
  </p:normalViewPr>
  <p:slideViewPr>
    <p:cSldViewPr snapToGrid="0" snapToObjects="1">
      <p:cViewPr varScale="1">
        <p:scale>
          <a:sx n="96" d="100"/>
          <a:sy n="96" d="100"/>
        </p:scale>
        <p:origin x="2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C8FE6-9DCA-E749-A9D9-05E08713584B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AD2EF-8B7D-4D49-8232-149731C6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2A3CE-5310-0940-96DF-8B0E2C404E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43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C147-F00A-FA4F-AE14-B0B7903ED5B6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7E54-0DD3-BD48-8C82-0E9998B8D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5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C147-F00A-FA4F-AE14-B0B7903ED5B6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7E54-0DD3-BD48-8C82-0E9998B8D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3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C147-F00A-FA4F-AE14-B0B7903ED5B6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7E54-0DD3-BD48-8C82-0E9998B8D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5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C147-F00A-FA4F-AE14-B0B7903ED5B6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7E54-0DD3-BD48-8C82-0E9998B8D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C147-F00A-FA4F-AE14-B0B7903ED5B6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7E54-0DD3-BD48-8C82-0E9998B8D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4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C147-F00A-FA4F-AE14-B0B7903ED5B6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7E54-0DD3-BD48-8C82-0E9998B8D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0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C147-F00A-FA4F-AE14-B0B7903ED5B6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7E54-0DD3-BD48-8C82-0E9998B8D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7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C147-F00A-FA4F-AE14-B0B7903ED5B6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7E54-0DD3-BD48-8C82-0E9998B8D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1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C147-F00A-FA4F-AE14-B0B7903ED5B6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7E54-0DD3-BD48-8C82-0E9998B8D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7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C147-F00A-FA4F-AE14-B0B7903ED5B6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7E54-0DD3-BD48-8C82-0E9998B8D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2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C147-F00A-FA4F-AE14-B0B7903ED5B6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7E54-0DD3-BD48-8C82-0E9998B8D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FC147-F00A-FA4F-AE14-B0B7903ED5B6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67E54-0DD3-BD48-8C82-0E9998B8D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Decolonisation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Justice 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4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Racism and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Tiriti</a:t>
            </a:r>
            <a:r>
              <a:rPr lang="en-US" dirty="0" smtClean="0"/>
              <a:t> o Waitangi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“Again, </a:t>
            </a:r>
            <a:r>
              <a:rPr lang="en-US" b="1" dirty="0" smtClean="0"/>
              <a:t>the Crown is responsible for identifying institutional racism</a:t>
            </a:r>
            <a:r>
              <a:rPr lang="en-US" dirty="0" smtClean="0"/>
              <a:t>, in partnership with Māori, and implementing solutions to mitigate its impact. </a:t>
            </a:r>
            <a:r>
              <a:rPr lang="en-US" b="1" dirty="0" smtClean="0"/>
              <a:t>The Crown’s failure </a:t>
            </a:r>
            <a:r>
              <a:rPr lang="en-US" dirty="0" smtClean="0"/>
              <a:t>to adequately identify or address problems with primary care funding </a:t>
            </a:r>
            <a:r>
              <a:rPr lang="en-US" b="1" dirty="0" smtClean="0"/>
              <a:t>is another manifestation of institutional racism</a:t>
            </a:r>
            <a:r>
              <a:rPr lang="en-US" dirty="0" smtClean="0"/>
              <a:t>.” </a:t>
            </a:r>
          </a:p>
          <a:p>
            <a:r>
              <a:rPr lang="en-US" dirty="0" smtClean="0"/>
              <a:t>“Similarly, the Crown’s </a:t>
            </a:r>
            <a:r>
              <a:rPr lang="en-US" b="1" dirty="0" smtClean="0"/>
              <a:t>failure to institute mechanisms </a:t>
            </a:r>
            <a:r>
              <a:rPr lang="en-US" dirty="0" smtClean="0"/>
              <a:t>that ensure that </a:t>
            </a:r>
            <a:r>
              <a:rPr lang="en-US" b="1" dirty="0" smtClean="0"/>
              <a:t>Māori health outcomes are measured and reported on in a robust way </a:t>
            </a:r>
            <a:r>
              <a:rPr lang="en-US" dirty="0" smtClean="0"/>
              <a:t>undermines the ability of the system to improve the design and delivery of Māori health care. This, in turn, impacts on the way that Māori experience and receive care.”</a:t>
            </a:r>
          </a:p>
          <a:p>
            <a:r>
              <a:rPr lang="en-US" dirty="0" smtClean="0"/>
              <a:t>“</a:t>
            </a:r>
            <a:r>
              <a:rPr lang="en-US" dirty="0" smtClean="0"/>
              <a:t>Actions that contribute to experience of </a:t>
            </a:r>
            <a:r>
              <a:rPr lang="en-US" b="1" dirty="0" smtClean="0"/>
              <a:t>personal</a:t>
            </a:r>
            <a:r>
              <a:rPr lang="en-US" dirty="0" smtClean="0"/>
              <a:t> and </a:t>
            </a:r>
            <a:r>
              <a:rPr lang="en-US" b="1" dirty="0" smtClean="0"/>
              <a:t>institutional racism</a:t>
            </a:r>
            <a:r>
              <a:rPr lang="en-US" dirty="0" smtClean="0"/>
              <a:t>, especially on the scale indicated by the evidence before us, are </a:t>
            </a:r>
            <a:r>
              <a:rPr lang="en-US" b="1" dirty="0" smtClean="0"/>
              <a:t>breaches of the Treaty principles</a:t>
            </a:r>
            <a:r>
              <a:rPr lang="en-US" dirty="0" smtClean="0"/>
              <a:t>.” (pp.152-154)</a:t>
            </a:r>
          </a:p>
        </p:txBody>
      </p:sp>
    </p:spTree>
    <p:extLst>
      <p:ext uri="{BB962C8B-B14F-4D97-AF65-F5344CB8AC3E}">
        <p14:creationId xmlns:p14="http://schemas.microsoft.com/office/powerpoint/2010/main" val="11354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Disalienation: Embedding </a:t>
            </a:r>
            <a:r>
              <a:rPr lang="en-US" dirty="0" err="1" smtClean="0"/>
              <a:t>Kaupapa</a:t>
            </a:r>
            <a:r>
              <a:rPr lang="en-US" dirty="0" smtClean="0"/>
              <a:t> Māori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“The adequate support of Māori </a:t>
            </a:r>
            <a:r>
              <a:rPr lang="en-US" dirty="0" err="1" smtClean="0"/>
              <a:t>organisations</a:t>
            </a:r>
            <a:r>
              <a:rPr lang="en-US" dirty="0" smtClean="0"/>
              <a:t> who design and deliver </a:t>
            </a:r>
            <a:r>
              <a:rPr lang="en-US" dirty="0" err="1" smtClean="0"/>
              <a:t>kaupapa</a:t>
            </a:r>
            <a:r>
              <a:rPr lang="en-US" dirty="0" smtClean="0"/>
              <a:t> Māori models of care is central to providing </a:t>
            </a:r>
            <a:r>
              <a:rPr lang="en-US" b="1" dirty="0" smtClean="0"/>
              <a:t>culturally safe and appropriate care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“Repeatedly, we heard that Māori saw a fresh opportunity to design and deliver better health care to their own people and to </a:t>
            </a:r>
            <a:r>
              <a:rPr lang="en-US" b="1" dirty="0" smtClean="0"/>
              <a:t>narrow the inequity between the Māori and non-Māori health outcomes</a:t>
            </a:r>
            <a:r>
              <a:rPr lang="en-US" dirty="0" smtClean="0"/>
              <a:t>.” </a:t>
            </a:r>
          </a:p>
          <a:p>
            <a:r>
              <a:rPr lang="en-US" dirty="0" smtClean="0"/>
              <a:t>“Such </a:t>
            </a:r>
            <a:r>
              <a:rPr lang="en-US" dirty="0" err="1" smtClean="0"/>
              <a:t>organisations</a:t>
            </a:r>
            <a:r>
              <a:rPr lang="en-US" dirty="0" smtClean="0"/>
              <a:t> are </a:t>
            </a:r>
            <a:r>
              <a:rPr lang="en-US" b="1" dirty="0" smtClean="0"/>
              <a:t>rooted in </a:t>
            </a:r>
            <a:r>
              <a:rPr lang="en-US" b="1" dirty="0" err="1" smtClean="0"/>
              <a:t>te</a:t>
            </a:r>
            <a:r>
              <a:rPr lang="en-US" b="1" dirty="0" smtClean="0"/>
              <a:t> </a:t>
            </a:r>
            <a:r>
              <a:rPr lang="en-US" b="1" dirty="0" err="1" smtClean="0"/>
              <a:t>ao</a:t>
            </a:r>
            <a:r>
              <a:rPr lang="en-US" b="1" dirty="0" smtClean="0"/>
              <a:t> Māori</a:t>
            </a:r>
            <a:r>
              <a:rPr lang="en-US" dirty="0" smtClean="0"/>
              <a:t>. We heard repeatedly that the broader primary care sector generally failed to </a:t>
            </a:r>
            <a:r>
              <a:rPr lang="en-US" dirty="0" err="1" smtClean="0"/>
              <a:t>recognise</a:t>
            </a:r>
            <a:r>
              <a:rPr lang="en-US" dirty="0" smtClean="0"/>
              <a:t> and provide for the particular cultural, as well as health, needs of Māori.” (pp.156-157)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63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Disalienation: Agency and Empowerment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“To the claimants, then, </a:t>
            </a:r>
            <a:r>
              <a:rPr lang="en-US" b="1" dirty="0" err="1" smtClean="0"/>
              <a:t>tino</a:t>
            </a:r>
            <a:r>
              <a:rPr lang="en-US" b="1" dirty="0" smtClean="0"/>
              <a:t> </a:t>
            </a:r>
            <a:r>
              <a:rPr lang="en-US" b="1" dirty="0" err="1" smtClean="0"/>
              <a:t>rangatiratanga</a:t>
            </a:r>
            <a:r>
              <a:rPr lang="en-US" dirty="0" smtClean="0"/>
              <a:t> provides for a truly </a:t>
            </a:r>
            <a:r>
              <a:rPr lang="en-US" b="1" dirty="0" smtClean="0"/>
              <a:t>holistic definition of </a:t>
            </a:r>
            <a:r>
              <a:rPr lang="en-US" b="1" dirty="0" err="1" smtClean="0"/>
              <a:t>hauora</a:t>
            </a:r>
            <a:r>
              <a:rPr lang="en-US" b="1" dirty="0" smtClean="0"/>
              <a:t> Māori</a:t>
            </a:r>
            <a:r>
              <a:rPr lang="en-US" dirty="0" smtClean="0"/>
              <a:t>, which encompasses the Māori </a:t>
            </a:r>
            <a:r>
              <a:rPr lang="en-US" b="1" dirty="0" smtClean="0"/>
              <a:t>structures</a:t>
            </a:r>
            <a:r>
              <a:rPr lang="en-US" dirty="0" smtClean="0"/>
              <a:t> and </a:t>
            </a:r>
            <a:r>
              <a:rPr lang="en-US" b="1" dirty="0" smtClean="0"/>
              <a:t>models</a:t>
            </a:r>
            <a:r>
              <a:rPr lang="en-US" dirty="0" smtClean="0"/>
              <a:t> which provide for </a:t>
            </a:r>
            <a:r>
              <a:rPr lang="en-US" dirty="0" err="1" smtClean="0"/>
              <a:t>hauora</a:t>
            </a:r>
            <a:r>
              <a:rPr lang="en-US" dirty="0" smtClean="0"/>
              <a:t>, and the </a:t>
            </a:r>
            <a:r>
              <a:rPr lang="en-US" b="1" dirty="0" smtClean="0"/>
              <a:t>people</a:t>
            </a:r>
            <a:r>
              <a:rPr lang="en-US" dirty="0" smtClean="0"/>
              <a:t> that those structures and models are for.”</a:t>
            </a:r>
          </a:p>
          <a:p>
            <a:r>
              <a:rPr lang="en-US" dirty="0" smtClean="0"/>
              <a:t>“We consider that </a:t>
            </a:r>
            <a:r>
              <a:rPr lang="en-US" b="1" dirty="0" err="1" smtClean="0"/>
              <a:t>tino</a:t>
            </a:r>
            <a:r>
              <a:rPr lang="en-US" b="1" dirty="0" smtClean="0"/>
              <a:t> </a:t>
            </a:r>
            <a:r>
              <a:rPr lang="en-US" b="1" dirty="0" err="1" smtClean="0"/>
              <a:t>rangatiratanga</a:t>
            </a:r>
            <a:r>
              <a:rPr lang="en-US" b="1" dirty="0" smtClean="0"/>
              <a:t> over </a:t>
            </a:r>
            <a:r>
              <a:rPr lang="en-US" b="1" dirty="0" err="1" smtClean="0"/>
              <a:t>hauora</a:t>
            </a:r>
            <a:r>
              <a:rPr lang="en-US" b="1" dirty="0" smtClean="0"/>
              <a:t> Māori </a:t>
            </a:r>
            <a:r>
              <a:rPr lang="en-US" dirty="0" smtClean="0"/>
              <a:t>should be an </a:t>
            </a:r>
            <a:r>
              <a:rPr lang="en-US" b="1" dirty="0" smtClean="0"/>
              <a:t>intrinsic facet of a Treaty-compliant primary health system</a:t>
            </a:r>
            <a:r>
              <a:rPr lang="en-US" dirty="0" smtClean="0"/>
              <a:t>. Māori-led primary health </a:t>
            </a:r>
            <a:r>
              <a:rPr lang="en-US" dirty="0" err="1" smtClean="0"/>
              <a:t>organisations</a:t>
            </a:r>
            <a:r>
              <a:rPr lang="en-US" dirty="0" smtClean="0"/>
              <a:t> and providers must have the capacity, and space, to exert their </a:t>
            </a:r>
            <a:r>
              <a:rPr lang="en-US" dirty="0" err="1" smtClean="0"/>
              <a:t>tino</a:t>
            </a:r>
            <a:r>
              <a:rPr lang="en-US" dirty="0" smtClean="0"/>
              <a:t> </a:t>
            </a:r>
            <a:r>
              <a:rPr lang="en-US" dirty="0" err="1" smtClean="0"/>
              <a:t>rangatiratanga</a:t>
            </a:r>
            <a:r>
              <a:rPr lang="en-US" dirty="0" smtClean="0"/>
              <a:t> in the primary health care system.” (Hauora, 158)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44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Disalienation: Structural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 Waitangi Tribunal has made two overarching recommendations:</a:t>
            </a:r>
          </a:p>
          <a:p>
            <a:r>
              <a:rPr lang="en-US" dirty="0" smtClean="0"/>
              <a:t>That the </a:t>
            </a:r>
            <a:r>
              <a:rPr lang="en-US" b="1" dirty="0" smtClean="0"/>
              <a:t>legislative and policy framework </a:t>
            </a:r>
            <a:r>
              <a:rPr lang="en-US" dirty="0" smtClean="0"/>
              <a:t>of the New Zealand primary health care system </a:t>
            </a:r>
            <a:r>
              <a:rPr lang="en-US" b="1" dirty="0" err="1" smtClean="0"/>
              <a:t>recognises</a:t>
            </a:r>
            <a:r>
              <a:rPr lang="en-US" b="1" dirty="0" smtClean="0"/>
              <a:t> and provides for the Treaty of Waitangi and its principles</a:t>
            </a:r>
            <a:r>
              <a:rPr lang="en-US" dirty="0" smtClean="0"/>
              <a:t>. Amend the New Zealand Health and Public Disability Act 2000 to include a new Treaty of Waitangi clause. </a:t>
            </a:r>
          </a:p>
          <a:p>
            <a:r>
              <a:rPr lang="en-US" dirty="0" smtClean="0"/>
              <a:t>That the Crown commit itself and the health sector to </a:t>
            </a:r>
            <a:r>
              <a:rPr lang="en-US" b="1" dirty="0" smtClean="0"/>
              <a:t>achieve equitable health outcomes for Māori</a:t>
            </a:r>
            <a:r>
              <a:rPr lang="en-US" dirty="0" smtClean="0"/>
              <a:t>. Amend section 3(1)(b) of the New Zealand Public Health and Disability Act 2000. </a:t>
            </a:r>
          </a:p>
          <a:p>
            <a:r>
              <a:rPr lang="en-US" dirty="0" smtClean="0"/>
              <a:t>In relation to structural reform of the primary health care system, the Tribunal made an interim recommendation that the Crown commit to exploring the concept of a stand-alone </a:t>
            </a:r>
            <a:r>
              <a:rPr lang="en-US" b="1" dirty="0" smtClean="0"/>
              <a:t>Māori Primary Health Authority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01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Doing Anglo-American Political Philosophy in Aotearoa/New Zealand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139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Anglo-American Political Philosophy in Aotearoa/New Zealand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Shifting the geography of reasoning.</a:t>
            </a:r>
          </a:p>
          <a:p>
            <a:pPr lvl="1"/>
            <a:r>
              <a:rPr lang="en-AU" dirty="0"/>
              <a:t>Doing theory in colonial contexts.</a:t>
            </a:r>
          </a:p>
          <a:p>
            <a:pPr lvl="1"/>
            <a:r>
              <a:rPr lang="en-AU" dirty="0"/>
              <a:t>The spaces constituted, connected by British and American imperialism.</a:t>
            </a:r>
          </a:p>
          <a:p>
            <a:r>
              <a:rPr lang="en-US" dirty="0" smtClean="0"/>
              <a:t>Is </a:t>
            </a:r>
            <a:r>
              <a:rPr lang="en-US" b="1" dirty="0"/>
              <a:t>reconciliation</a:t>
            </a:r>
            <a:r>
              <a:rPr lang="en-US" dirty="0"/>
              <a:t> to social reality achievable by drawing on the normative resources of the Anglo-American liberal tradition?</a:t>
            </a:r>
          </a:p>
          <a:p>
            <a:r>
              <a:rPr lang="en-US" dirty="0"/>
              <a:t>Rawls </a:t>
            </a:r>
            <a:r>
              <a:rPr lang="en-US" b="1" dirty="0"/>
              <a:t>abstracts</a:t>
            </a:r>
            <a:r>
              <a:rPr lang="en-US" dirty="0"/>
              <a:t> his conception of </a:t>
            </a:r>
            <a:r>
              <a:rPr lang="en-US" b="1" dirty="0"/>
              <a:t>practical reason </a:t>
            </a:r>
            <a:r>
              <a:rPr lang="en-US" dirty="0"/>
              <a:t>from the </a:t>
            </a:r>
            <a:r>
              <a:rPr lang="en-US" b="1" dirty="0"/>
              <a:t>public cultures </a:t>
            </a:r>
            <a:r>
              <a:rPr lang="en-US" dirty="0"/>
              <a:t>of liberal democracies </a:t>
            </a:r>
            <a:r>
              <a:rPr lang="mr-IN" dirty="0"/>
              <a:t>–</a:t>
            </a:r>
            <a:r>
              <a:rPr lang="en-US" dirty="0"/>
              <a:t> constitutions, rights, practices of interpretation, philosophical canon.</a:t>
            </a:r>
          </a:p>
          <a:p>
            <a:pPr lvl="1"/>
            <a:r>
              <a:rPr lang="en-US" dirty="0"/>
              <a:t>Or does he </a:t>
            </a:r>
            <a:r>
              <a:rPr lang="en-US" b="1" dirty="0" err="1"/>
              <a:t>idealise</a:t>
            </a:r>
            <a:r>
              <a:rPr lang="en-US" dirty="0"/>
              <a:t> the </a:t>
            </a:r>
            <a:r>
              <a:rPr lang="en-US" b="1" dirty="0"/>
              <a:t>reasoning practices</a:t>
            </a:r>
            <a:r>
              <a:rPr lang="en-US" dirty="0"/>
              <a:t> of a particular form of life?</a:t>
            </a:r>
          </a:p>
          <a:p>
            <a:r>
              <a:rPr lang="en-US" dirty="0"/>
              <a:t>Cultural </a:t>
            </a:r>
            <a:r>
              <a:rPr lang="en-US" dirty="0" smtClean="0"/>
              <a:t>survival and </a:t>
            </a:r>
            <a:r>
              <a:rPr lang="en-US" dirty="0" err="1" smtClean="0"/>
              <a:t>epistemicide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Distributional inequalities (e.g. health) are more fundamentally inequalities embedded in the dominant culture and episteme of the basic structure of settler colonial state-societies.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7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Decolonising</a:t>
            </a:r>
            <a:r>
              <a:rPr lang="en-US" dirty="0" smtClean="0"/>
              <a:t>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186530" cy="4351338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Who </a:t>
            </a:r>
            <a:r>
              <a:rPr lang="en-US" b="1" dirty="0" err="1" smtClean="0"/>
              <a:t>theorises</a:t>
            </a:r>
            <a:r>
              <a:rPr lang="en-US" b="1" dirty="0" smtClean="0"/>
              <a:t>?</a:t>
            </a:r>
            <a:endParaRPr lang="en-US" dirty="0" smtClean="0"/>
          </a:p>
          <a:p>
            <a:r>
              <a:rPr lang="en-US" dirty="0" smtClean="0"/>
              <a:t>Indigenous critical theory and decoloniality.</a:t>
            </a:r>
          </a:p>
          <a:p>
            <a:r>
              <a:rPr lang="en-US" dirty="0" smtClean="0"/>
              <a:t>Subjectivity, relationality, and positionality.</a:t>
            </a:r>
          </a:p>
          <a:p>
            <a:r>
              <a:rPr lang="en-AU" dirty="0" err="1" smtClean="0"/>
              <a:t>Kaupapa</a:t>
            </a:r>
            <a:r>
              <a:rPr lang="en-AU" dirty="0" smtClean="0"/>
              <a:t> Māori research methodologies.</a:t>
            </a:r>
            <a:endParaRPr lang="en-US" dirty="0" smtClean="0"/>
          </a:p>
          <a:p>
            <a:r>
              <a:rPr lang="en-US" dirty="0" err="1" smtClean="0"/>
              <a:t>Mātauranga</a:t>
            </a:r>
            <a:r>
              <a:rPr lang="en-US" dirty="0" smtClean="0"/>
              <a:t> </a:t>
            </a:r>
            <a:r>
              <a:rPr lang="en-AU" dirty="0"/>
              <a:t>Māori </a:t>
            </a:r>
            <a:r>
              <a:rPr lang="en-AU" dirty="0" smtClean="0"/>
              <a:t>and Western academic </a:t>
            </a:r>
            <a:r>
              <a:rPr lang="en-AU" dirty="0" err="1" smtClean="0"/>
              <a:t>disciplinarity</a:t>
            </a:r>
            <a:r>
              <a:rPr lang="en-AU" dirty="0" smtClean="0"/>
              <a:t>.</a:t>
            </a:r>
          </a:p>
          <a:p>
            <a:pPr lvl="1"/>
            <a:r>
              <a:rPr lang="en-AU" dirty="0" smtClean="0"/>
              <a:t>What gets </a:t>
            </a:r>
            <a:r>
              <a:rPr lang="en-AU" b="1" dirty="0" smtClean="0"/>
              <a:t>counted</a:t>
            </a:r>
            <a:r>
              <a:rPr lang="en-AU" dirty="0" smtClean="0"/>
              <a:t> and </a:t>
            </a:r>
            <a:r>
              <a:rPr lang="en-AU" b="1" dirty="0" smtClean="0"/>
              <a:t>valued</a:t>
            </a:r>
            <a:r>
              <a:rPr lang="en-AU" dirty="0" smtClean="0"/>
              <a:t> as knowledge (re)production?</a:t>
            </a:r>
          </a:p>
          <a:p>
            <a:pPr lvl="1"/>
            <a:r>
              <a:rPr lang="en-AU" dirty="0" smtClean="0"/>
              <a:t>Are universities the only </a:t>
            </a:r>
            <a:r>
              <a:rPr lang="en-AU" b="1" dirty="0" smtClean="0"/>
              <a:t>locations</a:t>
            </a:r>
            <a:r>
              <a:rPr lang="en-AU" dirty="0" smtClean="0"/>
              <a:t> of knowledge (re)production?</a:t>
            </a:r>
          </a:p>
          <a:p>
            <a:r>
              <a:rPr lang="en-AU" dirty="0" smtClean="0"/>
              <a:t>To survive and flourish is a collective struggle for decolonisation.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238" y="1825625"/>
            <a:ext cx="2209562" cy="329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Decolonising</a:t>
            </a:r>
            <a:r>
              <a:rPr lang="en-US" dirty="0" smtClean="0"/>
              <a:t> Auckland University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852" y="1690688"/>
            <a:ext cx="7914296" cy="4457193"/>
          </a:xfrm>
        </p:spPr>
      </p:pic>
    </p:spTree>
    <p:extLst>
      <p:ext uri="{BB962C8B-B14F-4D97-AF65-F5344CB8AC3E}">
        <p14:creationId xmlns:p14="http://schemas.microsoft.com/office/powerpoint/2010/main" val="18462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faces of racism</a:t>
            </a:r>
          </a:p>
          <a:p>
            <a:r>
              <a:rPr lang="en-US" dirty="0" smtClean="0"/>
              <a:t>Waitangi Tribunal </a:t>
            </a:r>
            <a:r>
              <a:rPr lang="en-US" dirty="0" err="1" smtClean="0"/>
              <a:t>Kaupapa</a:t>
            </a:r>
            <a:r>
              <a:rPr lang="en-US" dirty="0" smtClean="0"/>
              <a:t> Inquiry into Health Services and Outcomes</a:t>
            </a:r>
          </a:p>
          <a:p>
            <a:r>
              <a:rPr lang="en-US" dirty="0" smtClean="0"/>
              <a:t>Health and Disability System Review</a:t>
            </a:r>
          </a:p>
          <a:p>
            <a:r>
              <a:rPr lang="en-US" dirty="0" smtClean="0"/>
              <a:t>Doing theory in colonial contexts</a:t>
            </a:r>
          </a:p>
          <a:p>
            <a:r>
              <a:rPr lang="en-US" dirty="0" err="1" smtClean="0"/>
              <a:t>Decolonising</a:t>
            </a:r>
            <a:r>
              <a:rPr lang="en-US" dirty="0" smtClean="0"/>
              <a:t> theory</a:t>
            </a:r>
          </a:p>
        </p:txBody>
      </p:sp>
    </p:spTree>
    <p:extLst>
      <p:ext uri="{BB962C8B-B14F-4D97-AF65-F5344CB8AC3E}">
        <p14:creationId xmlns:p14="http://schemas.microsoft.com/office/powerpoint/2010/main" val="198969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5000" t="-12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Faces of </a:t>
            </a:r>
            <a:r>
              <a:rPr lang="en-US" dirty="0" smtClean="0"/>
              <a:t>Racism: </a:t>
            </a:r>
            <a:r>
              <a:rPr lang="en-US" dirty="0" err="1" smtClean="0"/>
              <a:t>Puao</a:t>
            </a:r>
            <a:r>
              <a:rPr lang="en-US" dirty="0" smtClean="0"/>
              <a:t>-</a:t>
            </a:r>
            <a:r>
              <a:rPr lang="en-US" dirty="0" err="1" smtClean="0"/>
              <a:t>Te</a:t>
            </a:r>
            <a:r>
              <a:rPr lang="en-US" dirty="0" smtClean="0"/>
              <a:t>-Ata-</a:t>
            </a:r>
            <a:r>
              <a:rPr lang="en-US" dirty="0" err="1" smtClean="0"/>
              <a:t>Tu</a:t>
            </a:r>
            <a:r>
              <a:rPr lang="en-US" dirty="0" smtClean="0"/>
              <a:t> (1988)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088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Faces of </a:t>
            </a:r>
            <a:r>
              <a:rPr lang="en-US" dirty="0" smtClean="0"/>
              <a:t>Racism: </a:t>
            </a:r>
            <a:r>
              <a:rPr lang="en-US" dirty="0" err="1" smtClean="0"/>
              <a:t>Puao</a:t>
            </a:r>
            <a:r>
              <a:rPr lang="en-US" dirty="0" smtClean="0"/>
              <a:t>-</a:t>
            </a:r>
            <a:r>
              <a:rPr lang="en-US" dirty="0" err="1" smtClean="0"/>
              <a:t>Te</a:t>
            </a:r>
            <a:r>
              <a:rPr lang="en-US" dirty="0" smtClean="0"/>
              <a:t>-Ata-</a:t>
            </a:r>
            <a:r>
              <a:rPr lang="en-US" dirty="0" err="1" smtClean="0"/>
              <a:t>Tu</a:t>
            </a:r>
            <a:r>
              <a:rPr lang="en-US" dirty="0" smtClean="0"/>
              <a:t> (1988)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</a:t>
            </a:r>
            <a:r>
              <a:rPr lang="en-US" dirty="0"/>
              <a:t>are personal racism, cultural racism and institutional </a:t>
            </a:r>
            <a:r>
              <a:rPr lang="en-US" dirty="0" smtClean="0"/>
              <a:t>racism.</a:t>
            </a:r>
          </a:p>
          <a:p>
            <a:r>
              <a:rPr lang="en-US" b="1" dirty="0" smtClean="0"/>
              <a:t>Personal racism</a:t>
            </a:r>
            <a:r>
              <a:rPr lang="en-US" dirty="0" smtClean="0"/>
              <a:t>: </a:t>
            </a:r>
            <a:r>
              <a:rPr lang="en-US" dirty="0"/>
              <a:t>manifested by attitude or action is the </a:t>
            </a:r>
            <a:r>
              <a:rPr lang="en-US" b="1" dirty="0"/>
              <a:t>most obvious form </a:t>
            </a:r>
            <a:r>
              <a:rPr lang="en-US" dirty="0"/>
              <a:t>and the one </a:t>
            </a:r>
            <a:r>
              <a:rPr lang="en-US" b="1" dirty="0"/>
              <a:t>most easily confronted</a:t>
            </a:r>
            <a:r>
              <a:rPr lang="en-US" dirty="0"/>
              <a:t>. Although it is not now as unfashionable as it was a decade ago </a:t>
            </a:r>
            <a:r>
              <a:rPr lang="en-US" dirty="0" smtClean="0"/>
              <a:t>[</a:t>
            </a:r>
            <a:r>
              <a:rPr lang="en-US" i="1" dirty="0" smtClean="0"/>
              <a:t>i.e.</a:t>
            </a:r>
            <a:r>
              <a:rPr lang="en-US" dirty="0" smtClean="0"/>
              <a:t> late 1970s] there </a:t>
            </a:r>
            <a:r>
              <a:rPr lang="en-US" dirty="0"/>
              <a:t>is a considerable reservoir of social resistance to it and a range of law and social practice arrayed against it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646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Faces of </a:t>
            </a:r>
            <a:r>
              <a:rPr lang="en-US" dirty="0" smtClean="0"/>
              <a:t>Racism: </a:t>
            </a:r>
            <a:r>
              <a:rPr lang="en-US" dirty="0" err="1" smtClean="0"/>
              <a:t>Puao</a:t>
            </a:r>
            <a:r>
              <a:rPr lang="en-US" dirty="0" smtClean="0"/>
              <a:t>-</a:t>
            </a:r>
            <a:r>
              <a:rPr lang="en-US" dirty="0" err="1" smtClean="0"/>
              <a:t>Te</a:t>
            </a:r>
            <a:r>
              <a:rPr lang="en-US" dirty="0" smtClean="0"/>
              <a:t>-Ata-</a:t>
            </a:r>
            <a:r>
              <a:rPr lang="en-US" dirty="0" err="1" smtClean="0"/>
              <a:t>Tu</a:t>
            </a:r>
            <a:r>
              <a:rPr lang="en-US" dirty="0" smtClean="0"/>
              <a:t> (1988)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</a:t>
            </a:r>
            <a:r>
              <a:rPr lang="en-US" dirty="0"/>
              <a:t>are personal racism, cultural racism and institutional </a:t>
            </a:r>
            <a:r>
              <a:rPr lang="en-US" dirty="0" smtClean="0"/>
              <a:t>racism.</a:t>
            </a:r>
          </a:p>
          <a:p>
            <a:r>
              <a:rPr lang="en-US" b="1" dirty="0" smtClean="0"/>
              <a:t>Cultural racism</a:t>
            </a:r>
            <a:r>
              <a:rPr lang="en-US" dirty="0" smtClean="0"/>
              <a:t>: manifested </a:t>
            </a:r>
            <a:r>
              <a:rPr lang="en-US" dirty="0"/>
              <a:t>by </a:t>
            </a:r>
            <a:r>
              <a:rPr lang="en-US" b="1" dirty="0"/>
              <a:t>negative attitudes </a:t>
            </a:r>
            <a:r>
              <a:rPr lang="en-US" dirty="0"/>
              <a:t>to the culture and lifestyle of a minority culture or the </a:t>
            </a:r>
            <a:r>
              <a:rPr lang="en-US" b="1" dirty="0"/>
              <a:t>domination</a:t>
            </a:r>
            <a:r>
              <a:rPr lang="en-US" dirty="0"/>
              <a:t> of that culture and its efforts to define itself by a power </a:t>
            </a:r>
            <a:r>
              <a:rPr lang="en-US" dirty="0" smtClean="0"/>
              <a:t>culture. An obvious form is the </a:t>
            </a:r>
            <a:r>
              <a:rPr lang="en-US" b="1" dirty="0" smtClean="0"/>
              <a:t>selection</a:t>
            </a:r>
            <a:r>
              <a:rPr lang="en-US" dirty="0" smtClean="0"/>
              <a:t> by a power culture of those aspects of the minority culture which it finds </a:t>
            </a:r>
            <a:r>
              <a:rPr lang="en-US" b="1" dirty="0" smtClean="0"/>
              <a:t>useful </a:t>
            </a:r>
            <a:r>
              <a:rPr lang="en-US" dirty="0" smtClean="0"/>
              <a:t>or </a:t>
            </a:r>
            <a:r>
              <a:rPr lang="en-US" b="1" dirty="0" smtClean="0"/>
              <a:t>acceptable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7610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Faces of </a:t>
            </a:r>
            <a:r>
              <a:rPr lang="en-US" dirty="0" smtClean="0"/>
              <a:t>Racism: </a:t>
            </a:r>
            <a:r>
              <a:rPr lang="en-US" dirty="0" err="1" smtClean="0"/>
              <a:t>Puao</a:t>
            </a:r>
            <a:r>
              <a:rPr lang="en-US" dirty="0" smtClean="0"/>
              <a:t>-</a:t>
            </a:r>
            <a:r>
              <a:rPr lang="en-US" dirty="0" err="1" smtClean="0"/>
              <a:t>Te</a:t>
            </a:r>
            <a:r>
              <a:rPr lang="en-US" dirty="0" smtClean="0"/>
              <a:t>-Ata-</a:t>
            </a:r>
            <a:r>
              <a:rPr lang="en-US" dirty="0" err="1" smtClean="0"/>
              <a:t>Tu</a:t>
            </a:r>
            <a:r>
              <a:rPr lang="en-US" dirty="0" smtClean="0"/>
              <a:t> (1988)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</a:t>
            </a:r>
            <a:r>
              <a:rPr lang="en-US" dirty="0"/>
              <a:t>are personal racism, cultural racism and institutional </a:t>
            </a:r>
            <a:r>
              <a:rPr lang="en-US" dirty="0" smtClean="0"/>
              <a:t>racism.</a:t>
            </a:r>
          </a:p>
          <a:p>
            <a:r>
              <a:rPr lang="en-US" b="1" dirty="0" smtClean="0"/>
              <a:t>Institutional racism</a:t>
            </a:r>
            <a:r>
              <a:rPr lang="en-US" dirty="0" smtClean="0"/>
              <a:t>: the most </a:t>
            </a:r>
            <a:r>
              <a:rPr lang="en-US" b="1" dirty="0" smtClean="0"/>
              <a:t>insidious</a:t>
            </a:r>
            <a:r>
              <a:rPr lang="en-US" dirty="0" smtClean="0"/>
              <a:t> and </a:t>
            </a:r>
            <a:r>
              <a:rPr lang="en-US" b="1" dirty="0" smtClean="0"/>
              <a:t>destructive</a:t>
            </a:r>
            <a:r>
              <a:rPr lang="en-US" dirty="0" smtClean="0"/>
              <a:t> form. It is the outcome of </a:t>
            </a:r>
            <a:r>
              <a:rPr lang="en-US" b="1" dirty="0" err="1" smtClean="0"/>
              <a:t>monocultural</a:t>
            </a:r>
            <a:r>
              <a:rPr lang="en-US" b="1" dirty="0" smtClean="0"/>
              <a:t> institutions </a:t>
            </a:r>
            <a:r>
              <a:rPr lang="en-US" dirty="0" smtClean="0"/>
              <a:t>which simply ignore and freeze out the cultures of those who do not belong to the majority. </a:t>
            </a:r>
            <a:r>
              <a:rPr lang="en-US" b="1" dirty="0" smtClean="0"/>
              <a:t>National structures are evolved </a:t>
            </a:r>
            <a:r>
              <a:rPr lang="en-US" dirty="0" smtClean="0"/>
              <a:t>which are rooted in the </a:t>
            </a:r>
            <a:r>
              <a:rPr lang="en-US" b="1" dirty="0" smtClean="0"/>
              <a:t>values, systems and viewpoints </a:t>
            </a:r>
            <a:r>
              <a:rPr lang="en-US" dirty="0" smtClean="0"/>
              <a:t>of one culture only. Participation by minorities is </a:t>
            </a:r>
            <a:r>
              <a:rPr lang="en-US" b="1" dirty="0" smtClean="0"/>
              <a:t>conditional on their subjugating their own values and systems</a:t>
            </a:r>
            <a:r>
              <a:rPr lang="en-US" dirty="0" smtClean="0"/>
              <a:t> to those of “the system” of the </a:t>
            </a:r>
            <a:r>
              <a:rPr lang="en-US" b="1" dirty="0" smtClean="0"/>
              <a:t>power culture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547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Waitangi Tribunal:</a:t>
            </a:r>
            <a:br>
              <a:rPr lang="en-US" dirty="0" smtClean="0"/>
            </a:br>
            <a:r>
              <a:rPr lang="en-US" dirty="0" err="1" smtClean="0"/>
              <a:t>Kaupapa</a:t>
            </a:r>
            <a:r>
              <a:rPr lang="en-US" dirty="0" smtClean="0"/>
              <a:t> (Thematic) Inquiries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44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Wherawheratanga</a:t>
            </a:r>
            <a:r>
              <a:rPr lang="en-US" dirty="0" smtClean="0"/>
              <a:t> </a:t>
            </a:r>
            <a:r>
              <a:rPr lang="en-US" dirty="0" err="1" smtClean="0"/>
              <a:t>Kaupapa</a:t>
            </a:r>
            <a:r>
              <a:rPr lang="en-US" dirty="0" smtClean="0"/>
              <a:t> </a:t>
            </a:r>
            <a:r>
              <a:rPr lang="en-US" dirty="0" err="1" smtClean="0"/>
              <a:t>mō</a:t>
            </a:r>
            <a:r>
              <a:rPr lang="en-US" dirty="0" smtClean="0"/>
              <a:t> </a:t>
            </a:r>
            <a:r>
              <a:rPr lang="en-US" dirty="0" err="1" smtClean="0"/>
              <a:t>ngā</a:t>
            </a:r>
            <a:r>
              <a:rPr lang="en-US" dirty="0" smtClean="0"/>
              <a:t> </a:t>
            </a:r>
            <a:r>
              <a:rPr lang="en-US" dirty="0" err="1" smtClean="0"/>
              <a:t>Ratonga</a:t>
            </a:r>
            <a:r>
              <a:rPr lang="en-US" dirty="0" smtClean="0"/>
              <a:t> me </a:t>
            </a:r>
            <a:r>
              <a:rPr lang="en-US" dirty="0" err="1" smtClean="0"/>
              <a:t>ngā</a:t>
            </a:r>
            <a:r>
              <a:rPr lang="en-US" dirty="0" smtClean="0"/>
              <a:t> </a:t>
            </a:r>
            <a:r>
              <a:rPr lang="en-US" dirty="0" err="1" smtClean="0"/>
              <a:t>Putanga</a:t>
            </a:r>
            <a:r>
              <a:rPr lang="en-US" dirty="0" smtClean="0"/>
              <a:t> Hauora (Wai 2575)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~200 </a:t>
            </a:r>
            <a:r>
              <a:rPr lang="en-US" dirty="0"/>
              <a:t>claims have been lodged with the Waitangi Tribunal alleging </a:t>
            </a:r>
            <a:r>
              <a:rPr lang="en-US" dirty="0" smtClean="0"/>
              <a:t>that the Crown has breached the </a:t>
            </a:r>
            <a:r>
              <a:rPr lang="en-US" dirty="0"/>
              <a:t>Treaty </a:t>
            </a:r>
            <a:r>
              <a:rPr lang="en-US" dirty="0" smtClean="0"/>
              <a:t>of Waitangi in relation </a:t>
            </a:r>
            <a:r>
              <a:rPr lang="en-US" dirty="0"/>
              <a:t>to health services and outcomes. </a:t>
            </a:r>
            <a:endParaRPr lang="en-US" dirty="0" smtClean="0"/>
          </a:p>
          <a:p>
            <a:r>
              <a:rPr lang="en-US" b="1" dirty="0" smtClean="0"/>
              <a:t>Hauora</a:t>
            </a:r>
            <a:r>
              <a:rPr lang="en-US" dirty="0" smtClean="0"/>
              <a:t> does not mean for Māori what </a:t>
            </a:r>
            <a:r>
              <a:rPr lang="en-US" b="1" dirty="0" smtClean="0"/>
              <a:t>health</a:t>
            </a:r>
            <a:r>
              <a:rPr lang="en-US" dirty="0" smtClean="0"/>
              <a:t> means for the Crown. </a:t>
            </a:r>
          </a:p>
          <a:p>
            <a:r>
              <a:rPr lang="en-US" dirty="0" smtClean="0"/>
              <a:t>Claims do not fall under the </a:t>
            </a:r>
            <a:r>
              <a:rPr lang="en-US" dirty="0"/>
              <a:t>responsibility of a single Crown agency. </a:t>
            </a:r>
            <a:endParaRPr lang="en-US" dirty="0" smtClean="0"/>
          </a:p>
          <a:p>
            <a:r>
              <a:rPr lang="en-US" dirty="0" smtClean="0"/>
              <a:t>The Tribunal has thus taken a phased and thematic approach to the </a:t>
            </a:r>
            <a:r>
              <a:rPr lang="en-US" dirty="0" err="1" smtClean="0"/>
              <a:t>kaupapa</a:t>
            </a:r>
            <a:r>
              <a:rPr lang="en-US" dirty="0" smtClean="0"/>
              <a:t> inquiry with “big picture” systemic issues to be heard first.</a:t>
            </a:r>
          </a:p>
          <a:p>
            <a:r>
              <a:rPr lang="en-US" dirty="0" smtClean="0"/>
              <a:t>Stage one has been completed.</a:t>
            </a:r>
          </a:p>
          <a:p>
            <a:r>
              <a:rPr lang="en-US" i="1" dirty="0" err="1" smtClean="0"/>
              <a:t>Hauroa</a:t>
            </a:r>
            <a:r>
              <a:rPr lang="en-US" i="1" dirty="0" smtClean="0"/>
              <a:t>: Report on Stage One of the Health Services and Outcomes </a:t>
            </a:r>
            <a:r>
              <a:rPr lang="en-US" i="1" dirty="0" err="1"/>
              <a:t>K</a:t>
            </a:r>
            <a:r>
              <a:rPr lang="en-US" i="1" dirty="0" err="1" smtClean="0"/>
              <a:t>aupapa</a:t>
            </a:r>
            <a:r>
              <a:rPr lang="en-US" i="1" dirty="0" smtClean="0"/>
              <a:t> Inquiry</a:t>
            </a:r>
            <a:r>
              <a:rPr lang="en-US" dirty="0" smtClean="0"/>
              <a:t> was released in July 2019.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514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Hauora Report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Crown has </a:t>
            </a:r>
            <a:r>
              <a:rPr lang="en-US" b="1" dirty="0" smtClean="0"/>
              <a:t>invested $220 billion into the health system since 2000</a:t>
            </a:r>
            <a:r>
              <a:rPr lang="en-US" dirty="0" smtClean="0"/>
              <a:t>, yet Māori </a:t>
            </a:r>
            <a:r>
              <a:rPr lang="en-US" dirty="0"/>
              <a:t>continue to experience the </a:t>
            </a:r>
            <a:r>
              <a:rPr lang="en-US" b="1" dirty="0"/>
              <a:t>worst health outcomes </a:t>
            </a:r>
            <a:r>
              <a:rPr lang="en-US" dirty="0"/>
              <a:t>of any population group in New </a:t>
            </a:r>
            <a:r>
              <a:rPr lang="en-US" dirty="0" smtClean="0"/>
              <a:t>Zealand</a:t>
            </a:r>
            <a:r>
              <a:rPr lang="en-US" dirty="0"/>
              <a:t> </a:t>
            </a:r>
            <a:r>
              <a:rPr lang="en-US" dirty="0" smtClean="0"/>
              <a:t>- a fact acknowledged by all parties.</a:t>
            </a:r>
          </a:p>
          <a:p>
            <a:r>
              <a:rPr lang="en-US" dirty="0" smtClean="0"/>
              <a:t>On average, Māori live </a:t>
            </a:r>
            <a:r>
              <a:rPr lang="en-US" b="1" dirty="0" smtClean="0"/>
              <a:t>seven</a:t>
            </a:r>
            <a:r>
              <a:rPr lang="en-US" dirty="0" smtClean="0"/>
              <a:t> years less than non-Māori non-Pacific people.</a:t>
            </a:r>
          </a:p>
          <a:p>
            <a:r>
              <a:rPr lang="en-US" dirty="0"/>
              <a:t>The Crown </a:t>
            </a:r>
            <a:r>
              <a:rPr lang="en-US" b="1" dirty="0"/>
              <a:t>fails to properly fund the primary health care sector</a:t>
            </a:r>
            <a:r>
              <a:rPr lang="en-US" dirty="0"/>
              <a:t>, </a:t>
            </a:r>
            <a:r>
              <a:rPr lang="en-US" b="1" dirty="0"/>
              <a:t>target funding for priority areas</a:t>
            </a:r>
            <a:r>
              <a:rPr lang="en-US" dirty="0"/>
              <a:t>, and to </a:t>
            </a:r>
            <a:r>
              <a:rPr lang="en-US" b="1" dirty="0"/>
              <a:t>ensure money earmarked for Māori health issues is used for that purpose</a:t>
            </a:r>
            <a:r>
              <a:rPr lang="en-US" dirty="0"/>
              <a:t>.</a:t>
            </a:r>
          </a:p>
          <a:p>
            <a:r>
              <a:rPr lang="en-US" dirty="0"/>
              <a:t>The Crown </a:t>
            </a:r>
            <a:r>
              <a:rPr lang="en-US" b="1" dirty="0"/>
              <a:t>fails to uphold the Treaty in the way it holds the primary health care sector to account and reports on its performance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Crown </a:t>
            </a:r>
            <a:r>
              <a:rPr lang="en-US" b="1" dirty="0"/>
              <a:t>fails to ensure that Māori have adequate decision-making authority and influence over the design and delivery of primary health care services</a:t>
            </a:r>
            <a:r>
              <a:rPr lang="en-US" dirty="0"/>
              <a:t>. </a:t>
            </a:r>
            <a:endParaRPr lang="en-US" dirty="0" smtClean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340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1095</Words>
  <Application>Microsoft Macintosh PowerPoint</Application>
  <PresentationFormat>Widescreen</PresentationFormat>
  <Paragraphs>69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Calibri Light</vt:lpstr>
      <vt:lpstr>Mangal</vt:lpstr>
      <vt:lpstr>Arial</vt:lpstr>
      <vt:lpstr>Office Theme</vt:lpstr>
      <vt:lpstr>Decolonisation</vt:lpstr>
      <vt:lpstr>Overview</vt:lpstr>
      <vt:lpstr>The Faces of Racism: Puao-Te-Ata-Tu (1988)</vt:lpstr>
      <vt:lpstr>The Faces of Racism: Puao-Te-Ata-Tu (1988)</vt:lpstr>
      <vt:lpstr>The Faces of Racism: Puao-Te-Ata-Tu (1988)</vt:lpstr>
      <vt:lpstr>The Faces of Racism: Puao-Te-Ata-Tu (1988)</vt:lpstr>
      <vt:lpstr>Waitangi Tribunal: Kaupapa (Thematic) Inquiries</vt:lpstr>
      <vt:lpstr>Te Wherawheratanga Kaupapa mō ngā Ratonga me ngā Putanga Hauora (Wai 2575)</vt:lpstr>
      <vt:lpstr>Hauora Report Findings</vt:lpstr>
      <vt:lpstr>Institutional Racism and Te Tiriti o Waitangi</vt:lpstr>
      <vt:lpstr>Disalienation: Embedding Kaupapa Māori</vt:lpstr>
      <vt:lpstr>Disalienation: Agency and Empowerment</vt:lpstr>
      <vt:lpstr>Disalienation: Structural Transformation</vt:lpstr>
      <vt:lpstr>Doing Anglo-American Political Philosophy in Aotearoa/New Zealand</vt:lpstr>
      <vt:lpstr>Doing Anglo-American Political Philosophy in Aotearoa/New Zealand</vt:lpstr>
      <vt:lpstr>Decolonising Theory</vt:lpstr>
      <vt:lpstr>Decolonising Auckland University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Penman</dc:creator>
  <cp:lastModifiedBy>Zachary Penman</cp:lastModifiedBy>
  <cp:revision>56</cp:revision>
  <dcterms:created xsi:type="dcterms:W3CDTF">2019-09-10T09:24:56Z</dcterms:created>
  <dcterms:modified xsi:type="dcterms:W3CDTF">2019-10-20T22:17:16Z</dcterms:modified>
</cp:coreProperties>
</file>