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2" r:id="rId1"/>
  </p:sldMasterIdLst>
  <p:notesMasterIdLst>
    <p:notesMasterId r:id="rId33"/>
  </p:notesMasterIdLst>
  <p:sldIdLst>
    <p:sldId id="267" r:id="rId2"/>
    <p:sldId id="294" r:id="rId3"/>
    <p:sldId id="332" r:id="rId4"/>
    <p:sldId id="340" r:id="rId5"/>
    <p:sldId id="331" r:id="rId6"/>
    <p:sldId id="264" r:id="rId7"/>
    <p:sldId id="296" r:id="rId8"/>
    <p:sldId id="317" r:id="rId9"/>
    <p:sldId id="300" r:id="rId10"/>
    <p:sldId id="336" r:id="rId11"/>
    <p:sldId id="301" r:id="rId12"/>
    <p:sldId id="302" r:id="rId13"/>
    <p:sldId id="318" r:id="rId14"/>
    <p:sldId id="334" r:id="rId15"/>
    <p:sldId id="335" r:id="rId16"/>
    <p:sldId id="322" r:id="rId17"/>
    <p:sldId id="323" r:id="rId18"/>
    <p:sldId id="329" r:id="rId19"/>
    <p:sldId id="339" r:id="rId20"/>
    <p:sldId id="337" r:id="rId21"/>
    <p:sldId id="338" r:id="rId22"/>
    <p:sldId id="327" r:id="rId23"/>
    <p:sldId id="330" r:id="rId24"/>
    <p:sldId id="313" r:id="rId25"/>
    <p:sldId id="314" r:id="rId26"/>
    <p:sldId id="315" r:id="rId27"/>
    <p:sldId id="316" r:id="rId28"/>
    <p:sldId id="305" r:id="rId29"/>
    <p:sldId id="312" r:id="rId30"/>
    <p:sldId id="333" r:id="rId31"/>
    <p:sldId id="328"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ynne Dyvik" initials="SD" lastIdx="2" clrIdx="0">
    <p:extLst/>
  </p:cmAuthor>
  <p:cmAuthor id="2" name="Tom" initials="T" lastIdx="1" clrIdx="1">
    <p:extLst>
      <p:ext uri="{19B8F6BF-5375-455C-9EA6-DF929625EA0E}">
        <p15:presenceInfo xmlns:p15="http://schemas.microsoft.com/office/powerpoint/2012/main" userId="Tom" providerId="None"/>
      </p:ext>
    </p:extLst>
  </p:cmAuthor>
  <p:cmAuthor id="3" name="Fabio Scarpello" initials="FS" lastIdx="1" clrIdx="2">
    <p:extLst>
      <p:ext uri="{19B8F6BF-5375-455C-9EA6-DF929625EA0E}">
        <p15:presenceInfo xmlns:p15="http://schemas.microsoft.com/office/powerpoint/2012/main" userId="Fabio Scarpell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86" autoAdjust="0"/>
    <p:restoredTop sz="94660"/>
  </p:normalViewPr>
  <p:slideViewPr>
    <p:cSldViewPr snapToGrid="0">
      <p:cViewPr varScale="1">
        <p:scale>
          <a:sx n="84" d="100"/>
          <a:sy n="84" d="100"/>
        </p:scale>
        <p:origin x="125" y="1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8E26D9-ECEC-4AE5-9F31-3BD6B1D5C2AA}" type="datetimeFigureOut">
              <a:rPr lang="en-GB" smtClean="0"/>
              <a:t>23/07/2019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F8DF2-2A72-4887-8E47-34182B3567A9}" type="slidenum">
              <a:rPr lang="en-GB" smtClean="0"/>
              <a:t>‹#›</a:t>
            </a:fld>
            <a:endParaRPr lang="en-GB"/>
          </a:p>
        </p:txBody>
      </p:sp>
    </p:spTree>
    <p:extLst>
      <p:ext uri="{BB962C8B-B14F-4D97-AF65-F5344CB8AC3E}">
        <p14:creationId xmlns:p14="http://schemas.microsoft.com/office/powerpoint/2010/main" val="1888839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6</a:t>
            </a:fld>
            <a:endParaRPr lang="en-GB"/>
          </a:p>
        </p:txBody>
      </p:sp>
    </p:spTree>
    <p:extLst>
      <p:ext uri="{BB962C8B-B14F-4D97-AF65-F5344CB8AC3E}">
        <p14:creationId xmlns:p14="http://schemas.microsoft.com/office/powerpoint/2010/main" val="1643226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Cold War had</a:t>
            </a:r>
            <a:r>
              <a:rPr lang="en-GB" baseline="0" dirty="0"/>
              <a:t> stabilised world order and displaced conflict into the Global South. Without that order, optimism. But, with Yugoslavia and Somalia, emerging idea was that conflict remained but had transformed. </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dirty="0"/>
              <a:t>And that with globalisation and mass circulation, need to manage poverty, environmental collapse, health etc internationally, as these do not respect state boundaries.</a:t>
            </a:r>
            <a:endParaRPr lang="en-US" dirty="0"/>
          </a:p>
          <a:p>
            <a:endParaRPr lang="en-US" dirty="0"/>
          </a:p>
        </p:txBody>
      </p:sp>
      <p:sp>
        <p:nvSpPr>
          <p:cNvPr id="4" name="Slide Number Placeholder 3"/>
          <p:cNvSpPr>
            <a:spLocks noGrp="1"/>
          </p:cNvSpPr>
          <p:nvPr>
            <p:ph type="sldNum" sz="quarter" idx="10"/>
          </p:nvPr>
        </p:nvSpPr>
        <p:spPr/>
        <p:txBody>
          <a:bodyPr/>
          <a:lstStyle/>
          <a:p>
            <a:fld id="{B9164123-EF34-4713-9590-887887FCD291}" type="slidenum">
              <a:rPr lang="en-US" smtClean="0"/>
              <a:t>7</a:t>
            </a:fld>
            <a:endParaRPr lang="en-US"/>
          </a:p>
        </p:txBody>
      </p:sp>
    </p:spTree>
    <p:extLst>
      <p:ext uri="{BB962C8B-B14F-4D97-AF65-F5344CB8AC3E}">
        <p14:creationId xmlns:p14="http://schemas.microsoft.com/office/powerpoint/2010/main" val="4251358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22</a:t>
            </a:fld>
            <a:endParaRPr lang="en-GB"/>
          </a:p>
        </p:txBody>
      </p:sp>
    </p:spTree>
    <p:extLst>
      <p:ext uri="{BB962C8B-B14F-4D97-AF65-F5344CB8AC3E}">
        <p14:creationId xmlns:p14="http://schemas.microsoft.com/office/powerpoint/2010/main" val="2268095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23</a:t>
            </a:fld>
            <a:endParaRPr lang="en-GB"/>
          </a:p>
        </p:txBody>
      </p:sp>
    </p:spTree>
    <p:extLst>
      <p:ext uri="{BB962C8B-B14F-4D97-AF65-F5344CB8AC3E}">
        <p14:creationId xmlns:p14="http://schemas.microsoft.com/office/powerpoint/2010/main" val="941943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Cold War had</a:t>
            </a:r>
            <a:r>
              <a:rPr lang="en-GB" baseline="0" dirty="0"/>
              <a:t> stabilised world order and displaced conflict into the Global South. Without that order, optimism. But, with Yugoslavia and Somalia, emerging idea was that conflict remained but had transformed. </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dirty="0"/>
              <a:t>And that with globalisation and mass circulation, need to manage poverty, environmental collapse, health etc internationally, as these do not respect state boundaries.</a:t>
            </a:r>
            <a:endParaRPr lang="en-US" dirty="0"/>
          </a:p>
          <a:p>
            <a:endParaRPr lang="en-US" dirty="0"/>
          </a:p>
        </p:txBody>
      </p:sp>
      <p:sp>
        <p:nvSpPr>
          <p:cNvPr id="4" name="Slide Number Placeholder 3"/>
          <p:cNvSpPr>
            <a:spLocks noGrp="1"/>
          </p:cNvSpPr>
          <p:nvPr>
            <p:ph type="sldNum" sz="quarter" idx="10"/>
          </p:nvPr>
        </p:nvSpPr>
        <p:spPr/>
        <p:txBody>
          <a:bodyPr/>
          <a:lstStyle/>
          <a:p>
            <a:fld id="{B9164123-EF34-4713-9590-887887FCD291}" type="slidenum">
              <a:rPr lang="en-US" smtClean="0"/>
              <a:t>24</a:t>
            </a:fld>
            <a:endParaRPr lang="en-US"/>
          </a:p>
        </p:txBody>
      </p:sp>
    </p:spTree>
    <p:extLst>
      <p:ext uri="{BB962C8B-B14F-4D97-AF65-F5344CB8AC3E}">
        <p14:creationId xmlns:p14="http://schemas.microsoft.com/office/powerpoint/2010/main" val="1612202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29</a:t>
            </a:fld>
            <a:endParaRPr lang="en-GB"/>
          </a:p>
        </p:txBody>
      </p:sp>
    </p:spTree>
    <p:extLst>
      <p:ext uri="{BB962C8B-B14F-4D97-AF65-F5344CB8AC3E}">
        <p14:creationId xmlns:p14="http://schemas.microsoft.com/office/powerpoint/2010/main" val="1896834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30</a:t>
            </a:fld>
            <a:endParaRPr lang="en-GB"/>
          </a:p>
        </p:txBody>
      </p:sp>
    </p:spTree>
    <p:extLst>
      <p:ext uri="{BB962C8B-B14F-4D97-AF65-F5344CB8AC3E}">
        <p14:creationId xmlns:p14="http://schemas.microsoft.com/office/powerpoint/2010/main" val="1721888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31</a:t>
            </a:fld>
            <a:endParaRPr lang="en-GB"/>
          </a:p>
        </p:txBody>
      </p:sp>
    </p:spTree>
    <p:extLst>
      <p:ext uri="{BB962C8B-B14F-4D97-AF65-F5344CB8AC3E}">
        <p14:creationId xmlns:p14="http://schemas.microsoft.com/office/powerpoint/2010/main" val="3054655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7/23/2019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48619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7/23/2019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95016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0748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9241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26127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7/23/2019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21071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8135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066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2980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7/23/2019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722391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027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1BEF0D-F0BB-DE4B-95CE-6DB70DBA9567}" type="datetimeFigureOut">
              <a:rPr lang="en-US" smtClean="0"/>
              <a:pPr/>
              <a:t>7/23/2019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93583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law.cornell.edu/uscode/text/18/233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law.cornell.edu/uscode/text/18/233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shsa674@aucklanduni.ac.nz" TargetMode="External"/><Relationship Id="rId2" Type="http://schemas.openxmlformats.org/officeDocument/2006/relationships/hyperlink" Target="mailto:fabio.scarpello@auckland.ac.nz"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theintercept.com/2019/03/23/domestic-terrorism-fbi-prosecution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theintercept.com/2019/03/23/domestic-terrorism-fbi-prosecutions/"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nowthisnews.com/videos/politics/aoc-asks-anti-defamation-league-about-white-supremacy"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lell9lE-qn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theintercept.com/2019/03/23/domestic-terrorism-fbi-prosecution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doi.org/10.1080/1057610X.2014.872023" TargetMode="External"/><Relationship Id="rId4" Type="http://schemas.openxmlformats.org/officeDocument/2006/relationships/hyperlink" Target="https://www.signal-ai.com/blog/lessons-from-christchurch-how-the-media-finally-acknowledged-far-right-terroris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v.laban@auckland.ac.nz"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712B6A8-CCDB-41BF-96E7-5F8ED8FE9D73}"/>
              </a:ext>
            </a:extLst>
          </p:cNvPr>
          <p:cNvSpPr txBox="1">
            <a:spLocks/>
          </p:cNvSpPr>
          <p:nvPr/>
        </p:nvSpPr>
        <p:spPr>
          <a:xfrm>
            <a:off x="6808463" y="845745"/>
            <a:ext cx="4936589" cy="5515798"/>
          </a:xfrm>
          <a:prstGeom prst="rect">
            <a:avLst/>
          </a:prstGeom>
        </p:spPr>
        <p:txBody>
          <a:bodyPr vert="horz" lIns="91440" tIns="45720" rIns="91440" bIns="45720" rtlCol="0" anchor="ctr">
            <a:normAutofit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endParaRPr lang="en-GB" dirty="0"/>
          </a:p>
          <a:p>
            <a:pPr algn="ctr"/>
            <a:endParaRPr lang="en-GB" dirty="0"/>
          </a:p>
          <a:p>
            <a:pPr algn="ctr"/>
            <a:r>
              <a:rPr lang="en-GB" b="1" dirty="0" smtClean="0"/>
              <a:t>POL 346 Terrorism </a:t>
            </a:r>
            <a:endParaRPr lang="en-GB" b="1" dirty="0"/>
          </a:p>
          <a:p>
            <a:pPr algn="ctr"/>
            <a:endParaRPr lang="en-GB" sz="2700" dirty="0" smtClean="0"/>
          </a:p>
          <a:p>
            <a:pPr algn="ctr"/>
            <a:r>
              <a:rPr lang="en-GB" sz="2700" dirty="0" smtClean="0"/>
              <a:t>Dr </a:t>
            </a:r>
            <a:r>
              <a:rPr lang="en-GB" sz="2700" dirty="0"/>
              <a:t>Fabio Scarpello</a:t>
            </a:r>
          </a:p>
          <a:p>
            <a:pPr algn="ctr"/>
            <a:endParaRPr lang="en-GB" b="1" dirty="0" smtClean="0"/>
          </a:p>
          <a:p>
            <a:pPr algn="ctr"/>
            <a:endParaRPr lang="en-GB" b="1" dirty="0"/>
          </a:p>
          <a:p>
            <a:pPr algn="ctr"/>
            <a:r>
              <a:rPr lang="en-GB" b="1" dirty="0" smtClean="0"/>
              <a:t>Week 1</a:t>
            </a:r>
            <a:endParaRPr lang="en-GB" b="1" dirty="0"/>
          </a:p>
          <a:p>
            <a:pPr algn="ctr"/>
            <a:endParaRPr lang="en-GB" b="1" dirty="0"/>
          </a:p>
          <a:p>
            <a:pPr algn="ctr"/>
            <a:r>
              <a:rPr lang="en-GB" b="1" dirty="0" smtClean="0"/>
              <a:t>What is terrorism?</a:t>
            </a:r>
            <a:endParaRPr lang="en-GB" b="1" dirty="0"/>
          </a:p>
          <a:p>
            <a:pPr algn="ctr"/>
            <a:endParaRPr lang="en-GB" sz="2500" b="1" dirty="0" smtClean="0"/>
          </a:p>
          <a:p>
            <a:pPr algn="ctr"/>
            <a:endParaRPr lang="en-GB" sz="2500" b="1" dirty="0"/>
          </a:p>
          <a:p>
            <a:pPr algn="ctr"/>
            <a:endParaRPr lang="en-GB" dirty="0"/>
          </a:p>
          <a:p>
            <a:pPr algn="ctr"/>
            <a:endParaRPr lang="en-GB" dirty="0"/>
          </a:p>
        </p:txBody>
      </p:sp>
      <p:pic>
        <p:nvPicPr>
          <p:cNvPr id="4" name="Picture 3"/>
          <p:cNvPicPr>
            <a:picLocks noChangeAspect="1"/>
          </p:cNvPicPr>
          <p:nvPr/>
        </p:nvPicPr>
        <p:blipFill>
          <a:blip r:embed="rId2"/>
          <a:stretch>
            <a:fillRect/>
          </a:stretch>
        </p:blipFill>
        <p:spPr>
          <a:xfrm>
            <a:off x="832919" y="845745"/>
            <a:ext cx="5686753" cy="5438350"/>
          </a:xfrm>
          <a:prstGeom prst="rect">
            <a:avLst/>
          </a:prstGeom>
        </p:spPr>
      </p:pic>
    </p:spTree>
    <p:extLst>
      <p:ext uri="{BB962C8B-B14F-4D97-AF65-F5344CB8AC3E}">
        <p14:creationId xmlns:p14="http://schemas.microsoft.com/office/powerpoint/2010/main" val="549312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916860" cy="1499616"/>
          </a:xfrm>
        </p:spPr>
        <p:txBody>
          <a:bodyPr/>
          <a:lstStyle/>
          <a:p>
            <a:pPr algn="ctr"/>
            <a:r>
              <a:rPr lang="en-GB" dirty="0" smtClean="0"/>
              <a:t>What is terrorism?   </a:t>
            </a:r>
            <a:endParaRPr lang="en-GB" dirty="0"/>
          </a:p>
        </p:txBody>
      </p:sp>
      <p:sp>
        <p:nvSpPr>
          <p:cNvPr id="5" name="Content Placeholder 4"/>
          <p:cNvSpPr>
            <a:spLocks noGrp="1"/>
          </p:cNvSpPr>
          <p:nvPr>
            <p:ph idx="1"/>
          </p:nvPr>
        </p:nvSpPr>
        <p:spPr>
          <a:xfrm>
            <a:off x="1056697" y="1931737"/>
            <a:ext cx="6392969" cy="4415742"/>
          </a:xfrm>
        </p:spPr>
        <p:txBody>
          <a:bodyPr>
            <a:normAutofit fontScale="77500" lnSpcReduction="20000"/>
          </a:bodyPr>
          <a:lstStyle/>
          <a:p>
            <a:pPr>
              <a:lnSpc>
                <a:spcPct val="100000"/>
              </a:lnSpc>
              <a:spcBef>
                <a:spcPts val="0"/>
              </a:spcBef>
              <a:spcAft>
                <a:spcPts val="0"/>
              </a:spcAft>
              <a:buClrTx/>
              <a:buFont typeface="Wingdings" panose="05000000000000000000" pitchFamily="2" charset="2"/>
              <a:buChar char="q"/>
            </a:pPr>
            <a:r>
              <a:rPr lang="en-AU" sz="3000" dirty="0" smtClean="0"/>
              <a:t> </a:t>
            </a:r>
            <a:r>
              <a:rPr lang="en-US" sz="3000" dirty="0" smtClean="0"/>
              <a:t>“The calculated use of violence or the threat of violence to inculcate fear, intended to coerce or intimidate governments or societies in the pursuit of goals that are generally political, religious or ideological” </a:t>
            </a:r>
          </a:p>
          <a:p>
            <a:pPr marL="0" indent="0">
              <a:lnSpc>
                <a:spcPct val="100000"/>
              </a:lnSpc>
              <a:spcBef>
                <a:spcPts val="0"/>
              </a:spcBef>
              <a:spcAft>
                <a:spcPts val="0"/>
              </a:spcAft>
              <a:buClrTx/>
              <a:buNone/>
            </a:pPr>
            <a:endParaRPr lang="en-US" dirty="0" smtClean="0"/>
          </a:p>
          <a:p>
            <a:pPr marL="0" indent="0" algn="r">
              <a:lnSpc>
                <a:spcPct val="100000"/>
              </a:lnSpc>
              <a:spcBef>
                <a:spcPts val="0"/>
              </a:spcBef>
              <a:spcAft>
                <a:spcPts val="0"/>
              </a:spcAft>
              <a:buClrTx/>
              <a:buNone/>
            </a:pPr>
            <a:r>
              <a:rPr lang="en-US" sz="2100" dirty="0" smtClean="0"/>
              <a:t>(United States Department of Defense, Office of Joint Chiefs of Staff 2001/2003)</a:t>
            </a:r>
          </a:p>
          <a:p>
            <a:pPr marL="0" indent="0">
              <a:buClrTx/>
              <a:buNone/>
            </a:pPr>
            <a:endParaRPr lang="en-US" dirty="0" smtClean="0"/>
          </a:p>
          <a:p>
            <a:pPr lvl="2">
              <a:buClrTx/>
              <a:buFont typeface="Wingdings" panose="05000000000000000000" pitchFamily="2" charset="2"/>
              <a:buChar char="q"/>
            </a:pPr>
            <a:r>
              <a:rPr lang="en-US" sz="2800" dirty="0" smtClean="0"/>
              <a:t> Act</a:t>
            </a:r>
            <a:r>
              <a:rPr lang="en-US" sz="2800" dirty="0"/>
              <a:t>: </a:t>
            </a:r>
            <a:r>
              <a:rPr lang="en-US" sz="2800" dirty="0" smtClean="0"/>
              <a:t>Calculated political</a:t>
            </a:r>
            <a:r>
              <a:rPr lang="en-US" sz="2800" dirty="0"/>
              <a:t>, ideological or </a:t>
            </a:r>
            <a:r>
              <a:rPr lang="en-US" sz="2800" dirty="0" smtClean="0"/>
              <a:t>religious violence, or the threat of it</a:t>
            </a:r>
          </a:p>
          <a:p>
            <a:pPr lvl="2">
              <a:buClrTx/>
              <a:buFont typeface="Wingdings" panose="05000000000000000000" pitchFamily="2" charset="2"/>
              <a:buChar char="q"/>
            </a:pPr>
            <a:r>
              <a:rPr lang="en-US" sz="2800" dirty="0"/>
              <a:t> Perpetrators: </a:t>
            </a:r>
            <a:r>
              <a:rPr lang="en-US" sz="2800" dirty="0" smtClean="0"/>
              <a:t>OPEN</a:t>
            </a:r>
            <a:endParaRPr lang="en-NZ" sz="2800" dirty="0"/>
          </a:p>
          <a:p>
            <a:pPr lvl="2">
              <a:buClrTx/>
              <a:buFont typeface="Wingdings" panose="05000000000000000000" pitchFamily="2" charset="2"/>
              <a:buChar char="q"/>
            </a:pPr>
            <a:r>
              <a:rPr lang="en-US" sz="2800" dirty="0" smtClean="0"/>
              <a:t> Target: Government or society</a:t>
            </a:r>
          </a:p>
          <a:p>
            <a:pPr lvl="2">
              <a:buClrTx/>
              <a:buFont typeface="Wingdings" panose="05000000000000000000" pitchFamily="2" charset="2"/>
              <a:buChar char="q"/>
            </a:pPr>
            <a:r>
              <a:rPr lang="en-US" sz="2800" dirty="0" smtClean="0"/>
              <a:t> Aim: Coerce </a:t>
            </a:r>
            <a:r>
              <a:rPr lang="en-US" sz="2800" dirty="0"/>
              <a:t>or intimidate governments or </a:t>
            </a:r>
            <a:r>
              <a:rPr lang="en-US" sz="2800" dirty="0" smtClean="0"/>
              <a:t>societies</a:t>
            </a:r>
          </a:p>
        </p:txBody>
      </p:sp>
      <p:sp>
        <p:nvSpPr>
          <p:cNvPr id="3" name="AutoShape 2" descr="Image result for AL; qae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4" name="Picture 3"/>
          <p:cNvPicPr>
            <a:picLocks noChangeAspect="1"/>
          </p:cNvPicPr>
          <p:nvPr/>
        </p:nvPicPr>
        <p:blipFill>
          <a:blip r:embed="rId2"/>
          <a:stretch>
            <a:fillRect/>
          </a:stretch>
        </p:blipFill>
        <p:spPr>
          <a:xfrm>
            <a:off x="7787539" y="2007047"/>
            <a:ext cx="3815576" cy="4083035"/>
          </a:xfrm>
          <a:prstGeom prst="rect">
            <a:avLst/>
          </a:prstGeom>
        </p:spPr>
      </p:pic>
    </p:spTree>
    <p:extLst>
      <p:ext uri="{BB962C8B-B14F-4D97-AF65-F5344CB8AC3E}">
        <p14:creationId xmlns:p14="http://schemas.microsoft.com/office/powerpoint/2010/main" val="199224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916860" cy="1499616"/>
          </a:xfrm>
        </p:spPr>
        <p:txBody>
          <a:bodyPr/>
          <a:lstStyle/>
          <a:p>
            <a:pPr algn="ctr"/>
            <a:r>
              <a:rPr lang="en-GB" dirty="0" smtClean="0"/>
              <a:t>What is terrorism?   </a:t>
            </a:r>
            <a:endParaRPr lang="en-GB" dirty="0"/>
          </a:p>
        </p:txBody>
      </p:sp>
      <p:sp>
        <p:nvSpPr>
          <p:cNvPr id="5" name="Content Placeholder 4"/>
          <p:cNvSpPr>
            <a:spLocks noGrp="1"/>
          </p:cNvSpPr>
          <p:nvPr>
            <p:ph idx="1"/>
          </p:nvPr>
        </p:nvSpPr>
        <p:spPr>
          <a:xfrm>
            <a:off x="1056697" y="1931737"/>
            <a:ext cx="6640008" cy="4415742"/>
          </a:xfrm>
        </p:spPr>
        <p:txBody>
          <a:bodyPr>
            <a:normAutofit fontScale="92500" lnSpcReduction="20000"/>
          </a:bodyPr>
          <a:lstStyle/>
          <a:p>
            <a:pPr>
              <a:lnSpc>
                <a:spcPct val="100000"/>
              </a:lnSpc>
              <a:spcBef>
                <a:spcPts val="0"/>
              </a:spcBef>
              <a:spcAft>
                <a:spcPts val="0"/>
              </a:spcAft>
              <a:buClrTx/>
              <a:buFont typeface="Wingdings" panose="05000000000000000000" pitchFamily="2" charset="2"/>
              <a:buChar char="q"/>
            </a:pPr>
            <a:r>
              <a:rPr lang="en-AU" sz="2800" dirty="0" smtClean="0"/>
              <a:t> </a:t>
            </a:r>
            <a:r>
              <a:rPr lang="en-US" sz="2800" dirty="0"/>
              <a:t>The term ‘terrorism’ means premeditated, politically motivated violence perpetrated against noncombatant targets . . . by sub-national groups or clandestine agents, usually intended to influence an audience’ </a:t>
            </a:r>
            <a:endParaRPr lang="en-US" sz="2800" dirty="0" smtClean="0"/>
          </a:p>
          <a:p>
            <a:pPr marL="0" indent="0">
              <a:lnSpc>
                <a:spcPct val="100000"/>
              </a:lnSpc>
              <a:spcBef>
                <a:spcPts val="0"/>
              </a:spcBef>
              <a:spcAft>
                <a:spcPts val="0"/>
              </a:spcAft>
              <a:buClrTx/>
              <a:buNone/>
            </a:pPr>
            <a:endParaRPr lang="en-US" dirty="0"/>
          </a:p>
          <a:p>
            <a:pPr marL="0" indent="0" algn="r">
              <a:lnSpc>
                <a:spcPct val="100000"/>
              </a:lnSpc>
              <a:spcBef>
                <a:spcPts val="0"/>
              </a:spcBef>
              <a:spcAft>
                <a:spcPts val="0"/>
              </a:spcAft>
              <a:buClrTx/>
              <a:buNone/>
            </a:pPr>
            <a:r>
              <a:rPr lang="en-US" sz="2100" dirty="0" smtClean="0"/>
              <a:t>(</a:t>
            </a:r>
            <a:r>
              <a:rPr lang="en-US" sz="2100" dirty="0"/>
              <a:t>US Department of State, Office of the Coordinator for Counterterrorism 2003</a:t>
            </a:r>
            <a:r>
              <a:rPr lang="en-US" sz="2100" dirty="0" smtClean="0"/>
              <a:t>)</a:t>
            </a:r>
          </a:p>
          <a:p>
            <a:pPr marL="0" indent="0">
              <a:buClrTx/>
              <a:buNone/>
            </a:pPr>
            <a:endParaRPr lang="en-US" sz="2400" dirty="0" smtClean="0"/>
          </a:p>
          <a:p>
            <a:pPr lvl="2">
              <a:buClrTx/>
              <a:buFont typeface="Wingdings" panose="05000000000000000000" pitchFamily="2" charset="2"/>
              <a:buChar char="q"/>
            </a:pPr>
            <a:r>
              <a:rPr lang="en-US" sz="2400" dirty="0" smtClean="0"/>
              <a:t> Act: Premeditated political violence</a:t>
            </a:r>
          </a:p>
          <a:p>
            <a:pPr lvl="2">
              <a:buClrTx/>
              <a:buFont typeface="Wingdings" panose="05000000000000000000" pitchFamily="2" charset="2"/>
              <a:buChar char="q"/>
            </a:pPr>
            <a:r>
              <a:rPr lang="en-US" sz="2400" dirty="0" smtClean="0"/>
              <a:t> Perpetrators: individuals/groups/state-sponsored </a:t>
            </a:r>
            <a:r>
              <a:rPr lang="en-US" sz="2400" dirty="0"/>
              <a:t>agents </a:t>
            </a:r>
            <a:endParaRPr lang="en-US" sz="2400" dirty="0" smtClean="0"/>
          </a:p>
          <a:p>
            <a:pPr lvl="2">
              <a:buClrTx/>
              <a:buFont typeface="Wingdings" panose="05000000000000000000" pitchFamily="2" charset="2"/>
              <a:buChar char="q"/>
            </a:pPr>
            <a:r>
              <a:rPr lang="en-US" sz="2400" dirty="0"/>
              <a:t> </a:t>
            </a:r>
            <a:r>
              <a:rPr lang="en-US" sz="2400" dirty="0" smtClean="0"/>
              <a:t>Target: noncombatant/civilians </a:t>
            </a:r>
          </a:p>
          <a:p>
            <a:pPr lvl="2">
              <a:buClrTx/>
              <a:buFont typeface="Wingdings" panose="05000000000000000000" pitchFamily="2" charset="2"/>
              <a:buChar char="q"/>
            </a:pPr>
            <a:r>
              <a:rPr lang="en-US" sz="2400" dirty="0"/>
              <a:t> </a:t>
            </a:r>
            <a:r>
              <a:rPr lang="en-US" sz="2400" dirty="0" smtClean="0"/>
              <a:t>Aim: influence an audience</a:t>
            </a:r>
          </a:p>
          <a:p>
            <a:pPr marL="0" indent="0">
              <a:buClrTx/>
              <a:buNone/>
            </a:pPr>
            <a:endParaRPr lang="en-NZ" dirty="0"/>
          </a:p>
          <a:p>
            <a:pPr>
              <a:buClrTx/>
              <a:buFont typeface="Wingdings" panose="05000000000000000000" pitchFamily="2" charset="2"/>
              <a:buChar char="q"/>
            </a:pPr>
            <a:endParaRPr lang="en-NZ" dirty="0"/>
          </a:p>
          <a:p>
            <a:pPr>
              <a:buClrTx/>
              <a:buFont typeface="Wingdings" panose="05000000000000000000" pitchFamily="2" charset="2"/>
              <a:buChar char="q"/>
            </a:pPr>
            <a:endParaRPr lang="en-AU" sz="2400" dirty="0"/>
          </a:p>
        </p:txBody>
      </p:sp>
      <p:sp>
        <p:nvSpPr>
          <p:cNvPr id="3" name="AutoShape 2" descr="Image result for AL; qae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6146" name="Picture 2" descr="Image result for white supremac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0207" y="2084832"/>
            <a:ext cx="3817474" cy="3987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45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916860" cy="1499616"/>
          </a:xfrm>
        </p:spPr>
        <p:txBody>
          <a:bodyPr/>
          <a:lstStyle/>
          <a:p>
            <a:pPr algn="ctr"/>
            <a:r>
              <a:rPr lang="en-GB" dirty="0" smtClean="0"/>
              <a:t>What is terrorism?   </a:t>
            </a:r>
            <a:endParaRPr lang="en-GB" dirty="0"/>
          </a:p>
        </p:txBody>
      </p:sp>
      <p:sp>
        <p:nvSpPr>
          <p:cNvPr id="5" name="Content Placeholder 4"/>
          <p:cNvSpPr>
            <a:spLocks noGrp="1"/>
          </p:cNvSpPr>
          <p:nvPr>
            <p:ph idx="1"/>
          </p:nvPr>
        </p:nvSpPr>
        <p:spPr>
          <a:xfrm>
            <a:off x="1056697" y="1931737"/>
            <a:ext cx="6815621" cy="4415742"/>
          </a:xfrm>
        </p:spPr>
        <p:txBody>
          <a:bodyPr>
            <a:normAutofit/>
          </a:bodyPr>
          <a:lstStyle/>
          <a:p>
            <a:pPr>
              <a:lnSpc>
                <a:spcPct val="100000"/>
              </a:lnSpc>
              <a:spcBef>
                <a:spcPts val="0"/>
              </a:spcBef>
              <a:spcAft>
                <a:spcPts val="0"/>
              </a:spcAft>
              <a:buClrTx/>
              <a:buFont typeface="Wingdings" panose="05000000000000000000" pitchFamily="2" charset="2"/>
              <a:buChar char="q"/>
            </a:pPr>
            <a:r>
              <a:rPr lang="en-AU" sz="2800" dirty="0" smtClean="0"/>
              <a:t> </a:t>
            </a:r>
            <a:r>
              <a:rPr lang="en-US" sz="2800" dirty="0"/>
              <a:t>‘Terrorism is the deliberate killing of innocent people, at random, in order to spread fear through a whole population and force the hand of its political leaders</a:t>
            </a:r>
            <a:r>
              <a:rPr lang="en-US" sz="2800" dirty="0" smtClean="0"/>
              <a:t>’</a:t>
            </a:r>
          </a:p>
          <a:p>
            <a:pPr marL="0" indent="0">
              <a:lnSpc>
                <a:spcPct val="100000"/>
              </a:lnSpc>
              <a:spcBef>
                <a:spcPts val="0"/>
              </a:spcBef>
              <a:spcAft>
                <a:spcPts val="0"/>
              </a:spcAft>
              <a:buClrTx/>
              <a:buNone/>
            </a:pPr>
            <a:endParaRPr lang="en-US" dirty="0"/>
          </a:p>
          <a:p>
            <a:pPr marL="0" indent="0" algn="r">
              <a:lnSpc>
                <a:spcPct val="100000"/>
              </a:lnSpc>
              <a:spcBef>
                <a:spcPts val="0"/>
              </a:spcBef>
              <a:spcAft>
                <a:spcPts val="0"/>
              </a:spcAft>
              <a:buClrTx/>
              <a:buNone/>
            </a:pPr>
            <a:r>
              <a:rPr lang="en-US" sz="1900" dirty="0" smtClean="0"/>
              <a:t> </a:t>
            </a:r>
            <a:r>
              <a:rPr lang="en-US" sz="1900" dirty="0"/>
              <a:t>(</a:t>
            </a:r>
            <a:r>
              <a:rPr lang="en-US" sz="1900" dirty="0" err="1"/>
              <a:t>Walzer</a:t>
            </a:r>
            <a:r>
              <a:rPr lang="en-US" sz="1900" dirty="0"/>
              <a:t> 2004, p. 136)</a:t>
            </a:r>
            <a:endParaRPr lang="en-NZ" sz="1900" dirty="0"/>
          </a:p>
          <a:p>
            <a:pPr marL="0" indent="0">
              <a:buClrTx/>
              <a:buNone/>
            </a:pPr>
            <a:endParaRPr lang="en-US" dirty="0" smtClean="0"/>
          </a:p>
          <a:p>
            <a:pPr lvl="2">
              <a:buClrTx/>
              <a:buFont typeface="Wingdings" panose="05000000000000000000" pitchFamily="2" charset="2"/>
              <a:buChar char="q"/>
            </a:pPr>
            <a:r>
              <a:rPr lang="en-US" sz="2200" dirty="0" smtClean="0"/>
              <a:t> Act: Deliberate killing of civilians for political aims</a:t>
            </a:r>
          </a:p>
          <a:p>
            <a:pPr lvl="2">
              <a:buClrTx/>
              <a:buFont typeface="Wingdings" panose="05000000000000000000" pitchFamily="2" charset="2"/>
              <a:buChar char="q"/>
            </a:pPr>
            <a:r>
              <a:rPr lang="en-US" sz="2200" dirty="0"/>
              <a:t> </a:t>
            </a:r>
            <a:r>
              <a:rPr lang="en-US" sz="2200" dirty="0" smtClean="0"/>
              <a:t>Perpetrators: OPEN</a:t>
            </a:r>
          </a:p>
          <a:p>
            <a:pPr lvl="2">
              <a:buClrTx/>
              <a:buFont typeface="Wingdings" panose="05000000000000000000" pitchFamily="2" charset="2"/>
              <a:buChar char="q"/>
            </a:pPr>
            <a:r>
              <a:rPr lang="en-US" sz="2200" dirty="0"/>
              <a:t> </a:t>
            </a:r>
            <a:r>
              <a:rPr lang="en-US" sz="2200" dirty="0" smtClean="0"/>
              <a:t>Target: Innocent people (civilians) </a:t>
            </a:r>
          </a:p>
          <a:p>
            <a:pPr lvl="2">
              <a:buClrTx/>
              <a:buFont typeface="Wingdings" panose="05000000000000000000" pitchFamily="2" charset="2"/>
              <a:buChar char="q"/>
            </a:pPr>
            <a:r>
              <a:rPr lang="en-US" sz="2200" dirty="0"/>
              <a:t> </a:t>
            </a:r>
            <a:r>
              <a:rPr lang="en-US" sz="2200" dirty="0" smtClean="0"/>
              <a:t>Aim: Spread fear and influence politicians</a:t>
            </a:r>
          </a:p>
          <a:p>
            <a:pPr marL="0" indent="0">
              <a:buClrTx/>
              <a:buNone/>
            </a:pPr>
            <a:endParaRPr lang="en-NZ" dirty="0"/>
          </a:p>
          <a:p>
            <a:pPr>
              <a:buClrTx/>
              <a:buFont typeface="Wingdings" panose="05000000000000000000" pitchFamily="2" charset="2"/>
              <a:buChar char="q"/>
            </a:pPr>
            <a:endParaRPr lang="en-NZ" dirty="0"/>
          </a:p>
          <a:p>
            <a:pPr>
              <a:buClrTx/>
              <a:buFont typeface="Wingdings" panose="05000000000000000000" pitchFamily="2" charset="2"/>
              <a:buChar char="q"/>
            </a:pPr>
            <a:endParaRPr lang="en-AU" sz="2400" dirty="0"/>
          </a:p>
        </p:txBody>
      </p:sp>
      <p:sp>
        <p:nvSpPr>
          <p:cNvPr id="3" name="AutoShape 2" descr="Image result for AL; qae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 name="AutoShape 2" descr="Image result for white supremacist Norw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7" name="Picture 6"/>
          <p:cNvPicPr>
            <a:picLocks noChangeAspect="1"/>
          </p:cNvPicPr>
          <p:nvPr/>
        </p:nvPicPr>
        <p:blipFill>
          <a:blip r:embed="rId2"/>
          <a:stretch>
            <a:fillRect/>
          </a:stretch>
        </p:blipFill>
        <p:spPr>
          <a:xfrm>
            <a:off x="8278045" y="1931737"/>
            <a:ext cx="3193616" cy="4572009"/>
          </a:xfrm>
          <a:prstGeom prst="rect">
            <a:avLst/>
          </a:prstGeom>
        </p:spPr>
      </p:pic>
    </p:spTree>
    <p:extLst>
      <p:ext uri="{BB962C8B-B14F-4D97-AF65-F5344CB8AC3E}">
        <p14:creationId xmlns:p14="http://schemas.microsoft.com/office/powerpoint/2010/main" val="267831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 name="Chevron 4"/>
          <p:cNvSpPr/>
          <p:nvPr/>
        </p:nvSpPr>
        <p:spPr>
          <a:xfrm>
            <a:off x="5469917" y="3160680"/>
            <a:ext cx="1252166" cy="5366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495" tIns="23495" rIns="23495" bIns="23495" numCol="1" spcCol="1270" anchor="ctr" anchorCtr="0">
            <a:noAutofit/>
          </a:bodyPr>
          <a:lstStyle/>
          <a:p>
            <a:pPr algn="ctr" defTabSz="1644650">
              <a:lnSpc>
                <a:spcPct val="90000"/>
              </a:lnSpc>
              <a:spcBef>
                <a:spcPct val="0"/>
              </a:spcBef>
              <a:spcAft>
                <a:spcPct val="35000"/>
              </a:spcAft>
            </a:pPr>
            <a:endParaRPr lang="en-AU" sz="3700" dirty="0"/>
          </a:p>
        </p:txBody>
      </p:sp>
      <p:sp>
        <p:nvSpPr>
          <p:cNvPr id="6" name="TextBox 5"/>
          <p:cNvSpPr txBox="1"/>
          <p:nvPr/>
        </p:nvSpPr>
        <p:spPr>
          <a:xfrm>
            <a:off x="342523" y="4473103"/>
            <a:ext cx="11506954" cy="2123658"/>
          </a:xfrm>
          <a:prstGeom prst="rect">
            <a:avLst/>
          </a:prstGeom>
          <a:noFill/>
        </p:spPr>
        <p:txBody>
          <a:bodyPr wrap="square" rtlCol="0">
            <a:spAutoFit/>
          </a:bodyPr>
          <a:lstStyle/>
          <a:p>
            <a:r>
              <a:rPr lang="en-US" sz="6600" dirty="0" smtClean="0">
                <a:solidFill>
                  <a:schemeClr val="bg1"/>
                </a:solidFill>
              </a:rPr>
              <a:t>TERROSISM AS A </a:t>
            </a:r>
            <a:r>
              <a:rPr lang="en-US" sz="6600" smtClean="0">
                <a:solidFill>
                  <a:schemeClr val="bg1"/>
                </a:solidFill>
              </a:rPr>
              <a:t>SOCIAL </a:t>
            </a:r>
            <a:r>
              <a:rPr lang="en-US" sz="6600" smtClean="0">
                <a:solidFill>
                  <a:schemeClr val="bg1"/>
                </a:solidFill>
              </a:rPr>
              <a:t>CONSTRUCT </a:t>
            </a:r>
            <a:endParaRPr lang="en-GB" sz="6600" dirty="0">
              <a:solidFill>
                <a:schemeClr val="bg1"/>
              </a:solidFill>
            </a:endParaRPr>
          </a:p>
        </p:txBody>
      </p:sp>
      <p:sp>
        <p:nvSpPr>
          <p:cNvPr id="3" name="AutoShape 2" descr="Image result for neoliberalism"/>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220" name="Picture 4" descr="Image result for terrorism la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540" y="931872"/>
            <a:ext cx="9560458" cy="2997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1096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916860" cy="1499616"/>
          </a:xfrm>
        </p:spPr>
        <p:txBody>
          <a:bodyPr>
            <a:normAutofit/>
          </a:bodyPr>
          <a:lstStyle/>
          <a:p>
            <a:pPr algn="ctr"/>
            <a:r>
              <a:rPr lang="en-GB" sz="2400" dirty="0" smtClean="0"/>
              <a:t>TERRORISM AS A SOCIAL CONSTRUCT</a:t>
            </a:r>
            <a:r>
              <a:rPr lang="en-GB" dirty="0" smtClean="0"/>
              <a:t/>
            </a:r>
            <a:br>
              <a:rPr lang="en-GB" dirty="0" smtClean="0"/>
            </a:br>
            <a:r>
              <a:rPr lang="en-GB" dirty="0" smtClean="0"/>
              <a:t>SOCIAL CONSTRUCTs</a:t>
            </a:r>
            <a:endParaRPr lang="en-GB" dirty="0"/>
          </a:p>
        </p:txBody>
      </p:sp>
      <p:sp>
        <p:nvSpPr>
          <p:cNvPr id="5" name="Content Placeholder 4"/>
          <p:cNvSpPr>
            <a:spLocks noGrp="1"/>
          </p:cNvSpPr>
          <p:nvPr>
            <p:ph idx="1"/>
          </p:nvPr>
        </p:nvSpPr>
        <p:spPr>
          <a:xfrm>
            <a:off x="654194" y="1889356"/>
            <a:ext cx="8059856" cy="4717335"/>
          </a:xfrm>
        </p:spPr>
        <p:txBody>
          <a:bodyPr>
            <a:noAutofit/>
          </a:bodyPr>
          <a:lstStyle/>
          <a:p>
            <a:pPr lvl="0">
              <a:spcBef>
                <a:spcPts val="0"/>
              </a:spcBef>
              <a:spcAft>
                <a:spcPts val="0"/>
              </a:spcAft>
              <a:buClrTx/>
              <a:buFont typeface="Wingdings" panose="05000000000000000000" pitchFamily="2" charset="2"/>
              <a:buChar char="q"/>
            </a:pPr>
            <a:r>
              <a:rPr lang="en-AU" sz="2700" dirty="0" smtClean="0"/>
              <a:t> A </a:t>
            </a:r>
            <a:r>
              <a:rPr lang="en-AU" sz="2700" dirty="0"/>
              <a:t>social construct is something that exists not in objective reality, but as a result of human interaction. It exists because humans agree that it exists*</a:t>
            </a:r>
            <a:endParaRPr lang="en-GB" sz="2700" dirty="0"/>
          </a:p>
          <a:p>
            <a:pPr lvl="0">
              <a:spcBef>
                <a:spcPts val="0"/>
              </a:spcBef>
              <a:spcAft>
                <a:spcPts val="0"/>
              </a:spcAft>
              <a:buClrTx/>
              <a:buFont typeface="Wingdings" panose="05000000000000000000" pitchFamily="2" charset="2"/>
              <a:buChar char="q"/>
            </a:pPr>
            <a:r>
              <a:rPr lang="en-AU" sz="2700" dirty="0" smtClean="0"/>
              <a:t> Social </a:t>
            </a:r>
            <a:r>
              <a:rPr lang="en-AU" sz="2700" dirty="0"/>
              <a:t>constructs shape our lives. But we also shape them. If a society changes, constructs would develop and old ones may weaken. Constructs are thus fluid*</a:t>
            </a:r>
            <a:endParaRPr lang="en-GB" sz="2700" dirty="0"/>
          </a:p>
          <a:p>
            <a:pPr lvl="0">
              <a:spcBef>
                <a:spcPts val="0"/>
              </a:spcBef>
              <a:spcAft>
                <a:spcPts val="0"/>
              </a:spcAft>
              <a:buClrTx/>
              <a:buFont typeface="Wingdings" panose="05000000000000000000" pitchFamily="2" charset="2"/>
              <a:buChar char="q"/>
            </a:pPr>
            <a:r>
              <a:rPr lang="en-AU" sz="2700" dirty="0" smtClean="0"/>
              <a:t> Social </a:t>
            </a:r>
            <a:r>
              <a:rPr lang="en-AU" sz="2700" dirty="0"/>
              <a:t>constructs are context specific. Different societies have different constructs; what is the "norm" here may clash with what is the "norm" in another country</a:t>
            </a:r>
            <a:endParaRPr lang="en-GB" sz="2700" dirty="0"/>
          </a:p>
          <a:p>
            <a:pPr lvl="0">
              <a:spcBef>
                <a:spcPts val="0"/>
              </a:spcBef>
              <a:spcAft>
                <a:spcPts val="0"/>
              </a:spcAft>
              <a:buClrTx/>
              <a:buFont typeface="Wingdings" panose="05000000000000000000" pitchFamily="2" charset="2"/>
              <a:buChar char="q"/>
            </a:pPr>
            <a:r>
              <a:rPr lang="en-AU" sz="2700" dirty="0" smtClean="0"/>
              <a:t> Think </a:t>
            </a:r>
            <a:r>
              <a:rPr lang="en-AU" sz="2700" dirty="0"/>
              <a:t>of social class; governments; race; deviant </a:t>
            </a:r>
            <a:r>
              <a:rPr lang="en-AU" sz="2700" dirty="0" smtClean="0"/>
              <a:t>behaviour</a:t>
            </a:r>
            <a:endParaRPr lang="en-GB" sz="2700" dirty="0"/>
          </a:p>
          <a:p>
            <a:pPr marL="0" indent="0">
              <a:buNone/>
            </a:pPr>
            <a:endParaRPr lang="en-GB" sz="2400" dirty="0"/>
          </a:p>
        </p:txBody>
      </p:sp>
      <p:pic>
        <p:nvPicPr>
          <p:cNvPr id="4" name="Picture 3"/>
          <p:cNvPicPr>
            <a:picLocks noChangeAspect="1"/>
          </p:cNvPicPr>
          <p:nvPr/>
        </p:nvPicPr>
        <p:blipFill>
          <a:blip r:embed="rId2"/>
          <a:stretch>
            <a:fillRect/>
          </a:stretch>
        </p:blipFill>
        <p:spPr>
          <a:xfrm>
            <a:off x="8671296" y="1889355"/>
            <a:ext cx="3269692" cy="4717335"/>
          </a:xfrm>
          <a:prstGeom prst="rect">
            <a:avLst/>
          </a:prstGeom>
        </p:spPr>
      </p:pic>
    </p:spTree>
    <p:extLst>
      <p:ext uri="{BB962C8B-B14F-4D97-AF65-F5344CB8AC3E}">
        <p14:creationId xmlns:p14="http://schemas.microsoft.com/office/powerpoint/2010/main" val="167875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916860" cy="1499616"/>
          </a:xfrm>
        </p:spPr>
        <p:txBody>
          <a:bodyPr>
            <a:normAutofit/>
          </a:bodyPr>
          <a:lstStyle/>
          <a:p>
            <a:pPr algn="ctr"/>
            <a:r>
              <a:rPr lang="en-GB" dirty="0" smtClean="0"/>
              <a:t>TERRORISM AS A SOCIAL CONSTRUCT</a:t>
            </a:r>
            <a:endParaRPr lang="en-GB" dirty="0"/>
          </a:p>
        </p:txBody>
      </p:sp>
      <p:sp>
        <p:nvSpPr>
          <p:cNvPr id="5" name="Content Placeholder 4"/>
          <p:cNvSpPr>
            <a:spLocks noGrp="1"/>
          </p:cNvSpPr>
          <p:nvPr>
            <p:ph idx="1"/>
          </p:nvPr>
        </p:nvSpPr>
        <p:spPr>
          <a:xfrm>
            <a:off x="393801" y="1859078"/>
            <a:ext cx="8018679" cy="4717335"/>
          </a:xfrm>
        </p:spPr>
        <p:txBody>
          <a:bodyPr>
            <a:noAutofit/>
          </a:bodyPr>
          <a:lstStyle/>
          <a:p>
            <a:pPr lvl="0">
              <a:spcBef>
                <a:spcPts val="0"/>
              </a:spcBef>
              <a:spcAft>
                <a:spcPts val="0"/>
              </a:spcAft>
              <a:buClrTx/>
              <a:buFont typeface="Wingdings" panose="05000000000000000000" pitchFamily="2" charset="2"/>
              <a:buChar char="q"/>
            </a:pPr>
            <a:r>
              <a:rPr lang="en-AU" sz="2600" dirty="0" smtClean="0"/>
              <a:t> Terrorism </a:t>
            </a:r>
            <a:r>
              <a:rPr lang="en-AU" sz="2600" dirty="0"/>
              <a:t>is an objective reality and a subjective </a:t>
            </a:r>
            <a:r>
              <a:rPr lang="en-AU" sz="2600" dirty="0" smtClean="0"/>
              <a:t>interpretation. The </a:t>
            </a:r>
            <a:r>
              <a:rPr lang="en-AU" sz="2600" dirty="0"/>
              <a:t>destruction that terrorism leaves behind is observable and quantifiable which is an objective reality, however what constitutes terrorism and who is a terrorist is a matter of subjective </a:t>
            </a:r>
            <a:r>
              <a:rPr lang="en-AU" sz="2600" dirty="0" smtClean="0"/>
              <a:t>interpretation (</a:t>
            </a:r>
            <a:r>
              <a:rPr lang="en-AU" sz="2600" dirty="0" err="1"/>
              <a:t>Karaffa</a:t>
            </a:r>
            <a:r>
              <a:rPr lang="en-AU" sz="2600" dirty="0"/>
              <a:t>, </a:t>
            </a:r>
            <a:r>
              <a:rPr lang="en-AU" sz="2600" dirty="0" smtClean="0"/>
              <a:t>2015)</a:t>
            </a:r>
          </a:p>
          <a:p>
            <a:pPr lvl="0">
              <a:spcBef>
                <a:spcPts val="0"/>
              </a:spcBef>
              <a:spcAft>
                <a:spcPts val="0"/>
              </a:spcAft>
              <a:buClrTx/>
              <a:buFont typeface="Wingdings" panose="05000000000000000000" pitchFamily="2" charset="2"/>
              <a:buChar char="q"/>
            </a:pPr>
            <a:r>
              <a:rPr lang="en-AU" sz="2600" dirty="0"/>
              <a:t> The saying one man’s terrorist is another man’s freedom fighter </a:t>
            </a:r>
            <a:r>
              <a:rPr lang="en-AU" sz="2600" dirty="0" smtClean="0"/>
              <a:t>optimises the socially-constructed </a:t>
            </a:r>
            <a:r>
              <a:rPr lang="en-AU" sz="2600" dirty="0"/>
              <a:t>nature of </a:t>
            </a:r>
            <a:r>
              <a:rPr lang="en-AU" sz="2600" dirty="0" smtClean="0"/>
              <a:t>terrorism</a:t>
            </a:r>
          </a:p>
          <a:p>
            <a:pPr lvl="0">
              <a:spcBef>
                <a:spcPts val="0"/>
              </a:spcBef>
              <a:spcAft>
                <a:spcPts val="0"/>
              </a:spcAft>
              <a:buClrTx/>
              <a:buFont typeface="Wingdings" panose="05000000000000000000" pitchFamily="2" charset="2"/>
              <a:buChar char="q"/>
            </a:pPr>
            <a:r>
              <a:rPr lang="en-AU" sz="2600" dirty="0"/>
              <a:t> </a:t>
            </a:r>
            <a:r>
              <a:rPr lang="en-AU" sz="2600" dirty="0" smtClean="0"/>
              <a:t>This is at core of the difficulties in defining the term and in the subjectivity in applying the labels ‘terrorism’ and ‘terrorists’</a:t>
            </a:r>
          </a:p>
          <a:p>
            <a:pPr lvl="0">
              <a:spcBef>
                <a:spcPts val="0"/>
              </a:spcBef>
              <a:spcAft>
                <a:spcPts val="0"/>
              </a:spcAft>
              <a:buClrTx/>
              <a:buFont typeface="Wingdings" panose="05000000000000000000" pitchFamily="2" charset="2"/>
              <a:buChar char="q"/>
            </a:pPr>
            <a:r>
              <a:rPr lang="en-AU" sz="2600" dirty="0"/>
              <a:t> </a:t>
            </a:r>
            <a:r>
              <a:rPr lang="en-AU" sz="2600" dirty="0" smtClean="0"/>
              <a:t>Definitions are the results </a:t>
            </a:r>
            <a:r>
              <a:rPr lang="en-US" sz="2800" dirty="0" smtClean="0"/>
              <a:t>of </a:t>
            </a:r>
            <a:r>
              <a:rPr lang="en-US" sz="2800" dirty="0"/>
              <a:t>historical contingent trajectories, cultural and political </a:t>
            </a:r>
            <a:r>
              <a:rPr lang="en-US" sz="2800" dirty="0" smtClean="0"/>
              <a:t>biases</a:t>
            </a:r>
            <a:r>
              <a:rPr lang="en-AU" sz="2600" dirty="0" smtClean="0"/>
              <a:t>. Media and law play important roles in this process</a:t>
            </a:r>
            <a:endParaRPr lang="en-GB" sz="2600" dirty="0"/>
          </a:p>
        </p:txBody>
      </p:sp>
      <p:pic>
        <p:nvPicPr>
          <p:cNvPr id="4098" name="Picture 2" descr="Constructions of Terrorism by Michael Stohl, Richard Burchill, Scott Howard Engl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8512" y="1958788"/>
            <a:ext cx="3272476" cy="4773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96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916860" cy="1499616"/>
          </a:xfrm>
        </p:spPr>
        <p:txBody>
          <a:bodyPr>
            <a:normAutofit/>
          </a:bodyPr>
          <a:lstStyle/>
          <a:p>
            <a:pPr algn="ctr"/>
            <a:r>
              <a:rPr lang="en-GB" sz="2800" dirty="0" smtClean="0"/>
              <a:t>Terrorism as a social construct </a:t>
            </a:r>
            <a:br>
              <a:rPr lang="en-GB" sz="2800" dirty="0" smtClean="0"/>
            </a:br>
            <a:r>
              <a:rPr lang="en-GB" dirty="0" smtClean="0"/>
              <a:t>Media </a:t>
            </a:r>
            <a:endParaRPr lang="en-GB" dirty="0"/>
          </a:p>
        </p:txBody>
      </p:sp>
      <p:sp>
        <p:nvSpPr>
          <p:cNvPr id="5" name="Content Placeholder 4"/>
          <p:cNvSpPr>
            <a:spLocks noGrp="1"/>
          </p:cNvSpPr>
          <p:nvPr>
            <p:ph idx="1"/>
          </p:nvPr>
        </p:nvSpPr>
        <p:spPr>
          <a:xfrm>
            <a:off x="1024127" y="1788997"/>
            <a:ext cx="7477976" cy="4894191"/>
          </a:xfrm>
        </p:spPr>
        <p:txBody>
          <a:bodyPr>
            <a:noAutofit/>
          </a:bodyPr>
          <a:lstStyle/>
          <a:p>
            <a:pPr>
              <a:spcBef>
                <a:spcPts val="0"/>
              </a:spcBef>
              <a:spcAft>
                <a:spcPts val="0"/>
              </a:spcAft>
              <a:buClrTx/>
              <a:buFont typeface="Wingdings" panose="05000000000000000000" pitchFamily="2" charset="2"/>
              <a:buChar char="q"/>
            </a:pPr>
            <a:r>
              <a:rPr lang="en-NZ" sz="2600" dirty="0" smtClean="0"/>
              <a:t> Media plays a central role in shaping and perpetrating social constructs. Terrorism is no exception </a:t>
            </a:r>
          </a:p>
          <a:p>
            <a:pPr>
              <a:spcBef>
                <a:spcPts val="0"/>
              </a:spcBef>
              <a:spcAft>
                <a:spcPts val="0"/>
              </a:spcAft>
              <a:buClrTx/>
              <a:buFont typeface="Wingdings" panose="05000000000000000000" pitchFamily="2" charset="2"/>
              <a:buChar char="q"/>
            </a:pPr>
            <a:r>
              <a:rPr lang="en-NZ" sz="2600" dirty="0" smtClean="0"/>
              <a:t> Agenda </a:t>
            </a:r>
            <a:r>
              <a:rPr lang="en-NZ" sz="2600" dirty="0"/>
              <a:t>setting </a:t>
            </a:r>
            <a:r>
              <a:rPr lang="en-NZ" sz="2600" dirty="0" smtClean="0"/>
              <a:t>decides </a:t>
            </a:r>
            <a:r>
              <a:rPr lang="en-NZ" sz="2600" dirty="0"/>
              <a:t>what </a:t>
            </a:r>
            <a:r>
              <a:rPr lang="en-NZ" sz="2600" dirty="0" smtClean="0"/>
              <a:t>media covers </a:t>
            </a:r>
            <a:r>
              <a:rPr lang="en-NZ" sz="2600" dirty="0"/>
              <a:t>or does not </a:t>
            </a:r>
            <a:r>
              <a:rPr lang="en-NZ" sz="2600" dirty="0" smtClean="0"/>
              <a:t>cover. It is often ideological </a:t>
            </a:r>
          </a:p>
          <a:p>
            <a:pPr>
              <a:spcBef>
                <a:spcPts val="0"/>
              </a:spcBef>
              <a:spcAft>
                <a:spcPts val="0"/>
              </a:spcAft>
              <a:buClrTx/>
              <a:buFont typeface="Wingdings" panose="05000000000000000000" pitchFamily="2" charset="2"/>
              <a:buChar char="q"/>
            </a:pPr>
            <a:r>
              <a:rPr lang="en-US" sz="2600" dirty="0"/>
              <a:t> </a:t>
            </a:r>
            <a:r>
              <a:rPr lang="en-NZ" sz="2600" dirty="0"/>
              <a:t>Terrorist attacks committed by Muslim extremists receive 357% more US press coverage than those committed by </a:t>
            </a:r>
            <a:r>
              <a:rPr lang="en-NZ" sz="2600" dirty="0" smtClean="0"/>
              <a:t>non-Muslims</a:t>
            </a:r>
            <a:r>
              <a:rPr lang="en-NZ" sz="2600" dirty="0"/>
              <a:t> </a:t>
            </a:r>
            <a:r>
              <a:rPr lang="en-NZ" sz="2600" dirty="0" smtClean="0"/>
              <a:t>(</a:t>
            </a:r>
            <a:r>
              <a:rPr lang="en-GB" sz="2600" dirty="0" smtClean="0"/>
              <a:t>Kearns </a:t>
            </a:r>
            <a:r>
              <a:rPr lang="en-NZ" sz="2600" dirty="0" smtClean="0"/>
              <a:t>et al, 2019)</a:t>
            </a:r>
          </a:p>
          <a:p>
            <a:pPr>
              <a:spcBef>
                <a:spcPts val="0"/>
              </a:spcBef>
              <a:spcAft>
                <a:spcPts val="0"/>
              </a:spcAft>
              <a:buClrTx/>
              <a:buFont typeface="Wingdings" panose="05000000000000000000" pitchFamily="2" charset="2"/>
              <a:buChar char="q"/>
            </a:pPr>
            <a:r>
              <a:rPr lang="en-US" sz="2600" dirty="0" smtClean="0"/>
              <a:t> </a:t>
            </a:r>
            <a:r>
              <a:rPr lang="en-NZ" sz="2600" dirty="0"/>
              <a:t>Media framing </a:t>
            </a:r>
            <a:r>
              <a:rPr lang="en-NZ" sz="2600" dirty="0" smtClean="0"/>
              <a:t>can simply </a:t>
            </a:r>
            <a:r>
              <a:rPr lang="en-NZ" sz="2600" dirty="0"/>
              <a:t>be described as the </a:t>
            </a:r>
            <a:r>
              <a:rPr lang="en-NZ" sz="2600" dirty="0" smtClean="0"/>
              <a:t>angle, </a:t>
            </a:r>
            <a:r>
              <a:rPr lang="en-NZ" sz="2600" dirty="0"/>
              <a:t>or </a:t>
            </a:r>
            <a:r>
              <a:rPr lang="en-NZ" sz="2600" dirty="0" smtClean="0"/>
              <a:t>perspective, from </a:t>
            </a:r>
            <a:r>
              <a:rPr lang="en-NZ" sz="2600" dirty="0"/>
              <a:t>which a news story is </a:t>
            </a:r>
            <a:r>
              <a:rPr lang="en-NZ" sz="2600" dirty="0" smtClean="0"/>
              <a:t>told. It is often ideological</a:t>
            </a:r>
          </a:p>
          <a:p>
            <a:pPr>
              <a:spcBef>
                <a:spcPts val="0"/>
              </a:spcBef>
              <a:spcAft>
                <a:spcPts val="0"/>
              </a:spcAft>
              <a:buClrTx/>
              <a:buFont typeface="Wingdings" panose="05000000000000000000" pitchFamily="2" charset="2"/>
              <a:buChar char="q"/>
            </a:pPr>
            <a:r>
              <a:rPr lang="en-US" sz="2600" dirty="0"/>
              <a:t> </a:t>
            </a:r>
            <a:r>
              <a:rPr lang="en-NZ" sz="2600" dirty="0" smtClean="0"/>
              <a:t>Islamic extremists </a:t>
            </a:r>
            <a:r>
              <a:rPr lang="en-NZ" sz="2600" dirty="0"/>
              <a:t>are three times more likely than far-right attackers to be described as terrorists by </a:t>
            </a:r>
            <a:r>
              <a:rPr lang="en-NZ" sz="2600" dirty="0" smtClean="0"/>
              <a:t>media worldwide* (Moore, 2019)</a:t>
            </a:r>
            <a:endParaRPr lang="en-NZ" sz="2600" dirty="0"/>
          </a:p>
        </p:txBody>
      </p:sp>
      <p:pic>
        <p:nvPicPr>
          <p:cNvPr id="11266" name="Picture 2" descr="Image result for terrorism and the m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1105" y="1788997"/>
            <a:ext cx="3220881" cy="4702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18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916860" cy="1499616"/>
          </a:xfrm>
        </p:spPr>
        <p:txBody>
          <a:bodyPr/>
          <a:lstStyle/>
          <a:p>
            <a:pPr algn="ctr"/>
            <a:r>
              <a:rPr lang="en-GB" sz="2800" dirty="0"/>
              <a:t>Terrorism as a social construct </a:t>
            </a:r>
            <a:r>
              <a:rPr lang="en-GB" sz="5400" dirty="0"/>
              <a:t/>
            </a:r>
            <a:br>
              <a:rPr lang="en-GB" sz="5400" dirty="0"/>
            </a:br>
            <a:r>
              <a:rPr lang="en-GB" dirty="0"/>
              <a:t>Media </a:t>
            </a:r>
          </a:p>
        </p:txBody>
      </p:sp>
      <p:pic>
        <p:nvPicPr>
          <p:cNvPr id="8" name="Picture 7" descr="C:\Users\fsca247\Dropbox\Screenshots\Screenshot 2019-04-11 11.44.4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2464" y="1792585"/>
            <a:ext cx="8799968" cy="4635375"/>
          </a:xfrm>
          <a:prstGeom prst="rect">
            <a:avLst/>
          </a:prstGeom>
          <a:noFill/>
          <a:ln>
            <a:noFill/>
          </a:ln>
        </p:spPr>
      </p:pic>
      <p:pic>
        <p:nvPicPr>
          <p:cNvPr id="9" name="Picture 8" descr="C:\Users\fabio\Dropbox\Political V\Media\Media framin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6092" y="1750194"/>
            <a:ext cx="9080624" cy="4852659"/>
          </a:xfrm>
          <a:prstGeom prst="rect">
            <a:avLst/>
          </a:prstGeom>
          <a:noFill/>
          <a:ln>
            <a:noFill/>
          </a:ln>
        </p:spPr>
      </p:pic>
    </p:spTree>
    <p:extLst>
      <p:ext uri="{BB962C8B-B14F-4D97-AF65-F5344CB8AC3E}">
        <p14:creationId xmlns:p14="http://schemas.microsoft.com/office/powerpoint/2010/main" val="69393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514" y="289381"/>
            <a:ext cx="10916860" cy="1499616"/>
          </a:xfrm>
        </p:spPr>
        <p:txBody>
          <a:bodyPr/>
          <a:lstStyle/>
          <a:p>
            <a:pPr algn="ctr"/>
            <a:r>
              <a:rPr lang="en-GB" sz="2800" dirty="0" smtClean="0"/>
              <a:t>Terrorism as a social construct </a:t>
            </a:r>
            <a:r>
              <a:rPr lang="en-GB" dirty="0" smtClean="0"/>
              <a:t/>
            </a:r>
            <a:br>
              <a:rPr lang="en-GB" dirty="0" smtClean="0"/>
            </a:br>
            <a:r>
              <a:rPr lang="en-GB" dirty="0" smtClean="0"/>
              <a:t>The law </a:t>
            </a:r>
            <a:endParaRPr lang="en-GB" dirty="0"/>
          </a:p>
        </p:txBody>
      </p:sp>
      <p:sp>
        <p:nvSpPr>
          <p:cNvPr id="5" name="Content Placeholder 4"/>
          <p:cNvSpPr>
            <a:spLocks noGrp="1"/>
          </p:cNvSpPr>
          <p:nvPr>
            <p:ph idx="1"/>
          </p:nvPr>
        </p:nvSpPr>
        <p:spPr>
          <a:xfrm>
            <a:off x="936321" y="1963809"/>
            <a:ext cx="8512669" cy="4564159"/>
          </a:xfrm>
        </p:spPr>
        <p:txBody>
          <a:bodyPr>
            <a:noAutofit/>
          </a:bodyPr>
          <a:lstStyle/>
          <a:p>
            <a:r>
              <a:rPr lang="en-US" sz="2000" dirty="0"/>
              <a:t>According to the </a:t>
            </a:r>
            <a:r>
              <a:rPr lang="en-US" sz="2000" dirty="0">
                <a:hlinkClick r:id="rId2"/>
              </a:rPr>
              <a:t>US criminal code</a:t>
            </a:r>
            <a:r>
              <a:rPr lang="en-US" sz="2000" dirty="0"/>
              <a:t>, international </a:t>
            </a:r>
            <a:r>
              <a:rPr lang="en-US" sz="2000" dirty="0" smtClean="0"/>
              <a:t>terrorism</a:t>
            </a:r>
            <a:r>
              <a:rPr lang="en-US" sz="2000" dirty="0"/>
              <a:t> </a:t>
            </a:r>
            <a:endParaRPr lang="en-NZ" sz="2000" dirty="0"/>
          </a:p>
          <a:p>
            <a:r>
              <a:rPr lang="en-NZ" sz="2000" dirty="0" smtClean="0"/>
              <a:t>(A) involve </a:t>
            </a:r>
            <a:r>
              <a:rPr lang="en-NZ" sz="2000" dirty="0"/>
              <a:t>violent acts or acts dangerous to human life that are a violation of the criminal laws of the United States or of any State, or that would be a criminal violation if committed within the jurisdiction of the United States or of any State;</a:t>
            </a:r>
          </a:p>
          <a:p>
            <a:r>
              <a:rPr lang="en-NZ" sz="2000" dirty="0"/>
              <a:t>(B) Appear to be </a:t>
            </a:r>
            <a:r>
              <a:rPr lang="en-NZ" sz="2000" dirty="0" smtClean="0"/>
              <a:t>intended</a:t>
            </a:r>
          </a:p>
          <a:p>
            <a:pPr marL="128016" lvl="1" indent="0">
              <a:buNone/>
            </a:pPr>
            <a:r>
              <a:rPr lang="en-NZ" sz="2000" dirty="0" smtClean="0"/>
              <a:t> </a:t>
            </a:r>
            <a:r>
              <a:rPr lang="en-NZ" sz="2000" dirty="0"/>
              <a:t>(</a:t>
            </a:r>
            <a:r>
              <a:rPr lang="en-NZ" sz="2000" dirty="0" err="1"/>
              <a:t>i</a:t>
            </a:r>
            <a:r>
              <a:rPr lang="en-NZ" sz="2000" dirty="0"/>
              <a:t>) To intimidate or coerce a civilian population</a:t>
            </a:r>
            <a:r>
              <a:rPr lang="en-NZ" sz="2000" dirty="0" smtClean="0"/>
              <a:t>;</a:t>
            </a:r>
          </a:p>
          <a:p>
            <a:pPr marL="128016" lvl="1" indent="0">
              <a:buNone/>
            </a:pPr>
            <a:r>
              <a:rPr lang="en-NZ" sz="2000" dirty="0" smtClean="0"/>
              <a:t>(</a:t>
            </a:r>
            <a:r>
              <a:rPr lang="en-NZ" sz="2000" dirty="0"/>
              <a:t>ii) To influence the policy of a government by intimidation or coercion; </a:t>
            </a:r>
            <a:r>
              <a:rPr lang="en-NZ" sz="2000" dirty="0" smtClean="0"/>
              <a:t>or</a:t>
            </a:r>
          </a:p>
          <a:p>
            <a:pPr marL="128016" lvl="1" indent="0">
              <a:buNone/>
            </a:pPr>
            <a:r>
              <a:rPr lang="en-NZ" sz="2000" dirty="0" smtClean="0"/>
              <a:t>(iii</a:t>
            </a:r>
            <a:r>
              <a:rPr lang="en-NZ" sz="2000" dirty="0"/>
              <a:t>) To affect the conduct of a government by mass destruction, assassination, or kidnapping; and</a:t>
            </a:r>
          </a:p>
          <a:p>
            <a:r>
              <a:rPr lang="en-NZ" sz="2000" dirty="0"/>
              <a:t>(C) Occur primarily outside the territorial jurisdiction of the United States, or transcend national boundaries in terms of the means by which they are accomplished, the persons they appear intended to intimidate or coerce, or the locale in which their perpetrators operate or seek </a:t>
            </a:r>
            <a:r>
              <a:rPr lang="en-NZ" sz="2000" dirty="0" smtClean="0"/>
              <a:t>asylum</a:t>
            </a:r>
            <a:endParaRPr lang="en-NZ" sz="2000" dirty="0"/>
          </a:p>
          <a:p>
            <a:pPr>
              <a:buClrTx/>
              <a:buFont typeface="Wingdings" panose="05000000000000000000" pitchFamily="2" charset="2"/>
              <a:buChar char="q"/>
            </a:pPr>
            <a:endParaRPr lang="en-GB" sz="2000" dirty="0" smtClean="0"/>
          </a:p>
          <a:p>
            <a:pPr marL="0" indent="0">
              <a:buClrTx/>
              <a:buNone/>
            </a:pPr>
            <a:endParaRPr lang="en-GB" sz="2000" dirty="0" smtClean="0"/>
          </a:p>
          <a:p>
            <a:pPr>
              <a:buClrTx/>
              <a:buFont typeface="Wingdings" panose="05000000000000000000" pitchFamily="2" charset="2"/>
              <a:buChar char="q"/>
            </a:pPr>
            <a:endParaRPr lang="en-GB" sz="2000" dirty="0"/>
          </a:p>
          <a:p>
            <a:pPr marL="0" indent="0">
              <a:buClrTx/>
              <a:buNone/>
            </a:pPr>
            <a:endParaRPr lang="en-NZ" sz="2000" dirty="0"/>
          </a:p>
          <a:p>
            <a:pPr>
              <a:buClrTx/>
              <a:buFont typeface="Wingdings" panose="05000000000000000000" pitchFamily="2" charset="2"/>
              <a:buChar char="q"/>
            </a:pPr>
            <a:endParaRPr lang="en-GB" sz="2000" dirty="0"/>
          </a:p>
        </p:txBody>
      </p:sp>
      <p:sp>
        <p:nvSpPr>
          <p:cNvPr id="3" name="AutoShape 2" descr="Image result for us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4" name="Picture 3"/>
          <p:cNvPicPr>
            <a:picLocks noChangeAspect="1"/>
          </p:cNvPicPr>
          <p:nvPr/>
        </p:nvPicPr>
        <p:blipFill>
          <a:blip r:embed="rId3"/>
          <a:stretch>
            <a:fillRect/>
          </a:stretch>
        </p:blipFill>
        <p:spPr>
          <a:xfrm>
            <a:off x="9317736" y="1862800"/>
            <a:ext cx="2788729" cy="4766175"/>
          </a:xfrm>
          <a:prstGeom prst="rect">
            <a:avLst/>
          </a:prstGeom>
        </p:spPr>
      </p:pic>
    </p:spTree>
    <p:extLst>
      <p:ext uri="{BB962C8B-B14F-4D97-AF65-F5344CB8AC3E}">
        <p14:creationId xmlns:p14="http://schemas.microsoft.com/office/powerpoint/2010/main" val="376589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514" y="289381"/>
            <a:ext cx="10916860" cy="1499616"/>
          </a:xfrm>
        </p:spPr>
        <p:txBody>
          <a:bodyPr/>
          <a:lstStyle/>
          <a:p>
            <a:pPr algn="ctr"/>
            <a:r>
              <a:rPr lang="en-GB" sz="2800" dirty="0" smtClean="0"/>
              <a:t>Terrorism as a social construct </a:t>
            </a:r>
            <a:r>
              <a:rPr lang="en-GB" dirty="0" smtClean="0"/>
              <a:t/>
            </a:r>
            <a:br>
              <a:rPr lang="en-GB" dirty="0" smtClean="0"/>
            </a:br>
            <a:r>
              <a:rPr lang="en-GB" dirty="0" smtClean="0"/>
              <a:t>The law </a:t>
            </a:r>
            <a:endParaRPr lang="en-GB" dirty="0"/>
          </a:p>
        </p:txBody>
      </p:sp>
      <p:sp>
        <p:nvSpPr>
          <p:cNvPr id="5" name="Content Placeholder 4"/>
          <p:cNvSpPr>
            <a:spLocks noGrp="1"/>
          </p:cNvSpPr>
          <p:nvPr>
            <p:ph idx="1"/>
          </p:nvPr>
        </p:nvSpPr>
        <p:spPr>
          <a:xfrm>
            <a:off x="936321" y="1963809"/>
            <a:ext cx="8512669" cy="4564159"/>
          </a:xfrm>
        </p:spPr>
        <p:txBody>
          <a:bodyPr>
            <a:normAutofit/>
          </a:bodyPr>
          <a:lstStyle/>
          <a:p>
            <a:r>
              <a:rPr lang="en-US" sz="2000" dirty="0"/>
              <a:t>According to the </a:t>
            </a:r>
            <a:r>
              <a:rPr lang="en-US" sz="2000" dirty="0">
                <a:hlinkClick r:id="rId2"/>
              </a:rPr>
              <a:t>US criminal code</a:t>
            </a:r>
            <a:r>
              <a:rPr lang="en-US" sz="2000" dirty="0"/>
              <a:t>, </a:t>
            </a:r>
            <a:r>
              <a:rPr lang="en-US" sz="2000" dirty="0" smtClean="0"/>
              <a:t>domestic terrorism </a:t>
            </a:r>
          </a:p>
          <a:p>
            <a:r>
              <a:rPr lang="en-NZ" dirty="0"/>
              <a:t>means activities </a:t>
            </a:r>
            <a:r>
              <a:rPr lang="en-NZ" dirty="0" smtClean="0"/>
              <a:t>that:</a:t>
            </a:r>
            <a:endParaRPr lang="en-NZ" dirty="0"/>
          </a:p>
          <a:p>
            <a:r>
              <a:rPr lang="en-NZ" dirty="0" smtClean="0"/>
              <a:t>(</a:t>
            </a:r>
            <a:r>
              <a:rPr lang="en-NZ" dirty="0"/>
              <a:t>A) Involve acts dangerous to human life that are a violation of the criminal laws of the United States or of any State;</a:t>
            </a:r>
          </a:p>
          <a:p>
            <a:r>
              <a:rPr lang="en-NZ" dirty="0"/>
              <a:t>(B) Appear to be intended— </a:t>
            </a:r>
            <a:endParaRPr lang="en-NZ" dirty="0" smtClean="0"/>
          </a:p>
          <a:p>
            <a:r>
              <a:rPr lang="en-NZ" dirty="0" smtClean="0"/>
              <a:t>(</a:t>
            </a:r>
            <a:r>
              <a:rPr lang="en-NZ" dirty="0" err="1"/>
              <a:t>i</a:t>
            </a:r>
            <a:r>
              <a:rPr lang="en-NZ" dirty="0"/>
              <a:t>) To intimidate or coerce a civilian population;</a:t>
            </a:r>
          </a:p>
          <a:p>
            <a:r>
              <a:rPr lang="en-NZ" dirty="0"/>
              <a:t>(ii) To influence the policy of a government by intimidation or coercion; or</a:t>
            </a:r>
          </a:p>
          <a:p>
            <a:r>
              <a:rPr lang="en-NZ" dirty="0"/>
              <a:t>(iii) To affect the conduct of a government by mass destruction, assassination, or kidnapping; and</a:t>
            </a:r>
          </a:p>
          <a:p>
            <a:r>
              <a:rPr lang="en-NZ" dirty="0"/>
              <a:t>(C) Occur primarily within the territorial jurisdiction of the United States;</a:t>
            </a:r>
          </a:p>
          <a:p>
            <a:endParaRPr lang="en-NZ" sz="2000" dirty="0"/>
          </a:p>
          <a:p>
            <a:pPr>
              <a:buClrTx/>
              <a:buFont typeface="Wingdings" panose="05000000000000000000" pitchFamily="2" charset="2"/>
              <a:buChar char="q"/>
            </a:pPr>
            <a:endParaRPr lang="en-GB" sz="2000" dirty="0" smtClean="0"/>
          </a:p>
          <a:p>
            <a:pPr marL="0" indent="0">
              <a:buClrTx/>
              <a:buNone/>
            </a:pPr>
            <a:endParaRPr lang="en-GB" sz="2000" dirty="0" smtClean="0"/>
          </a:p>
          <a:p>
            <a:pPr>
              <a:buClrTx/>
              <a:buFont typeface="Wingdings" panose="05000000000000000000" pitchFamily="2" charset="2"/>
              <a:buChar char="q"/>
            </a:pPr>
            <a:endParaRPr lang="en-GB" sz="2000" dirty="0"/>
          </a:p>
          <a:p>
            <a:pPr marL="0" indent="0">
              <a:buClrTx/>
              <a:buNone/>
            </a:pPr>
            <a:endParaRPr lang="en-NZ" sz="2000" dirty="0"/>
          </a:p>
          <a:p>
            <a:pPr>
              <a:buClrTx/>
              <a:buFont typeface="Wingdings" panose="05000000000000000000" pitchFamily="2" charset="2"/>
              <a:buChar char="q"/>
            </a:pPr>
            <a:endParaRPr lang="en-GB" sz="2000" dirty="0"/>
          </a:p>
        </p:txBody>
      </p:sp>
      <p:sp>
        <p:nvSpPr>
          <p:cNvPr id="3" name="AutoShape 2" descr="Image result for us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4" name="Picture 3"/>
          <p:cNvPicPr>
            <a:picLocks noChangeAspect="1"/>
          </p:cNvPicPr>
          <p:nvPr/>
        </p:nvPicPr>
        <p:blipFill>
          <a:blip r:embed="rId3"/>
          <a:stretch>
            <a:fillRect/>
          </a:stretch>
        </p:blipFill>
        <p:spPr>
          <a:xfrm>
            <a:off x="9448990" y="1862800"/>
            <a:ext cx="2657475" cy="4766175"/>
          </a:xfrm>
          <a:prstGeom prst="rect">
            <a:avLst/>
          </a:prstGeom>
        </p:spPr>
      </p:pic>
    </p:spTree>
    <p:extLst>
      <p:ext uri="{BB962C8B-B14F-4D97-AF65-F5344CB8AC3E}">
        <p14:creationId xmlns:p14="http://schemas.microsoft.com/office/powerpoint/2010/main" val="163378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Contact details</a:t>
            </a:r>
            <a:endParaRPr lang="en-GB" dirty="0"/>
          </a:p>
        </p:txBody>
      </p:sp>
      <p:sp>
        <p:nvSpPr>
          <p:cNvPr id="5" name="Content Placeholder 4"/>
          <p:cNvSpPr>
            <a:spLocks noGrp="1"/>
          </p:cNvSpPr>
          <p:nvPr>
            <p:ph idx="1"/>
          </p:nvPr>
        </p:nvSpPr>
        <p:spPr>
          <a:xfrm>
            <a:off x="1078630" y="1939410"/>
            <a:ext cx="4631828" cy="4231276"/>
          </a:xfrm>
        </p:spPr>
        <p:txBody>
          <a:bodyPr>
            <a:normAutofit/>
          </a:bodyPr>
          <a:lstStyle/>
          <a:p>
            <a:r>
              <a:rPr lang="en-AU" b="1" dirty="0"/>
              <a:t>Course Coordinator: </a:t>
            </a:r>
            <a:endParaRPr lang="en-GB" dirty="0"/>
          </a:p>
          <a:p>
            <a:r>
              <a:rPr lang="en-AU" dirty="0"/>
              <a:t> </a:t>
            </a:r>
            <a:endParaRPr lang="en-GB" dirty="0"/>
          </a:p>
          <a:p>
            <a:r>
              <a:rPr lang="en-AU" b="1" dirty="0"/>
              <a:t>Dr Fabio Scarpello</a:t>
            </a:r>
            <a:endParaRPr lang="en-GB" b="1" dirty="0"/>
          </a:p>
          <a:p>
            <a:r>
              <a:rPr lang="en-AU" dirty="0" smtClean="0"/>
              <a:t>Lecturer in Politics and International Relations</a:t>
            </a:r>
            <a:r>
              <a:rPr lang="en-GB" dirty="0" smtClean="0"/>
              <a:t/>
            </a:r>
            <a:br>
              <a:rPr lang="en-GB" dirty="0" smtClean="0"/>
            </a:br>
            <a:r>
              <a:rPr lang="en-AU" dirty="0" smtClean="0"/>
              <a:t>Faculty of Arts</a:t>
            </a:r>
            <a:br>
              <a:rPr lang="en-AU" dirty="0" smtClean="0"/>
            </a:br>
            <a:r>
              <a:rPr lang="en-AU" dirty="0" smtClean="0"/>
              <a:t>Email: </a:t>
            </a:r>
            <a:r>
              <a:rPr lang="en-AU" u="sng" dirty="0" smtClean="0">
                <a:hlinkClick r:id="rId2"/>
              </a:rPr>
              <a:t>fabio.scarpello@auckland.ac.nz</a:t>
            </a:r>
            <a:r>
              <a:rPr lang="en-AU" dirty="0" smtClean="0"/>
              <a:t> Phone</a:t>
            </a:r>
            <a:r>
              <a:rPr lang="en-AU" dirty="0"/>
              <a:t>: +64 9 923 5691</a:t>
            </a:r>
            <a:br>
              <a:rPr lang="en-AU" dirty="0"/>
            </a:br>
            <a:endParaRPr lang="en-GB" dirty="0"/>
          </a:p>
          <a:p>
            <a:r>
              <a:rPr lang="en-AU" dirty="0"/>
              <a:t> </a:t>
            </a:r>
            <a:r>
              <a:rPr lang="en-AU" b="1" dirty="0" smtClean="0"/>
              <a:t>Office </a:t>
            </a:r>
            <a:r>
              <a:rPr lang="en-AU" b="1" dirty="0"/>
              <a:t>Hours: Room: 201E 507 </a:t>
            </a:r>
            <a:r>
              <a:rPr lang="en-AU" b="1" dirty="0" smtClean="0"/>
              <a:t>Tuesday </a:t>
            </a:r>
            <a:r>
              <a:rPr lang="en-AU" b="1" dirty="0"/>
              <a:t>14-00 – 16-00</a:t>
            </a:r>
            <a:endParaRPr lang="en-GB" b="1" dirty="0"/>
          </a:p>
          <a:p>
            <a:pPr marL="0" lvl="0" indent="0">
              <a:lnSpc>
                <a:spcPct val="100000"/>
              </a:lnSpc>
              <a:spcBef>
                <a:spcPts val="0"/>
              </a:spcBef>
              <a:spcAft>
                <a:spcPts val="0"/>
              </a:spcAft>
              <a:buClrTx/>
              <a:buNone/>
            </a:pPr>
            <a:endParaRPr lang="en-GB" dirty="0"/>
          </a:p>
        </p:txBody>
      </p:sp>
      <p:sp>
        <p:nvSpPr>
          <p:cNvPr id="6" name="Content Placeholder 4"/>
          <p:cNvSpPr txBox="1">
            <a:spLocks/>
          </p:cNvSpPr>
          <p:nvPr/>
        </p:nvSpPr>
        <p:spPr>
          <a:xfrm>
            <a:off x="6166874" y="1948554"/>
            <a:ext cx="4631828" cy="4231276"/>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AU" b="1" dirty="0"/>
              <a:t>Teaching Assistant:</a:t>
            </a:r>
            <a:endParaRPr lang="en-GB" dirty="0"/>
          </a:p>
          <a:p>
            <a:r>
              <a:rPr lang="en-AU" b="1" dirty="0"/>
              <a:t> </a:t>
            </a:r>
            <a:endParaRPr lang="en-GB" dirty="0"/>
          </a:p>
          <a:p>
            <a:r>
              <a:rPr lang="en-AU" b="1" dirty="0" err="1"/>
              <a:t>Sanjal</a:t>
            </a:r>
            <a:r>
              <a:rPr lang="en-AU" b="1" dirty="0"/>
              <a:t> </a:t>
            </a:r>
            <a:r>
              <a:rPr lang="en-AU" b="1" dirty="0" err="1"/>
              <a:t>Shastri</a:t>
            </a:r>
            <a:r>
              <a:rPr lang="en-AU" b="1" dirty="0"/>
              <a:t> </a:t>
            </a:r>
            <a:endParaRPr lang="en-AU" dirty="0" smtClean="0"/>
          </a:p>
          <a:p>
            <a:r>
              <a:rPr lang="en-AU" dirty="0" err="1"/>
              <a:t>Sanjal</a:t>
            </a:r>
            <a:r>
              <a:rPr lang="en-AU" dirty="0"/>
              <a:t> </a:t>
            </a:r>
            <a:r>
              <a:rPr lang="en-AU" dirty="0" err="1"/>
              <a:t>Shastri</a:t>
            </a:r>
            <a:r>
              <a:rPr lang="en-AU" dirty="0"/>
              <a:t> </a:t>
            </a:r>
            <a:br>
              <a:rPr lang="en-AU" dirty="0"/>
            </a:br>
            <a:r>
              <a:rPr lang="en-AU" dirty="0"/>
              <a:t>PhD Candidate in Politics and International </a:t>
            </a:r>
            <a:r>
              <a:rPr lang="en-AU" dirty="0" smtClean="0"/>
              <a:t>Relations</a:t>
            </a:r>
            <a:br>
              <a:rPr lang="en-AU" dirty="0" smtClean="0"/>
            </a:br>
            <a:r>
              <a:rPr lang="en-AU" dirty="0" smtClean="0"/>
              <a:t>Faculty </a:t>
            </a:r>
            <a:r>
              <a:rPr lang="en-AU" dirty="0"/>
              <a:t>of </a:t>
            </a:r>
            <a:r>
              <a:rPr lang="en-AU" dirty="0" smtClean="0"/>
              <a:t>Arts</a:t>
            </a:r>
            <a:r>
              <a:rPr lang="en-NZ" dirty="0"/>
              <a:t/>
            </a:r>
            <a:br>
              <a:rPr lang="en-NZ" dirty="0"/>
            </a:br>
            <a:r>
              <a:rPr lang="en-AU" dirty="0" smtClean="0"/>
              <a:t>Email</a:t>
            </a:r>
            <a:r>
              <a:rPr lang="en-AU" dirty="0"/>
              <a:t>: </a:t>
            </a:r>
            <a:r>
              <a:rPr lang="en-AU" u="sng" dirty="0">
                <a:hlinkClick r:id="rId3"/>
              </a:rPr>
              <a:t>shsa674@aucklanduni.ac.nz</a:t>
            </a:r>
            <a:r>
              <a:rPr lang="en-AU" dirty="0"/>
              <a:t>  </a:t>
            </a:r>
            <a:endParaRPr lang="en-NZ" dirty="0"/>
          </a:p>
          <a:p>
            <a:r>
              <a:rPr lang="en-AU" dirty="0"/>
              <a:t/>
            </a:r>
            <a:br>
              <a:rPr lang="en-AU" dirty="0"/>
            </a:br>
            <a:r>
              <a:rPr lang="en-AU" b="1" dirty="0" smtClean="0"/>
              <a:t>Office </a:t>
            </a:r>
            <a:r>
              <a:rPr lang="en-AU" b="1" dirty="0"/>
              <a:t>H</a:t>
            </a:r>
            <a:r>
              <a:rPr lang="en-AU" b="1" dirty="0" smtClean="0"/>
              <a:t>ours</a:t>
            </a:r>
            <a:r>
              <a:rPr lang="en-AU" b="1" dirty="0"/>
              <a:t>:  Room </a:t>
            </a:r>
            <a:r>
              <a:rPr lang="en-AU" b="1" dirty="0" smtClean="0"/>
              <a:t>201E-528 </a:t>
            </a:r>
            <a:br>
              <a:rPr lang="en-AU" b="1" dirty="0" smtClean="0"/>
            </a:br>
            <a:r>
              <a:rPr lang="en-AU" b="1" dirty="0" smtClean="0"/>
              <a:t>Friday </a:t>
            </a:r>
            <a:r>
              <a:rPr lang="en-AU" b="1" dirty="0"/>
              <a:t>16-00 - 17-00</a:t>
            </a:r>
            <a:endParaRPr lang="en-GB" b="1" dirty="0"/>
          </a:p>
        </p:txBody>
      </p:sp>
    </p:spTree>
    <p:extLst>
      <p:ext uri="{BB962C8B-B14F-4D97-AF65-F5344CB8AC3E}">
        <p14:creationId xmlns:p14="http://schemas.microsoft.com/office/powerpoint/2010/main" val="3424327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916860" cy="1499616"/>
          </a:xfrm>
        </p:spPr>
        <p:txBody>
          <a:bodyPr/>
          <a:lstStyle/>
          <a:p>
            <a:pPr algn="ctr"/>
            <a:r>
              <a:rPr lang="en-GB" sz="2400" dirty="0"/>
              <a:t>Terrorism as a social construct </a:t>
            </a:r>
            <a:r>
              <a:rPr lang="en-GB" dirty="0"/>
              <a:t/>
            </a:r>
            <a:br>
              <a:rPr lang="en-GB" dirty="0"/>
            </a:br>
            <a:r>
              <a:rPr lang="en-GB" dirty="0"/>
              <a:t>The law </a:t>
            </a:r>
          </a:p>
        </p:txBody>
      </p:sp>
      <p:sp>
        <p:nvSpPr>
          <p:cNvPr id="5" name="Content Placeholder 4"/>
          <p:cNvSpPr>
            <a:spLocks noGrp="1"/>
          </p:cNvSpPr>
          <p:nvPr>
            <p:ph idx="1"/>
          </p:nvPr>
        </p:nvSpPr>
        <p:spPr>
          <a:xfrm>
            <a:off x="1056697" y="1931737"/>
            <a:ext cx="10794992" cy="4415742"/>
          </a:xfrm>
        </p:spPr>
        <p:txBody>
          <a:bodyPr>
            <a:normAutofit/>
          </a:bodyPr>
          <a:lstStyle/>
          <a:p>
            <a:pPr marL="0" indent="0">
              <a:buClrTx/>
              <a:buNone/>
            </a:pPr>
            <a:endParaRPr lang="en-NZ" dirty="0"/>
          </a:p>
          <a:p>
            <a:pPr>
              <a:buClrTx/>
              <a:buFont typeface="Wingdings" panose="05000000000000000000" pitchFamily="2" charset="2"/>
              <a:buChar char="q"/>
            </a:pPr>
            <a:endParaRPr lang="en-NZ" dirty="0"/>
          </a:p>
          <a:p>
            <a:pPr>
              <a:buClrTx/>
              <a:buFont typeface="Wingdings" panose="05000000000000000000" pitchFamily="2" charset="2"/>
              <a:buChar char="q"/>
            </a:pPr>
            <a:endParaRPr lang="en-AU" sz="2400" dirty="0"/>
          </a:p>
        </p:txBody>
      </p:sp>
      <p:graphicFrame>
        <p:nvGraphicFramePr>
          <p:cNvPr id="3" name="Table 2"/>
          <p:cNvGraphicFramePr>
            <a:graphicFrameLocks noGrp="1"/>
          </p:cNvGraphicFramePr>
          <p:nvPr>
            <p:extLst>
              <p:ext uri="{D42A27DB-BD31-4B8C-83A1-F6EECF244321}">
                <p14:modId xmlns:p14="http://schemas.microsoft.com/office/powerpoint/2010/main" val="1390080823"/>
              </p:ext>
            </p:extLst>
          </p:nvPr>
        </p:nvGraphicFramePr>
        <p:xfrm>
          <a:off x="2566088" y="2254928"/>
          <a:ext cx="7776210" cy="3130804"/>
        </p:xfrm>
        <a:graphic>
          <a:graphicData uri="http://schemas.openxmlformats.org/drawingml/2006/table">
            <a:tbl>
              <a:tblPr firstRow="1" firstCol="1" bandRow="1">
                <a:tableStyleId>{5C22544A-7EE6-4342-B048-85BDC9FD1C3A}</a:tableStyleId>
              </a:tblPr>
              <a:tblGrid>
                <a:gridCol w="7776210">
                  <a:extLst>
                    <a:ext uri="{9D8B030D-6E8A-4147-A177-3AD203B41FA5}">
                      <a16:colId xmlns:a16="http://schemas.microsoft.com/office/drawing/2014/main" val="1566581884"/>
                    </a:ext>
                  </a:extLst>
                </a:gridCol>
              </a:tblGrid>
              <a:tr h="2742739">
                <a:tc>
                  <a:txBody>
                    <a:bodyPr/>
                    <a:lstStyle/>
                    <a:p>
                      <a:pPr algn="ctr">
                        <a:lnSpc>
                          <a:spcPct val="107000"/>
                        </a:lnSpc>
                        <a:spcAft>
                          <a:spcPts val="0"/>
                        </a:spcAft>
                      </a:pPr>
                      <a:r>
                        <a:rPr lang="en-US" sz="4000" dirty="0">
                          <a:effectLst/>
                        </a:rPr>
                        <a:t>Class </a:t>
                      </a:r>
                      <a:r>
                        <a:rPr lang="en-US" sz="4000" dirty="0" smtClean="0">
                          <a:effectLst/>
                        </a:rPr>
                        <a:t>exercise </a:t>
                      </a:r>
                      <a:endParaRPr lang="en-NZ" sz="4000" dirty="0">
                        <a:effectLst/>
                      </a:endParaRPr>
                    </a:p>
                    <a:p>
                      <a:pPr algn="ctr">
                        <a:lnSpc>
                          <a:spcPct val="107000"/>
                        </a:lnSpc>
                        <a:spcAft>
                          <a:spcPts val="0"/>
                        </a:spcAft>
                      </a:pPr>
                      <a:r>
                        <a:rPr lang="en-US" sz="1200" dirty="0">
                          <a:effectLst/>
                        </a:rPr>
                        <a:t> </a:t>
                      </a:r>
                      <a:endParaRPr lang="en-NZ" sz="1100" dirty="0">
                        <a:effectLst/>
                      </a:endParaRPr>
                    </a:p>
                    <a:p>
                      <a:pPr algn="ctr">
                        <a:lnSpc>
                          <a:spcPct val="107000"/>
                        </a:lnSpc>
                        <a:spcAft>
                          <a:spcPts val="0"/>
                        </a:spcAft>
                      </a:pPr>
                      <a:r>
                        <a:rPr lang="en-US" sz="2800" baseline="0" dirty="0" smtClean="0">
                          <a:effectLst/>
                        </a:rPr>
                        <a:t>The </a:t>
                      </a:r>
                      <a:r>
                        <a:rPr lang="en-US" sz="2800" i="1" baseline="0" dirty="0" smtClean="0">
                          <a:effectLst/>
                        </a:rPr>
                        <a:t>Intercept</a:t>
                      </a:r>
                      <a:r>
                        <a:rPr lang="en-US" sz="2800" baseline="0" dirty="0" smtClean="0">
                          <a:effectLst/>
                        </a:rPr>
                        <a:t> interactive </a:t>
                      </a:r>
                      <a:r>
                        <a:rPr lang="en-US" sz="2800" baseline="0" dirty="0" smtClean="0">
                          <a:effectLst/>
                          <a:hlinkClick r:id="rId2"/>
                        </a:rPr>
                        <a:t>quiz</a:t>
                      </a:r>
                      <a:endParaRPr lang="en-US" sz="2800" baseline="0" dirty="0" smtClean="0">
                        <a:effectLst/>
                      </a:endParaRPr>
                    </a:p>
                    <a:p>
                      <a:pPr algn="ctr">
                        <a:lnSpc>
                          <a:spcPct val="107000"/>
                        </a:lnSpc>
                        <a:spcAft>
                          <a:spcPts val="0"/>
                        </a:spcAft>
                      </a:pPr>
                      <a:endParaRPr lang="en-US" sz="2800" baseline="0" dirty="0" smtClean="0">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2800" baseline="0" dirty="0" smtClean="0">
                          <a:effectLst/>
                        </a:rPr>
                        <a:t>Who has been charged with terrorism?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NZ" sz="2800" dirty="0">
                        <a:effectLst/>
                      </a:endParaRPr>
                    </a:p>
                    <a:p>
                      <a:pPr algn="ctr">
                        <a:lnSpc>
                          <a:spcPct val="107000"/>
                        </a:lnSpc>
                        <a:spcAft>
                          <a:spcPts val="0"/>
                        </a:spcAft>
                      </a:pPr>
                      <a:r>
                        <a:rPr lang="en-US" sz="2800" dirty="0" smtClean="0">
                          <a:effectLst/>
                        </a:rPr>
                        <a:t> </a:t>
                      </a:r>
                      <a:endParaRPr lang="en-NZ" sz="28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solidFill>
                      <a:schemeClr val="bg1">
                        <a:lumMod val="50000"/>
                      </a:schemeClr>
                    </a:solidFill>
                  </a:tcPr>
                </a:tc>
                <a:extLst>
                  <a:ext uri="{0D108BD9-81ED-4DB2-BD59-A6C34878D82A}">
                    <a16:rowId xmlns:a16="http://schemas.microsoft.com/office/drawing/2014/main" val="858221458"/>
                  </a:ext>
                </a:extLst>
              </a:tr>
            </a:tbl>
          </a:graphicData>
        </a:graphic>
      </p:graphicFrame>
    </p:spTree>
    <p:extLst>
      <p:ext uri="{BB962C8B-B14F-4D97-AF65-F5344CB8AC3E}">
        <p14:creationId xmlns:p14="http://schemas.microsoft.com/office/powerpoint/2010/main" val="5347168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514" y="289381"/>
            <a:ext cx="10916860" cy="1499616"/>
          </a:xfrm>
        </p:spPr>
        <p:txBody>
          <a:bodyPr/>
          <a:lstStyle/>
          <a:p>
            <a:pPr algn="ctr"/>
            <a:r>
              <a:rPr lang="en-GB" sz="2800" dirty="0" smtClean="0"/>
              <a:t>Terrorism as a social construct </a:t>
            </a:r>
            <a:r>
              <a:rPr lang="en-GB" dirty="0" smtClean="0"/>
              <a:t/>
            </a:r>
            <a:br>
              <a:rPr lang="en-GB" dirty="0" smtClean="0"/>
            </a:br>
            <a:r>
              <a:rPr lang="en-GB" dirty="0" smtClean="0"/>
              <a:t>The law </a:t>
            </a:r>
            <a:endParaRPr lang="en-GB" dirty="0"/>
          </a:p>
        </p:txBody>
      </p:sp>
      <p:sp>
        <p:nvSpPr>
          <p:cNvPr id="5" name="Content Placeholder 4"/>
          <p:cNvSpPr>
            <a:spLocks noGrp="1"/>
          </p:cNvSpPr>
          <p:nvPr>
            <p:ph idx="1"/>
          </p:nvPr>
        </p:nvSpPr>
        <p:spPr>
          <a:xfrm>
            <a:off x="936321" y="1963809"/>
            <a:ext cx="7084971" cy="4564159"/>
          </a:xfrm>
        </p:spPr>
        <p:txBody>
          <a:bodyPr>
            <a:noAutofit/>
          </a:bodyPr>
          <a:lstStyle/>
          <a:p>
            <a:pPr>
              <a:buClrTx/>
              <a:buFont typeface="Wingdings" panose="05000000000000000000" pitchFamily="2" charset="2"/>
              <a:buChar char="q"/>
            </a:pPr>
            <a:r>
              <a:rPr lang="en-AU" sz="3600" dirty="0"/>
              <a:t> T</a:t>
            </a:r>
            <a:r>
              <a:rPr lang="en-NZ" sz="3600" dirty="0" smtClean="0"/>
              <a:t>he US Justice Department rarely charges right-wing extremists with ‘terrorism’ (</a:t>
            </a:r>
            <a:r>
              <a:rPr lang="en-GB" sz="3600" dirty="0" smtClean="0"/>
              <a:t>Aaronson, 2019)*</a:t>
            </a:r>
          </a:p>
          <a:p>
            <a:pPr>
              <a:buClrTx/>
              <a:buFont typeface="Wingdings" panose="05000000000000000000" pitchFamily="2" charset="2"/>
              <a:buChar char="q"/>
            </a:pPr>
            <a:r>
              <a:rPr lang="en-GB" sz="3600" dirty="0"/>
              <a:t> </a:t>
            </a:r>
            <a:r>
              <a:rPr lang="en-GB" sz="3600" dirty="0" smtClean="0"/>
              <a:t>No clear reasons for this. It would seem that the label ‘terrorism’ almost exclusively comes down to identity*</a:t>
            </a:r>
          </a:p>
          <a:p>
            <a:pPr>
              <a:buClrTx/>
              <a:buFont typeface="Wingdings" panose="05000000000000000000" pitchFamily="2" charset="2"/>
              <a:buChar char="q"/>
            </a:pPr>
            <a:r>
              <a:rPr lang="en-GB" sz="3600" dirty="0"/>
              <a:t> </a:t>
            </a:r>
            <a:r>
              <a:rPr lang="en-GB" sz="3600" dirty="0" smtClean="0"/>
              <a:t>The label ‘terrorism’ has important repercussions*</a:t>
            </a:r>
            <a:endParaRPr lang="en-GB" dirty="0" smtClean="0"/>
          </a:p>
          <a:p>
            <a:pPr marL="0" indent="0">
              <a:buClrTx/>
              <a:buNone/>
            </a:pPr>
            <a:endParaRPr lang="en-GB" dirty="0" smtClean="0"/>
          </a:p>
          <a:p>
            <a:pPr>
              <a:buClrTx/>
              <a:buFont typeface="Wingdings" panose="05000000000000000000" pitchFamily="2" charset="2"/>
              <a:buChar char="q"/>
            </a:pPr>
            <a:endParaRPr lang="en-GB" dirty="0"/>
          </a:p>
          <a:p>
            <a:pPr marL="0" indent="0">
              <a:buClrTx/>
              <a:buNone/>
            </a:pPr>
            <a:endParaRPr lang="en-NZ" dirty="0"/>
          </a:p>
          <a:p>
            <a:pPr>
              <a:buClrTx/>
              <a:buFont typeface="Wingdings" panose="05000000000000000000" pitchFamily="2" charset="2"/>
              <a:buChar char="q"/>
            </a:pPr>
            <a:endParaRPr lang="en-GB" sz="2400" dirty="0"/>
          </a:p>
        </p:txBody>
      </p:sp>
      <p:pic>
        <p:nvPicPr>
          <p:cNvPr id="6" name="Picture 5" descr="C:\Users\fsca247\Dropbox\Screenshots\Screenshot 2019-05-02 12.34.53.pn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4101" y="2030044"/>
            <a:ext cx="3045194" cy="2778125"/>
          </a:xfrm>
          <a:prstGeom prst="rect">
            <a:avLst/>
          </a:prstGeom>
          <a:noFill/>
          <a:ln>
            <a:noFill/>
          </a:ln>
        </p:spPr>
      </p:pic>
      <p:pic>
        <p:nvPicPr>
          <p:cNvPr id="7" name="Picture 6">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84101" y="4902384"/>
            <a:ext cx="3045194" cy="1698251"/>
          </a:xfrm>
          <a:prstGeom prst="rect">
            <a:avLst/>
          </a:prstGeom>
          <a:noFill/>
          <a:ln>
            <a:noFill/>
          </a:ln>
        </p:spPr>
      </p:pic>
    </p:spTree>
    <p:extLst>
      <p:ext uri="{BB962C8B-B14F-4D97-AF65-F5344CB8AC3E}">
        <p14:creationId xmlns:p14="http://schemas.microsoft.com/office/powerpoint/2010/main" val="357550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489" y="105714"/>
            <a:ext cx="9720072" cy="1499616"/>
          </a:xfrm>
        </p:spPr>
        <p:txBody>
          <a:bodyPr/>
          <a:lstStyle/>
          <a:p>
            <a:pPr algn="ctr"/>
            <a:r>
              <a:rPr lang="en-GB" sz="2800" dirty="0"/>
              <a:t>Terrorism as a social construct </a:t>
            </a:r>
            <a:r>
              <a:rPr lang="en-GB" sz="9600" dirty="0"/>
              <a:t/>
            </a:r>
            <a:br>
              <a:rPr lang="en-GB" sz="9600" dirty="0"/>
            </a:br>
            <a:r>
              <a:rPr lang="en-GB" dirty="0"/>
              <a:t>POLITICS</a:t>
            </a:r>
          </a:p>
        </p:txBody>
      </p:sp>
      <p:sp>
        <p:nvSpPr>
          <p:cNvPr id="5" name="TextBox 4"/>
          <p:cNvSpPr txBox="1"/>
          <p:nvPr/>
        </p:nvSpPr>
        <p:spPr>
          <a:xfrm>
            <a:off x="733330" y="1530036"/>
            <a:ext cx="10777351" cy="4524315"/>
          </a:xfrm>
          <a:prstGeom prst="rect">
            <a:avLst/>
          </a:prstGeom>
          <a:noFill/>
        </p:spPr>
        <p:txBody>
          <a:bodyPr wrap="square" rtlCol="0">
            <a:spAutoFit/>
          </a:bodyPr>
          <a:lstStyle/>
          <a:p>
            <a:pPr algn="ctr"/>
            <a:r>
              <a:rPr lang="en-US" sz="3200" dirty="0" smtClean="0"/>
              <a:t>“Terrorism</a:t>
            </a:r>
            <a:r>
              <a:rPr lang="en-US" sz="3200" dirty="0"/>
              <a:t>’ has been coined to refer to protestors in Thailand, Tunisia and Libya, to the Israeli attack on a flotilla of ships attempting to break the Israeli blockade of Gaza, to the US invasion of Iraq and the Israeli invasion of Lebanon, to US drone attacks in Pakistan, to Western and NATO airstrikes against Libya, to Syrian rebels attempting to overthrow the Assad regime, and to </a:t>
            </a:r>
            <a:r>
              <a:rPr lang="en-US" sz="3200" dirty="0" err="1"/>
              <a:t>Wikileaks</a:t>
            </a:r>
            <a:r>
              <a:rPr lang="en-US" sz="3200" dirty="0"/>
              <a:t> founder Julian Assange who was described by US Senator Mitch McConnell as a ‘high-tech </a:t>
            </a:r>
            <a:r>
              <a:rPr lang="en-US" sz="3200" dirty="0" smtClean="0"/>
              <a:t>terrorist” </a:t>
            </a:r>
          </a:p>
          <a:p>
            <a:pPr algn="r"/>
            <a:r>
              <a:rPr lang="en-US" sz="3200" dirty="0" smtClean="0"/>
              <a:t>(Richards, 2013, p214).</a:t>
            </a:r>
          </a:p>
        </p:txBody>
      </p:sp>
    </p:spTree>
    <p:extLst>
      <p:ext uri="{BB962C8B-B14F-4D97-AF65-F5344CB8AC3E}">
        <p14:creationId xmlns:p14="http://schemas.microsoft.com/office/powerpoint/2010/main" val="25348880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489" y="105714"/>
            <a:ext cx="9720072" cy="1499616"/>
          </a:xfrm>
        </p:spPr>
        <p:txBody>
          <a:bodyPr/>
          <a:lstStyle/>
          <a:p>
            <a:pPr algn="ctr"/>
            <a:r>
              <a:rPr lang="en-GB" dirty="0" smtClean="0"/>
              <a:t>Terrorism as a social construct </a:t>
            </a:r>
            <a:endParaRPr lang="en-GB" dirty="0"/>
          </a:p>
        </p:txBody>
      </p:sp>
      <p:pic>
        <p:nvPicPr>
          <p:cNvPr id="4" name="Picture 3">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7309" y="2036268"/>
            <a:ext cx="7696704" cy="4976151"/>
          </a:xfrm>
          <a:prstGeom prst="rect">
            <a:avLst/>
          </a:prstGeom>
          <a:noFill/>
          <a:ln>
            <a:noFill/>
          </a:ln>
        </p:spPr>
      </p:pic>
    </p:spTree>
    <p:extLst>
      <p:ext uri="{BB962C8B-B14F-4D97-AF65-F5344CB8AC3E}">
        <p14:creationId xmlns:p14="http://schemas.microsoft.com/office/powerpoint/2010/main" val="24477911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88A901F-2380-409D-B12F-3A0FDAFAEEE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4CD50C8-2F85-4F12-A5B5-9336E254A7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3">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B8D726A5-7900-41B4-8D49-49B4A2010E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93124" y="4961314"/>
            <a:ext cx="10960688" cy="2265925"/>
          </a:xfrm>
          <a:prstGeom prst="rect">
            <a:avLst/>
          </a:prstGeom>
        </p:spPr>
        <p:txBody>
          <a:bodyPr vert="horz" lIns="91440" tIns="45720" rIns="91440" bIns="45720" rtlCol="0" anchor="ctr">
            <a:normAutofit/>
          </a:bodyPr>
          <a:lstStyle/>
          <a:p>
            <a:pPr algn="r" defTabSz="914400">
              <a:lnSpc>
                <a:spcPct val="80000"/>
              </a:lnSpc>
              <a:spcBef>
                <a:spcPct val="0"/>
              </a:spcBef>
              <a:spcAft>
                <a:spcPts val="600"/>
              </a:spcAft>
            </a:pPr>
            <a:r>
              <a:rPr lang="en-US" sz="6600" cap="all" spc="200" dirty="0" smtClean="0">
                <a:solidFill>
                  <a:schemeClr val="bg1"/>
                </a:solidFill>
                <a:latin typeface="+mj-lt"/>
                <a:ea typeface="+mj-ea"/>
                <a:cs typeface="+mj-cs"/>
              </a:rPr>
              <a:t>Terrorism: an analytical view</a:t>
            </a:r>
            <a:endParaRPr lang="en-US" sz="6600" cap="all" spc="200" dirty="0">
              <a:latin typeface="+mj-lt"/>
              <a:ea typeface="+mj-ea"/>
              <a:cs typeface="+mj-cs"/>
            </a:endParaRPr>
          </a:p>
        </p:txBody>
      </p:sp>
      <p:cxnSp>
        <p:nvCxnSpPr>
          <p:cNvPr id="17" name="Straight Connector 16">
            <a:extLst>
              <a:ext uri="{FF2B5EF4-FFF2-40B4-BE49-F238E27FC236}">
                <a16:creationId xmlns:a16="http://schemas.microsoft.com/office/drawing/2014/main" id="{46E49661-E258-450C-8150-A91A6B30D1C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098" name="Picture 2" descr="Image result for political viol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1052" y="556334"/>
            <a:ext cx="6885479" cy="4472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5889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626230"/>
            <a:ext cx="10916860" cy="1499616"/>
          </a:xfrm>
        </p:spPr>
        <p:txBody>
          <a:bodyPr/>
          <a:lstStyle/>
          <a:p>
            <a:pPr algn="ctr"/>
            <a:r>
              <a:rPr lang="en-GB" dirty="0" smtClean="0"/>
              <a:t>political violence </a:t>
            </a:r>
            <a:endParaRPr lang="en-GB" dirty="0"/>
          </a:p>
        </p:txBody>
      </p:sp>
      <p:sp>
        <p:nvSpPr>
          <p:cNvPr id="5" name="Content Placeholder 4"/>
          <p:cNvSpPr>
            <a:spLocks noGrp="1"/>
          </p:cNvSpPr>
          <p:nvPr>
            <p:ph idx="1"/>
          </p:nvPr>
        </p:nvSpPr>
        <p:spPr>
          <a:xfrm>
            <a:off x="1024129" y="2286000"/>
            <a:ext cx="6075918" cy="4023360"/>
          </a:xfrm>
        </p:spPr>
        <p:txBody>
          <a:bodyPr>
            <a:normAutofit/>
          </a:bodyPr>
          <a:lstStyle/>
          <a:p>
            <a:pPr marL="0" indent="0">
              <a:buNone/>
            </a:pPr>
            <a:endParaRPr lang="en-AU" sz="2400"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226462469"/>
              </p:ext>
            </p:extLst>
          </p:nvPr>
        </p:nvGraphicFramePr>
        <p:xfrm>
          <a:off x="914400" y="1857868"/>
          <a:ext cx="10741980" cy="4700147"/>
        </p:xfrm>
        <a:graphic>
          <a:graphicData uri="http://schemas.openxmlformats.org/drawingml/2006/table">
            <a:tbl>
              <a:tblPr firstRow="1" firstCol="1" bandRow="1">
                <a:tableStyleId>{5C22544A-7EE6-4342-B048-85BDC9FD1C3A}</a:tableStyleId>
              </a:tblPr>
              <a:tblGrid>
                <a:gridCol w="2894120">
                  <a:extLst>
                    <a:ext uri="{9D8B030D-6E8A-4147-A177-3AD203B41FA5}">
                      <a16:colId xmlns:a16="http://schemas.microsoft.com/office/drawing/2014/main" val="1899105563"/>
                    </a:ext>
                  </a:extLst>
                </a:gridCol>
                <a:gridCol w="2698812">
                  <a:extLst>
                    <a:ext uri="{9D8B030D-6E8A-4147-A177-3AD203B41FA5}">
                      <a16:colId xmlns:a16="http://schemas.microsoft.com/office/drawing/2014/main" val="847638315"/>
                    </a:ext>
                  </a:extLst>
                </a:gridCol>
                <a:gridCol w="5149048">
                  <a:extLst>
                    <a:ext uri="{9D8B030D-6E8A-4147-A177-3AD203B41FA5}">
                      <a16:colId xmlns:a16="http://schemas.microsoft.com/office/drawing/2014/main" val="1567517276"/>
                    </a:ext>
                  </a:extLst>
                </a:gridCol>
              </a:tblGrid>
              <a:tr h="1083075">
                <a:tc>
                  <a:txBody>
                    <a:bodyPr/>
                    <a:lstStyle/>
                    <a:p>
                      <a:pPr>
                        <a:lnSpc>
                          <a:spcPct val="107000"/>
                        </a:lnSpc>
                        <a:spcAft>
                          <a:spcPts val="0"/>
                        </a:spcAft>
                      </a:pPr>
                      <a:r>
                        <a:rPr lang="en-US" sz="1600" dirty="0" smtClean="0">
                          <a:solidFill>
                            <a:schemeClr val="tx1"/>
                          </a:solidFill>
                          <a:effectLst/>
                        </a:rPr>
                        <a:t>                   </a:t>
                      </a:r>
                    </a:p>
                    <a:p>
                      <a:pPr>
                        <a:lnSpc>
                          <a:spcPct val="107000"/>
                        </a:lnSpc>
                        <a:spcAft>
                          <a:spcPts val="0"/>
                        </a:spcAft>
                      </a:pPr>
                      <a:r>
                        <a:rPr lang="en-US" sz="1600" dirty="0" smtClean="0">
                          <a:solidFill>
                            <a:schemeClr val="tx1"/>
                          </a:solidFill>
                          <a:effectLst/>
                        </a:rPr>
                        <a:t>                   </a:t>
                      </a:r>
                      <a:r>
                        <a:rPr lang="en-US" sz="2400" dirty="0" smtClean="0">
                          <a:solidFill>
                            <a:schemeClr val="tx1"/>
                          </a:solidFill>
                          <a:effectLst/>
                        </a:rPr>
                        <a:t>Targets </a:t>
                      </a:r>
                      <a:endParaRPr lang="en-NZ" sz="2400" dirty="0" smtClean="0">
                        <a:solidFill>
                          <a:schemeClr val="tx1"/>
                        </a:solidFill>
                        <a:effectLst/>
                      </a:endParaRPr>
                    </a:p>
                    <a:p>
                      <a:pPr>
                        <a:lnSpc>
                          <a:spcPct val="107000"/>
                        </a:lnSpc>
                        <a:spcAft>
                          <a:spcPts val="0"/>
                        </a:spcAft>
                      </a:pPr>
                      <a:r>
                        <a:rPr lang="en-US" sz="2400" dirty="0" smtClean="0">
                          <a:solidFill>
                            <a:schemeClr val="tx1"/>
                          </a:solidFill>
                          <a:effectLst/>
                        </a:rPr>
                        <a:t>Actors  </a:t>
                      </a:r>
                      <a:endParaRPr lang="en-NZ" sz="2400" dirty="0" smtClean="0">
                        <a:solidFill>
                          <a:schemeClr val="tx1"/>
                        </a:solidFill>
                        <a:effectLst/>
                      </a:endParaRPr>
                    </a:p>
                    <a:p>
                      <a:pPr>
                        <a:lnSpc>
                          <a:spcPct val="107000"/>
                        </a:lnSpc>
                        <a:spcAft>
                          <a:spcPts val="0"/>
                        </a:spcAft>
                      </a:pPr>
                      <a:r>
                        <a:rPr lang="en-US" sz="1600" dirty="0">
                          <a:solidFill>
                            <a:schemeClr val="tx1"/>
                          </a:solidFill>
                          <a:effectLst/>
                        </a:rPr>
                        <a:t> </a:t>
                      </a:r>
                      <a:r>
                        <a:rPr lang="en-NZ" sz="1600" dirty="0" smtClean="0">
                          <a:solidFill>
                            <a:schemeClr val="tx1"/>
                          </a:solidFill>
                          <a:effectLst/>
                        </a:rPr>
                        <a:t/>
                      </a:r>
                      <a:br>
                        <a:rPr lang="en-NZ" sz="1600" dirty="0" smtClean="0">
                          <a:solidFill>
                            <a:schemeClr val="tx1"/>
                          </a:solidFill>
                          <a:effectLst/>
                        </a:rPr>
                      </a:br>
                      <a:endParaRPr lang="en-US" sz="1600" dirty="0" smtClean="0">
                        <a:solidFill>
                          <a:schemeClr val="tx1"/>
                        </a:solidFill>
                        <a:effectLst/>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1600" dirty="0">
                          <a:effectLst/>
                        </a:rPr>
                        <a:t> </a:t>
                      </a:r>
                      <a:endParaRPr lang="en-NZ" sz="1600" dirty="0">
                        <a:effectLst/>
                      </a:endParaRPr>
                    </a:p>
                    <a:p>
                      <a:pPr>
                        <a:lnSpc>
                          <a:spcPct val="107000"/>
                        </a:lnSpc>
                        <a:spcAft>
                          <a:spcPts val="0"/>
                        </a:spcAft>
                      </a:pPr>
                      <a:r>
                        <a:rPr lang="en-US" sz="1600" dirty="0">
                          <a:effectLst/>
                        </a:rPr>
                        <a:t> </a:t>
                      </a:r>
                      <a:r>
                        <a:rPr lang="en-US" sz="2800" dirty="0" smtClean="0">
                          <a:effectLst/>
                        </a:rPr>
                        <a:t>State</a:t>
                      </a:r>
                      <a:endParaRPr lang="en-NZ" sz="2800" dirty="0">
                        <a:effectLst/>
                      </a:endParaRPr>
                    </a:p>
                    <a:p>
                      <a:pPr>
                        <a:lnSpc>
                          <a:spcPct val="107000"/>
                        </a:lnSpc>
                        <a:spcAft>
                          <a:spcPts val="0"/>
                        </a:spcAft>
                      </a:pPr>
                      <a:r>
                        <a:rPr lang="en-US" sz="1600" dirty="0">
                          <a:effectLst/>
                        </a:rPr>
                        <a:t> </a:t>
                      </a:r>
                      <a:endParaRPr lang="en-NZ"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nSpc>
                          <a:spcPct val="107000"/>
                        </a:lnSpc>
                        <a:spcAft>
                          <a:spcPts val="0"/>
                        </a:spcAft>
                      </a:pPr>
                      <a:r>
                        <a:rPr lang="en-US" sz="1600" dirty="0">
                          <a:effectLst/>
                        </a:rPr>
                        <a:t> </a:t>
                      </a:r>
                      <a:endParaRPr lang="en-NZ" sz="1600" dirty="0">
                        <a:effectLst/>
                      </a:endParaRPr>
                    </a:p>
                    <a:p>
                      <a:pPr>
                        <a:lnSpc>
                          <a:spcPct val="107000"/>
                        </a:lnSpc>
                        <a:spcAft>
                          <a:spcPts val="0"/>
                        </a:spcAft>
                      </a:pPr>
                      <a:r>
                        <a:rPr lang="en-US" sz="1600" dirty="0">
                          <a:effectLst/>
                        </a:rPr>
                        <a:t> </a:t>
                      </a:r>
                      <a:r>
                        <a:rPr lang="en-US" sz="2400" dirty="0" smtClean="0">
                          <a:effectLst/>
                        </a:rPr>
                        <a:t>Individuals/groups </a:t>
                      </a:r>
                      <a:endParaRPr lang="en-NZ" sz="24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3492045107"/>
                  </a:ext>
                </a:extLst>
              </a:tr>
              <a:tr h="1830137">
                <a:tc>
                  <a:txBody>
                    <a:bodyPr/>
                    <a:lstStyle/>
                    <a:p>
                      <a:pPr>
                        <a:lnSpc>
                          <a:spcPct val="107000"/>
                        </a:lnSpc>
                        <a:spcAft>
                          <a:spcPts val="0"/>
                        </a:spcAft>
                      </a:pPr>
                      <a:r>
                        <a:rPr lang="en-US" sz="2400" dirty="0">
                          <a:effectLst/>
                        </a:rPr>
                        <a:t>State </a:t>
                      </a:r>
                      <a:endParaRPr lang="en-NZ" sz="24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nSpc>
                          <a:spcPct val="107000"/>
                        </a:lnSpc>
                        <a:spcAft>
                          <a:spcPts val="0"/>
                        </a:spcAft>
                        <a:buFont typeface="Symbol" panose="05050102010706020507" pitchFamily="18" charset="2"/>
                        <a:buNone/>
                      </a:pPr>
                      <a:r>
                        <a:rPr lang="en-US" sz="2000" dirty="0">
                          <a:effectLst/>
                        </a:rPr>
                        <a:t>War</a:t>
                      </a:r>
                      <a:endParaRPr lang="en-NZ" sz="2000" dirty="0">
                        <a:effectLst/>
                      </a:endParaRPr>
                    </a:p>
                    <a:p>
                      <a:pPr marL="129540">
                        <a:lnSpc>
                          <a:spcPct val="107000"/>
                        </a:lnSpc>
                        <a:spcAft>
                          <a:spcPts val="0"/>
                        </a:spcAft>
                      </a:pPr>
                      <a:r>
                        <a:rPr lang="en-US" sz="2000" dirty="0">
                          <a:effectLst/>
                        </a:rPr>
                        <a:t> </a:t>
                      </a:r>
                      <a:endParaRPr lang="en-NZ" sz="2000" dirty="0">
                        <a:effectLst/>
                      </a:endParaRPr>
                    </a:p>
                    <a:p>
                      <a:pPr marL="129540" indent="-90170">
                        <a:lnSpc>
                          <a:spcPct val="107000"/>
                        </a:lnSpc>
                        <a:spcAft>
                          <a:spcPts val="0"/>
                        </a:spcAft>
                      </a:pPr>
                      <a:r>
                        <a:rPr lang="en-US" sz="2000" dirty="0">
                          <a:effectLst/>
                        </a:rPr>
                        <a:t> </a:t>
                      </a:r>
                      <a:endParaRPr lang="en-NZ" sz="2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nSpc>
                          <a:spcPct val="107000"/>
                        </a:lnSpc>
                        <a:spcAft>
                          <a:spcPts val="0"/>
                        </a:spcAft>
                        <a:buFont typeface="Symbol" panose="05050102010706020507" pitchFamily="18" charset="2"/>
                        <a:buNone/>
                      </a:pPr>
                      <a:r>
                        <a:rPr lang="en-US" sz="2000" dirty="0" smtClean="0">
                          <a:effectLst/>
                        </a:rPr>
                        <a:t>‘Establishment’ violence*</a:t>
                      </a:r>
                      <a:endParaRPr lang="en-NZ" sz="2000" dirty="0">
                        <a:effectLst/>
                      </a:endParaRPr>
                    </a:p>
                    <a:p>
                      <a:pPr marL="0" lvl="0" indent="0">
                        <a:lnSpc>
                          <a:spcPct val="107000"/>
                        </a:lnSpc>
                        <a:spcAft>
                          <a:spcPts val="0"/>
                        </a:spcAft>
                        <a:buFont typeface="Symbol" panose="05050102010706020507" pitchFamily="18" charset="2"/>
                        <a:buNone/>
                      </a:pPr>
                      <a:r>
                        <a:rPr lang="en-US" sz="2000" dirty="0">
                          <a:effectLst/>
                        </a:rPr>
                        <a:t>Counter-insurgency </a:t>
                      </a:r>
                      <a:endParaRPr lang="en-NZ" sz="2000" dirty="0">
                        <a:effectLst/>
                      </a:endParaRPr>
                    </a:p>
                    <a:p>
                      <a:pPr marL="0" lvl="0" indent="0">
                        <a:lnSpc>
                          <a:spcPct val="107000"/>
                        </a:lnSpc>
                        <a:spcAft>
                          <a:spcPts val="0"/>
                        </a:spcAft>
                        <a:buFont typeface="Symbol" panose="05050102010706020507" pitchFamily="18" charset="2"/>
                        <a:buNone/>
                      </a:pPr>
                      <a:r>
                        <a:rPr lang="en-US" sz="2000" dirty="0" smtClean="0">
                          <a:effectLst/>
                        </a:rPr>
                        <a:t>Genocide*</a:t>
                      </a:r>
                      <a:endParaRPr lang="en-NZ" sz="2000" dirty="0">
                        <a:effectLst/>
                      </a:endParaRPr>
                    </a:p>
                    <a:p>
                      <a:pPr marL="0" lvl="0" indent="0">
                        <a:lnSpc>
                          <a:spcPct val="107000"/>
                        </a:lnSpc>
                        <a:spcAft>
                          <a:spcPts val="0"/>
                        </a:spcAft>
                        <a:buFont typeface="Symbol" panose="05050102010706020507" pitchFamily="18" charset="2"/>
                        <a:buNone/>
                      </a:pPr>
                      <a:r>
                        <a:rPr lang="en-US" sz="2000" dirty="0">
                          <a:effectLst/>
                        </a:rPr>
                        <a:t>Lack of </a:t>
                      </a:r>
                      <a:r>
                        <a:rPr lang="en-US" sz="2000" dirty="0" smtClean="0">
                          <a:effectLst/>
                        </a:rPr>
                        <a:t>action</a:t>
                      </a:r>
                      <a:endParaRPr lang="en-NZ" sz="20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34234994"/>
                  </a:ext>
                </a:extLst>
              </a:tr>
              <a:tr h="1138845">
                <a:tc>
                  <a:txBody>
                    <a:bodyPr/>
                    <a:lstStyle/>
                    <a:p>
                      <a:pPr>
                        <a:lnSpc>
                          <a:spcPct val="107000"/>
                        </a:lnSpc>
                        <a:spcAft>
                          <a:spcPts val="0"/>
                        </a:spcAft>
                      </a:pPr>
                      <a:r>
                        <a:rPr lang="en-US" sz="2400" dirty="0" smtClean="0">
                          <a:effectLst/>
                        </a:rPr>
                        <a:t>Individuals/groups</a:t>
                      </a:r>
                      <a:endParaRPr lang="en-NZ" sz="24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nSpc>
                          <a:spcPct val="107000"/>
                        </a:lnSpc>
                        <a:spcAft>
                          <a:spcPts val="0"/>
                        </a:spcAft>
                        <a:buFont typeface="Symbol" panose="05050102010706020507" pitchFamily="18" charset="2"/>
                        <a:buNone/>
                      </a:pPr>
                      <a:r>
                        <a:rPr lang="en-US" sz="2000" dirty="0">
                          <a:effectLst/>
                        </a:rPr>
                        <a:t>Rebellion </a:t>
                      </a:r>
                      <a:endParaRPr lang="en-NZ" sz="2000" dirty="0">
                        <a:effectLst/>
                      </a:endParaRPr>
                    </a:p>
                    <a:p>
                      <a:pPr marL="0" lvl="0" indent="0">
                        <a:lnSpc>
                          <a:spcPct val="107000"/>
                        </a:lnSpc>
                        <a:spcAft>
                          <a:spcPts val="0"/>
                        </a:spcAft>
                        <a:buFont typeface="Symbol" panose="05050102010706020507" pitchFamily="18" charset="2"/>
                        <a:buNone/>
                      </a:pPr>
                      <a:r>
                        <a:rPr lang="en-US" sz="2000" dirty="0" smtClean="0">
                          <a:effectLst/>
                        </a:rPr>
                        <a:t>Rioting* </a:t>
                      </a:r>
                      <a:endParaRPr lang="en-NZ" sz="2000" dirty="0">
                        <a:effectLst/>
                      </a:endParaRPr>
                    </a:p>
                    <a:p>
                      <a:pPr marL="39370">
                        <a:lnSpc>
                          <a:spcPct val="107000"/>
                        </a:lnSpc>
                        <a:spcAft>
                          <a:spcPts val="0"/>
                        </a:spcAft>
                      </a:pPr>
                      <a:r>
                        <a:rPr lang="en-US" sz="2000" dirty="0">
                          <a:effectLst/>
                        </a:rPr>
                        <a:t> </a:t>
                      </a:r>
                      <a:endParaRPr lang="en-NZ" sz="2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nSpc>
                          <a:spcPct val="107000"/>
                        </a:lnSpc>
                        <a:spcAft>
                          <a:spcPts val="0"/>
                        </a:spcAft>
                        <a:buFont typeface="Symbol" panose="05050102010706020507" pitchFamily="18" charset="2"/>
                        <a:buNone/>
                      </a:pPr>
                      <a:r>
                        <a:rPr lang="en-US" sz="2000" dirty="0">
                          <a:effectLst/>
                        </a:rPr>
                        <a:t>Murder, assault</a:t>
                      </a:r>
                      <a:endParaRPr lang="en-NZ" sz="2000" dirty="0">
                        <a:effectLst/>
                      </a:endParaRPr>
                    </a:p>
                    <a:p>
                      <a:pPr marL="0" lvl="0" indent="0">
                        <a:lnSpc>
                          <a:spcPct val="107000"/>
                        </a:lnSpc>
                        <a:spcAft>
                          <a:spcPts val="0"/>
                        </a:spcAft>
                        <a:buFont typeface="Symbol" panose="05050102010706020507" pitchFamily="18" charset="2"/>
                        <a:buNone/>
                      </a:pPr>
                      <a:r>
                        <a:rPr lang="en-US" sz="2000" dirty="0">
                          <a:effectLst/>
                        </a:rPr>
                        <a:t>Ethnic conflict </a:t>
                      </a:r>
                      <a:endParaRPr lang="en-NZ" sz="2000" dirty="0">
                        <a:effectLst/>
                      </a:endParaRPr>
                    </a:p>
                    <a:p>
                      <a:pPr marL="0" lvl="0" indent="0">
                        <a:lnSpc>
                          <a:spcPct val="107000"/>
                        </a:lnSpc>
                        <a:spcAft>
                          <a:spcPts val="0"/>
                        </a:spcAft>
                        <a:buFont typeface="Symbol" panose="05050102010706020507" pitchFamily="18" charset="2"/>
                        <a:buNone/>
                      </a:pPr>
                      <a:r>
                        <a:rPr lang="en-US" sz="2000" dirty="0">
                          <a:effectLst/>
                        </a:rPr>
                        <a:t>Sectarian conflict </a:t>
                      </a:r>
                      <a:endParaRPr lang="en-NZ" sz="2000" dirty="0">
                        <a:effectLst/>
                      </a:endParaRPr>
                    </a:p>
                    <a:p>
                      <a:pPr marL="0" lvl="0" indent="0">
                        <a:lnSpc>
                          <a:spcPct val="107000"/>
                        </a:lnSpc>
                        <a:spcAft>
                          <a:spcPts val="0"/>
                        </a:spcAft>
                        <a:buFont typeface="Symbol" panose="05050102010706020507" pitchFamily="18" charset="2"/>
                        <a:buNone/>
                      </a:pPr>
                      <a:r>
                        <a:rPr lang="en-US" sz="2000" dirty="0" smtClean="0">
                          <a:effectLst/>
                        </a:rPr>
                        <a:t>Genocide*</a:t>
                      </a:r>
                      <a:endParaRPr lang="en-NZ" sz="20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05477948"/>
                  </a:ext>
                </a:extLst>
              </a:tr>
            </a:tbl>
          </a:graphicData>
        </a:graphic>
      </p:graphicFrame>
      <p:sp>
        <p:nvSpPr>
          <p:cNvPr id="12" name="Right Arrow 11"/>
          <p:cNvSpPr/>
          <p:nvPr/>
        </p:nvSpPr>
        <p:spPr>
          <a:xfrm>
            <a:off x="3010637" y="2114342"/>
            <a:ext cx="323481" cy="333686"/>
          </a:xfrm>
          <a:prstGeom prst="rightArrow">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Down Arrow 12"/>
          <p:cNvSpPr/>
          <p:nvPr/>
        </p:nvSpPr>
        <p:spPr>
          <a:xfrm>
            <a:off x="1207374" y="2876366"/>
            <a:ext cx="377854" cy="2840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8" name="Picture 17" descr="C:\Users\fsca247\Dropbox\Screenshots\Screenshot 2019-05-01 12.07.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0097" y="1857868"/>
            <a:ext cx="5575177" cy="4670749"/>
          </a:xfrm>
          <a:prstGeom prst="rect">
            <a:avLst/>
          </a:prstGeom>
          <a:noFill/>
          <a:ln>
            <a:noFill/>
          </a:ln>
        </p:spPr>
      </p:pic>
      <p:pic>
        <p:nvPicPr>
          <p:cNvPr id="19" name="Picture 18" descr="C:\Users\fsca247\Dropbox\Screenshots\Screenshot 2019-05-01 13.16.29.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806366"/>
            <a:ext cx="5575178" cy="4773751"/>
          </a:xfrm>
          <a:prstGeom prst="rect">
            <a:avLst/>
          </a:prstGeom>
          <a:noFill/>
          <a:ln>
            <a:noFill/>
          </a:ln>
        </p:spPr>
      </p:pic>
      <p:pic>
        <p:nvPicPr>
          <p:cNvPr id="11" name="Picture 10" descr="C:\Users\fsca247\Dropbox\Screenshots\Screenshot 2019-05-01 13.45.16.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1719" y="1757546"/>
            <a:ext cx="5579252" cy="4700151"/>
          </a:xfrm>
          <a:prstGeom prst="rect">
            <a:avLst/>
          </a:prstGeom>
          <a:noFill/>
          <a:ln>
            <a:noFill/>
          </a:ln>
        </p:spPr>
      </p:pic>
    </p:spTree>
    <p:extLst>
      <p:ext uri="{BB962C8B-B14F-4D97-AF65-F5344CB8AC3E}">
        <p14:creationId xmlns:p14="http://schemas.microsoft.com/office/powerpoint/2010/main" val="269280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8"/>
                                        </p:tgtEl>
                                        <p:attrNameLst>
                                          <p:attrName>ppt_x</p:attrName>
                                        </p:attrNameLst>
                                      </p:cBhvr>
                                      <p:tavLst>
                                        <p:tav tm="0">
                                          <p:val>
                                            <p:strVal val="ppt_x"/>
                                          </p:val>
                                        </p:tav>
                                        <p:tav tm="100000">
                                          <p:val>
                                            <p:strVal val="ppt_x"/>
                                          </p:val>
                                        </p:tav>
                                      </p:tavLst>
                                    </p:anim>
                                    <p:anim calcmode="lin" valueType="num">
                                      <p:cBhvr additive="base">
                                        <p:cTn id="13" dur="500"/>
                                        <p:tgtEl>
                                          <p:spTgt spid="18"/>
                                        </p:tgtEl>
                                        <p:attrNameLst>
                                          <p:attrName>ppt_y</p:attrName>
                                        </p:attrNameLst>
                                      </p:cBhvr>
                                      <p:tavLst>
                                        <p:tav tm="0">
                                          <p:val>
                                            <p:strVal val="ppt_y"/>
                                          </p:val>
                                        </p:tav>
                                        <p:tav tm="100000">
                                          <p:val>
                                            <p:strVal val="1+ppt_h/2"/>
                                          </p:val>
                                        </p:tav>
                                      </p:tavLst>
                                    </p:anim>
                                    <p:set>
                                      <p:cBhvr>
                                        <p:cTn id="14" dur="1" fill="hold">
                                          <p:stCondLst>
                                            <p:cond delay="499"/>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9"/>
                                        </p:tgtEl>
                                        <p:attrNameLst>
                                          <p:attrName>ppt_x</p:attrName>
                                        </p:attrNameLst>
                                      </p:cBhvr>
                                      <p:tavLst>
                                        <p:tav tm="0">
                                          <p:val>
                                            <p:strVal val="ppt_x"/>
                                          </p:val>
                                        </p:tav>
                                        <p:tav tm="100000">
                                          <p:val>
                                            <p:strVal val="ppt_x"/>
                                          </p:val>
                                        </p:tav>
                                      </p:tavLst>
                                    </p:anim>
                                    <p:anim calcmode="lin" valueType="num">
                                      <p:cBhvr additive="base">
                                        <p:cTn id="25" dur="500"/>
                                        <p:tgtEl>
                                          <p:spTgt spid="19"/>
                                        </p:tgtEl>
                                        <p:attrNameLst>
                                          <p:attrName>ppt_y</p:attrName>
                                        </p:attrNameLst>
                                      </p:cBhvr>
                                      <p:tavLst>
                                        <p:tav tm="0">
                                          <p:val>
                                            <p:strVal val="ppt_y"/>
                                          </p:val>
                                        </p:tav>
                                        <p:tav tm="100000">
                                          <p:val>
                                            <p:strVal val="1+ppt_h/2"/>
                                          </p:val>
                                        </p:tav>
                                      </p:tavLst>
                                    </p:anim>
                                    <p:set>
                                      <p:cBhvr>
                                        <p:cTn id="26" dur="1" fill="hold">
                                          <p:stCondLst>
                                            <p:cond delay="499"/>
                                          </p:stCondLst>
                                        </p:cTn>
                                        <p:tgtEl>
                                          <p:spTgt spid="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1"/>
                                        </p:tgtEl>
                                        <p:attrNameLst>
                                          <p:attrName>ppt_x</p:attrName>
                                        </p:attrNameLst>
                                      </p:cBhvr>
                                      <p:tavLst>
                                        <p:tav tm="0">
                                          <p:val>
                                            <p:strVal val="ppt_x"/>
                                          </p:val>
                                        </p:tav>
                                        <p:tav tm="100000">
                                          <p:val>
                                            <p:strVal val="ppt_x"/>
                                          </p:val>
                                        </p:tav>
                                      </p:tavLst>
                                    </p:anim>
                                    <p:anim calcmode="lin" valueType="num">
                                      <p:cBhvr additive="base">
                                        <p:cTn id="37" dur="500"/>
                                        <p:tgtEl>
                                          <p:spTgt spid="11"/>
                                        </p:tgtEl>
                                        <p:attrNameLst>
                                          <p:attrName>ppt_y</p:attrName>
                                        </p:attrNameLst>
                                      </p:cBhvr>
                                      <p:tavLst>
                                        <p:tav tm="0">
                                          <p:val>
                                            <p:strVal val="ppt_y"/>
                                          </p:val>
                                        </p:tav>
                                        <p:tav tm="100000">
                                          <p:val>
                                            <p:strVal val="1+ppt_h/2"/>
                                          </p:val>
                                        </p:tav>
                                      </p:tavLst>
                                    </p:anim>
                                    <p:set>
                                      <p:cBhvr>
                                        <p:cTn id="3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916860" cy="1499616"/>
          </a:xfrm>
        </p:spPr>
        <p:txBody>
          <a:bodyPr/>
          <a:lstStyle/>
          <a:p>
            <a:pPr algn="ctr"/>
            <a:r>
              <a:rPr lang="en-GB" sz="2800" dirty="0" smtClean="0"/>
              <a:t>Terrorism: an analytical view</a:t>
            </a:r>
            <a:r>
              <a:rPr lang="en-GB" dirty="0" smtClean="0"/>
              <a:t/>
            </a:r>
            <a:br>
              <a:rPr lang="en-GB" dirty="0" smtClean="0"/>
            </a:br>
            <a:r>
              <a:rPr lang="en-GB" dirty="0" smtClean="0"/>
              <a:t>key criteria   </a:t>
            </a:r>
            <a:endParaRPr lang="en-GB" dirty="0"/>
          </a:p>
        </p:txBody>
      </p:sp>
      <p:sp>
        <p:nvSpPr>
          <p:cNvPr id="5" name="Content Placeholder 4"/>
          <p:cNvSpPr>
            <a:spLocks noGrp="1"/>
          </p:cNvSpPr>
          <p:nvPr>
            <p:ph idx="1"/>
          </p:nvPr>
        </p:nvSpPr>
        <p:spPr>
          <a:xfrm>
            <a:off x="1056697" y="1931736"/>
            <a:ext cx="6098705" cy="4641079"/>
          </a:xfrm>
        </p:spPr>
        <p:txBody>
          <a:bodyPr>
            <a:normAutofit fontScale="92500" lnSpcReduction="10000"/>
          </a:bodyPr>
          <a:lstStyle/>
          <a:p>
            <a:pPr>
              <a:lnSpc>
                <a:spcPct val="100000"/>
              </a:lnSpc>
              <a:spcBef>
                <a:spcPts val="0"/>
              </a:spcBef>
              <a:spcAft>
                <a:spcPts val="0"/>
              </a:spcAft>
              <a:buClrTx/>
              <a:buFont typeface="Wingdings" panose="05000000000000000000" pitchFamily="2" charset="2"/>
              <a:buChar char="q"/>
            </a:pPr>
            <a:r>
              <a:rPr lang="en-US" sz="2400" dirty="0" smtClean="0"/>
              <a:t> Political objective</a:t>
            </a:r>
          </a:p>
          <a:p>
            <a:pPr lvl="1">
              <a:lnSpc>
                <a:spcPct val="100000"/>
              </a:lnSpc>
              <a:spcBef>
                <a:spcPts val="0"/>
              </a:spcBef>
              <a:spcAft>
                <a:spcPts val="0"/>
              </a:spcAft>
              <a:buClrTx/>
              <a:buFont typeface="Wingdings" panose="05000000000000000000" pitchFamily="2" charset="2"/>
              <a:buChar char="q"/>
            </a:pPr>
            <a:r>
              <a:rPr lang="en-US" sz="2400" dirty="0" smtClean="0"/>
              <a:t> Differentiates terrorism from ordinary violence</a:t>
            </a:r>
          </a:p>
          <a:p>
            <a:pPr lvl="1">
              <a:lnSpc>
                <a:spcPct val="100000"/>
              </a:lnSpc>
              <a:spcBef>
                <a:spcPts val="0"/>
              </a:spcBef>
              <a:spcAft>
                <a:spcPts val="0"/>
              </a:spcAft>
              <a:buClrTx/>
              <a:buFont typeface="Wingdings" panose="05000000000000000000" pitchFamily="2" charset="2"/>
              <a:buChar char="q"/>
            </a:pPr>
            <a:r>
              <a:rPr lang="en-US" sz="2400" dirty="0"/>
              <a:t> </a:t>
            </a:r>
            <a:r>
              <a:rPr lang="en-US" sz="2400" dirty="0" smtClean="0"/>
              <a:t>Does not differentiate it from other forms of political violence</a:t>
            </a:r>
          </a:p>
          <a:p>
            <a:pPr marL="128016" lvl="1" indent="0">
              <a:lnSpc>
                <a:spcPct val="100000"/>
              </a:lnSpc>
              <a:spcBef>
                <a:spcPts val="0"/>
              </a:spcBef>
              <a:spcAft>
                <a:spcPts val="0"/>
              </a:spcAft>
              <a:buClrTx/>
              <a:buNone/>
            </a:pPr>
            <a:endParaRPr lang="en-US" sz="2400" dirty="0" smtClean="0"/>
          </a:p>
          <a:p>
            <a:pPr>
              <a:lnSpc>
                <a:spcPct val="100000"/>
              </a:lnSpc>
              <a:spcBef>
                <a:spcPts val="0"/>
              </a:spcBef>
              <a:spcAft>
                <a:spcPts val="0"/>
              </a:spcAft>
              <a:buClrTx/>
              <a:buFont typeface="Wingdings" panose="05000000000000000000" pitchFamily="2" charset="2"/>
              <a:buChar char="q"/>
            </a:pPr>
            <a:r>
              <a:rPr lang="en-US" sz="2400" dirty="0" smtClean="0"/>
              <a:t> Violence, or the threat of it</a:t>
            </a:r>
          </a:p>
          <a:p>
            <a:pPr lvl="1">
              <a:lnSpc>
                <a:spcPct val="100000"/>
              </a:lnSpc>
              <a:spcBef>
                <a:spcPts val="0"/>
              </a:spcBef>
              <a:spcAft>
                <a:spcPts val="0"/>
              </a:spcAft>
              <a:buClrTx/>
              <a:buFont typeface="Wingdings" panose="05000000000000000000" pitchFamily="2" charset="2"/>
              <a:buChar char="q"/>
            </a:pPr>
            <a:r>
              <a:rPr lang="en-US" sz="2400" dirty="0"/>
              <a:t> </a:t>
            </a:r>
            <a:r>
              <a:rPr lang="en-US" sz="2400" dirty="0" smtClean="0"/>
              <a:t>No act of violence is intrinsically ‘terrorism’</a:t>
            </a:r>
          </a:p>
          <a:p>
            <a:pPr lvl="1">
              <a:lnSpc>
                <a:spcPct val="100000"/>
              </a:lnSpc>
              <a:spcBef>
                <a:spcPts val="0"/>
              </a:spcBef>
              <a:spcAft>
                <a:spcPts val="0"/>
              </a:spcAft>
              <a:buClrTx/>
              <a:buFont typeface="Wingdings" panose="05000000000000000000" pitchFamily="2" charset="2"/>
              <a:buChar char="q"/>
            </a:pPr>
            <a:r>
              <a:rPr lang="en-US" sz="2400" dirty="0" smtClean="0"/>
              <a:t> Does </a:t>
            </a:r>
            <a:r>
              <a:rPr lang="en-US" sz="2400" dirty="0"/>
              <a:t>not differentiate it from other forms of political </a:t>
            </a:r>
            <a:r>
              <a:rPr lang="en-US" sz="2400" dirty="0" smtClean="0"/>
              <a:t>violence</a:t>
            </a:r>
          </a:p>
          <a:p>
            <a:pPr marL="128016" lvl="1" indent="0">
              <a:lnSpc>
                <a:spcPct val="100000"/>
              </a:lnSpc>
              <a:spcBef>
                <a:spcPts val="0"/>
              </a:spcBef>
              <a:spcAft>
                <a:spcPts val="0"/>
              </a:spcAft>
              <a:buClrTx/>
              <a:buNone/>
            </a:pPr>
            <a:endParaRPr lang="en-US" sz="2400" dirty="0"/>
          </a:p>
          <a:p>
            <a:pPr marL="265113" lvl="1" indent="-265113">
              <a:lnSpc>
                <a:spcPct val="100000"/>
              </a:lnSpc>
              <a:spcBef>
                <a:spcPts val="0"/>
              </a:spcBef>
              <a:spcAft>
                <a:spcPts val="0"/>
              </a:spcAft>
              <a:buClrTx/>
              <a:buFont typeface="Wingdings" panose="05000000000000000000" pitchFamily="2" charset="2"/>
              <a:buChar char="q"/>
            </a:pPr>
            <a:r>
              <a:rPr lang="en-US" sz="2400" dirty="0" smtClean="0"/>
              <a:t> Target audience beyond the victims</a:t>
            </a:r>
          </a:p>
          <a:p>
            <a:pPr marL="447993" lvl="2" indent="-265113">
              <a:lnSpc>
                <a:spcPct val="100000"/>
              </a:lnSpc>
              <a:spcBef>
                <a:spcPts val="0"/>
              </a:spcBef>
              <a:spcAft>
                <a:spcPts val="0"/>
              </a:spcAft>
              <a:buClrTx/>
              <a:buFont typeface="Wingdings" panose="05000000000000000000" pitchFamily="2" charset="2"/>
              <a:buChar char="q"/>
            </a:pPr>
            <a:r>
              <a:rPr lang="en-NZ" sz="2400" dirty="0" smtClean="0"/>
              <a:t>The </a:t>
            </a:r>
            <a:r>
              <a:rPr lang="en-NZ" sz="2400" dirty="0"/>
              <a:t>need to reach a target audience is one reason why terrorist groups seek </a:t>
            </a:r>
            <a:r>
              <a:rPr lang="en-NZ" sz="2400" dirty="0" smtClean="0"/>
              <a:t>publicity</a:t>
            </a:r>
          </a:p>
          <a:p>
            <a:pPr marL="447993" lvl="2" indent="-265113">
              <a:lnSpc>
                <a:spcPct val="100000"/>
              </a:lnSpc>
              <a:spcBef>
                <a:spcPts val="0"/>
              </a:spcBef>
              <a:spcAft>
                <a:spcPts val="0"/>
              </a:spcAft>
              <a:buClrTx/>
              <a:buFont typeface="Wingdings" panose="05000000000000000000" pitchFamily="2" charset="2"/>
              <a:buChar char="q"/>
            </a:pPr>
            <a:r>
              <a:rPr lang="en-NZ" sz="2400" dirty="0"/>
              <a:t>This </a:t>
            </a:r>
            <a:r>
              <a:rPr lang="en-NZ" sz="2400" dirty="0" smtClean="0"/>
              <a:t>element arguably differentiates </a:t>
            </a:r>
            <a:r>
              <a:rPr lang="en-NZ" sz="2400" dirty="0"/>
              <a:t>terrorism </a:t>
            </a:r>
            <a:r>
              <a:rPr lang="en-NZ" sz="2400" dirty="0" smtClean="0"/>
              <a:t>from other forms of political violence</a:t>
            </a:r>
            <a:endParaRPr lang="en-NZ" sz="2400" dirty="0"/>
          </a:p>
          <a:p>
            <a:pPr marL="182880" lvl="2" indent="0">
              <a:buClrTx/>
              <a:buNone/>
            </a:pPr>
            <a:endParaRPr lang="en-US" sz="1800" dirty="0"/>
          </a:p>
          <a:p>
            <a:pPr marL="0" indent="0">
              <a:buClrTx/>
              <a:buNone/>
            </a:pPr>
            <a:endParaRPr lang="en-NZ" dirty="0"/>
          </a:p>
          <a:p>
            <a:pPr>
              <a:buClrTx/>
              <a:buFont typeface="Wingdings" panose="05000000000000000000" pitchFamily="2" charset="2"/>
              <a:buChar char="q"/>
            </a:pPr>
            <a:endParaRPr lang="en-AU" sz="2400" dirty="0"/>
          </a:p>
        </p:txBody>
      </p:sp>
      <p:sp>
        <p:nvSpPr>
          <p:cNvPr id="3" name="AutoShape 2" descr="Image result for AL; qae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 name="AutoShape 2" descr="Image result for white supremacist Norw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2" descr="Image result for terrorism pari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8" name="Picture 7"/>
          <p:cNvPicPr>
            <a:picLocks noChangeAspect="1"/>
          </p:cNvPicPr>
          <p:nvPr/>
        </p:nvPicPr>
        <p:blipFill>
          <a:blip r:embed="rId2"/>
          <a:stretch>
            <a:fillRect/>
          </a:stretch>
        </p:blipFill>
        <p:spPr>
          <a:xfrm>
            <a:off x="7279689" y="2084832"/>
            <a:ext cx="4342891" cy="3348302"/>
          </a:xfrm>
          <a:prstGeom prst="rect">
            <a:avLst/>
          </a:prstGeom>
        </p:spPr>
      </p:pic>
      <p:pic>
        <p:nvPicPr>
          <p:cNvPr id="9" name="Picture 8" descr="C:\Users\fsca247\Dropbox\Screenshots\Screenshot 2019-04-11 11.55.43.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7545" y="2084832"/>
            <a:ext cx="4467178" cy="4333723"/>
          </a:xfrm>
          <a:prstGeom prst="rect">
            <a:avLst/>
          </a:prstGeom>
          <a:noFill/>
          <a:ln>
            <a:noFill/>
          </a:ln>
        </p:spPr>
      </p:pic>
      <p:pic>
        <p:nvPicPr>
          <p:cNvPr id="10" name="Picture 9" descr="C:\Users\fsca247\Dropbox\Screenshots\Screenshot 2019-05-02 11.03.14.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7545" y="2021116"/>
            <a:ext cx="4467177" cy="4496665"/>
          </a:xfrm>
          <a:prstGeom prst="rect">
            <a:avLst/>
          </a:prstGeom>
          <a:noFill/>
          <a:ln>
            <a:noFill/>
          </a:ln>
        </p:spPr>
      </p:pic>
    </p:spTree>
    <p:extLst>
      <p:ext uri="{BB962C8B-B14F-4D97-AF65-F5344CB8AC3E}">
        <p14:creationId xmlns:p14="http://schemas.microsoft.com/office/powerpoint/2010/main" val="314457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9"/>
                                        </p:tgtEl>
                                        <p:attrNameLst>
                                          <p:attrName>ppt_x</p:attrName>
                                        </p:attrNameLst>
                                      </p:cBhvr>
                                      <p:tavLst>
                                        <p:tav tm="0">
                                          <p:val>
                                            <p:strVal val="ppt_x"/>
                                          </p:val>
                                        </p:tav>
                                        <p:tav tm="100000">
                                          <p:val>
                                            <p:strVal val="ppt_x"/>
                                          </p:val>
                                        </p:tav>
                                      </p:tavLst>
                                    </p:anim>
                                    <p:anim calcmode="lin" valueType="num">
                                      <p:cBhvr additive="base">
                                        <p:cTn id="21" dur="500"/>
                                        <p:tgtEl>
                                          <p:spTgt spid="9"/>
                                        </p:tgtEl>
                                        <p:attrNameLst>
                                          <p:attrName>ppt_y</p:attrName>
                                        </p:attrNameLst>
                                      </p:cBhvr>
                                      <p:tavLst>
                                        <p:tav tm="0">
                                          <p:val>
                                            <p:strVal val="ppt_y"/>
                                          </p:val>
                                        </p:tav>
                                        <p:tav tm="100000">
                                          <p:val>
                                            <p:strVal val="1+ppt_h/2"/>
                                          </p:val>
                                        </p:tav>
                                      </p:tavLst>
                                    </p:anim>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nodeType="clickEffect">
                                  <p:stCondLst>
                                    <p:cond delay="0"/>
                                  </p:stCondLst>
                                  <p:childTnLst>
                                    <p:anim calcmode="lin" valueType="num">
                                      <p:cBhvr additive="base">
                                        <p:cTn id="44" dur="500"/>
                                        <p:tgtEl>
                                          <p:spTgt spid="10"/>
                                        </p:tgtEl>
                                        <p:attrNameLst>
                                          <p:attrName>ppt_x</p:attrName>
                                        </p:attrNameLst>
                                      </p:cBhvr>
                                      <p:tavLst>
                                        <p:tav tm="0">
                                          <p:val>
                                            <p:strVal val="ppt_x"/>
                                          </p:val>
                                        </p:tav>
                                        <p:tav tm="100000">
                                          <p:val>
                                            <p:strVal val="ppt_x"/>
                                          </p:val>
                                        </p:tav>
                                      </p:tavLst>
                                    </p:anim>
                                    <p:anim calcmode="lin" valueType="num">
                                      <p:cBhvr additive="base">
                                        <p:cTn id="45" dur="500"/>
                                        <p:tgtEl>
                                          <p:spTgt spid="10"/>
                                        </p:tgtEl>
                                        <p:attrNameLst>
                                          <p:attrName>ppt_y</p:attrName>
                                        </p:attrNameLst>
                                      </p:cBhvr>
                                      <p:tavLst>
                                        <p:tav tm="0">
                                          <p:val>
                                            <p:strVal val="ppt_y"/>
                                          </p:val>
                                        </p:tav>
                                        <p:tav tm="100000">
                                          <p:val>
                                            <p:strVal val="1+ppt_h/2"/>
                                          </p:val>
                                        </p:tav>
                                      </p:tavLst>
                                    </p:anim>
                                    <p:set>
                                      <p:cBhvr>
                                        <p:cTn id="46" dur="1" fill="hold">
                                          <p:stCondLst>
                                            <p:cond delay="499"/>
                                          </p:stCondLst>
                                        </p:cTn>
                                        <p:tgtEl>
                                          <p:spTgt spid="1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916860" cy="1499616"/>
          </a:xfrm>
        </p:spPr>
        <p:txBody>
          <a:bodyPr/>
          <a:lstStyle/>
          <a:p>
            <a:pPr algn="ctr"/>
            <a:r>
              <a:rPr lang="en-GB" sz="2800" dirty="0"/>
              <a:t>Terrorism: an analytical view</a:t>
            </a:r>
            <a:r>
              <a:rPr lang="en-GB" dirty="0"/>
              <a:t/>
            </a:r>
            <a:br>
              <a:rPr lang="en-GB" dirty="0"/>
            </a:br>
            <a:r>
              <a:rPr lang="en-GB" dirty="0" smtClean="0"/>
              <a:t>implication of key </a:t>
            </a:r>
            <a:r>
              <a:rPr lang="en-GB" dirty="0"/>
              <a:t>criteria </a:t>
            </a:r>
          </a:p>
        </p:txBody>
      </p:sp>
      <p:sp>
        <p:nvSpPr>
          <p:cNvPr id="5" name="Content Placeholder 4"/>
          <p:cNvSpPr>
            <a:spLocks noGrp="1"/>
          </p:cNvSpPr>
          <p:nvPr>
            <p:ph idx="1"/>
          </p:nvPr>
        </p:nvSpPr>
        <p:spPr>
          <a:xfrm>
            <a:off x="1056697" y="1931736"/>
            <a:ext cx="6846978" cy="4641079"/>
          </a:xfrm>
        </p:spPr>
        <p:txBody>
          <a:bodyPr>
            <a:normAutofit/>
          </a:bodyPr>
          <a:lstStyle/>
          <a:p>
            <a:pPr marL="173038" lvl="1" indent="-7938">
              <a:buClrTx/>
              <a:buFont typeface="Wingdings" panose="05000000000000000000" pitchFamily="2" charset="2"/>
              <a:buChar char="q"/>
            </a:pPr>
            <a:r>
              <a:rPr lang="en-AU" sz="2800" dirty="0" smtClean="0"/>
              <a:t> Politically motivated violence can be committed by anyone</a:t>
            </a:r>
            <a:r>
              <a:rPr lang="en-NZ" sz="2800" dirty="0" smtClean="0"/>
              <a:t>: </a:t>
            </a:r>
            <a:r>
              <a:rPr lang="en-NZ" sz="2800" dirty="0"/>
              <a:t>the good and the bad </a:t>
            </a:r>
            <a:r>
              <a:rPr lang="en-NZ" sz="2800" dirty="0" smtClean="0"/>
              <a:t>guys, regardless of the ‘</a:t>
            </a:r>
            <a:r>
              <a:rPr lang="en-NZ" sz="2800" dirty="0"/>
              <a:t>worthiness’ of the </a:t>
            </a:r>
            <a:r>
              <a:rPr lang="en-NZ" sz="2800" dirty="0" smtClean="0"/>
              <a:t>cause </a:t>
            </a:r>
            <a:endParaRPr lang="en-AU" sz="2800" dirty="0" smtClean="0"/>
          </a:p>
          <a:p>
            <a:pPr marL="173038" lvl="1" indent="-7938">
              <a:buClrTx/>
              <a:buFont typeface="Wingdings" panose="05000000000000000000" pitchFamily="2" charset="2"/>
              <a:buChar char="q"/>
            </a:pPr>
            <a:r>
              <a:rPr lang="en-AU" sz="2800" dirty="0"/>
              <a:t> </a:t>
            </a:r>
            <a:r>
              <a:rPr lang="en-AU" sz="2800" dirty="0" smtClean="0"/>
              <a:t>Actors and targets </a:t>
            </a:r>
            <a:r>
              <a:rPr lang="en-NZ" sz="2800" dirty="0" smtClean="0"/>
              <a:t>can </a:t>
            </a:r>
            <a:r>
              <a:rPr lang="en-NZ" sz="2800" dirty="0"/>
              <a:t>be state, groups </a:t>
            </a:r>
            <a:r>
              <a:rPr lang="en-NZ" sz="2800" dirty="0" smtClean="0"/>
              <a:t>or individuals</a:t>
            </a:r>
            <a:r>
              <a:rPr lang="en-NZ" sz="2800" dirty="0"/>
              <a:t>. </a:t>
            </a:r>
            <a:r>
              <a:rPr lang="en-NZ" sz="2800" dirty="0" smtClean="0"/>
              <a:t>There is </a:t>
            </a:r>
            <a:r>
              <a:rPr lang="en-NZ" sz="2800" dirty="0"/>
              <a:t>not at </a:t>
            </a:r>
            <a:r>
              <a:rPr lang="en-NZ" sz="2800" i="1" dirty="0" smtClean="0"/>
              <a:t>a priori </a:t>
            </a:r>
            <a:r>
              <a:rPr lang="en-NZ" sz="2800" dirty="0"/>
              <a:t>difference. </a:t>
            </a:r>
            <a:r>
              <a:rPr lang="en-NZ" sz="2800" dirty="0" smtClean="0"/>
              <a:t>The analytical focus is on the act</a:t>
            </a:r>
            <a:r>
              <a:rPr lang="en-NZ" sz="2800" dirty="0"/>
              <a:t>, rather than the </a:t>
            </a:r>
            <a:r>
              <a:rPr lang="en-NZ" sz="2800" dirty="0" smtClean="0"/>
              <a:t>perpetrator or the target </a:t>
            </a:r>
          </a:p>
          <a:p>
            <a:pPr marL="173038" lvl="1" indent="-7938">
              <a:buClrTx/>
              <a:buFont typeface="Wingdings" panose="05000000000000000000" pitchFamily="2" charset="2"/>
              <a:buChar char="q"/>
            </a:pPr>
            <a:r>
              <a:rPr lang="en-US" sz="2800" dirty="0"/>
              <a:t> </a:t>
            </a:r>
            <a:r>
              <a:rPr lang="en-NZ" sz="2800" dirty="0" smtClean="0"/>
              <a:t>Acts of terror can be </a:t>
            </a:r>
            <a:r>
              <a:rPr lang="en-NZ" sz="2800" dirty="0"/>
              <a:t>committed during peace time and war time</a:t>
            </a:r>
            <a:endParaRPr lang="en-AU" sz="2800" dirty="0"/>
          </a:p>
        </p:txBody>
      </p:sp>
      <p:sp>
        <p:nvSpPr>
          <p:cNvPr id="3" name="AutoShape 2" descr="Image result for AL; qae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 name="AutoShape 2" descr="Image result for white supremacist Norw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2" descr="Image result for terrorism pari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8196" name="Picture 4" descr="Image result for terrorism par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6243" y="2076171"/>
            <a:ext cx="4037313" cy="3935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22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626230"/>
            <a:ext cx="10916860" cy="1499616"/>
          </a:xfrm>
        </p:spPr>
        <p:txBody>
          <a:bodyPr/>
          <a:lstStyle/>
          <a:p>
            <a:pPr algn="ctr"/>
            <a:r>
              <a:rPr lang="en-GB" dirty="0" smtClean="0"/>
              <a:t>What is political violence? </a:t>
            </a:r>
            <a:endParaRPr lang="en-GB" dirty="0"/>
          </a:p>
        </p:txBody>
      </p:sp>
      <p:sp>
        <p:nvSpPr>
          <p:cNvPr id="5" name="Content Placeholder 4"/>
          <p:cNvSpPr>
            <a:spLocks noGrp="1"/>
          </p:cNvSpPr>
          <p:nvPr>
            <p:ph idx="1"/>
          </p:nvPr>
        </p:nvSpPr>
        <p:spPr>
          <a:xfrm>
            <a:off x="1024129" y="2286000"/>
            <a:ext cx="6075918" cy="4023360"/>
          </a:xfrm>
        </p:spPr>
        <p:txBody>
          <a:bodyPr>
            <a:normAutofit/>
          </a:bodyPr>
          <a:lstStyle/>
          <a:p>
            <a:pPr marL="0" indent="0">
              <a:buNone/>
            </a:pPr>
            <a:endParaRPr lang="en-AU" sz="2400"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887821944"/>
              </p:ext>
            </p:extLst>
          </p:nvPr>
        </p:nvGraphicFramePr>
        <p:xfrm>
          <a:off x="914400" y="1857868"/>
          <a:ext cx="10741980" cy="4765107"/>
        </p:xfrm>
        <a:graphic>
          <a:graphicData uri="http://schemas.openxmlformats.org/drawingml/2006/table">
            <a:tbl>
              <a:tblPr firstRow="1" firstCol="1" bandRow="1">
                <a:tableStyleId>{5C22544A-7EE6-4342-B048-85BDC9FD1C3A}</a:tableStyleId>
              </a:tblPr>
              <a:tblGrid>
                <a:gridCol w="2894120">
                  <a:extLst>
                    <a:ext uri="{9D8B030D-6E8A-4147-A177-3AD203B41FA5}">
                      <a16:colId xmlns:a16="http://schemas.microsoft.com/office/drawing/2014/main" val="1899105563"/>
                    </a:ext>
                  </a:extLst>
                </a:gridCol>
                <a:gridCol w="2698812">
                  <a:extLst>
                    <a:ext uri="{9D8B030D-6E8A-4147-A177-3AD203B41FA5}">
                      <a16:colId xmlns:a16="http://schemas.microsoft.com/office/drawing/2014/main" val="847638315"/>
                    </a:ext>
                  </a:extLst>
                </a:gridCol>
                <a:gridCol w="5149048">
                  <a:extLst>
                    <a:ext uri="{9D8B030D-6E8A-4147-A177-3AD203B41FA5}">
                      <a16:colId xmlns:a16="http://schemas.microsoft.com/office/drawing/2014/main" val="1567517276"/>
                    </a:ext>
                  </a:extLst>
                </a:gridCol>
              </a:tblGrid>
              <a:tr h="1328952">
                <a:tc>
                  <a:txBody>
                    <a:bodyPr/>
                    <a:lstStyle/>
                    <a:p>
                      <a:pPr>
                        <a:lnSpc>
                          <a:spcPct val="107000"/>
                        </a:lnSpc>
                        <a:spcAft>
                          <a:spcPts val="0"/>
                        </a:spcAft>
                      </a:pPr>
                      <a:r>
                        <a:rPr lang="en-US" sz="1800" dirty="0" smtClean="0">
                          <a:solidFill>
                            <a:schemeClr val="tx1"/>
                          </a:solidFill>
                          <a:effectLst/>
                        </a:rPr>
                        <a:t>                   </a:t>
                      </a:r>
                    </a:p>
                    <a:p>
                      <a:pPr>
                        <a:lnSpc>
                          <a:spcPct val="107000"/>
                        </a:lnSpc>
                        <a:spcAft>
                          <a:spcPts val="0"/>
                        </a:spcAft>
                      </a:pPr>
                      <a:r>
                        <a:rPr lang="en-US" sz="1800" dirty="0" smtClean="0">
                          <a:solidFill>
                            <a:schemeClr val="tx1"/>
                          </a:solidFill>
                          <a:effectLst/>
                        </a:rPr>
                        <a:t>                   Targets </a:t>
                      </a:r>
                      <a:endParaRPr lang="en-NZ" sz="1800" dirty="0" smtClean="0">
                        <a:solidFill>
                          <a:schemeClr val="tx1"/>
                        </a:solidFill>
                        <a:effectLst/>
                      </a:endParaRPr>
                    </a:p>
                    <a:p>
                      <a:pPr>
                        <a:lnSpc>
                          <a:spcPct val="107000"/>
                        </a:lnSpc>
                        <a:spcAft>
                          <a:spcPts val="0"/>
                        </a:spcAft>
                      </a:pPr>
                      <a:r>
                        <a:rPr lang="en-US" sz="1800" dirty="0" smtClean="0">
                          <a:solidFill>
                            <a:schemeClr val="tx1"/>
                          </a:solidFill>
                          <a:effectLst/>
                        </a:rPr>
                        <a:t>Actors  </a:t>
                      </a:r>
                      <a:endParaRPr lang="en-NZ" sz="1800" dirty="0" smtClean="0">
                        <a:solidFill>
                          <a:schemeClr val="tx1"/>
                        </a:solidFill>
                        <a:effectLst/>
                      </a:endParaRPr>
                    </a:p>
                    <a:p>
                      <a:pPr>
                        <a:lnSpc>
                          <a:spcPct val="107000"/>
                        </a:lnSpc>
                        <a:spcAft>
                          <a:spcPts val="0"/>
                        </a:spcAft>
                      </a:pPr>
                      <a:r>
                        <a:rPr lang="en-US" sz="1800" dirty="0">
                          <a:solidFill>
                            <a:schemeClr val="tx1"/>
                          </a:solidFill>
                          <a:effectLst/>
                        </a:rPr>
                        <a:t> </a:t>
                      </a:r>
                      <a:r>
                        <a:rPr lang="en-NZ" sz="1800" dirty="0" smtClean="0">
                          <a:solidFill>
                            <a:schemeClr val="tx1"/>
                          </a:solidFill>
                          <a:effectLst/>
                        </a:rPr>
                        <a:t/>
                      </a:r>
                      <a:br>
                        <a:rPr lang="en-NZ" sz="1800" dirty="0" smtClean="0">
                          <a:solidFill>
                            <a:schemeClr val="tx1"/>
                          </a:solidFill>
                          <a:effectLst/>
                        </a:rPr>
                      </a:br>
                      <a:endParaRPr lang="en-US" sz="1800" dirty="0" smtClean="0">
                        <a:solidFill>
                          <a:schemeClr val="tx1"/>
                        </a:solidFill>
                        <a:effectLst/>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1800" dirty="0">
                          <a:effectLst/>
                        </a:rPr>
                        <a:t> </a:t>
                      </a:r>
                      <a:endParaRPr lang="en-NZ" sz="1800" dirty="0">
                        <a:effectLst/>
                      </a:endParaRPr>
                    </a:p>
                    <a:p>
                      <a:pPr>
                        <a:lnSpc>
                          <a:spcPct val="107000"/>
                        </a:lnSpc>
                        <a:spcAft>
                          <a:spcPts val="0"/>
                        </a:spcAft>
                      </a:pPr>
                      <a:r>
                        <a:rPr lang="en-US" sz="1800" dirty="0">
                          <a:effectLst/>
                        </a:rPr>
                        <a:t> </a:t>
                      </a:r>
                      <a:r>
                        <a:rPr lang="en-US" sz="1800" dirty="0" smtClean="0">
                          <a:effectLst/>
                        </a:rPr>
                        <a:t>State</a:t>
                      </a:r>
                      <a:endParaRPr lang="en-NZ" sz="1800" dirty="0">
                        <a:effectLst/>
                      </a:endParaRPr>
                    </a:p>
                    <a:p>
                      <a:pPr>
                        <a:lnSpc>
                          <a:spcPct val="107000"/>
                        </a:lnSpc>
                        <a:spcAft>
                          <a:spcPts val="0"/>
                        </a:spcAft>
                      </a:pPr>
                      <a:r>
                        <a:rPr lang="en-US" sz="1800" dirty="0">
                          <a:effectLst/>
                        </a:rPr>
                        <a:t> </a:t>
                      </a:r>
                      <a:endParaRPr lang="en-NZ" sz="18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nSpc>
                          <a:spcPct val="107000"/>
                        </a:lnSpc>
                        <a:spcAft>
                          <a:spcPts val="0"/>
                        </a:spcAft>
                      </a:pPr>
                      <a:r>
                        <a:rPr lang="en-US" sz="1800" dirty="0">
                          <a:effectLst/>
                        </a:rPr>
                        <a:t> </a:t>
                      </a:r>
                      <a:endParaRPr lang="en-NZ" sz="1800" dirty="0">
                        <a:effectLst/>
                      </a:endParaRPr>
                    </a:p>
                    <a:p>
                      <a:pPr>
                        <a:lnSpc>
                          <a:spcPct val="107000"/>
                        </a:lnSpc>
                        <a:spcAft>
                          <a:spcPts val="0"/>
                        </a:spcAft>
                      </a:pPr>
                      <a:r>
                        <a:rPr lang="en-US" sz="1800" dirty="0">
                          <a:effectLst/>
                        </a:rPr>
                        <a:t> </a:t>
                      </a:r>
                      <a:r>
                        <a:rPr lang="en-US" sz="1800" dirty="0" smtClean="0">
                          <a:effectLst/>
                        </a:rPr>
                        <a:t>Individuals/groups </a:t>
                      </a:r>
                      <a:endParaRPr lang="en-NZ" sz="18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3492045107"/>
                  </a:ext>
                </a:extLst>
              </a:tr>
              <a:tr h="1830137">
                <a:tc>
                  <a:txBody>
                    <a:bodyPr/>
                    <a:lstStyle/>
                    <a:p>
                      <a:pPr>
                        <a:lnSpc>
                          <a:spcPct val="107000"/>
                        </a:lnSpc>
                        <a:spcAft>
                          <a:spcPts val="0"/>
                        </a:spcAft>
                      </a:pPr>
                      <a:r>
                        <a:rPr lang="en-US" sz="1800" dirty="0">
                          <a:effectLst/>
                        </a:rPr>
                        <a:t>State </a:t>
                      </a:r>
                      <a:endParaRPr lang="en-NZ" sz="18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nSpc>
                          <a:spcPct val="107000"/>
                        </a:lnSpc>
                        <a:spcAft>
                          <a:spcPts val="0"/>
                        </a:spcAft>
                        <a:buFont typeface="Symbol" panose="05050102010706020507" pitchFamily="18" charset="2"/>
                        <a:buNone/>
                      </a:pPr>
                      <a:r>
                        <a:rPr lang="en-US" sz="1800" dirty="0" smtClean="0">
                          <a:effectLst/>
                        </a:rPr>
                        <a:t>War</a:t>
                      </a:r>
                    </a:p>
                    <a:p>
                      <a:pPr marL="0" lvl="0" indent="0">
                        <a:lnSpc>
                          <a:spcPct val="107000"/>
                        </a:lnSpc>
                        <a:spcAft>
                          <a:spcPts val="0"/>
                        </a:spcAft>
                        <a:buFont typeface="Symbol" panose="05050102010706020507" pitchFamily="18" charset="2"/>
                        <a:buNone/>
                      </a:pPr>
                      <a:r>
                        <a:rPr lang="en-US" sz="1800" b="1" i="1" dirty="0" smtClean="0">
                          <a:solidFill>
                            <a:srgbClr val="FF0000"/>
                          </a:solidFill>
                          <a:effectLst/>
                        </a:rPr>
                        <a:t>Terrorism</a:t>
                      </a:r>
                      <a:r>
                        <a:rPr lang="en-US" sz="1800" baseline="0" dirty="0" smtClean="0">
                          <a:effectLst/>
                        </a:rPr>
                        <a:t> </a:t>
                      </a:r>
                      <a:endParaRPr lang="en-NZ" sz="1800" dirty="0">
                        <a:effectLst/>
                      </a:endParaRPr>
                    </a:p>
                    <a:p>
                      <a:pPr marL="129540">
                        <a:lnSpc>
                          <a:spcPct val="107000"/>
                        </a:lnSpc>
                        <a:spcAft>
                          <a:spcPts val="0"/>
                        </a:spcAft>
                      </a:pPr>
                      <a:r>
                        <a:rPr lang="en-US" sz="1800" dirty="0">
                          <a:effectLst/>
                        </a:rPr>
                        <a:t> </a:t>
                      </a:r>
                      <a:endParaRPr lang="en-NZ" sz="1800" dirty="0">
                        <a:effectLst/>
                      </a:endParaRPr>
                    </a:p>
                    <a:p>
                      <a:pPr marL="129540" indent="-90170">
                        <a:lnSpc>
                          <a:spcPct val="107000"/>
                        </a:lnSpc>
                        <a:spcAft>
                          <a:spcPts val="0"/>
                        </a:spcAft>
                      </a:pPr>
                      <a:r>
                        <a:rPr lang="en-US" sz="1800" dirty="0">
                          <a:effectLst/>
                        </a:rPr>
                        <a:t> </a:t>
                      </a:r>
                      <a:endParaRPr lang="en-NZ" sz="18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nSpc>
                          <a:spcPct val="107000"/>
                        </a:lnSpc>
                        <a:spcAft>
                          <a:spcPts val="0"/>
                        </a:spcAft>
                        <a:buFont typeface="Symbol" panose="05050102010706020507" pitchFamily="18" charset="2"/>
                        <a:buNone/>
                      </a:pPr>
                      <a:r>
                        <a:rPr lang="en-US" sz="1800" dirty="0">
                          <a:effectLst/>
                        </a:rPr>
                        <a:t>Law and order</a:t>
                      </a:r>
                      <a:endParaRPr lang="en-NZ" sz="1800" dirty="0">
                        <a:effectLst/>
                      </a:endParaRPr>
                    </a:p>
                    <a:p>
                      <a:pPr marL="0" lvl="0" indent="0">
                        <a:lnSpc>
                          <a:spcPct val="107000"/>
                        </a:lnSpc>
                        <a:spcAft>
                          <a:spcPts val="0"/>
                        </a:spcAft>
                        <a:buFont typeface="Symbol" panose="05050102010706020507" pitchFamily="18" charset="2"/>
                        <a:buNone/>
                      </a:pPr>
                      <a:r>
                        <a:rPr lang="en-US" sz="1800" dirty="0" smtClean="0">
                          <a:effectLst/>
                        </a:rPr>
                        <a:t>‘Establishment’ </a:t>
                      </a:r>
                      <a:r>
                        <a:rPr lang="en-US" sz="1800" dirty="0">
                          <a:effectLst/>
                        </a:rPr>
                        <a:t>violence</a:t>
                      </a:r>
                      <a:endParaRPr lang="en-NZ" sz="1800" dirty="0">
                        <a:effectLst/>
                      </a:endParaRPr>
                    </a:p>
                    <a:p>
                      <a:pPr marL="0" lvl="0" indent="0">
                        <a:lnSpc>
                          <a:spcPct val="107000"/>
                        </a:lnSpc>
                        <a:spcAft>
                          <a:spcPts val="0"/>
                        </a:spcAft>
                        <a:buFont typeface="Symbol" panose="05050102010706020507" pitchFamily="18" charset="2"/>
                        <a:buNone/>
                      </a:pPr>
                      <a:r>
                        <a:rPr lang="en-US" sz="1800" dirty="0">
                          <a:effectLst/>
                        </a:rPr>
                        <a:t>Counter-insurgency </a:t>
                      </a:r>
                      <a:endParaRPr lang="en-NZ" sz="1800" dirty="0">
                        <a:effectLst/>
                      </a:endParaRPr>
                    </a:p>
                    <a:p>
                      <a:pPr marL="0" lvl="0" indent="0">
                        <a:lnSpc>
                          <a:spcPct val="107000"/>
                        </a:lnSpc>
                        <a:spcAft>
                          <a:spcPts val="0"/>
                        </a:spcAft>
                        <a:buFont typeface="Symbol" panose="05050102010706020507" pitchFamily="18" charset="2"/>
                        <a:buNone/>
                      </a:pPr>
                      <a:r>
                        <a:rPr lang="en-US" sz="1800" dirty="0">
                          <a:effectLst/>
                        </a:rPr>
                        <a:t>Genocide</a:t>
                      </a:r>
                      <a:endParaRPr lang="en-NZ" sz="1800" dirty="0">
                        <a:effectLst/>
                      </a:endParaRPr>
                    </a:p>
                    <a:p>
                      <a:pPr marL="0" lvl="0" indent="0">
                        <a:lnSpc>
                          <a:spcPct val="107000"/>
                        </a:lnSpc>
                        <a:spcAft>
                          <a:spcPts val="0"/>
                        </a:spcAft>
                        <a:buFont typeface="Symbol" panose="05050102010706020507" pitchFamily="18" charset="2"/>
                        <a:buNone/>
                      </a:pPr>
                      <a:r>
                        <a:rPr lang="en-US" sz="1800" dirty="0">
                          <a:effectLst/>
                        </a:rPr>
                        <a:t>Lack of </a:t>
                      </a:r>
                      <a:r>
                        <a:rPr lang="en-US" sz="1800" dirty="0" smtClean="0">
                          <a:effectLst/>
                        </a:rPr>
                        <a:t>action</a:t>
                      </a:r>
                    </a:p>
                    <a:p>
                      <a:pPr marL="0" lvl="0" indent="0">
                        <a:lnSpc>
                          <a:spcPct val="107000"/>
                        </a:lnSpc>
                        <a:spcAft>
                          <a:spcPts val="0"/>
                        </a:spcAft>
                        <a:buFont typeface="Symbol" panose="05050102010706020507" pitchFamily="18" charset="2"/>
                        <a:buNone/>
                      </a:pPr>
                      <a:r>
                        <a:rPr lang="en-US" sz="1800" b="1" i="1" dirty="0" smtClean="0">
                          <a:solidFill>
                            <a:srgbClr val="FF0000"/>
                          </a:solidFill>
                          <a:effectLst/>
                        </a:rPr>
                        <a:t>Terrorism</a:t>
                      </a:r>
                      <a:endParaRPr lang="en-NZ" sz="18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34234994"/>
                  </a:ext>
                </a:extLst>
              </a:tr>
              <a:tr h="1138845">
                <a:tc>
                  <a:txBody>
                    <a:bodyPr/>
                    <a:lstStyle/>
                    <a:p>
                      <a:pPr>
                        <a:lnSpc>
                          <a:spcPct val="107000"/>
                        </a:lnSpc>
                        <a:spcAft>
                          <a:spcPts val="0"/>
                        </a:spcAft>
                      </a:pPr>
                      <a:r>
                        <a:rPr lang="en-US" sz="1800" dirty="0" smtClean="0">
                          <a:effectLst/>
                        </a:rPr>
                        <a:t>Individuals/groups</a:t>
                      </a:r>
                      <a:endParaRPr lang="en-NZ" sz="18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nSpc>
                          <a:spcPct val="107000"/>
                        </a:lnSpc>
                        <a:spcAft>
                          <a:spcPts val="0"/>
                        </a:spcAft>
                        <a:buFont typeface="Symbol" panose="05050102010706020507" pitchFamily="18" charset="2"/>
                        <a:buNone/>
                      </a:pPr>
                      <a:r>
                        <a:rPr lang="en-US" sz="1800" dirty="0">
                          <a:effectLst/>
                        </a:rPr>
                        <a:t>Rebellion </a:t>
                      </a:r>
                      <a:endParaRPr lang="en-NZ" sz="1800" dirty="0">
                        <a:effectLst/>
                      </a:endParaRPr>
                    </a:p>
                    <a:p>
                      <a:pPr marL="0" lvl="0" indent="0">
                        <a:lnSpc>
                          <a:spcPct val="107000"/>
                        </a:lnSpc>
                        <a:spcAft>
                          <a:spcPts val="0"/>
                        </a:spcAft>
                        <a:buFont typeface="Symbol" panose="05050102010706020507" pitchFamily="18" charset="2"/>
                        <a:buNone/>
                      </a:pPr>
                      <a:r>
                        <a:rPr lang="en-US" sz="1800" dirty="0">
                          <a:effectLst/>
                        </a:rPr>
                        <a:t>Rioting </a:t>
                      </a:r>
                      <a:endParaRPr lang="en-US" sz="1800" dirty="0" smtClean="0">
                        <a:effectLst/>
                      </a:endParaRPr>
                    </a:p>
                    <a:p>
                      <a:pPr marL="0" lvl="0" indent="0">
                        <a:lnSpc>
                          <a:spcPct val="107000"/>
                        </a:lnSpc>
                        <a:spcAft>
                          <a:spcPts val="0"/>
                        </a:spcAft>
                        <a:buFont typeface="Symbol" panose="05050102010706020507" pitchFamily="18" charset="2"/>
                        <a:buNone/>
                      </a:pPr>
                      <a:r>
                        <a:rPr lang="en-US" sz="1800" b="1" i="1" dirty="0" smtClean="0">
                          <a:solidFill>
                            <a:srgbClr val="FF0000"/>
                          </a:solidFill>
                          <a:effectLst/>
                        </a:rPr>
                        <a:t>Terrorism</a:t>
                      </a:r>
                      <a:endParaRPr lang="en-NZ" sz="1800" dirty="0">
                        <a:effectLst/>
                      </a:endParaRPr>
                    </a:p>
                    <a:p>
                      <a:pPr marL="39370">
                        <a:lnSpc>
                          <a:spcPct val="107000"/>
                        </a:lnSpc>
                        <a:spcAft>
                          <a:spcPts val="0"/>
                        </a:spcAft>
                      </a:pPr>
                      <a:r>
                        <a:rPr lang="en-US" sz="1800" dirty="0">
                          <a:effectLst/>
                        </a:rPr>
                        <a:t> </a:t>
                      </a:r>
                      <a:endParaRPr lang="en-NZ" sz="18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nSpc>
                          <a:spcPct val="107000"/>
                        </a:lnSpc>
                        <a:spcAft>
                          <a:spcPts val="0"/>
                        </a:spcAft>
                        <a:buFont typeface="Symbol" panose="05050102010706020507" pitchFamily="18" charset="2"/>
                        <a:buNone/>
                      </a:pPr>
                      <a:r>
                        <a:rPr lang="en-US" sz="1800" dirty="0">
                          <a:effectLst/>
                        </a:rPr>
                        <a:t>Murder, assault</a:t>
                      </a:r>
                      <a:endParaRPr lang="en-NZ" sz="1800" dirty="0">
                        <a:effectLst/>
                      </a:endParaRPr>
                    </a:p>
                    <a:p>
                      <a:pPr marL="0" lvl="0" indent="0">
                        <a:lnSpc>
                          <a:spcPct val="107000"/>
                        </a:lnSpc>
                        <a:spcAft>
                          <a:spcPts val="0"/>
                        </a:spcAft>
                        <a:buFont typeface="Symbol" panose="05050102010706020507" pitchFamily="18" charset="2"/>
                        <a:buNone/>
                      </a:pPr>
                      <a:r>
                        <a:rPr lang="en-US" sz="1800" dirty="0">
                          <a:effectLst/>
                        </a:rPr>
                        <a:t>Ethnic conflict </a:t>
                      </a:r>
                      <a:endParaRPr lang="en-NZ" sz="1800" dirty="0">
                        <a:effectLst/>
                      </a:endParaRPr>
                    </a:p>
                    <a:p>
                      <a:pPr marL="0" lvl="0" indent="0">
                        <a:lnSpc>
                          <a:spcPct val="107000"/>
                        </a:lnSpc>
                        <a:spcAft>
                          <a:spcPts val="0"/>
                        </a:spcAft>
                        <a:buFont typeface="Symbol" panose="05050102010706020507" pitchFamily="18" charset="2"/>
                        <a:buNone/>
                      </a:pPr>
                      <a:r>
                        <a:rPr lang="en-US" sz="1800" dirty="0">
                          <a:effectLst/>
                        </a:rPr>
                        <a:t>Sectarian conflict </a:t>
                      </a:r>
                      <a:endParaRPr lang="en-NZ" sz="1800" dirty="0">
                        <a:effectLst/>
                      </a:endParaRPr>
                    </a:p>
                    <a:p>
                      <a:pPr marL="0" lvl="0" indent="0">
                        <a:lnSpc>
                          <a:spcPct val="107000"/>
                        </a:lnSpc>
                        <a:spcAft>
                          <a:spcPts val="0"/>
                        </a:spcAft>
                        <a:buFont typeface="Symbol" panose="05050102010706020507" pitchFamily="18" charset="2"/>
                        <a:buNone/>
                      </a:pPr>
                      <a:r>
                        <a:rPr lang="en-US" sz="1800" dirty="0" smtClean="0">
                          <a:effectLst/>
                        </a:rPr>
                        <a:t>Genocide</a:t>
                      </a:r>
                    </a:p>
                    <a:p>
                      <a:pPr marL="0" lvl="0" indent="0">
                        <a:lnSpc>
                          <a:spcPct val="107000"/>
                        </a:lnSpc>
                        <a:spcAft>
                          <a:spcPts val="0"/>
                        </a:spcAft>
                        <a:buFont typeface="Symbol" panose="05050102010706020507" pitchFamily="18" charset="2"/>
                        <a:buNone/>
                      </a:pPr>
                      <a:r>
                        <a:rPr lang="en-US" sz="1800" b="1" i="1" dirty="0" smtClean="0">
                          <a:solidFill>
                            <a:srgbClr val="FF0000"/>
                          </a:solidFill>
                          <a:effectLst/>
                        </a:rPr>
                        <a:t>Terrorism</a:t>
                      </a:r>
                      <a:endParaRPr lang="en-NZ" sz="18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05477948"/>
                  </a:ext>
                </a:extLst>
              </a:tr>
            </a:tbl>
          </a:graphicData>
        </a:graphic>
      </p:graphicFrame>
      <p:sp>
        <p:nvSpPr>
          <p:cNvPr id="12" name="Right Arrow 11"/>
          <p:cNvSpPr/>
          <p:nvPr/>
        </p:nvSpPr>
        <p:spPr>
          <a:xfrm>
            <a:off x="3010637" y="2114342"/>
            <a:ext cx="323481" cy="333686"/>
          </a:xfrm>
          <a:prstGeom prst="rightArrow">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Down Arrow 12"/>
          <p:cNvSpPr/>
          <p:nvPr/>
        </p:nvSpPr>
        <p:spPr>
          <a:xfrm>
            <a:off x="1207374" y="2876366"/>
            <a:ext cx="377854" cy="2840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2406799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489" y="105714"/>
            <a:ext cx="9720072" cy="1499616"/>
          </a:xfrm>
        </p:spPr>
        <p:txBody>
          <a:bodyPr/>
          <a:lstStyle/>
          <a:p>
            <a:pPr algn="ctr"/>
            <a:r>
              <a:rPr lang="en-GB" dirty="0" smtClean="0"/>
              <a:t>Study questions  </a:t>
            </a:r>
            <a:endParaRPr lang="en-GB" dirty="0"/>
          </a:p>
        </p:txBody>
      </p:sp>
      <p:sp>
        <p:nvSpPr>
          <p:cNvPr id="5" name="TextBox 4"/>
          <p:cNvSpPr txBox="1"/>
          <p:nvPr/>
        </p:nvSpPr>
        <p:spPr>
          <a:xfrm>
            <a:off x="749270" y="2021048"/>
            <a:ext cx="9492010" cy="4401205"/>
          </a:xfrm>
          <a:prstGeom prst="rect">
            <a:avLst/>
          </a:prstGeom>
          <a:noFill/>
        </p:spPr>
        <p:txBody>
          <a:bodyPr wrap="square" rtlCol="0">
            <a:spAutoFit/>
          </a:bodyPr>
          <a:lstStyle/>
          <a:p>
            <a:pPr marL="55563" lvl="0" indent="-55563">
              <a:buFont typeface="+mj-lt"/>
              <a:buAutoNum type="arabicPeriod"/>
            </a:pPr>
            <a:r>
              <a:rPr lang="en-AU" sz="4000" dirty="0" smtClean="0"/>
              <a:t>What </a:t>
            </a:r>
            <a:r>
              <a:rPr lang="en-AU" sz="4000" dirty="0"/>
              <a:t>elements do you believe are necessary to define an act of political violence as ‘terrorism’?</a:t>
            </a:r>
            <a:endParaRPr lang="en-NZ" sz="4000" dirty="0"/>
          </a:p>
          <a:p>
            <a:pPr marL="55563" lvl="0" indent="-55563">
              <a:buFont typeface="+mj-lt"/>
              <a:buAutoNum type="arabicPeriod"/>
            </a:pPr>
            <a:r>
              <a:rPr lang="en-AU" sz="4000" dirty="0"/>
              <a:t>Why do certain acts of violence get labelled as ‘terrorism’ whilst others do not?</a:t>
            </a:r>
            <a:endParaRPr lang="en-NZ" sz="4000" dirty="0"/>
          </a:p>
          <a:p>
            <a:pPr marL="55563" lvl="0" indent="-55563">
              <a:buFont typeface="+mj-lt"/>
              <a:buAutoNum type="arabicPeriod"/>
            </a:pPr>
            <a:r>
              <a:rPr lang="en-AU" sz="4000" dirty="0"/>
              <a:t>What factors influence the use of the term ‘terrorism’ or ‘terrorists’?</a:t>
            </a:r>
            <a:endParaRPr lang="en-NZ" sz="4000" dirty="0">
              <a:effectLst/>
            </a:endParaRPr>
          </a:p>
        </p:txBody>
      </p:sp>
    </p:spTree>
    <p:extLst>
      <p:ext uri="{BB962C8B-B14F-4D97-AF65-F5344CB8AC3E}">
        <p14:creationId xmlns:p14="http://schemas.microsoft.com/office/powerpoint/2010/main" val="38178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Objectives</a:t>
            </a:r>
            <a:r>
              <a:rPr lang="en-GB" dirty="0"/>
              <a:t>, </a:t>
            </a:r>
            <a:r>
              <a:rPr lang="en-GB" dirty="0" smtClean="0"/>
              <a:t>expectations and</a:t>
            </a:r>
            <a:br>
              <a:rPr lang="en-GB" dirty="0" smtClean="0"/>
            </a:br>
            <a:r>
              <a:rPr lang="en-GB" dirty="0" smtClean="0"/>
              <a:t>teaching approach</a:t>
            </a:r>
            <a:endParaRPr lang="en-GB" dirty="0"/>
          </a:p>
        </p:txBody>
      </p:sp>
      <p:sp>
        <p:nvSpPr>
          <p:cNvPr id="5" name="Content Placeholder 4"/>
          <p:cNvSpPr>
            <a:spLocks noGrp="1"/>
          </p:cNvSpPr>
          <p:nvPr>
            <p:ph idx="1"/>
          </p:nvPr>
        </p:nvSpPr>
        <p:spPr>
          <a:xfrm>
            <a:off x="1078629" y="1939410"/>
            <a:ext cx="9900227" cy="4231276"/>
          </a:xfrm>
        </p:spPr>
        <p:txBody>
          <a:bodyPr>
            <a:normAutofit/>
          </a:bodyPr>
          <a:lstStyle/>
          <a:p>
            <a:pPr marL="0" lvl="0" indent="0">
              <a:lnSpc>
                <a:spcPct val="100000"/>
              </a:lnSpc>
              <a:spcBef>
                <a:spcPts val="0"/>
              </a:spcBef>
              <a:spcAft>
                <a:spcPts val="0"/>
              </a:spcAft>
              <a:buClrTx/>
              <a:buNone/>
            </a:pPr>
            <a:endParaRPr lang="en-GB" dirty="0" smtClean="0"/>
          </a:p>
          <a:p>
            <a:pPr>
              <a:lnSpc>
                <a:spcPct val="100000"/>
              </a:lnSpc>
              <a:spcBef>
                <a:spcPts val="0"/>
              </a:spcBef>
              <a:spcAft>
                <a:spcPts val="0"/>
              </a:spcAft>
              <a:buClrTx/>
              <a:buFont typeface="Wingdings" panose="05000000000000000000" pitchFamily="2" charset="2"/>
              <a:buChar char="q"/>
            </a:pPr>
            <a:r>
              <a:rPr lang="en-GB" sz="2700" dirty="0" smtClean="0"/>
              <a:t> By the end of the course students will be able to </a:t>
            </a:r>
            <a:r>
              <a:rPr lang="en-GB" sz="2700" b="1" i="1" u="sng" dirty="0" smtClean="0"/>
              <a:t>critically</a:t>
            </a:r>
            <a:r>
              <a:rPr lang="en-GB" sz="2700" i="1" dirty="0" smtClean="0"/>
              <a:t> engage </a:t>
            </a:r>
            <a:r>
              <a:rPr lang="en-GB" sz="2700" dirty="0" smtClean="0"/>
              <a:t>with matters-related to terrorism drawing from </a:t>
            </a:r>
            <a:r>
              <a:rPr lang="en-GB" sz="2700" b="1" i="1" u="sng" dirty="0" smtClean="0"/>
              <a:t>theories</a:t>
            </a:r>
            <a:r>
              <a:rPr lang="en-GB" sz="2700" dirty="0" smtClean="0"/>
              <a:t>, </a:t>
            </a:r>
            <a:r>
              <a:rPr lang="en-GB" sz="2700" b="1" i="1" u="sng" dirty="0" smtClean="0"/>
              <a:t>discourses</a:t>
            </a:r>
            <a:r>
              <a:rPr lang="en-GB" sz="2700" dirty="0" smtClean="0"/>
              <a:t> and </a:t>
            </a:r>
            <a:r>
              <a:rPr lang="en-GB" sz="2700" b="1" i="1" u="sng" dirty="0" smtClean="0"/>
              <a:t>evidence</a:t>
            </a:r>
          </a:p>
          <a:p>
            <a:pPr>
              <a:lnSpc>
                <a:spcPct val="100000"/>
              </a:lnSpc>
              <a:spcBef>
                <a:spcPts val="0"/>
              </a:spcBef>
              <a:spcAft>
                <a:spcPts val="0"/>
              </a:spcAft>
              <a:buClrTx/>
              <a:buFont typeface="Wingdings" panose="05000000000000000000" pitchFamily="2" charset="2"/>
              <a:buChar char="q"/>
            </a:pPr>
            <a:r>
              <a:rPr lang="en-GB" sz="2700" i="1" dirty="0"/>
              <a:t> </a:t>
            </a:r>
            <a:r>
              <a:rPr lang="en-GB" sz="2700" dirty="0" smtClean="0"/>
              <a:t>Students are expected to </a:t>
            </a:r>
            <a:r>
              <a:rPr lang="en-AU" sz="2700" dirty="0" smtClean="0"/>
              <a:t>prepare by </a:t>
            </a:r>
            <a:r>
              <a:rPr lang="en-AU" sz="2700" dirty="0"/>
              <a:t>reading and researching in a manner that addresses the </a:t>
            </a:r>
            <a:r>
              <a:rPr lang="en-AU" sz="2700" b="1" i="1" u="sng" dirty="0" smtClean="0"/>
              <a:t>discussion questions</a:t>
            </a:r>
            <a:r>
              <a:rPr lang="en-AU" sz="2700" b="1" u="sng" dirty="0" smtClean="0"/>
              <a:t> </a:t>
            </a:r>
            <a:r>
              <a:rPr lang="en-AU" sz="2700" dirty="0"/>
              <a:t>listed under each </a:t>
            </a:r>
            <a:r>
              <a:rPr lang="en-AU" sz="2700" dirty="0" smtClean="0"/>
              <a:t>week</a:t>
            </a:r>
          </a:p>
          <a:p>
            <a:pPr>
              <a:lnSpc>
                <a:spcPct val="100000"/>
              </a:lnSpc>
              <a:spcBef>
                <a:spcPts val="0"/>
              </a:spcBef>
              <a:spcAft>
                <a:spcPts val="0"/>
              </a:spcAft>
              <a:buClrTx/>
              <a:buFont typeface="Wingdings" panose="05000000000000000000" pitchFamily="2" charset="2"/>
              <a:buChar char="q"/>
            </a:pPr>
            <a:r>
              <a:rPr lang="en-AU" sz="2700" dirty="0" smtClean="0"/>
              <a:t> Lectures often include student-centred activities and multimedia items</a:t>
            </a:r>
          </a:p>
          <a:p>
            <a:pPr>
              <a:lnSpc>
                <a:spcPct val="100000"/>
              </a:lnSpc>
              <a:spcBef>
                <a:spcPts val="0"/>
              </a:spcBef>
              <a:spcAft>
                <a:spcPts val="0"/>
              </a:spcAft>
              <a:buClrTx/>
              <a:buFont typeface="Wingdings" panose="05000000000000000000" pitchFamily="2" charset="2"/>
              <a:buChar char="q"/>
            </a:pPr>
            <a:r>
              <a:rPr lang="en-AU" sz="2700" dirty="0"/>
              <a:t> </a:t>
            </a:r>
            <a:r>
              <a:rPr lang="en-AU" sz="2700" dirty="0" smtClean="0"/>
              <a:t>Discussion hours are centred around the </a:t>
            </a:r>
            <a:r>
              <a:rPr lang="en-AU" sz="2700" dirty="0"/>
              <a:t>discussion </a:t>
            </a:r>
            <a:r>
              <a:rPr lang="en-AU" sz="2700" dirty="0" smtClean="0"/>
              <a:t>questions. Students are expected to contribute with </a:t>
            </a:r>
            <a:r>
              <a:rPr lang="en-AU" sz="2700" b="1" i="1" u="sng" dirty="0" smtClean="0"/>
              <a:t>insights that go beyond</a:t>
            </a:r>
            <a:r>
              <a:rPr lang="en-AU" sz="2700" b="1" i="1" dirty="0" smtClean="0"/>
              <a:t> </a:t>
            </a:r>
            <a:r>
              <a:rPr lang="en-AU" sz="2700" dirty="0" smtClean="0"/>
              <a:t>what introduced during the lectures</a:t>
            </a:r>
            <a:endParaRPr lang="en-GB" sz="2700" dirty="0"/>
          </a:p>
        </p:txBody>
      </p:sp>
    </p:spTree>
    <p:extLst>
      <p:ext uri="{BB962C8B-B14F-4D97-AF65-F5344CB8AC3E}">
        <p14:creationId xmlns:p14="http://schemas.microsoft.com/office/powerpoint/2010/main" val="197008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489" y="105714"/>
            <a:ext cx="9720072" cy="1499616"/>
          </a:xfrm>
        </p:spPr>
        <p:txBody>
          <a:bodyPr/>
          <a:lstStyle/>
          <a:p>
            <a:pPr algn="ctr"/>
            <a:r>
              <a:rPr lang="en-GB" smtClean="0"/>
              <a:t>Key points </a:t>
            </a:r>
            <a:endParaRPr lang="en-GB" dirty="0"/>
          </a:p>
        </p:txBody>
      </p:sp>
      <p:sp>
        <p:nvSpPr>
          <p:cNvPr id="5" name="TextBox 4"/>
          <p:cNvSpPr txBox="1"/>
          <p:nvPr/>
        </p:nvSpPr>
        <p:spPr>
          <a:xfrm>
            <a:off x="712694" y="1271240"/>
            <a:ext cx="8358153" cy="5262979"/>
          </a:xfrm>
          <a:prstGeom prst="rect">
            <a:avLst/>
          </a:prstGeom>
          <a:noFill/>
        </p:spPr>
        <p:txBody>
          <a:bodyPr wrap="square" rtlCol="0">
            <a:spAutoFit/>
          </a:bodyPr>
          <a:lstStyle/>
          <a:p>
            <a:pPr>
              <a:buFont typeface="Wingdings" panose="05000000000000000000" pitchFamily="2" charset="2"/>
              <a:buChar char="q"/>
            </a:pPr>
            <a:r>
              <a:rPr lang="en-NZ" sz="2800" dirty="0" smtClean="0"/>
              <a:t> Terrorism </a:t>
            </a:r>
            <a:r>
              <a:rPr lang="en-NZ" sz="2800" dirty="0"/>
              <a:t>is an essentially contested concept. </a:t>
            </a:r>
            <a:r>
              <a:rPr lang="en-NZ" sz="2800" dirty="0" smtClean="0"/>
              <a:t>There is </a:t>
            </a:r>
            <a:r>
              <a:rPr lang="en-NZ" sz="2800" dirty="0"/>
              <a:t>no consensus in what terrorism is and who the terrorists </a:t>
            </a:r>
            <a:r>
              <a:rPr lang="en-NZ" sz="2800" dirty="0" smtClean="0"/>
              <a:t>are</a:t>
            </a:r>
          </a:p>
          <a:p>
            <a:pPr>
              <a:buFont typeface="Wingdings" panose="05000000000000000000" pitchFamily="2" charset="2"/>
              <a:buChar char="q"/>
            </a:pPr>
            <a:r>
              <a:rPr lang="en-US" sz="2800" dirty="0" smtClean="0"/>
              <a:t> </a:t>
            </a:r>
            <a:r>
              <a:rPr lang="en-NZ" sz="2800" dirty="0"/>
              <a:t>T</a:t>
            </a:r>
            <a:r>
              <a:rPr lang="en-NZ" sz="2800" dirty="0" smtClean="0"/>
              <a:t>errorism </a:t>
            </a:r>
            <a:r>
              <a:rPr lang="en-NZ" sz="2800" dirty="0"/>
              <a:t>is a socially constructed </a:t>
            </a:r>
            <a:r>
              <a:rPr lang="en-NZ" sz="2800" dirty="0" smtClean="0"/>
              <a:t>term. D</a:t>
            </a:r>
            <a:r>
              <a:rPr lang="en-US" sz="2800" dirty="0" err="1" smtClean="0"/>
              <a:t>ifferent</a:t>
            </a:r>
            <a:r>
              <a:rPr lang="en-US" sz="2800" dirty="0" smtClean="0"/>
              <a:t> </a:t>
            </a:r>
            <a:r>
              <a:rPr lang="en-US" sz="2800" dirty="0"/>
              <a:t>meanings </a:t>
            </a:r>
            <a:r>
              <a:rPr lang="en-US" sz="2800" dirty="0" smtClean="0"/>
              <a:t>are associated </a:t>
            </a:r>
            <a:r>
              <a:rPr lang="en-US" sz="2800" dirty="0"/>
              <a:t>to it in different </a:t>
            </a:r>
            <a:r>
              <a:rPr lang="en-US" sz="2800" dirty="0" smtClean="0"/>
              <a:t>sociopolitical contexts </a:t>
            </a:r>
          </a:p>
          <a:p>
            <a:pPr>
              <a:buFont typeface="Wingdings" panose="05000000000000000000" pitchFamily="2" charset="2"/>
              <a:buChar char="q"/>
            </a:pPr>
            <a:r>
              <a:rPr lang="en-US" sz="2800" dirty="0"/>
              <a:t> </a:t>
            </a:r>
            <a:r>
              <a:rPr lang="en-US" sz="2800" dirty="0" smtClean="0"/>
              <a:t>Media framing plays a </a:t>
            </a:r>
            <a:r>
              <a:rPr lang="en-NZ" sz="2800" dirty="0" smtClean="0"/>
              <a:t>crucial role in </a:t>
            </a:r>
            <a:r>
              <a:rPr lang="en-NZ" sz="2800" dirty="0"/>
              <a:t>enforcing and perpetrating </a:t>
            </a:r>
            <a:r>
              <a:rPr lang="en-NZ" sz="2800" dirty="0" smtClean="0"/>
              <a:t>specific understanding of terrorism</a:t>
            </a:r>
          </a:p>
          <a:p>
            <a:pPr>
              <a:buFont typeface="Wingdings" panose="05000000000000000000" pitchFamily="2" charset="2"/>
              <a:buChar char="q"/>
            </a:pPr>
            <a:r>
              <a:rPr lang="en-NZ" sz="2800" dirty="0" smtClean="0"/>
              <a:t> Analysts/students </a:t>
            </a:r>
            <a:r>
              <a:rPr lang="en-NZ" sz="2800" dirty="0"/>
              <a:t>of terrorism need to </a:t>
            </a:r>
            <a:r>
              <a:rPr lang="en-NZ" sz="2800" dirty="0" smtClean="0"/>
              <a:t>clarify their </a:t>
            </a:r>
            <a:r>
              <a:rPr lang="en-NZ" sz="2800" dirty="0"/>
              <a:t>understanding of </a:t>
            </a:r>
            <a:r>
              <a:rPr lang="en-NZ" sz="2800" dirty="0" smtClean="0"/>
              <a:t>terrorism. A </a:t>
            </a:r>
            <a:r>
              <a:rPr lang="en-NZ" sz="2800" dirty="0"/>
              <a:t>good starting point is to </a:t>
            </a:r>
            <a:r>
              <a:rPr lang="en-NZ" sz="2800" dirty="0" smtClean="0"/>
              <a:t>identify </a:t>
            </a:r>
            <a:r>
              <a:rPr lang="en-NZ" sz="2800" dirty="0"/>
              <a:t>the essential </a:t>
            </a:r>
            <a:r>
              <a:rPr lang="en-NZ" sz="2800" dirty="0" smtClean="0"/>
              <a:t>criteria of what constitute a terrorist act</a:t>
            </a:r>
            <a:endParaRPr lang="en-NZ" dirty="0"/>
          </a:p>
        </p:txBody>
      </p:sp>
      <p:sp>
        <p:nvSpPr>
          <p:cNvPr id="3" name="AutoShape 2" descr="Image result for key poi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4" name="Picture 3"/>
          <p:cNvPicPr>
            <a:picLocks noChangeAspect="1"/>
          </p:cNvPicPr>
          <p:nvPr/>
        </p:nvPicPr>
        <p:blipFill>
          <a:blip r:embed="rId3"/>
          <a:stretch>
            <a:fillRect/>
          </a:stretch>
        </p:blipFill>
        <p:spPr>
          <a:xfrm>
            <a:off x="8906329" y="1435988"/>
            <a:ext cx="3023733" cy="4909947"/>
          </a:xfrm>
          <a:prstGeom prst="rect">
            <a:avLst/>
          </a:prstGeom>
        </p:spPr>
      </p:pic>
    </p:spTree>
    <p:extLst>
      <p:ext uri="{BB962C8B-B14F-4D97-AF65-F5344CB8AC3E}">
        <p14:creationId xmlns:p14="http://schemas.microsoft.com/office/powerpoint/2010/main" val="394029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489" y="105714"/>
            <a:ext cx="9720072" cy="1499616"/>
          </a:xfrm>
        </p:spPr>
        <p:txBody>
          <a:bodyPr/>
          <a:lstStyle/>
          <a:p>
            <a:pPr algn="ctr"/>
            <a:r>
              <a:rPr lang="en-GB" dirty="0" smtClean="0"/>
              <a:t>References  </a:t>
            </a:r>
            <a:endParaRPr lang="en-GB" dirty="0"/>
          </a:p>
        </p:txBody>
      </p:sp>
      <p:sp>
        <p:nvSpPr>
          <p:cNvPr id="3" name="Rectangle 2"/>
          <p:cNvSpPr/>
          <p:nvPr/>
        </p:nvSpPr>
        <p:spPr>
          <a:xfrm>
            <a:off x="964018" y="1261730"/>
            <a:ext cx="10796013" cy="3693319"/>
          </a:xfrm>
          <a:prstGeom prst="rect">
            <a:avLst/>
          </a:prstGeom>
        </p:spPr>
        <p:txBody>
          <a:bodyPr wrap="square">
            <a:spAutoFit/>
          </a:bodyPr>
          <a:lstStyle/>
          <a:p>
            <a:r>
              <a:rPr lang="en-GB" dirty="0"/>
              <a:t>Aaronson, Trevor. 2019. “Terrorism’s Double Standard: Violent Far-Right </a:t>
            </a:r>
            <a:r>
              <a:rPr lang="en-GB" dirty="0" err="1"/>
              <a:t>Extreists</a:t>
            </a:r>
            <a:r>
              <a:rPr lang="en-GB" dirty="0"/>
              <a:t> Are Rarely Prosecuted as </a:t>
            </a:r>
            <a:r>
              <a:rPr lang="en-GB" dirty="0" smtClean="0"/>
              <a:t>	Terrorists</a:t>
            </a:r>
            <a:r>
              <a:rPr lang="en-GB" dirty="0"/>
              <a:t>.” </a:t>
            </a:r>
            <a:r>
              <a:rPr lang="en-GB" i="1" dirty="0"/>
              <a:t>The Intercept</a:t>
            </a:r>
            <a:r>
              <a:rPr lang="en-GB" dirty="0"/>
              <a:t>, March 24, 2019. </a:t>
            </a:r>
            <a:r>
              <a:rPr lang="en-GB" dirty="0">
                <a:hlinkClick r:id="rId3"/>
              </a:rPr>
              <a:t>https://</a:t>
            </a:r>
            <a:r>
              <a:rPr lang="en-GB" dirty="0" smtClean="0">
                <a:hlinkClick r:id="rId3"/>
              </a:rPr>
              <a:t>theintercept.com/2019/03/23/domestic-terrorism-fbi-	prosecutions/</a:t>
            </a:r>
            <a:r>
              <a:rPr lang="en-GB" dirty="0" smtClean="0"/>
              <a:t>.</a:t>
            </a:r>
          </a:p>
          <a:p>
            <a:r>
              <a:rPr lang="en-GB" dirty="0"/>
              <a:t>Becker, Howard. 1963. </a:t>
            </a:r>
            <a:r>
              <a:rPr lang="en-GB" i="1" dirty="0"/>
              <a:t>Outsiders: Studies in the Sociology of Deviance</a:t>
            </a:r>
            <a:r>
              <a:rPr lang="en-GB" dirty="0"/>
              <a:t>. New York: Free Press</a:t>
            </a:r>
            <a:r>
              <a:rPr lang="en-GB" dirty="0" smtClean="0"/>
              <a:t>.</a:t>
            </a:r>
          </a:p>
          <a:p>
            <a:r>
              <a:rPr lang="en-GB" dirty="0"/>
              <a:t>Cohen, Stanley. 2011. </a:t>
            </a:r>
            <a:r>
              <a:rPr lang="en-GB" i="1" dirty="0"/>
              <a:t>Folk Devils and Moral Panics</a:t>
            </a:r>
            <a:r>
              <a:rPr lang="en-GB" dirty="0"/>
              <a:t>. London: Routledge</a:t>
            </a:r>
            <a:r>
              <a:rPr lang="en-GB" dirty="0" smtClean="0"/>
              <a:t>.</a:t>
            </a:r>
          </a:p>
          <a:p>
            <a:r>
              <a:rPr lang="en-GB" dirty="0" err="1"/>
              <a:t>Karaffa</a:t>
            </a:r>
            <a:r>
              <a:rPr lang="en-GB" dirty="0"/>
              <a:t>, C.A. 2015. “The Social Construction of Terrorism.” </a:t>
            </a:r>
            <a:r>
              <a:rPr lang="en-GB" i="1" dirty="0"/>
              <a:t>Sociology of Crime Law and Deviance</a:t>
            </a:r>
            <a:r>
              <a:rPr lang="en-GB" dirty="0"/>
              <a:t> 20: 67–87</a:t>
            </a:r>
          </a:p>
          <a:p>
            <a:r>
              <a:rPr lang="en-GB" dirty="0" smtClean="0"/>
              <a:t>Kearns</a:t>
            </a:r>
            <a:r>
              <a:rPr lang="en-GB" dirty="0"/>
              <a:t>, Erin M., Allison E. </a:t>
            </a:r>
            <a:r>
              <a:rPr lang="en-GB" dirty="0" err="1"/>
              <a:t>Betus</a:t>
            </a:r>
            <a:r>
              <a:rPr lang="en-GB" dirty="0"/>
              <a:t>, and Anthony F. Lemieux. 2019. “Why Do Some Terrorist Attacks Receive More </a:t>
            </a:r>
            <a:r>
              <a:rPr lang="en-GB" dirty="0" smtClean="0"/>
              <a:t>	Media </a:t>
            </a:r>
            <a:r>
              <a:rPr lang="en-GB" dirty="0"/>
              <a:t>Attention Than Others?” </a:t>
            </a:r>
            <a:r>
              <a:rPr lang="en-GB" i="1" dirty="0"/>
              <a:t>Justice Quarterly</a:t>
            </a:r>
            <a:r>
              <a:rPr lang="en-GB" dirty="0"/>
              <a:t>, January, 1–24. </a:t>
            </a:r>
            <a:r>
              <a:rPr lang="en-GB" dirty="0" smtClean="0"/>
              <a:t>	</a:t>
            </a:r>
          </a:p>
          <a:p>
            <a:r>
              <a:rPr lang="en-GB" dirty="0" smtClean="0"/>
              <a:t>Moore</a:t>
            </a:r>
            <a:r>
              <a:rPr lang="en-GB" dirty="0"/>
              <a:t>, Ben. 2019. “Lessons from Christchurch: How the Media Finally Acknowledged Far-Right Terrorism.” </a:t>
            </a:r>
            <a:r>
              <a:rPr lang="en-GB" i="1" dirty="0"/>
              <a:t>Signal</a:t>
            </a:r>
            <a:r>
              <a:rPr lang="en-GB" dirty="0"/>
              <a:t>, </a:t>
            </a:r>
            <a:r>
              <a:rPr lang="en-GB" dirty="0" smtClean="0"/>
              <a:t>	April </a:t>
            </a:r>
            <a:r>
              <a:rPr lang="en-GB" dirty="0"/>
              <a:t>20, 2019. </a:t>
            </a:r>
            <a:r>
              <a:rPr lang="en-GB" dirty="0">
                <a:hlinkClick r:id="rId4"/>
              </a:rPr>
              <a:t>https://</a:t>
            </a:r>
            <a:r>
              <a:rPr lang="en-GB" dirty="0" smtClean="0">
                <a:hlinkClick r:id="rId4"/>
              </a:rPr>
              <a:t>www.signal-ai.com/blog/lessons-from-christchurch-how-the-media-finally-	acknowledged-far-right-terrorism</a:t>
            </a:r>
            <a:r>
              <a:rPr lang="en-GB" dirty="0" smtClean="0"/>
              <a:t>.</a:t>
            </a:r>
          </a:p>
          <a:p>
            <a:r>
              <a:rPr lang="en-GB" dirty="0"/>
              <a:t>Richards, Anthony. 2014. “Conceptualizing Terrorism.” </a:t>
            </a:r>
            <a:r>
              <a:rPr lang="en-GB" i="1" dirty="0"/>
              <a:t>Studies in Conflict &amp; Terrorism</a:t>
            </a:r>
            <a:r>
              <a:rPr lang="en-GB" dirty="0"/>
              <a:t> 37 (3): 213–36. </a:t>
            </a:r>
            <a:r>
              <a:rPr lang="en-GB" dirty="0" smtClean="0"/>
              <a:t>	</a:t>
            </a:r>
            <a:r>
              <a:rPr lang="en-GB" dirty="0" smtClean="0">
                <a:hlinkClick r:id="rId5"/>
              </a:rPr>
              <a:t>https</a:t>
            </a:r>
            <a:r>
              <a:rPr lang="en-GB" dirty="0">
                <a:hlinkClick r:id="rId5"/>
              </a:rPr>
              <a:t>://doi.org/10.1080/1057610X.2014.872023</a:t>
            </a:r>
            <a:r>
              <a:rPr lang="en-GB" dirty="0" smtClean="0"/>
              <a:t>.</a:t>
            </a:r>
            <a:endParaRPr lang="en-GB" dirty="0"/>
          </a:p>
        </p:txBody>
      </p:sp>
    </p:spTree>
    <p:extLst>
      <p:ext uri="{BB962C8B-B14F-4D97-AF65-F5344CB8AC3E}">
        <p14:creationId xmlns:p14="http://schemas.microsoft.com/office/powerpoint/2010/main" val="3525262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5891" y="2270652"/>
            <a:ext cx="6775211" cy="3930725"/>
          </a:xfrm>
          <a:prstGeom prst="rect">
            <a:avLst/>
          </a:prstGeom>
        </p:spPr>
        <p:txBody>
          <a:bodyPr vert="horz" wrap="square" lIns="0" tIns="39276" rIns="0" bIns="0" rtlCol="0">
            <a:spAutoFit/>
          </a:bodyPr>
          <a:lstStyle/>
          <a:p>
            <a:pPr marL="17712">
              <a:spcBef>
                <a:spcPts val="309"/>
              </a:spcBef>
            </a:pPr>
            <a:r>
              <a:rPr sz="1789" b="1" u="heavy" spc="-33" dirty="0">
                <a:solidFill>
                  <a:srgbClr val="FFFFFF"/>
                </a:solidFill>
                <a:uFill>
                  <a:solidFill>
                    <a:srgbClr val="FFFFFF"/>
                  </a:solidFill>
                </a:uFill>
                <a:latin typeface="Gill Sans MT"/>
                <a:cs typeface="Gill Sans MT"/>
              </a:rPr>
              <a:t>Nominate </a:t>
            </a:r>
            <a:r>
              <a:rPr sz="1789" b="1" u="heavy" spc="36" dirty="0">
                <a:solidFill>
                  <a:srgbClr val="FFFFFF"/>
                </a:solidFill>
                <a:uFill>
                  <a:solidFill>
                    <a:srgbClr val="FFFFFF"/>
                  </a:solidFill>
                </a:uFill>
                <a:latin typeface="Gill Sans MT"/>
                <a:cs typeface="Gill Sans MT"/>
              </a:rPr>
              <a:t>yourself </a:t>
            </a:r>
            <a:r>
              <a:rPr sz="1789" b="1" u="heavy" spc="15" dirty="0">
                <a:solidFill>
                  <a:srgbClr val="FFFFFF"/>
                </a:solidFill>
                <a:uFill>
                  <a:solidFill>
                    <a:srgbClr val="FFFFFF"/>
                  </a:solidFill>
                </a:uFill>
                <a:latin typeface="Gill Sans MT"/>
                <a:cs typeface="Gill Sans MT"/>
              </a:rPr>
              <a:t>today </a:t>
            </a:r>
            <a:r>
              <a:rPr sz="1789" b="1" u="heavy" spc="45" dirty="0">
                <a:solidFill>
                  <a:srgbClr val="FFFFFF"/>
                </a:solidFill>
                <a:uFill>
                  <a:solidFill>
                    <a:srgbClr val="FFFFFF"/>
                  </a:solidFill>
                </a:uFill>
                <a:latin typeface="Gill Sans MT"/>
                <a:cs typeface="Gill Sans MT"/>
              </a:rPr>
              <a:t>and</a:t>
            </a:r>
            <a:r>
              <a:rPr sz="1789" b="1" u="heavy" spc="-312" dirty="0">
                <a:solidFill>
                  <a:srgbClr val="FFFFFF"/>
                </a:solidFill>
                <a:uFill>
                  <a:solidFill>
                    <a:srgbClr val="FFFFFF"/>
                  </a:solidFill>
                </a:uFill>
                <a:latin typeface="Gill Sans MT"/>
                <a:cs typeface="Gill Sans MT"/>
              </a:rPr>
              <a:t> </a:t>
            </a:r>
            <a:r>
              <a:rPr sz="1789" b="1" u="heavy" spc="6" dirty="0">
                <a:solidFill>
                  <a:srgbClr val="FFFFFF"/>
                </a:solidFill>
                <a:uFill>
                  <a:solidFill>
                    <a:srgbClr val="FFFFFF"/>
                  </a:solidFill>
                </a:uFill>
                <a:latin typeface="Gill Sans MT"/>
                <a:cs typeface="Gill Sans MT"/>
              </a:rPr>
              <a:t>get:</a:t>
            </a:r>
            <a:endParaRPr sz="1789" dirty="0">
              <a:latin typeface="Gill Sans MT"/>
              <a:cs typeface="Gill Sans MT"/>
            </a:endParaRPr>
          </a:p>
          <a:p>
            <a:pPr marL="17712" marR="833278">
              <a:lnSpc>
                <a:spcPts val="1801"/>
              </a:lnSpc>
              <a:spcBef>
                <a:spcPts val="603"/>
              </a:spcBef>
              <a:tabLst>
                <a:tab pos="3795191" algn="l"/>
              </a:tabLst>
            </a:pPr>
            <a:r>
              <a:rPr sz="1789" b="1" spc="-82" dirty="0">
                <a:solidFill>
                  <a:srgbClr val="FFFFFF"/>
                </a:solidFill>
                <a:latin typeface="Gill Sans MT"/>
                <a:cs typeface="Gill Sans MT"/>
              </a:rPr>
              <a:t>An </a:t>
            </a:r>
            <a:r>
              <a:rPr sz="1789" b="1" spc="-9" dirty="0">
                <a:solidFill>
                  <a:srgbClr val="FFFFFF"/>
                </a:solidFill>
                <a:latin typeface="Gill Sans MT"/>
                <a:cs typeface="Gill Sans MT"/>
              </a:rPr>
              <a:t>important </a:t>
            </a:r>
            <a:r>
              <a:rPr sz="1789" b="1" spc="45" dirty="0">
                <a:solidFill>
                  <a:srgbClr val="FFFFFF"/>
                </a:solidFill>
                <a:latin typeface="Gill Sans MT"/>
                <a:cs typeface="Gill Sans MT"/>
              </a:rPr>
              <a:t>and</a:t>
            </a:r>
            <a:r>
              <a:rPr sz="1789" b="1" spc="-340" dirty="0">
                <a:solidFill>
                  <a:srgbClr val="FFFFFF"/>
                </a:solidFill>
                <a:latin typeface="Gill Sans MT"/>
                <a:cs typeface="Gill Sans MT"/>
              </a:rPr>
              <a:t> </a:t>
            </a:r>
            <a:r>
              <a:rPr sz="1789" b="1" spc="15" dirty="0">
                <a:solidFill>
                  <a:srgbClr val="FFFFFF"/>
                </a:solidFill>
                <a:latin typeface="Gill Sans MT"/>
                <a:cs typeface="Gill Sans MT"/>
              </a:rPr>
              <a:t>recognised addition </a:t>
            </a:r>
            <a:r>
              <a:rPr sz="1789" b="1" spc="9" dirty="0">
                <a:solidFill>
                  <a:srgbClr val="FFFFFF"/>
                </a:solidFill>
                <a:latin typeface="Gill Sans MT"/>
                <a:cs typeface="Gill Sans MT"/>
              </a:rPr>
              <a:t>to </a:t>
            </a:r>
            <a:r>
              <a:rPr sz="1789" b="1" spc="-3" dirty="0">
                <a:solidFill>
                  <a:srgbClr val="FFFFFF"/>
                </a:solidFill>
                <a:latin typeface="Gill Sans MT"/>
                <a:cs typeface="Gill Sans MT"/>
              </a:rPr>
              <a:t>your </a:t>
            </a:r>
            <a:r>
              <a:rPr sz="1789" b="1" spc="9" dirty="0">
                <a:solidFill>
                  <a:srgbClr val="FFFFFF"/>
                </a:solidFill>
                <a:latin typeface="Gill Sans MT"/>
                <a:cs typeface="Gill Sans MT"/>
              </a:rPr>
              <a:t>resume </a:t>
            </a:r>
            <a:r>
              <a:rPr sz="1789" b="1" spc="318" dirty="0">
                <a:solidFill>
                  <a:srgbClr val="FFFFFF"/>
                </a:solidFill>
                <a:latin typeface="Gill Sans MT"/>
                <a:cs typeface="Gill Sans MT"/>
              </a:rPr>
              <a:t>/  </a:t>
            </a:r>
            <a:r>
              <a:rPr sz="1789" b="1" spc="-24" dirty="0">
                <a:solidFill>
                  <a:srgbClr val="FFFFFF"/>
                </a:solidFill>
                <a:latin typeface="Gill Sans MT"/>
                <a:cs typeface="Gill Sans MT"/>
              </a:rPr>
              <a:t>Improve </a:t>
            </a:r>
            <a:r>
              <a:rPr sz="1789" b="1" spc="-3" dirty="0">
                <a:solidFill>
                  <a:srgbClr val="FFFFFF"/>
                </a:solidFill>
                <a:latin typeface="Gill Sans MT"/>
                <a:cs typeface="Gill Sans MT"/>
              </a:rPr>
              <a:t>your </a:t>
            </a:r>
            <a:r>
              <a:rPr sz="1789" b="1" spc="24" dirty="0">
                <a:solidFill>
                  <a:srgbClr val="FFFFFF"/>
                </a:solidFill>
                <a:latin typeface="Gill Sans MT"/>
                <a:cs typeface="Gill Sans MT"/>
              </a:rPr>
              <a:t>leadership </a:t>
            </a:r>
            <a:r>
              <a:rPr sz="1789" b="1" spc="61" dirty="0">
                <a:solidFill>
                  <a:srgbClr val="FFFFFF"/>
                </a:solidFill>
                <a:latin typeface="Gill Sans MT"/>
                <a:cs typeface="Gill Sans MT"/>
              </a:rPr>
              <a:t>skill</a:t>
            </a:r>
            <a:r>
              <a:rPr sz="1789" b="1" spc="-243" dirty="0">
                <a:solidFill>
                  <a:srgbClr val="FFFFFF"/>
                </a:solidFill>
                <a:latin typeface="Gill Sans MT"/>
                <a:cs typeface="Gill Sans MT"/>
              </a:rPr>
              <a:t> </a:t>
            </a:r>
            <a:r>
              <a:rPr sz="1789" b="1" spc="61" dirty="0">
                <a:solidFill>
                  <a:srgbClr val="FFFFFF"/>
                </a:solidFill>
                <a:latin typeface="Gill Sans MT"/>
                <a:cs typeface="Gill Sans MT"/>
              </a:rPr>
              <a:t>set</a:t>
            </a:r>
            <a:r>
              <a:rPr sz="1789" b="1" spc="-33" dirty="0">
                <a:solidFill>
                  <a:srgbClr val="FFFFFF"/>
                </a:solidFill>
                <a:latin typeface="Gill Sans MT"/>
                <a:cs typeface="Gill Sans MT"/>
              </a:rPr>
              <a:t> </a:t>
            </a:r>
            <a:r>
              <a:rPr sz="1789" b="1" spc="318" dirty="0">
                <a:solidFill>
                  <a:srgbClr val="FFFFFF"/>
                </a:solidFill>
                <a:latin typeface="Gill Sans MT"/>
                <a:cs typeface="Gill Sans MT"/>
              </a:rPr>
              <a:t>/	</a:t>
            </a:r>
            <a:r>
              <a:rPr sz="1789" b="1" spc="-15" dirty="0">
                <a:solidFill>
                  <a:srgbClr val="FFFFFF"/>
                </a:solidFill>
                <a:latin typeface="Gill Sans MT"/>
                <a:cs typeface="Gill Sans MT"/>
              </a:rPr>
              <a:t>Ability </a:t>
            </a:r>
            <a:r>
              <a:rPr sz="1789" b="1" spc="9" dirty="0">
                <a:solidFill>
                  <a:srgbClr val="FFFFFF"/>
                </a:solidFill>
                <a:latin typeface="Gill Sans MT"/>
                <a:cs typeface="Gill Sans MT"/>
              </a:rPr>
              <a:t>to</a:t>
            </a:r>
            <a:r>
              <a:rPr sz="1789" b="1" spc="-130" dirty="0">
                <a:solidFill>
                  <a:srgbClr val="FFFFFF"/>
                </a:solidFill>
                <a:latin typeface="Gill Sans MT"/>
                <a:cs typeface="Gill Sans MT"/>
              </a:rPr>
              <a:t> </a:t>
            </a:r>
            <a:r>
              <a:rPr sz="1789" b="1" spc="6" dirty="0">
                <a:solidFill>
                  <a:srgbClr val="FFFFFF"/>
                </a:solidFill>
                <a:latin typeface="Gill Sans MT"/>
                <a:cs typeface="Gill Sans MT"/>
              </a:rPr>
              <a:t>make</a:t>
            </a:r>
            <a:endParaRPr sz="1789" dirty="0">
              <a:latin typeface="Gill Sans MT"/>
              <a:cs typeface="Gill Sans MT"/>
            </a:endParaRPr>
          </a:p>
          <a:p>
            <a:pPr marL="17712">
              <a:lnSpc>
                <a:spcPts val="1622"/>
              </a:lnSpc>
              <a:tabLst>
                <a:tab pos="4329660" algn="l"/>
              </a:tabLst>
            </a:pPr>
            <a:r>
              <a:rPr sz="1789" b="1" spc="39" dirty="0">
                <a:solidFill>
                  <a:srgbClr val="FFFFFF"/>
                </a:solidFill>
                <a:latin typeface="Gill Sans MT"/>
                <a:cs typeface="Gill Sans MT"/>
              </a:rPr>
              <a:t>significant </a:t>
            </a:r>
            <a:r>
              <a:rPr sz="1789" b="1" spc="49" dirty="0">
                <a:solidFill>
                  <a:srgbClr val="FFFFFF"/>
                </a:solidFill>
                <a:latin typeface="Gill Sans MT"/>
                <a:cs typeface="Gill Sans MT"/>
              </a:rPr>
              <a:t>changes </a:t>
            </a:r>
            <a:r>
              <a:rPr sz="1789" b="1" spc="9" dirty="0">
                <a:solidFill>
                  <a:srgbClr val="FFFFFF"/>
                </a:solidFill>
                <a:latin typeface="Gill Sans MT"/>
                <a:cs typeface="Gill Sans MT"/>
              </a:rPr>
              <a:t>to </a:t>
            </a:r>
            <a:r>
              <a:rPr sz="1789" b="1" spc="-3" dirty="0">
                <a:solidFill>
                  <a:srgbClr val="FFFFFF"/>
                </a:solidFill>
                <a:latin typeface="Gill Sans MT"/>
                <a:cs typeface="Gill Sans MT"/>
              </a:rPr>
              <a:t>your</a:t>
            </a:r>
            <a:r>
              <a:rPr sz="1789" b="1" spc="-318" dirty="0">
                <a:solidFill>
                  <a:srgbClr val="FFFFFF"/>
                </a:solidFill>
                <a:latin typeface="Gill Sans MT"/>
                <a:cs typeface="Gill Sans MT"/>
              </a:rPr>
              <a:t> </a:t>
            </a:r>
            <a:r>
              <a:rPr sz="1789" b="1" spc="18" dirty="0">
                <a:solidFill>
                  <a:srgbClr val="FFFFFF"/>
                </a:solidFill>
                <a:latin typeface="Gill Sans MT"/>
                <a:cs typeface="Gill Sans MT"/>
              </a:rPr>
              <a:t>education</a:t>
            </a:r>
            <a:r>
              <a:rPr sz="1789" b="1" spc="-33" dirty="0">
                <a:solidFill>
                  <a:srgbClr val="FFFFFF"/>
                </a:solidFill>
                <a:latin typeface="Gill Sans MT"/>
                <a:cs typeface="Gill Sans MT"/>
              </a:rPr>
              <a:t> </a:t>
            </a:r>
            <a:r>
              <a:rPr sz="1789" b="1" spc="318" dirty="0">
                <a:solidFill>
                  <a:srgbClr val="FFFFFF"/>
                </a:solidFill>
                <a:latin typeface="Gill Sans MT"/>
                <a:cs typeface="Gill Sans MT"/>
              </a:rPr>
              <a:t>/	</a:t>
            </a:r>
            <a:r>
              <a:rPr sz="1789" b="1" spc="21" dirty="0">
                <a:solidFill>
                  <a:srgbClr val="FFFFFF"/>
                </a:solidFill>
                <a:latin typeface="Gill Sans MT"/>
                <a:cs typeface="Gill Sans MT"/>
              </a:rPr>
              <a:t>End </a:t>
            </a:r>
            <a:r>
              <a:rPr sz="1789" b="1" spc="76" dirty="0">
                <a:solidFill>
                  <a:srgbClr val="FFFFFF"/>
                </a:solidFill>
                <a:latin typeface="Gill Sans MT"/>
                <a:cs typeface="Gill Sans MT"/>
              </a:rPr>
              <a:t>of </a:t>
            </a:r>
            <a:r>
              <a:rPr sz="1789" b="1" spc="-88" dirty="0">
                <a:solidFill>
                  <a:srgbClr val="FFFFFF"/>
                </a:solidFill>
                <a:latin typeface="Gill Sans MT"/>
                <a:cs typeface="Gill Sans MT"/>
              </a:rPr>
              <a:t>Year </a:t>
            </a:r>
            <a:r>
              <a:rPr sz="1789" b="1" spc="6" dirty="0">
                <a:solidFill>
                  <a:srgbClr val="FFFFFF"/>
                </a:solidFill>
                <a:latin typeface="Gill Sans MT"/>
                <a:cs typeface="Gill Sans MT"/>
              </a:rPr>
              <a:t>Function</a:t>
            </a:r>
            <a:r>
              <a:rPr sz="1789" b="1" spc="-327" dirty="0">
                <a:solidFill>
                  <a:srgbClr val="FFFFFF"/>
                </a:solidFill>
                <a:latin typeface="Gill Sans MT"/>
                <a:cs typeface="Gill Sans MT"/>
              </a:rPr>
              <a:t> </a:t>
            </a:r>
            <a:r>
              <a:rPr sz="1789" b="1" spc="318" dirty="0">
                <a:solidFill>
                  <a:srgbClr val="FFFFFF"/>
                </a:solidFill>
                <a:latin typeface="Gill Sans MT"/>
                <a:cs typeface="Gill Sans MT"/>
              </a:rPr>
              <a:t>/</a:t>
            </a:r>
            <a:endParaRPr sz="1789" dirty="0">
              <a:latin typeface="Gill Sans MT"/>
              <a:cs typeface="Gill Sans MT"/>
            </a:endParaRPr>
          </a:p>
          <a:p>
            <a:pPr marL="17712">
              <a:lnSpc>
                <a:spcPts val="1801"/>
              </a:lnSpc>
            </a:pPr>
            <a:r>
              <a:rPr sz="1789" b="1" spc="-124" dirty="0">
                <a:solidFill>
                  <a:srgbClr val="FFFFFF"/>
                </a:solidFill>
                <a:latin typeface="Gill Sans MT"/>
                <a:cs typeface="Gill Sans MT"/>
              </a:rPr>
              <a:t>At</a:t>
            </a:r>
            <a:r>
              <a:rPr sz="1789" b="1" spc="-61" dirty="0">
                <a:solidFill>
                  <a:srgbClr val="FFFFFF"/>
                </a:solidFill>
                <a:latin typeface="Gill Sans MT"/>
                <a:cs typeface="Gill Sans MT"/>
              </a:rPr>
              <a:t> </a:t>
            </a:r>
            <a:r>
              <a:rPr sz="1789" b="1" spc="30" dirty="0">
                <a:solidFill>
                  <a:srgbClr val="FFFFFF"/>
                </a:solidFill>
                <a:latin typeface="Gill Sans MT"/>
                <a:cs typeface="Gill Sans MT"/>
              </a:rPr>
              <a:t>the</a:t>
            </a:r>
            <a:r>
              <a:rPr sz="1789" b="1" spc="-36" dirty="0">
                <a:solidFill>
                  <a:srgbClr val="FFFFFF"/>
                </a:solidFill>
                <a:latin typeface="Gill Sans MT"/>
                <a:cs typeface="Gill Sans MT"/>
              </a:rPr>
              <a:t> </a:t>
            </a:r>
            <a:r>
              <a:rPr sz="1789" b="1" spc="39" dirty="0">
                <a:solidFill>
                  <a:srgbClr val="FFFFFF"/>
                </a:solidFill>
                <a:latin typeface="Gill Sans MT"/>
                <a:cs typeface="Gill Sans MT"/>
              </a:rPr>
              <a:t>end</a:t>
            </a:r>
            <a:r>
              <a:rPr sz="1789" b="1" spc="-36" dirty="0">
                <a:solidFill>
                  <a:srgbClr val="FFFFFF"/>
                </a:solidFill>
                <a:latin typeface="Gill Sans MT"/>
                <a:cs typeface="Gill Sans MT"/>
              </a:rPr>
              <a:t> </a:t>
            </a:r>
            <a:r>
              <a:rPr sz="1789" b="1" spc="76" dirty="0">
                <a:solidFill>
                  <a:srgbClr val="FFFFFF"/>
                </a:solidFill>
                <a:latin typeface="Gill Sans MT"/>
                <a:cs typeface="Gill Sans MT"/>
              </a:rPr>
              <a:t>of</a:t>
            </a:r>
            <a:r>
              <a:rPr sz="1789" b="1" spc="-103" dirty="0">
                <a:solidFill>
                  <a:srgbClr val="FFFFFF"/>
                </a:solidFill>
                <a:latin typeface="Gill Sans MT"/>
                <a:cs typeface="Gill Sans MT"/>
              </a:rPr>
              <a:t> </a:t>
            </a:r>
            <a:r>
              <a:rPr sz="1789" b="1" spc="30" dirty="0">
                <a:solidFill>
                  <a:srgbClr val="FFFFFF"/>
                </a:solidFill>
                <a:latin typeface="Gill Sans MT"/>
                <a:cs typeface="Gill Sans MT"/>
              </a:rPr>
              <a:t>the</a:t>
            </a:r>
            <a:r>
              <a:rPr sz="1789" b="1" spc="-36" dirty="0">
                <a:solidFill>
                  <a:srgbClr val="FFFFFF"/>
                </a:solidFill>
                <a:latin typeface="Gill Sans MT"/>
                <a:cs typeface="Gill Sans MT"/>
              </a:rPr>
              <a:t> </a:t>
            </a:r>
            <a:r>
              <a:rPr sz="1789" b="1" dirty="0">
                <a:solidFill>
                  <a:srgbClr val="FFFFFF"/>
                </a:solidFill>
                <a:latin typeface="Gill Sans MT"/>
                <a:cs typeface="Gill Sans MT"/>
              </a:rPr>
              <a:t>semester,</a:t>
            </a:r>
            <a:r>
              <a:rPr sz="1789" b="1" spc="-67" dirty="0">
                <a:solidFill>
                  <a:srgbClr val="FFFFFF"/>
                </a:solidFill>
                <a:latin typeface="Gill Sans MT"/>
                <a:cs typeface="Gill Sans MT"/>
              </a:rPr>
              <a:t> </a:t>
            </a:r>
            <a:r>
              <a:rPr sz="1789" b="1" spc="24" dirty="0">
                <a:solidFill>
                  <a:srgbClr val="FFFFFF"/>
                </a:solidFill>
                <a:latin typeface="Gill Sans MT"/>
                <a:cs typeface="Gill Sans MT"/>
              </a:rPr>
              <a:t>you</a:t>
            </a:r>
            <a:r>
              <a:rPr sz="1789" b="1" spc="-76" dirty="0">
                <a:solidFill>
                  <a:srgbClr val="FFFFFF"/>
                </a:solidFill>
                <a:latin typeface="Gill Sans MT"/>
                <a:cs typeface="Gill Sans MT"/>
              </a:rPr>
              <a:t> </a:t>
            </a:r>
            <a:r>
              <a:rPr sz="1789" b="1" spc="64" dirty="0">
                <a:solidFill>
                  <a:srgbClr val="FFFFFF"/>
                </a:solidFill>
                <a:latin typeface="Gill Sans MT"/>
                <a:cs typeface="Gill Sans MT"/>
              </a:rPr>
              <a:t>will</a:t>
            </a:r>
            <a:r>
              <a:rPr sz="1789" b="1" spc="-79" dirty="0">
                <a:solidFill>
                  <a:srgbClr val="FFFFFF"/>
                </a:solidFill>
                <a:latin typeface="Gill Sans MT"/>
                <a:cs typeface="Gill Sans MT"/>
              </a:rPr>
              <a:t> </a:t>
            </a:r>
            <a:r>
              <a:rPr sz="1789" b="1" spc="49" dirty="0">
                <a:solidFill>
                  <a:srgbClr val="FFFFFF"/>
                </a:solidFill>
                <a:latin typeface="Gill Sans MT"/>
                <a:cs typeface="Gill Sans MT"/>
              </a:rPr>
              <a:t>be</a:t>
            </a:r>
            <a:r>
              <a:rPr sz="1789" b="1" spc="-36" dirty="0">
                <a:solidFill>
                  <a:srgbClr val="FFFFFF"/>
                </a:solidFill>
                <a:latin typeface="Gill Sans MT"/>
                <a:cs typeface="Gill Sans MT"/>
              </a:rPr>
              <a:t> </a:t>
            </a:r>
            <a:r>
              <a:rPr sz="1789" b="1" spc="15" dirty="0">
                <a:solidFill>
                  <a:srgbClr val="FFFFFF"/>
                </a:solidFill>
                <a:latin typeface="Gill Sans MT"/>
                <a:cs typeface="Gill Sans MT"/>
              </a:rPr>
              <a:t>eligible</a:t>
            </a:r>
            <a:r>
              <a:rPr sz="1789" b="1" spc="-61" dirty="0">
                <a:solidFill>
                  <a:srgbClr val="FFFFFF"/>
                </a:solidFill>
                <a:latin typeface="Gill Sans MT"/>
                <a:cs typeface="Gill Sans MT"/>
              </a:rPr>
              <a:t> </a:t>
            </a:r>
            <a:r>
              <a:rPr sz="1789" b="1" spc="9" dirty="0">
                <a:solidFill>
                  <a:srgbClr val="FFFFFF"/>
                </a:solidFill>
                <a:latin typeface="Gill Sans MT"/>
                <a:cs typeface="Gill Sans MT"/>
              </a:rPr>
              <a:t>to</a:t>
            </a:r>
            <a:r>
              <a:rPr sz="1789" b="1" spc="-36" dirty="0">
                <a:solidFill>
                  <a:srgbClr val="FFFFFF"/>
                </a:solidFill>
                <a:latin typeface="Gill Sans MT"/>
                <a:cs typeface="Gill Sans MT"/>
              </a:rPr>
              <a:t> </a:t>
            </a:r>
            <a:r>
              <a:rPr sz="1789" b="1" spc="3" dirty="0">
                <a:solidFill>
                  <a:srgbClr val="FFFFFF"/>
                </a:solidFill>
                <a:latin typeface="Gill Sans MT"/>
                <a:cs typeface="Gill Sans MT"/>
              </a:rPr>
              <a:t>receive</a:t>
            </a:r>
            <a:endParaRPr sz="1789" dirty="0">
              <a:latin typeface="Gill Sans MT"/>
              <a:cs typeface="Gill Sans MT"/>
            </a:endParaRPr>
          </a:p>
          <a:p>
            <a:pPr marL="17712">
              <a:lnSpc>
                <a:spcPts val="1973"/>
              </a:lnSpc>
            </a:pPr>
            <a:r>
              <a:rPr sz="1789" b="1" spc="79" dirty="0">
                <a:solidFill>
                  <a:srgbClr val="FFFFFF"/>
                </a:solidFill>
                <a:latin typeface="Gill Sans MT"/>
                <a:cs typeface="Gill Sans MT"/>
              </a:rPr>
              <a:t>a</a:t>
            </a:r>
            <a:r>
              <a:rPr sz="1789" b="1" spc="-67" dirty="0">
                <a:solidFill>
                  <a:srgbClr val="FFFFFF"/>
                </a:solidFill>
                <a:latin typeface="Gill Sans MT"/>
                <a:cs typeface="Gill Sans MT"/>
              </a:rPr>
              <a:t> </a:t>
            </a:r>
            <a:r>
              <a:rPr sz="1789" b="1" spc="97" dirty="0">
                <a:solidFill>
                  <a:srgbClr val="FFFFFF"/>
                </a:solidFill>
                <a:latin typeface="Gill Sans MT"/>
                <a:cs typeface="Gill Sans MT"/>
              </a:rPr>
              <a:t>class</a:t>
            </a:r>
            <a:r>
              <a:rPr sz="1789" b="1" spc="-39" dirty="0">
                <a:solidFill>
                  <a:srgbClr val="FFFFFF"/>
                </a:solidFill>
                <a:latin typeface="Gill Sans MT"/>
                <a:cs typeface="Gill Sans MT"/>
              </a:rPr>
              <a:t> </a:t>
            </a:r>
            <a:r>
              <a:rPr sz="1789" b="1" spc="-3" dirty="0">
                <a:solidFill>
                  <a:srgbClr val="FFFFFF"/>
                </a:solidFill>
                <a:latin typeface="Gill Sans MT"/>
                <a:cs typeface="Gill Sans MT"/>
              </a:rPr>
              <a:t>rep</a:t>
            </a:r>
            <a:r>
              <a:rPr sz="1789" b="1" spc="-39" dirty="0">
                <a:solidFill>
                  <a:srgbClr val="FFFFFF"/>
                </a:solidFill>
                <a:latin typeface="Gill Sans MT"/>
                <a:cs typeface="Gill Sans MT"/>
              </a:rPr>
              <a:t> </a:t>
            </a:r>
            <a:r>
              <a:rPr sz="1789" b="1" spc="21" dirty="0">
                <a:solidFill>
                  <a:srgbClr val="FFFFFF"/>
                </a:solidFill>
                <a:latin typeface="Gill Sans MT"/>
                <a:cs typeface="Gill Sans MT"/>
              </a:rPr>
              <a:t>certificate</a:t>
            </a:r>
            <a:r>
              <a:rPr sz="1789" b="1" spc="-39" dirty="0">
                <a:solidFill>
                  <a:srgbClr val="FFFFFF"/>
                </a:solidFill>
                <a:latin typeface="Gill Sans MT"/>
                <a:cs typeface="Gill Sans MT"/>
              </a:rPr>
              <a:t> </a:t>
            </a:r>
            <a:r>
              <a:rPr sz="1789" b="1" spc="3" dirty="0">
                <a:solidFill>
                  <a:srgbClr val="FFFFFF"/>
                </a:solidFill>
                <a:latin typeface="Gill Sans MT"/>
                <a:cs typeface="Gill Sans MT"/>
              </a:rPr>
              <a:t>provided</a:t>
            </a:r>
            <a:r>
              <a:rPr sz="1789" b="1" spc="-69" dirty="0">
                <a:solidFill>
                  <a:srgbClr val="FFFFFF"/>
                </a:solidFill>
                <a:latin typeface="Gill Sans MT"/>
                <a:cs typeface="Gill Sans MT"/>
              </a:rPr>
              <a:t> </a:t>
            </a:r>
            <a:r>
              <a:rPr sz="1789" b="1" spc="24" dirty="0">
                <a:solidFill>
                  <a:srgbClr val="FFFFFF"/>
                </a:solidFill>
                <a:latin typeface="Gill Sans MT"/>
                <a:cs typeface="Gill Sans MT"/>
              </a:rPr>
              <a:t>you</a:t>
            </a:r>
            <a:r>
              <a:rPr sz="1789" b="1" spc="-39" dirty="0">
                <a:solidFill>
                  <a:srgbClr val="FFFFFF"/>
                </a:solidFill>
                <a:latin typeface="Gill Sans MT"/>
                <a:cs typeface="Gill Sans MT"/>
              </a:rPr>
              <a:t> </a:t>
            </a:r>
            <a:r>
              <a:rPr sz="1789" b="1" spc="21" dirty="0">
                <a:solidFill>
                  <a:srgbClr val="FFFFFF"/>
                </a:solidFill>
                <a:latin typeface="Gill Sans MT"/>
                <a:cs typeface="Gill Sans MT"/>
              </a:rPr>
              <a:t>have</a:t>
            </a:r>
            <a:r>
              <a:rPr sz="1789" b="1" spc="-39" dirty="0">
                <a:solidFill>
                  <a:srgbClr val="FFFFFF"/>
                </a:solidFill>
                <a:latin typeface="Gill Sans MT"/>
                <a:cs typeface="Gill Sans MT"/>
              </a:rPr>
              <a:t> </a:t>
            </a:r>
            <a:r>
              <a:rPr sz="1789" b="1" dirty="0">
                <a:solidFill>
                  <a:srgbClr val="FFFFFF"/>
                </a:solidFill>
                <a:latin typeface="Gill Sans MT"/>
                <a:cs typeface="Gill Sans MT"/>
              </a:rPr>
              <a:t>registered</a:t>
            </a:r>
            <a:r>
              <a:rPr sz="1789" b="1" spc="-79" dirty="0">
                <a:solidFill>
                  <a:srgbClr val="FFFFFF"/>
                </a:solidFill>
                <a:latin typeface="Gill Sans MT"/>
                <a:cs typeface="Gill Sans MT"/>
              </a:rPr>
              <a:t> </a:t>
            </a:r>
            <a:r>
              <a:rPr sz="1789" b="1" spc="52" dirty="0">
                <a:solidFill>
                  <a:srgbClr val="FFFFFF"/>
                </a:solidFill>
                <a:latin typeface="Gill Sans MT"/>
                <a:cs typeface="Gill Sans MT"/>
              </a:rPr>
              <a:t>with</a:t>
            </a:r>
            <a:r>
              <a:rPr sz="1789" b="1" spc="-94" dirty="0">
                <a:solidFill>
                  <a:srgbClr val="FFFFFF"/>
                </a:solidFill>
                <a:latin typeface="Gill Sans MT"/>
                <a:cs typeface="Gill Sans MT"/>
              </a:rPr>
              <a:t> </a:t>
            </a:r>
            <a:r>
              <a:rPr sz="1789" b="1" spc="-136" dirty="0">
                <a:solidFill>
                  <a:srgbClr val="FFFFFF"/>
                </a:solidFill>
                <a:latin typeface="Gill Sans MT"/>
                <a:cs typeface="Gill Sans MT"/>
              </a:rPr>
              <a:t>AUSA.</a:t>
            </a:r>
            <a:endParaRPr sz="1789" dirty="0">
              <a:latin typeface="Gill Sans MT"/>
              <a:cs typeface="Gill Sans MT"/>
            </a:endParaRPr>
          </a:p>
          <a:p>
            <a:pPr marL="17712">
              <a:spcBef>
                <a:spcPts val="606"/>
              </a:spcBef>
            </a:pPr>
            <a:r>
              <a:rPr sz="1486" b="1" spc="-69" dirty="0">
                <a:solidFill>
                  <a:srgbClr val="FFFFFF"/>
                </a:solidFill>
                <a:latin typeface="Gill Sans MT"/>
                <a:cs typeface="Gill Sans MT"/>
              </a:rPr>
              <a:t>NB:</a:t>
            </a:r>
            <a:r>
              <a:rPr sz="1486" b="1" spc="-39" dirty="0">
                <a:solidFill>
                  <a:srgbClr val="FFFFFF"/>
                </a:solidFill>
                <a:latin typeface="Gill Sans MT"/>
                <a:cs typeface="Gill Sans MT"/>
              </a:rPr>
              <a:t> </a:t>
            </a:r>
            <a:r>
              <a:rPr sz="1486" b="1" spc="-33" dirty="0">
                <a:solidFill>
                  <a:srgbClr val="FFFFFF"/>
                </a:solidFill>
                <a:latin typeface="Gill Sans MT"/>
                <a:cs typeface="Gill Sans MT"/>
              </a:rPr>
              <a:t>The</a:t>
            </a:r>
            <a:r>
              <a:rPr sz="1486" b="1" spc="-30" dirty="0">
                <a:solidFill>
                  <a:srgbClr val="FFFFFF"/>
                </a:solidFill>
                <a:latin typeface="Gill Sans MT"/>
                <a:cs typeface="Gill Sans MT"/>
              </a:rPr>
              <a:t> </a:t>
            </a:r>
            <a:r>
              <a:rPr sz="1486" b="1" spc="21" dirty="0">
                <a:solidFill>
                  <a:srgbClr val="FFFFFF"/>
                </a:solidFill>
                <a:latin typeface="Gill Sans MT"/>
                <a:cs typeface="Gill Sans MT"/>
              </a:rPr>
              <a:t>deadline</a:t>
            </a:r>
            <a:r>
              <a:rPr sz="1486" b="1" spc="-49" dirty="0">
                <a:solidFill>
                  <a:srgbClr val="FFFFFF"/>
                </a:solidFill>
                <a:latin typeface="Gill Sans MT"/>
                <a:cs typeface="Gill Sans MT"/>
              </a:rPr>
              <a:t> </a:t>
            </a:r>
            <a:r>
              <a:rPr sz="1486" b="1" spc="9" dirty="0">
                <a:solidFill>
                  <a:srgbClr val="FFFFFF"/>
                </a:solidFill>
                <a:latin typeface="Gill Sans MT"/>
                <a:cs typeface="Gill Sans MT"/>
              </a:rPr>
              <a:t>to</a:t>
            </a:r>
            <a:r>
              <a:rPr sz="1486" b="1" spc="-30" dirty="0">
                <a:solidFill>
                  <a:srgbClr val="FFFFFF"/>
                </a:solidFill>
                <a:latin typeface="Gill Sans MT"/>
                <a:cs typeface="Gill Sans MT"/>
              </a:rPr>
              <a:t> </a:t>
            </a:r>
            <a:r>
              <a:rPr sz="1486" b="1" dirty="0">
                <a:solidFill>
                  <a:srgbClr val="FFFFFF"/>
                </a:solidFill>
                <a:latin typeface="Gill Sans MT"/>
                <a:cs typeface="Gill Sans MT"/>
              </a:rPr>
              <a:t>register</a:t>
            </a:r>
            <a:r>
              <a:rPr sz="1486" b="1" spc="-82" dirty="0">
                <a:solidFill>
                  <a:srgbClr val="FFFFFF"/>
                </a:solidFill>
                <a:latin typeface="Gill Sans MT"/>
                <a:cs typeface="Gill Sans MT"/>
              </a:rPr>
              <a:t> </a:t>
            </a:r>
            <a:r>
              <a:rPr sz="1486" b="1" dirty="0">
                <a:solidFill>
                  <a:srgbClr val="FFFFFF"/>
                </a:solidFill>
                <a:latin typeface="Gill Sans MT"/>
                <a:cs typeface="Gill Sans MT"/>
              </a:rPr>
              <a:t>your</a:t>
            </a:r>
            <a:r>
              <a:rPr sz="1486" b="1" spc="-58" dirty="0">
                <a:solidFill>
                  <a:srgbClr val="FFFFFF"/>
                </a:solidFill>
                <a:latin typeface="Gill Sans MT"/>
                <a:cs typeface="Gill Sans MT"/>
              </a:rPr>
              <a:t> </a:t>
            </a:r>
            <a:r>
              <a:rPr sz="1486" b="1" spc="33" dirty="0">
                <a:solidFill>
                  <a:srgbClr val="FFFFFF"/>
                </a:solidFill>
                <a:latin typeface="Gill Sans MT"/>
                <a:cs typeface="Gill Sans MT"/>
              </a:rPr>
              <a:t>details</a:t>
            </a:r>
            <a:r>
              <a:rPr sz="1486" b="1" spc="-30" dirty="0">
                <a:solidFill>
                  <a:srgbClr val="FFFFFF"/>
                </a:solidFill>
                <a:latin typeface="Gill Sans MT"/>
                <a:cs typeface="Gill Sans MT"/>
              </a:rPr>
              <a:t> </a:t>
            </a:r>
            <a:r>
              <a:rPr sz="1486" b="1" spc="67" dirty="0">
                <a:solidFill>
                  <a:srgbClr val="FFFFFF"/>
                </a:solidFill>
                <a:latin typeface="Gill Sans MT"/>
                <a:cs typeface="Gill Sans MT"/>
              </a:rPr>
              <a:t>is</a:t>
            </a:r>
            <a:r>
              <a:rPr sz="1486" b="1" spc="-30" dirty="0">
                <a:solidFill>
                  <a:srgbClr val="FFFFFF"/>
                </a:solidFill>
                <a:latin typeface="Gill Sans MT"/>
                <a:cs typeface="Gill Sans MT"/>
              </a:rPr>
              <a:t> </a:t>
            </a:r>
            <a:r>
              <a:rPr sz="1486" b="1" spc="-9" dirty="0">
                <a:solidFill>
                  <a:srgbClr val="FFFFFF"/>
                </a:solidFill>
                <a:latin typeface="Gill Sans MT"/>
                <a:cs typeface="Gill Sans MT"/>
              </a:rPr>
              <a:t>Friday</a:t>
            </a:r>
            <a:r>
              <a:rPr sz="1486" b="1" spc="-64" dirty="0">
                <a:solidFill>
                  <a:srgbClr val="FFFFFF"/>
                </a:solidFill>
                <a:latin typeface="Gill Sans MT"/>
                <a:cs typeface="Gill Sans MT"/>
              </a:rPr>
              <a:t> </a:t>
            </a:r>
            <a:r>
              <a:rPr sz="1486" b="1" spc="64" dirty="0">
                <a:solidFill>
                  <a:srgbClr val="FFFFFF"/>
                </a:solidFill>
                <a:latin typeface="Gill Sans MT"/>
                <a:cs typeface="Gill Sans MT"/>
              </a:rPr>
              <a:t>of</a:t>
            </a:r>
            <a:r>
              <a:rPr sz="1486" b="1" spc="-100" dirty="0">
                <a:solidFill>
                  <a:srgbClr val="FFFFFF"/>
                </a:solidFill>
                <a:latin typeface="Gill Sans MT"/>
                <a:cs typeface="Gill Sans MT"/>
              </a:rPr>
              <a:t> </a:t>
            </a:r>
            <a:r>
              <a:rPr sz="1486" b="1" spc="52" dirty="0">
                <a:solidFill>
                  <a:srgbClr val="FFFFFF"/>
                </a:solidFill>
                <a:latin typeface="Gill Sans MT"/>
                <a:cs typeface="Gill Sans MT"/>
              </a:rPr>
              <a:t>week</a:t>
            </a:r>
            <a:r>
              <a:rPr sz="1486" b="1" spc="-73" dirty="0">
                <a:solidFill>
                  <a:srgbClr val="FFFFFF"/>
                </a:solidFill>
                <a:latin typeface="Gill Sans MT"/>
                <a:cs typeface="Gill Sans MT"/>
              </a:rPr>
              <a:t> </a:t>
            </a:r>
            <a:r>
              <a:rPr sz="1486" b="1" spc="18" dirty="0">
                <a:solidFill>
                  <a:srgbClr val="FFFFFF"/>
                </a:solidFill>
                <a:latin typeface="Gill Sans MT"/>
                <a:cs typeface="Gill Sans MT"/>
              </a:rPr>
              <a:t>two.</a:t>
            </a:r>
            <a:endParaRPr sz="1486" dirty="0">
              <a:latin typeface="Gill Sans MT"/>
              <a:cs typeface="Gill Sans MT"/>
            </a:endParaRPr>
          </a:p>
          <a:p>
            <a:pPr marL="17712">
              <a:spcBef>
                <a:spcPts val="1513"/>
              </a:spcBef>
            </a:pPr>
            <a:r>
              <a:rPr sz="1789" b="1" u="heavy" spc="30" dirty="0">
                <a:solidFill>
                  <a:srgbClr val="FFFFFF"/>
                </a:solidFill>
                <a:uFill>
                  <a:solidFill>
                    <a:srgbClr val="FFFFFF"/>
                  </a:solidFill>
                </a:uFill>
                <a:latin typeface="Gill Sans MT"/>
                <a:cs typeface="Gill Sans MT"/>
              </a:rPr>
              <a:t>Responsibilities:</a:t>
            </a:r>
            <a:endParaRPr sz="1789" dirty="0">
              <a:latin typeface="Gill Sans MT"/>
              <a:cs typeface="Gill Sans MT"/>
            </a:endParaRPr>
          </a:p>
          <a:p>
            <a:pPr marL="17712" marR="2211808">
              <a:lnSpc>
                <a:spcPts val="1801"/>
              </a:lnSpc>
              <a:spcBef>
                <a:spcPts val="600"/>
              </a:spcBef>
            </a:pPr>
            <a:r>
              <a:rPr sz="1789" b="1" spc="9" dirty="0">
                <a:solidFill>
                  <a:srgbClr val="FFFFFF"/>
                </a:solidFill>
                <a:latin typeface="Gill Sans MT"/>
                <a:cs typeface="Gill Sans MT"/>
              </a:rPr>
              <a:t>Elicit </a:t>
            </a:r>
            <a:r>
              <a:rPr sz="1789" b="1" spc="52" dirty="0">
                <a:solidFill>
                  <a:srgbClr val="FFFFFF"/>
                </a:solidFill>
                <a:latin typeface="Gill Sans MT"/>
                <a:cs typeface="Gill Sans MT"/>
              </a:rPr>
              <a:t>feedback </a:t>
            </a:r>
            <a:r>
              <a:rPr sz="1789" b="1" dirty="0">
                <a:solidFill>
                  <a:srgbClr val="FFFFFF"/>
                </a:solidFill>
                <a:latin typeface="Gill Sans MT"/>
                <a:cs typeface="Gill Sans MT"/>
              </a:rPr>
              <a:t>from </a:t>
            </a:r>
            <a:r>
              <a:rPr sz="1789" b="1" spc="-3" dirty="0">
                <a:solidFill>
                  <a:srgbClr val="FFFFFF"/>
                </a:solidFill>
                <a:latin typeface="Gill Sans MT"/>
                <a:cs typeface="Gill Sans MT"/>
              </a:rPr>
              <a:t>your </a:t>
            </a:r>
            <a:r>
              <a:rPr sz="1789" b="1" spc="61" dirty="0">
                <a:solidFill>
                  <a:srgbClr val="FFFFFF"/>
                </a:solidFill>
                <a:latin typeface="Gill Sans MT"/>
                <a:cs typeface="Gill Sans MT"/>
              </a:rPr>
              <a:t>classmates </a:t>
            </a:r>
            <a:r>
              <a:rPr sz="1789" b="1" spc="318" dirty="0">
                <a:solidFill>
                  <a:srgbClr val="FFFFFF"/>
                </a:solidFill>
                <a:latin typeface="Gill Sans MT"/>
                <a:cs typeface="Gill Sans MT"/>
              </a:rPr>
              <a:t>/  </a:t>
            </a:r>
            <a:r>
              <a:rPr sz="1789" b="1" spc="-36" dirty="0">
                <a:solidFill>
                  <a:srgbClr val="FFFFFF"/>
                </a:solidFill>
                <a:latin typeface="Gill Sans MT"/>
                <a:cs typeface="Gill Sans MT"/>
              </a:rPr>
              <a:t>Attend </a:t>
            </a:r>
            <a:r>
              <a:rPr sz="1789" b="1" dirty="0">
                <a:solidFill>
                  <a:srgbClr val="FFFFFF"/>
                </a:solidFill>
                <a:latin typeface="Gill Sans MT"/>
                <a:cs typeface="Gill Sans MT"/>
              </a:rPr>
              <a:t>department </a:t>
            </a:r>
            <a:r>
              <a:rPr sz="1789" b="1" spc="45" dirty="0">
                <a:solidFill>
                  <a:srgbClr val="FFFFFF"/>
                </a:solidFill>
                <a:latin typeface="Gill Sans MT"/>
                <a:cs typeface="Gill Sans MT"/>
              </a:rPr>
              <a:t>and faculty </a:t>
            </a:r>
            <a:r>
              <a:rPr sz="1789" b="1" spc="15" dirty="0">
                <a:solidFill>
                  <a:srgbClr val="FFFFFF"/>
                </a:solidFill>
                <a:latin typeface="Gill Sans MT"/>
                <a:cs typeface="Gill Sans MT"/>
              </a:rPr>
              <a:t>meetings</a:t>
            </a:r>
            <a:r>
              <a:rPr sz="1789" b="1" spc="-327" dirty="0">
                <a:solidFill>
                  <a:srgbClr val="FFFFFF"/>
                </a:solidFill>
                <a:latin typeface="Gill Sans MT"/>
                <a:cs typeface="Gill Sans MT"/>
              </a:rPr>
              <a:t> </a:t>
            </a:r>
            <a:r>
              <a:rPr sz="1789" b="1" spc="318" dirty="0">
                <a:solidFill>
                  <a:srgbClr val="FFFFFF"/>
                </a:solidFill>
                <a:latin typeface="Gill Sans MT"/>
                <a:cs typeface="Gill Sans MT"/>
              </a:rPr>
              <a:t>/  </a:t>
            </a:r>
            <a:r>
              <a:rPr sz="1789" b="1" spc="-18" dirty="0">
                <a:solidFill>
                  <a:srgbClr val="FFFFFF"/>
                </a:solidFill>
                <a:latin typeface="Gill Sans MT"/>
                <a:cs typeface="Gill Sans MT"/>
              </a:rPr>
              <a:t>Help </a:t>
            </a:r>
            <a:r>
              <a:rPr sz="1789" b="1" spc="15" dirty="0">
                <a:solidFill>
                  <a:srgbClr val="FFFFFF"/>
                </a:solidFill>
                <a:latin typeface="Gill Sans MT"/>
                <a:cs typeface="Gill Sans MT"/>
              </a:rPr>
              <a:t>resolve </a:t>
            </a:r>
            <a:r>
              <a:rPr sz="1789" b="1" spc="79" dirty="0">
                <a:solidFill>
                  <a:srgbClr val="FFFFFF"/>
                </a:solidFill>
                <a:latin typeface="Gill Sans MT"/>
                <a:cs typeface="Gill Sans MT"/>
              </a:rPr>
              <a:t>issues </a:t>
            </a:r>
            <a:r>
              <a:rPr sz="1789" b="1" spc="18" dirty="0">
                <a:solidFill>
                  <a:srgbClr val="FFFFFF"/>
                </a:solidFill>
                <a:latin typeface="Gill Sans MT"/>
                <a:cs typeface="Gill Sans MT"/>
              </a:rPr>
              <a:t>that </a:t>
            </a:r>
            <a:r>
              <a:rPr sz="1789" b="1" dirty="0">
                <a:solidFill>
                  <a:srgbClr val="FFFFFF"/>
                </a:solidFill>
                <a:latin typeface="Gill Sans MT"/>
                <a:cs typeface="Gill Sans MT"/>
              </a:rPr>
              <a:t>may </a:t>
            </a:r>
            <a:r>
              <a:rPr sz="1789" b="1" spc="21" dirty="0">
                <a:solidFill>
                  <a:srgbClr val="FFFFFF"/>
                </a:solidFill>
                <a:latin typeface="Gill Sans MT"/>
                <a:cs typeface="Gill Sans MT"/>
              </a:rPr>
              <a:t>arise </a:t>
            </a:r>
            <a:r>
              <a:rPr sz="1789" b="1" spc="18" dirty="0">
                <a:solidFill>
                  <a:srgbClr val="FFFFFF"/>
                </a:solidFill>
                <a:latin typeface="Gill Sans MT"/>
                <a:cs typeface="Gill Sans MT"/>
              </a:rPr>
              <a:t>in </a:t>
            </a:r>
            <a:r>
              <a:rPr sz="1789" b="1" spc="-3" dirty="0">
                <a:solidFill>
                  <a:srgbClr val="FFFFFF"/>
                </a:solidFill>
                <a:latin typeface="Gill Sans MT"/>
                <a:cs typeface="Gill Sans MT"/>
              </a:rPr>
              <a:t>your  </a:t>
            </a:r>
            <a:r>
              <a:rPr sz="1789" b="1" spc="76" dirty="0">
                <a:solidFill>
                  <a:srgbClr val="FFFFFF"/>
                </a:solidFill>
                <a:latin typeface="Gill Sans MT"/>
                <a:cs typeface="Gill Sans MT"/>
              </a:rPr>
              <a:t>class.</a:t>
            </a:r>
            <a:endParaRPr sz="1789" dirty="0">
              <a:latin typeface="Gill Sans MT"/>
              <a:cs typeface="Gill Sans MT"/>
            </a:endParaRPr>
          </a:p>
          <a:p>
            <a:pPr>
              <a:spcBef>
                <a:spcPts val="18"/>
              </a:spcBef>
            </a:pPr>
            <a:endParaRPr sz="2304" dirty="0">
              <a:latin typeface="Times New Roman"/>
              <a:cs typeface="Times New Roman"/>
            </a:endParaRPr>
          </a:p>
          <a:p>
            <a:pPr marL="7701" marR="497502">
              <a:lnSpc>
                <a:spcPts val="1988"/>
              </a:lnSpc>
            </a:pPr>
            <a:r>
              <a:rPr sz="1850" b="1" spc="-69" dirty="0">
                <a:solidFill>
                  <a:srgbClr val="FFFFFF"/>
                </a:solidFill>
                <a:latin typeface="Gill Sans MT"/>
                <a:cs typeface="Gill Sans MT"/>
              </a:rPr>
              <a:t>For </a:t>
            </a:r>
            <a:r>
              <a:rPr sz="1850" b="1" spc="-42" dirty="0">
                <a:solidFill>
                  <a:srgbClr val="FFFFFF"/>
                </a:solidFill>
                <a:latin typeface="Gill Sans MT"/>
                <a:cs typeface="Gill Sans MT"/>
              </a:rPr>
              <a:t>more </a:t>
            </a:r>
            <a:r>
              <a:rPr sz="1850" b="1" spc="61" dirty="0" smtClean="0">
                <a:solidFill>
                  <a:srgbClr val="FFFFFF"/>
                </a:solidFill>
                <a:latin typeface="Gill Sans MT"/>
                <a:cs typeface="Gill Sans MT"/>
              </a:rPr>
              <a:t>speak</a:t>
            </a:r>
            <a:r>
              <a:rPr sz="1850" b="1" spc="-94" dirty="0" smtClean="0">
                <a:solidFill>
                  <a:srgbClr val="FFFFFF"/>
                </a:solidFill>
                <a:latin typeface="Gill Sans MT"/>
                <a:cs typeface="Gill Sans MT"/>
              </a:rPr>
              <a:t> </a:t>
            </a:r>
            <a:r>
              <a:rPr sz="1850" b="1" spc="3" dirty="0">
                <a:solidFill>
                  <a:srgbClr val="FFFFFF"/>
                </a:solidFill>
                <a:latin typeface="Gill Sans MT"/>
                <a:cs typeface="Gill Sans MT"/>
              </a:rPr>
              <a:t>to</a:t>
            </a:r>
            <a:r>
              <a:rPr sz="1850" b="1" spc="-73" dirty="0">
                <a:solidFill>
                  <a:srgbClr val="FFFFFF"/>
                </a:solidFill>
                <a:latin typeface="Gill Sans MT"/>
                <a:cs typeface="Gill Sans MT"/>
              </a:rPr>
              <a:t> </a:t>
            </a:r>
            <a:r>
              <a:rPr sz="1850" b="1" spc="-9" dirty="0">
                <a:solidFill>
                  <a:srgbClr val="FFFFFF"/>
                </a:solidFill>
                <a:latin typeface="Gill Sans MT"/>
                <a:cs typeface="Gill Sans MT"/>
              </a:rPr>
              <a:t>your</a:t>
            </a:r>
            <a:r>
              <a:rPr sz="1850" b="1" spc="-76" dirty="0">
                <a:solidFill>
                  <a:srgbClr val="FFFFFF"/>
                </a:solidFill>
                <a:latin typeface="Gill Sans MT"/>
                <a:cs typeface="Gill Sans MT"/>
              </a:rPr>
              <a:t> </a:t>
            </a:r>
            <a:r>
              <a:rPr sz="1850" b="1" spc="-3" dirty="0">
                <a:solidFill>
                  <a:srgbClr val="FFFFFF"/>
                </a:solidFill>
                <a:latin typeface="Gill Sans MT"/>
                <a:cs typeface="Gill Sans MT"/>
              </a:rPr>
              <a:t>lecturer</a:t>
            </a:r>
            <a:endParaRPr sz="1850" dirty="0">
              <a:latin typeface="Gill Sans MT"/>
              <a:cs typeface="Gill Sans MT"/>
            </a:endParaRPr>
          </a:p>
        </p:txBody>
      </p:sp>
      <p:pic>
        <p:nvPicPr>
          <p:cNvPr id="7" name="Picture 6"/>
          <p:cNvPicPr>
            <a:picLocks noChangeAspect="1"/>
          </p:cNvPicPr>
          <p:nvPr/>
        </p:nvPicPr>
        <p:blipFill>
          <a:blip r:embed="rId2"/>
          <a:stretch>
            <a:fillRect/>
          </a:stretch>
        </p:blipFill>
        <p:spPr>
          <a:xfrm>
            <a:off x="191002" y="753899"/>
            <a:ext cx="8404358" cy="5658640"/>
          </a:xfrm>
          <a:prstGeom prst="rect">
            <a:avLst/>
          </a:prstGeom>
        </p:spPr>
      </p:pic>
      <p:sp>
        <p:nvSpPr>
          <p:cNvPr id="8" name="Title 7"/>
          <p:cNvSpPr>
            <a:spLocks noGrp="1"/>
          </p:cNvSpPr>
          <p:nvPr>
            <p:ph type="title"/>
          </p:nvPr>
        </p:nvSpPr>
        <p:spPr/>
        <p:txBody>
          <a:bodyPr/>
          <a:lstStyle/>
          <a:p>
            <a:endParaRPr lang="en-NZ"/>
          </a:p>
        </p:txBody>
      </p:sp>
      <p:sp>
        <p:nvSpPr>
          <p:cNvPr id="9" name="Rectangle 8"/>
          <p:cNvSpPr/>
          <p:nvPr/>
        </p:nvSpPr>
        <p:spPr>
          <a:xfrm>
            <a:off x="8735568" y="2507801"/>
            <a:ext cx="3334512" cy="3693319"/>
          </a:xfrm>
          <a:prstGeom prst="rect">
            <a:avLst/>
          </a:prstGeom>
        </p:spPr>
        <p:txBody>
          <a:bodyPr wrap="square">
            <a:spAutoFit/>
          </a:bodyPr>
          <a:lstStyle/>
          <a:p>
            <a:r>
              <a:rPr lang="en-US" dirty="0" smtClean="0">
                <a:solidFill>
                  <a:srgbClr val="666666"/>
                </a:solidFill>
                <a:latin typeface="Segoe UI" panose="020B0502040204020203" pitchFamily="34" charset="0"/>
              </a:rPr>
              <a:t>Application to be delivered to: </a:t>
            </a:r>
          </a:p>
          <a:p>
            <a:endParaRPr lang="en-US" dirty="0">
              <a:solidFill>
                <a:srgbClr val="666666"/>
              </a:solidFill>
              <a:latin typeface="Segoe UI" panose="020B0502040204020203" pitchFamily="34" charset="0"/>
            </a:endParaRPr>
          </a:p>
          <a:p>
            <a:r>
              <a:rPr lang="en-US" b="1" dirty="0" smtClean="0">
                <a:solidFill>
                  <a:srgbClr val="666666"/>
                </a:solidFill>
                <a:latin typeface="Segoe UI" panose="020B0502040204020203" pitchFamily="34" charset="0"/>
              </a:rPr>
              <a:t>Viola Laban</a:t>
            </a:r>
          </a:p>
          <a:p>
            <a:endParaRPr lang="en-US" dirty="0">
              <a:solidFill>
                <a:srgbClr val="666666"/>
              </a:solidFill>
              <a:latin typeface="Segoe UI" panose="020B0502040204020203" pitchFamily="34" charset="0"/>
            </a:endParaRPr>
          </a:p>
          <a:p>
            <a:r>
              <a:rPr lang="en-US" dirty="0" smtClean="0">
                <a:solidFill>
                  <a:srgbClr val="666666"/>
                </a:solidFill>
                <a:latin typeface="Segoe UI" panose="020B0502040204020203" pitchFamily="34" charset="0"/>
              </a:rPr>
              <a:t>Job </a:t>
            </a:r>
            <a:r>
              <a:rPr lang="en-US" dirty="0">
                <a:solidFill>
                  <a:srgbClr val="666666"/>
                </a:solidFill>
                <a:latin typeface="Segoe UI" panose="020B0502040204020203" pitchFamily="34" charset="0"/>
              </a:rPr>
              <a:t>title:</a:t>
            </a:r>
            <a:r>
              <a:rPr lang="en-US" dirty="0">
                <a:solidFill>
                  <a:srgbClr val="000000"/>
                </a:solidFill>
                <a:latin typeface="Segoe UI" panose="020B0502040204020203" pitchFamily="34" charset="0"/>
              </a:rPr>
              <a:t> </a:t>
            </a:r>
            <a:r>
              <a:rPr lang="en-US" dirty="0">
                <a:solidFill>
                  <a:srgbClr val="333333"/>
                </a:solidFill>
                <a:latin typeface="Segoe UI" panose="020B0502040204020203" pitchFamily="34" charset="0"/>
              </a:rPr>
              <a:t>Group Services Administrator</a:t>
            </a:r>
            <a:endParaRPr lang="en-US" dirty="0">
              <a:solidFill>
                <a:srgbClr val="000000"/>
              </a:solidFill>
              <a:latin typeface="Segoe UI" panose="020B0502040204020203" pitchFamily="34" charset="0"/>
            </a:endParaRPr>
          </a:p>
          <a:p>
            <a:r>
              <a:rPr lang="en-US" dirty="0">
                <a:solidFill>
                  <a:srgbClr val="666666"/>
                </a:solidFill>
                <a:latin typeface="Segoe UI" panose="020B0502040204020203" pitchFamily="34" charset="0"/>
              </a:rPr>
              <a:t>Department:</a:t>
            </a:r>
            <a:r>
              <a:rPr lang="en-US" dirty="0">
                <a:solidFill>
                  <a:srgbClr val="000000"/>
                </a:solidFill>
                <a:latin typeface="Segoe UI" panose="020B0502040204020203" pitchFamily="34" charset="0"/>
              </a:rPr>
              <a:t> </a:t>
            </a:r>
            <a:r>
              <a:rPr lang="en-US" dirty="0">
                <a:solidFill>
                  <a:srgbClr val="333333"/>
                </a:solidFill>
                <a:latin typeface="Segoe UI" panose="020B0502040204020203" pitchFamily="34" charset="0"/>
              </a:rPr>
              <a:t>Group Services</a:t>
            </a:r>
            <a:endParaRPr lang="en-US" dirty="0">
              <a:solidFill>
                <a:srgbClr val="000000"/>
              </a:solidFill>
              <a:latin typeface="Segoe UI" panose="020B0502040204020203" pitchFamily="34" charset="0"/>
            </a:endParaRPr>
          </a:p>
          <a:p>
            <a:r>
              <a:rPr lang="en-US" dirty="0">
                <a:solidFill>
                  <a:srgbClr val="666666"/>
                </a:solidFill>
                <a:latin typeface="Segoe UI" panose="020B0502040204020203" pitchFamily="34" charset="0"/>
              </a:rPr>
              <a:t>Company:</a:t>
            </a:r>
            <a:r>
              <a:rPr lang="en-US" dirty="0">
                <a:solidFill>
                  <a:srgbClr val="000000"/>
                </a:solidFill>
                <a:latin typeface="Segoe UI" panose="020B0502040204020203" pitchFamily="34" charset="0"/>
              </a:rPr>
              <a:t> </a:t>
            </a:r>
            <a:r>
              <a:rPr lang="en-US" dirty="0">
                <a:solidFill>
                  <a:srgbClr val="333333"/>
                </a:solidFill>
                <a:latin typeface="Segoe UI" panose="020B0502040204020203" pitchFamily="34" charset="0"/>
              </a:rPr>
              <a:t>The University of Auckland</a:t>
            </a:r>
            <a:endParaRPr lang="en-US" dirty="0">
              <a:solidFill>
                <a:srgbClr val="000000"/>
              </a:solidFill>
              <a:latin typeface="Segoe UI" panose="020B0502040204020203" pitchFamily="34" charset="0"/>
            </a:endParaRPr>
          </a:p>
          <a:p>
            <a:r>
              <a:rPr lang="en-US" dirty="0">
                <a:solidFill>
                  <a:srgbClr val="666666"/>
                </a:solidFill>
                <a:latin typeface="Segoe UI" panose="020B0502040204020203" pitchFamily="34" charset="0"/>
              </a:rPr>
              <a:t>Office:</a:t>
            </a:r>
            <a:r>
              <a:rPr lang="en-US" dirty="0">
                <a:solidFill>
                  <a:srgbClr val="000000"/>
                </a:solidFill>
                <a:latin typeface="Segoe UI" panose="020B0502040204020203" pitchFamily="34" charset="0"/>
              </a:rPr>
              <a:t> </a:t>
            </a:r>
            <a:r>
              <a:rPr lang="en-US" dirty="0" smtClean="0">
                <a:solidFill>
                  <a:srgbClr val="333333"/>
                </a:solidFill>
                <a:latin typeface="Segoe UI" panose="020B0502040204020203" pitchFamily="34" charset="0"/>
              </a:rPr>
              <a:t>201E-401</a:t>
            </a:r>
          </a:p>
          <a:p>
            <a:endParaRPr lang="en-US" dirty="0">
              <a:solidFill>
                <a:srgbClr val="333333"/>
              </a:solidFill>
              <a:latin typeface="Segoe UI" panose="020B0502040204020203" pitchFamily="34" charset="0"/>
            </a:endParaRPr>
          </a:p>
          <a:p>
            <a:r>
              <a:rPr lang="en-US" dirty="0" smtClean="0">
                <a:solidFill>
                  <a:srgbClr val="333333"/>
                </a:solidFill>
                <a:latin typeface="Segoe UI" panose="020B0502040204020203" pitchFamily="34" charset="0"/>
                <a:hlinkClick r:id="rId3"/>
              </a:rPr>
              <a:t>v.laban@auckland.ac.nz</a:t>
            </a:r>
            <a:r>
              <a:rPr lang="en-US" dirty="0" smtClean="0">
                <a:solidFill>
                  <a:srgbClr val="333333"/>
                </a:solidFill>
                <a:latin typeface="Segoe UI" panose="020B0502040204020203" pitchFamily="34" charset="0"/>
              </a:rPr>
              <a:t> </a:t>
            </a:r>
          </a:p>
          <a:p>
            <a:endParaRPr lang="en-US" b="0" i="0" dirty="0">
              <a:solidFill>
                <a:srgbClr val="000000"/>
              </a:solidFill>
              <a:effectLst/>
              <a:latin typeface="Segoe UI" panose="020B0502040204020203" pitchFamily="34" charset="0"/>
            </a:endParaRPr>
          </a:p>
        </p:txBody>
      </p:sp>
      <p:sp>
        <p:nvSpPr>
          <p:cNvPr id="10"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Segoe UI" panose="020B0502040204020203" pitchFamily="34" charset="0"/>
                <a:cs typeface="Segoe UI" panose="020B0502040204020203" pitchFamily="34" charset="0"/>
              </a:rPr>
              <a:t>v.laban@auckland.ac.nz</a:t>
            </a:r>
            <a:endParaRPr kumimoji="0" lang="en-US" altLang="en-US" b="0" i="0" u="none" strike="noStrike" cap="none" normalizeH="0" baseline="0" smtClean="0">
              <a:ln>
                <a:noFill/>
              </a:ln>
              <a:solidFill>
                <a:srgbClr val="000000"/>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rPr>
              <a:t/>
            </a:r>
            <a:br>
              <a:rPr kumimoji="0" lang="en-US" altLang="en-US" sz="800" b="0" i="0" u="none" strike="noStrike" cap="none" normalizeH="0" baseline="0" smtClean="0">
                <a:ln>
                  <a:noFill/>
                </a:ln>
                <a:solidFill>
                  <a:schemeClr val="tx1"/>
                </a:solidFill>
                <a:effectLst/>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Rectangle 2"/>
          <p:cNvSpPr>
            <a:spLocks noChangeArrowheads="1"/>
          </p:cNvSpPr>
          <p:nvPr/>
        </p:nvSpPr>
        <p:spPr bwMode="auto">
          <a:xfrm>
            <a:off x="88392" y="-89001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Segoe UI" panose="020B0502040204020203" pitchFamily="34" charset="0"/>
                <a:cs typeface="Segoe UI" panose="020B0502040204020203" pitchFamily="34" charset="0"/>
              </a:rPr>
              <a:t>v.laban@auckland.ac.nz</a:t>
            </a:r>
            <a:endParaRPr kumimoji="0" lang="en-US" altLang="en-US" b="0" i="0" u="none" strike="noStrike" cap="none" normalizeH="0" baseline="0" smtClean="0">
              <a:ln>
                <a:noFill/>
              </a:ln>
              <a:solidFill>
                <a:srgbClr val="000000"/>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rPr>
              <a:t/>
            </a:r>
            <a:br>
              <a:rPr kumimoji="0" lang="en-US" altLang="en-US" sz="800" b="0" i="0" u="none" strike="noStrike" cap="none" normalizeH="0" baseline="0" smtClean="0">
                <a:ln>
                  <a:noFill/>
                </a:ln>
                <a:solidFill>
                  <a:schemeClr val="tx1"/>
                </a:solidFill>
                <a:effectLst/>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Rectangle 3"/>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Segoe UI" panose="020B0502040204020203" pitchFamily="34" charset="0"/>
                <a:cs typeface="Segoe UI" panose="020B0502040204020203" pitchFamily="34" charset="0"/>
              </a:rPr>
              <a:t>v.laban@auckland.ac.nz</a:t>
            </a:r>
            <a:endParaRPr kumimoji="0" lang="en-US" altLang="en-US" b="0" i="0" u="none" strike="noStrike" cap="none" normalizeH="0" baseline="0" smtClean="0">
              <a:ln>
                <a:noFill/>
              </a:ln>
              <a:solidFill>
                <a:srgbClr val="000000"/>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rPr>
              <a:t/>
            </a:r>
            <a:br>
              <a:rPr kumimoji="0" lang="en-US" altLang="en-US" sz="800" b="0" i="0" u="none" strike="noStrike" cap="none" normalizeH="0" baseline="0" smtClean="0">
                <a:ln>
                  <a:noFill/>
                </a:ln>
                <a:solidFill>
                  <a:schemeClr val="tx1"/>
                </a:solidFill>
                <a:effectLst/>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33806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aims</a:t>
            </a:r>
            <a:endParaRPr lang="en-GB" dirty="0"/>
          </a:p>
        </p:txBody>
      </p:sp>
      <p:sp>
        <p:nvSpPr>
          <p:cNvPr id="5" name="Content Placeholder 4"/>
          <p:cNvSpPr>
            <a:spLocks noGrp="1"/>
          </p:cNvSpPr>
          <p:nvPr>
            <p:ph idx="1"/>
          </p:nvPr>
        </p:nvSpPr>
        <p:spPr>
          <a:xfrm>
            <a:off x="1024128" y="1794075"/>
            <a:ext cx="6303183" cy="4231276"/>
          </a:xfrm>
        </p:spPr>
        <p:txBody>
          <a:bodyPr>
            <a:normAutofit/>
          </a:bodyPr>
          <a:lstStyle/>
          <a:p>
            <a:pPr lvl="0">
              <a:lnSpc>
                <a:spcPct val="100000"/>
              </a:lnSpc>
              <a:spcBef>
                <a:spcPts val="0"/>
              </a:spcBef>
              <a:spcAft>
                <a:spcPts val="0"/>
              </a:spcAft>
              <a:buClrTx/>
              <a:buFont typeface="Wingdings" panose="05000000000000000000" pitchFamily="2" charset="2"/>
              <a:buChar char="q"/>
            </a:pPr>
            <a:r>
              <a:rPr lang="en-US" sz="3600" dirty="0" smtClean="0"/>
              <a:t> Reflect on why </a:t>
            </a:r>
            <a:r>
              <a:rPr lang="en-US" sz="3600" dirty="0"/>
              <a:t>is terrorism an essentially contested term </a:t>
            </a:r>
            <a:endParaRPr lang="en-NZ" sz="3600" dirty="0"/>
          </a:p>
          <a:p>
            <a:pPr>
              <a:lnSpc>
                <a:spcPct val="100000"/>
              </a:lnSpc>
              <a:spcBef>
                <a:spcPts val="0"/>
              </a:spcBef>
              <a:spcAft>
                <a:spcPts val="0"/>
              </a:spcAft>
              <a:buClrTx/>
              <a:buFont typeface="Wingdings" panose="05000000000000000000" pitchFamily="2" charset="2"/>
              <a:buChar char="q"/>
            </a:pPr>
            <a:r>
              <a:rPr lang="en-US" sz="3600" dirty="0" smtClean="0"/>
              <a:t> Critically engage with how the </a:t>
            </a:r>
            <a:r>
              <a:rPr lang="en-US" sz="3600" dirty="0"/>
              <a:t>label terrorism is </a:t>
            </a:r>
            <a:r>
              <a:rPr lang="en-US" sz="3600" dirty="0" smtClean="0"/>
              <a:t>unevenly used</a:t>
            </a:r>
          </a:p>
          <a:p>
            <a:pPr>
              <a:lnSpc>
                <a:spcPct val="100000"/>
              </a:lnSpc>
              <a:spcBef>
                <a:spcPts val="0"/>
              </a:spcBef>
              <a:spcAft>
                <a:spcPts val="0"/>
              </a:spcAft>
              <a:buClrTx/>
              <a:buFont typeface="Wingdings" panose="05000000000000000000" pitchFamily="2" charset="2"/>
              <a:buChar char="q"/>
            </a:pPr>
            <a:r>
              <a:rPr lang="en-US" sz="3600" dirty="0"/>
              <a:t> </a:t>
            </a:r>
            <a:r>
              <a:rPr lang="en-US" sz="3600" dirty="0" smtClean="0"/>
              <a:t>Identify analytical lens through which to engage with terrorism as ‘objectively’ as possibl</a:t>
            </a:r>
            <a:r>
              <a:rPr lang="en-US" sz="3600" dirty="0"/>
              <a:t>e</a:t>
            </a:r>
            <a:endParaRPr lang="en-NZ" sz="3600" dirty="0"/>
          </a:p>
          <a:p>
            <a:pPr marL="0" indent="0">
              <a:buClrTx/>
              <a:buNone/>
            </a:pPr>
            <a:endParaRPr lang="en-GB" dirty="0"/>
          </a:p>
        </p:txBody>
      </p:sp>
      <p:pic>
        <p:nvPicPr>
          <p:cNvPr id="2050" name="Picture 2" descr="Image result for terror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9651" y="1885997"/>
            <a:ext cx="3953060" cy="4047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84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489" y="105714"/>
            <a:ext cx="9720072" cy="1499616"/>
          </a:xfrm>
        </p:spPr>
        <p:txBody>
          <a:bodyPr/>
          <a:lstStyle/>
          <a:p>
            <a:pPr algn="ctr"/>
            <a:r>
              <a:rPr lang="en-GB" dirty="0" smtClean="0"/>
              <a:t>outline</a:t>
            </a:r>
            <a:endParaRPr lang="en-GB" dirty="0"/>
          </a:p>
        </p:txBody>
      </p:sp>
      <p:sp>
        <p:nvSpPr>
          <p:cNvPr id="5" name="TextBox 4"/>
          <p:cNvSpPr txBox="1"/>
          <p:nvPr/>
        </p:nvSpPr>
        <p:spPr>
          <a:xfrm>
            <a:off x="5698273" y="1906209"/>
            <a:ext cx="5032302" cy="3416320"/>
          </a:xfrm>
          <a:prstGeom prst="rect">
            <a:avLst/>
          </a:prstGeom>
          <a:noFill/>
        </p:spPr>
        <p:txBody>
          <a:bodyPr wrap="square" rtlCol="0">
            <a:spAutoFit/>
          </a:bodyPr>
          <a:lstStyle/>
          <a:p>
            <a:pPr lvl="0">
              <a:buFont typeface="Wingdings" panose="05000000000000000000" pitchFamily="2" charset="2"/>
              <a:buChar char="q"/>
            </a:pPr>
            <a:r>
              <a:rPr lang="en-GB" sz="3600" dirty="0" smtClean="0"/>
              <a:t> </a:t>
            </a:r>
            <a:r>
              <a:rPr lang="en-GB" sz="3600" dirty="0"/>
              <a:t>T</a:t>
            </a:r>
            <a:r>
              <a:rPr lang="en-GB" sz="3600" dirty="0" smtClean="0"/>
              <a:t>errorism as an essentially contested term </a:t>
            </a:r>
          </a:p>
          <a:p>
            <a:pPr lvl="0">
              <a:buFont typeface="Wingdings" panose="05000000000000000000" pitchFamily="2" charset="2"/>
              <a:buChar char="q"/>
            </a:pPr>
            <a:r>
              <a:rPr lang="en-GB" sz="3600" dirty="0"/>
              <a:t> </a:t>
            </a:r>
            <a:r>
              <a:rPr lang="en-GB" sz="3600" dirty="0" smtClean="0"/>
              <a:t>Terrorism as a social construct</a:t>
            </a:r>
          </a:p>
          <a:p>
            <a:pPr lvl="0">
              <a:buFont typeface="Wingdings" panose="05000000000000000000" pitchFamily="2" charset="2"/>
              <a:buChar char="q"/>
            </a:pPr>
            <a:r>
              <a:rPr lang="en-GB" sz="3600" dirty="0"/>
              <a:t> </a:t>
            </a:r>
            <a:r>
              <a:rPr lang="en-GB" sz="3600" dirty="0" smtClean="0"/>
              <a:t>Thinking about terrorism analytically </a:t>
            </a:r>
            <a:endParaRPr lang="en-GB" sz="3600" dirty="0"/>
          </a:p>
        </p:txBody>
      </p:sp>
      <p:sp>
        <p:nvSpPr>
          <p:cNvPr id="6" name="AutoShape 2" descr="Image result for I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4" descr="Image result for I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8" name="Picture 7"/>
          <p:cNvPicPr>
            <a:picLocks noChangeAspect="1"/>
          </p:cNvPicPr>
          <p:nvPr/>
        </p:nvPicPr>
        <p:blipFill>
          <a:blip r:embed="rId3"/>
          <a:stretch>
            <a:fillRect/>
          </a:stretch>
        </p:blipFill>
        <p:spPr>
          <a:xfrm>
            <a:off x="810045" y="1713301"/>
            <a:ext cx="4313018" cy="3802137"/>
          </a:xfrm>
          <a:prstGeom prst="rect">
            <a:avLst/>
          </a:prstGeom>
        </p:spPr>
      </p:pic>
    </p:spTree>
    <p:extLst>
      <p:ext uri="{BB962C8B-B14F-4D97-AF65-F5344CB8AC3E}">
        <p14:creationId xmlns:p14="http://schemas.microsoft.com/office/powerpoint/2010/main" val="365348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p:cNvSpPr txBox="1"/>
          <p:nvPr/>
        </p:nvSpPr>
        <p:spPr>
          <a:xfrm>
            <a:off x="-319596" y="1153794"/>
            <a:ext cx="4278574" cy="1929136"/>
          </a:xfrm>
          <a:prstGeom prst="rect">
            <a:avLst/>
          </a:prstGeom>
        </p:spPr>
        <p:txBody>
          <a:bodyPr vert="horz" lIns="91440" tIns="45720" rIns="91440" bIns="45720" rtlCol="0" anchor="ctr">
            <a:normAutofit/>
          </a:bodyPr>
          <a:lstStyle/>
          <a:p>
            <a:pPr algn="r" defTabSz="914400">
              <a:lnSpc>
                <a:spcPct val="80000"/>
              </a:lnSpc>
              <a:spcBef>
                <a:spcPct val="0"/>
              </a:spcBef>
              <a:spcAft>
                <a:spcPts val="600"/>
              </a:spcAft>
            </a:pPr>
            <a:r>
              <a:rPr lang="en-GB" sz="6600" cap="all" spc="200" dirty="0" smtClean="0">
                <a:solidFill>
                  <a:schemeClr val="bg1"/>
                </a:solidFill>
                <a:latin typeface="+mj-lt"/>
                <a:ea typeface="+mj-ea"/>
                <a:cs typeface="+mj-cs"/>
              </a:rPr>
              <a:t>What is terrorism? </a:t>
            </a:r>
            <a:r>
              <a:rPr lang="en-US" sz="6600" cap="all" spc="200" dirty="0" smtClean="0">
                <a:solidFill>
                  <a:schemeClr val="bg1"/>
                </a:solidFill>
                <a:latin typeface="+mj-lt"/>
                <a:ea typeface="+mj-ea"/>
                <a:cs typeface="+mj-cs"/>
              </a:rPr>
              <a:t> </a:t>
            </a:r>
            <a:endParaRPr lang="en-US" sz="6600" cap="all" spc="200" dirty="0">
              <a:solidFill>
                <a:schemeClr val="bg1"/>
              </a:solidFill>
              <a:latin typeface="+mj-lt"/>
              <a:ea typeface="+mj-ea"/>
              <a:cs typeface="+mj-cs"/>
            </a:endParaRPr>
          </a:p>
        </p:txBody>
      </p:sp>
      <p:pic>
        <p:nvPicPr>
          <p:cNvPr id="6146" name="Picture 2" descr="Image result for white supremacy is terror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6667" y="693937"/>
            <a:ext cx="7051934" cy="5493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584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916860" cy="1499616"/>
          </a:xfrm>
        </p:spPr>
        <p:txBody>
          <a:bodyPr/>
          <a:lstStyle/>
          <a:p>
            <a:pPr algn="ctr"/>
            <a:r>
              <a:rPr lang="en-GB" dirty="0" smtClean="0"/>
              <a:t>WHAT IS Terrorism?    </a:t>
            </a:r>
            <a:endParaRPr lang="en-GB" dirty="0"/>
          </a:p>
        </p:txBody>
      </p:sp>
      <p:sp>
        <p:nvSpPr>
          <p:cNvPr id="5" name="Content Placeholder 4"/>
          <p:cNvSpPr>
            <a:spLocks noGrp="1"/>
          </p:cNvSpPr>
          <p:nvPr>
            <p:ph idx="1"/>
          </p:nvPr>
        </p:nvSpPr>
        <p:spPr>
          <a:xfrm>
            <a:off x="1056697" y="1931737"/>
            <a:ext cx="10794992" cy="4415742"/>
          </a:xfrm>
        </p:spPr>
        <p:txBody>
          <a:bodyPr>
            <a:normAutofit/>
          </a:bodyPr>
          <a:lstStyle/>
          <a:p>
            <a:pPr marL="0" indent="0">
              <a:buClrTx/>
              <a:buNone/>
            </a:pPr>
            <a:endParaRPr lang="en-NZ" dirty="0"/>
          </a:p>
          <a:p>
            <a:pPr>
              <a:buClrTx/>
              <a:buFont typeface="Wingdings" panose="05000000000000000000" pitchFamily="2" charset="2"/>
              <a:buChar char="q"/>
            </a:pPr>
            <a:endParaRPr lang="en-NZ" dirty="0"/>
          </a:p>
          <a:p>
            <a:pPr>
              <a:buClrTx/>
              <a:buFont typeface="Wingdings" panose="05000000000000000000" pitchFamily="2" charset="2"/>
              <a:buChar char="q"/>
            </a:pPr>
            <a:endParaRPr lang="en-AU" sz="2400" dirty="0"/>
          </a:p>
        </p:txBody>
      </p:sp>
      <p:graphicFrame>
        <p:nvGraphicFramePr>
          <p:cNvPr id="3" name="Table 2"/>
          <p:cNvGraphicFramePr>
            <a:graphicFrameLocks noGrp="1"/>
          </p:cNvGraphicFramePr>
          <p:nvPr>
            <p:extLst>
              <p:ext uri="{D42A27DB-BD31-4B8C-83A1-F6EECF244321}">
                <p14:modId xmlns:p14="http://schemas.microsoft.com/office/powerpoint/2010/main" val="3359373530"/>
              </p:ext>
            </p:extLst>
          </p:nvPr>
        </p:nvGraphicFramePr>
        <p:xfrm>
          <a:off x="2566088" y="2254928"/>
          <a:ext cx="7776210" cy="2742739"/>
        </p:xfrm>
        <a:graphic>
          <a:graphicData uri="http://schemas.openxmlformats.org/drawingml/2006/table">
            <a:tbl>
              <a:tblPr firstRow="1" firstCol="1" bandRow="1">
                <a:tableStyleId>{5C22544A-7EE6-4342-B048-85BDC9FD1C3A}</a:tableStyleId>
              </a:tblPr>
              <a:tblGrid>
                <a:gridCol w="7776210">
                  <a:extLst>
                    <a:ext uri="{9D8B030D-6E8A-4147-A177-3AD203B41FA5}">
                      <a16:colId xmlns:a16="http://schemas.microsoft.com/office/drawing/2014/main" val="1566581884"/>
                    </a:ext>
                  </a:extLst>
                </a:gridCol>
              </a:tblGrid>
              <a:tr h="2742739">
                <a:tc>
                  <a:txBody>
                    <a:bodyPr/>
                    <a:lstStyle/>
                    <a:p>
                      <a:pPr algn="ctr">
                        <a:lnSpc>
                          <a:spcPct val="107000"/>
                        </a:lnSpc>
                        <a:spcAft>
                          <a:spcPts val="0"/>
                        </a:spcAft>
                      </a:pPr>
                      <a:r>
                        <a:rPr lang="en-US" sz="4000" dirty="0">
                          <a:effectLst/>
                        </a:rPr>
                        <a:t>Class </a:t>
                      </a:r>
                      <a:r>
                        <a:rPr lang="en-US" sz="4000" dirty="0" smtClean="0">
                          <a:effectLst/>
                        </a:rPr>
                        <a:t>exercise </a:t>
                      </a:r>
                      <a:endParaRPr lang="en-NZ" sz="4000" dirty="0">
                        <a:effectLst/>
                      </a:endParaRPr>
                    </a:p>
                    <a:p>
                      <a:pPr algn="ctr">
                        <a:lnSpc>
                          <a:spcPct val="107000"/>
                        </a:lnSpc>
                        <a:spcAft>
                          <a:spcPts val="0"/>
                        </a:spcAft>
                      </a:pPr>
                      <a:r>
                        <a:rPr lang="en-US" sz="1200" dirty="0">
                          <a:effectLst/>
                        </a:rPr>
                        <a:t> </a:t>
                      </a:r>
                      <a:endParaRPr lang="en-NZ" sz="1100" dirty="0">
                        <a:effectLst/>
                      </a:endParaRPr>
                    </a:p>
                    <a:p>
                      <a:pPr algn="ctr">
                        <a:lnSpc>
                          <a:spcPct val="107000"/>
                        </a:lnSpc>
                        <a:spcAft>
                          <a:spcPts val="0"/>
                        </a:spcAft>
                      </a:pPr>
                      <a:r>
                        <a:rPr lang="en-NZ" sz="2800" dirty="0" smtClean="0">
                          <a:effectLst/>
                          <a:latin typeface="Verdana" panose="020B0604030504040204" pitchFamily="34" charset="0"/>
                          <a:ea typeface="Verdana" panose="020B0604030504040204" pitchFamily="34" charset="0"/>
                          <a:cs typeface="Times New Roman" panose="02020603050405020304" pitchFamily="18" charset="0"/>
                        </a:rPr>
                        <a:t>Write your definition of terrorism</a:t>
                      </a:r>
                      <a:r>
                        <a:rPr lang="en-NZ" sz="2800" baseline="0" dirty="0" smtClean="0">
                          <a:effectLst/>
                          <a:latin typeface="Verdana" panose="020B0604030504040204" pitchFamily="34" charset="0"/>
                          <a:ea typeface="Verdana" panose="020B0604030504040204" pitchFamily="34" charset="0"/>
                          <a:cs typeface="Times New Roman" panose="02020603050405020304" pitchFamily="18" charset="0"/>
                        </a:rPr>
                        <a:t> in no more than 150 words</a:t>
                      </a:r>
                    </a:p>
                    <a:p>
                      <a:pPr algn="ctr">
                        <a:lnSpc>
                          <a:spcPct val="107000"/>
                        </a:lnSpc>
                        <a:spcAft>
                          <a:spcPts val="0"/>
                        </a:spcAft>
                      </a:pPr>
                      <a:endParaRPr lang="en-NZ" sz="28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solidFill>
                      <a:schemeClr val="bg1">
                        <a:lumMod val="50000"/>
                      </a:schemeClr>
                    </a:solidFill>
                  </a:tcPr>
                </a:tc>
                <a:extLst>
                  <a:ext uri="{0D108BD9-81ED-4DB2-BD59-A6C34878D82A}">
                    <a16:rowId xmlns:a16="http://schemas.microsoft.com/office/drawing/2014/main" val="858221458"/>
                  </a:ext>
                </a:extLst>
              </a:tr>
            </a:tbl>
          </a:graphicData>
        </a:graphic>
      </p:graphicFrame>
    </p:spTree>
    <p:extLst>
      <p:ext uri="{BB962C8B-B14F-4D97-AF65-F5344CB8AC3E}">
        <p14:creationId xmlns:p14="http://schemas.microsoft.com/office/powerpoint/2010/main" val="2077035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916860" cy="1499616"/>
          </a:xfrm>
        </p:spPr>
        <p:txBody>
          <a:bodyPr/>
          <a:lstStyle/>
          <a:p>
            <a:pPr algn="ctr"/>
            <a:r>
              <a:rPr lang="en-GB" dirty="0" smtClean="0"/>
              <a:t>What is terrorism?   </a:t>
            </a:r>
            <a:endParaRPr lang="en-GB" dirty="0"/>
          </a:p>
        </p:txBody>
      </p:sp>
      <p:sp>
        <p:nvSpPr>
          <p:cNvPr id="5" name="Content Placeholder 4"/>
          <p:cNvSpPr>
            <a:spLocks noGrp="1"/>
          </p:cNvSpPr>
          <p:nvPr>
            <p:ph idx="1"/>
          </p:nvPr>
        </p:nvSpPr>
        <p:spPr>
          <a:xfrm>
            <a:off x="1051560" y="2599249"/>
            <a:ext cx="6392969" cy="4415742"/>
          </a:xfrm>
        </p:spPr>
        <p:txBody>
          <a:bodyPr>
            <a:normAutofit/>
          </a:bodyPr>
          <a:lstStyle/>
          <a:p>
            <a:pPr>
              <a:buClrTx/>
              <a:buFont typeface="Wingdings" panose="05000000000000000000" pitchFamily="2" charset="2"/>
              <a:buChar char="q"/>
            </a:pPr>
            <a:r>
              <a:rPr lang="en-US" sz="2600" dirty="0" smtClean="0"/>
              <a:t> The </a:t>
            </a:r>
            <a:r>
              <a:rPr lang="en-US" sz="2600" dirty="0"/>
              <a:t>act</a:t>
            </a:r>
            <a:endParaRPr lang="en-NZ" sz="2600" dirty="0"/>
          </a:p>
          <a:p>
            <a:pPr>
              <a:buClrTx/>
              <a:buFont typeface="Wingdings" panose="05000000000000000000" pitchFamily="2" charset="2"/>
              <a:buChar char="q"/>
            </a:pPr>
            <a:r>
              <a:rPr lang="en-US" sz="2600" dirty="0" smtClean="0"/>
              <a:t> The perpetrators, actors</a:t>
            </a:r>
            <a:endParaRPr lang="en-NZ" sz="2600" dirty="0"/>
          </a:p>
          <a:p>
            <a:pPr>
              <a:buClrTx/>
              <a:buFont typeface="Wingdings" panose="05000000000000000000" pitchFamily="2" charset="2"/>
              <a:buChar char="q"/>
            </a:pPr>
            <a:r>
              <a:rPr lang="en-US" sz="2600" dirty="0" smtClean="0"/>
              <a:t> The </a:t>
            </a:r>
            <a:r>
              <a:rPr lang="en-US" sz="2600" dirty="0"/>
              <a:t>target</a:t>
            </a:r>
            <a:endParaRPr lang="en-NZ" sz="2600" dirty="0"/>
          </a:p>
          <a:p>
            <a:pPr>
              <a:buClrTx/>
              <a:buFont typeface="Wingdings" panose="05000000000000000000" pitchFamily="2" charset="2"/>
              <a:buChar char="q"/>
            </a:pPr>
            <a:r>
              <a:rPr lang="en-US" sz="2600" dirty="0" smtClean="0"/>
              <a:t> The motive/ aims</a:t>
            </a:r>
            <a:endParaRPr lang="en-NZ" sz="2600" dirty="0"/>
          </a:p>
          <a:p>
            <a:pPr marL="0" indent="0">
              <a:buClrTx/>
              <a:buNone/>
            </a:pPr>
            <a:endParaRPr lang="en-AU" sz="2400" dirty="0"/>
          </a:p>
        </p:txBody>
      </p:sp>
      <p:sp>
        <p:nvSpPr>
          <p:cNvPr id="3" name="AutoShape 2" descr="Image result for AL; qae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034" name="Picture 10" descr="https://sowblogshome.files.wordpress.com/2019/03/terr0_x-e1551486835287.jpg?w=8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4376" y="2683392"/>
            <a:ext cx="6516750"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3094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1473</TotalTime>
  <Words>1532</Words>
  <Application>Microsoft Office PowerPoint</Application>
  <PresentationFormat>Widescreen</PresentationFormat>
  <Paragraphs>270</Paragraphs>
  <Slides>31</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Gill Sans MT</vt:lpstr>
      <vt:lpstr>Segoe UI</vt:lpstr>
      <vt:lpstr>Symbol</vt:lpstr>
      <vt:lpstr>Times New Roman</vt:lpstr>
      <vt:lpstr>Tw Cen MT</vt:lpstr>
      <vt:lpstr>Tw Cen MT Condensed</vt:lpstr>
      <vt:lpstr>Verdana</vt:lpstr>
      <vt:lpstr>Wingdings</vt:lpstr>
      <vt:lpstr>Wingdings 3</vt:lpstr>
      <vt:lpstr>Integral</vt:lpstr>
      <vt:lpstr>PowerPoint Presentation</vt:lpstr>
      <vt:lpstr>Contact details</vt:lpstr>
      <vt:lpstr>Objectives, expectations and teaching approach</vt:lpstr>
      <vt:lpstr>PowerPoint Presentation</vt:lpstr>
      <vt:lpstr>aims</vt:lpstr>
      <vt:lpstr>outline</vt:lpstr>
      <vt:lpstr>PowerPoint Presentation</vt:lpstr>
      <vt:lpstr>WHAT IS Terrorism?    </vt:lpstr>
      <vt:lpstr>What is terrorism?   </vt:lpstr>
      <vt:lpstr>What is terrorism?   </vt:lpstr>
      <vt:lpstr>What is terrorism?   </vt:lpstr>
      <vt:lpstr>What is terrorism?   </vt:lpstr>
      <vt:lpstr>PowerPoint Presentation</vt:lpstr>
      <vt:lpstr>TERRORISM AS A SOCIAL CONSTRUCT SOCIAL CONSTRUCTs</vt:lpstr>
      <vt:lpstr>TERRORISM AS A SOCIAL CONSTRUCT</vt:lpstr>
      <vt:lpstr>Terrorism as a social construct  Media </vt:lpstr>
      <vt:lpstr>Terrorism as a social construct  Media </vt:lpstr>
      <vt:lpstr>Terrorism as a social construct  The law </vt:lpstr>
      <vt:lpstr>Terrorism as a social construct  The law </vt:lpstr>
      <vt:lpstr>Terrorism as a social construct  The law </vt:lpstr>
      <vt:lpstr>Terrorism as a social construct  The law </vt:lpstr>
      <vt:lpstr>Terrorism as a social construct  POLITICS</vt:lpstr>
      <vt:lpstr>Terrorism as a social construct </vt:lpstr>
      <vt:lpstr>PowerPoint Presentation</vt:lpstr>
      <vt:lpstr>political violence </vt:lpstr>
      <vt:lpstr>Terrorism: an analytical view key criteria   </vt:lpstr>
      <vt:lpstr>Terrorism: an analytical view implication of key criteria </vt:lpstr>
      <vt:lpstr>What is political violence? </vt:lpstr>
      <vt:lpstr>Study questions  </vt:lpstr>
      <vt:lpstr>Key points </vt:lpstr>
      <vt:lpstr>References  </vt:lpstr>
    </vt:vector>
  </TitlesOfParts>
  <Company>University of Sussex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 Security and Development</dc:title>
  <dc:creator>Synne Dyvik</dc:creator>
  <cp:lastModifiedBy>Fabio Scarpello</cp:lastModifiedBy>
  <cp:revision>221</cp:revision>
  <dcterms:created xsi:type="dcterms:W3CDTF">2015-09-14T16:04:57Z</dcterms:created>
  <dcterms:modified xsi:type="dcterms:W3CDTF">2019-07-23T01:01:22Z</dcterms:modified>
</cp:coreProperties>
</file>