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29"/>
  </p:notesMasterIdLst>
  <p:sldIdLst>
    <p:sldId id="267" r:id="rId2"/>
    <p:sldId id="327" r:id="rId3"/>
    <p:sldId id="328" r:id="rId4"/>
    <p:sldId id="329" r:id="rId5"/>
    <p:sldId id="294" r:id="rId6"/>
    <p:sldId id="264" r:id="rId7"/>
    <p:sldId id="272" r:id="rId8"/>
    <p:sldId id="313" r:id="rId9"/>
    <p:sldId id="325" r:id="rId10"/>
    <p:sldId id="314" r:id="rId11"/>
    <p:sldId id="315" r:id="rId12"/>
    <p:sldId id="296" r:id="rId13"/>
    <p:sldId id="300" r:id="rId14"/>
    <p:sldId id="316" r:id="rId15"/>
    <p:sldId id="298" r:id="rId16"/>
    <p:sldId id="289" r:id="rId17"/>
    <p:sldId id="290" r:id="rId18"/>
    <p:sldId id="317" r:id="rId19"/>
    <p:sldId id="318" r:id="rId20"/>
    <p:sldId id="319" r:id="rId21"/>
    <p:sldId id="320" r:id="rId22"/>
    <p:sldId id="321" r:id="rId23"/>
    <p:sldId id="322" r:id="rId24"/>
    <p:sldId id="323" r:id="rId25"/>
    <p:sldId id="326" r:id="rId26"/>
    <p:sldId id="312" r:id="rId27"/>
    <p:sldId id="32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nne Dyvik" initials="SD" lastIdx="2" clrIdx="0">
    <p:extLst/>
  </p:cmAuthor>
  <p:cmAuthor id="2" name="Tom" initials="T" lastIdx="1" clrIdx="1">
    <p:extLst>
      <p:ext uri="{19B8F6BF-5375-455C-9EA6-DF929625EA0E}">
        <p15:presenceInfo xmlns:p15="http://schemas.microsoft.com/office/powerpoint/2012/main" userId="Tom" providerId="None"/>
      </p:ext>
    </p:extLst>
  </p:cmAuthor>
  <p:cmAuthor id="3" name="Fabio Scarpello" initials="FS" lastIdx="1" clrIdx="2">
    <p:extLst>
      <p:ext uri="{19B8F6BF-5375-455C-9EA6-DF929625EA0E}">
        <p15:presenceInfo xmlns:p15="http://schemas.microsoft.com/office/powerpoint/2012/main" userId="Fabio Scarpel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86" autoAdjust="0"/>
    <p:restoredTop sz="96395" autoAdjust="0"/>
  </p:normalViewPr>
  <p:slideViewPr>
    <p:cSldViewPr snapToGrid="0">
      <p:cViewPr varScale="1">
        <p:scale>
          <a:sx n="84" d="100"/>
          <a:sy n="84" d="100"/>
        </p:scale>
        <p:origin x="125"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E26D9-ECEC-4AE5-9F31-3BD6B1D5C2AA}" type="datetimeFigureOut">
              <a:rPr lang="en-GB" smtClean="0"/>
              <a:t>29/07/2019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F8DF2-2A72-4887-8E47-34182B3567A9}" type="slidenum">
              <a:rPr lang="en-GB" smtClean="0"/>
              <a:t>‹#›</a:t>
            </a:fld>
            <a:endParaRPr lang="en-GB"/>
          </a:p>
        </p:txBody>
      </p:sp>
    </p:spTree>
    <p:extLst>
      <p:ext uri="{BB962C8B-B14F-4D97-AF65-F5344CB8AC3E}">
        <p14:creationId xmlns:p14="http://schemas.microsoft.com/office/powerpoint/2010/main" val="188883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4</a:t>
            </a:fld>
            <a:endParaRPr lang="en-GB"/>
          </a:p>
        </p:txBody>
      </p:sp>
    </p:spTree>
    <p:extLst>
      <p:ext uri="{BB962C8B-B14F-4D97-AF65-F5344CB8AC3E}">
        <p14:creationId xmlns:p14="http://schemas.microsoft.com/office/powerpoint/2010/main" val="231845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6</a:t>
            </a:fld>
            <a:endParaRPr lang="en-GB"/>
          </a:p>
        </p:txBody>
      </p:sp>
    </p:spTree>
    <p:extLst>
      <p:ext uri="{BB962C8B-B14F-4D97-AF65-F5344CB8AC3E}">
        <p14:creationId xmlns:p14="http://schemas.microsoft.com/office/powerpoint/2010/main" val="164322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Cold War had</a:t>
            </a:r>
            <a:r>
              <a:rPr lang="en-GB" baseline="0" dirty="0"/>
              <a:t> stabilised world order and displaced conflict into the Global South. Without that order, optimism. But, with Yugoslavia and Somalia, emerging idea was that conflict remained but had transformed.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And that with globalisation and mass circulation, need to manage poverty, environmental collapse, health etc internationally, as these do not respect state boundaries.</a:t>
            </a:r>
            <a:endParaRPr lang="en-US" dirty="0"/>
          </a:p>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7</a:t>
            </a:fld>
            <a:endParaRPr lang="en-US"/>
          </a:p>
        </p:txBody>
      </p:sp>
    </p:spTree>
    <p:extLst>
      <p:ext uri="{BB962C8B-B14F-4D97-AF65-F5344CB8AC3E}">
        <p14:creationId xmlns:p14="http://schemas.microsoft.com/office/powerpoint/2010/main" val="359987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Cold War had</a:t>
            </a:r>
            <a:r>
              <a:rPr lang="en-GB" baseline="0" dirty="0"/>
              <a:t> stabilised world order and displaced conflict into the Global South. Without that order, optimism. But, with Yugoslavia and Somalia, emerging idea was that conflict remained but had transformed.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And that with globalisation and mass circulation, need to manage poverty, environmental collapse, health etc internationally, as these do not respect state boundaries.</a:t>
            </a:r>
            <a:endParaRPr lang="en-US" dirty="0"/>
          </a:p>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12</a:t>
            </a:fld>
            <a:endParaRPr lang="en-US"/>
          </a:p>
        </p:txBody>
      </p:sp>
    </p:spTree>
    <p:extLst>
      <p:ext uri="{BB962C8B-B14F-4D97-AF65-F5344CB8AC3E}">
        <p14:creationId xmlns:p14="http://schemas.microsoft.com/office/powerpoint/2010/main" val="425135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26</a:t>
            </a:fld>
            <a:endParaRPr lang="en-GB"/>
          </a:p>
        </p:txBody>
      </p:sp>
    </p:spTree>
    <p:extLst>
      <p:ext uri="{BB962C8B-B14F-4D97-AF65-F5344CB8AC3E}">
        <p14:creationId xmlns:p14="http://schemas.microsoft.com/office/powerpoint/2010/main" val="189683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27</a:t>
            </a:fld>
            <a:endParaRPr lang="en-GB"/>
          </a:p>
        </p:txBody>
      </p:sp>
    </p:spTree>
    <p:extLst>
      <p:ext uri="{BB962C8B-B14F-4D97-AF65-F5344CB8AC3E}">
        <p14:creationId xmlns:p14="http://schemas.microsoft.com/office/powerpoint/2010/main" val="1516808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86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9501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74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924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612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107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1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66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98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223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7/29/2019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9358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urworldindata.org/terrorism"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pastyle.org/learn/tutorials/basics-tutorial" TargetMode="External"/><Relationship Id="rId2" Type="http://schemas.openxmlformats.org/officeDocument/2006/relationships/hyperlink" Target="https://www.cite.auckland.ac.nz/3_1.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QO36E03o5VE&amp;t=302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anthropoetics.ucla.edu/ap0801/terror/" TargetMode="External"/><Relationship Id="rId3" Type="http://schemas.openxmlformats.org/officeDocument/2006/relationships/hyperlink" Target="http://www.pm.gov.uk/output/Page5461.asp" TargetMode="External"/><Relationship Id="rId7" Type="http://schemas.openxmlformats.org/officeDocument/2006/relationships/hyperlink" Target="https://ourworldindata.org/terroris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apers.ssrn.com/sol3/papers.cfm?abstract_id=2085183" TargetMode="External"/><Relationship Id="rId5" Type="http://schemas.openxmlformats.org/officeDocument/2006/relationships/hyperlink" Target="http://www.whitehouse.gov/news/releases/2002/03/20020311-1.html" TargetMode="External"/><Relationship Id="rId4" Type="http://schemas.openxmlformats.org/officeDocument/2006/relationships/hyperlink" Target="http://www.whitehouse.gov/news/releases/2001/10/20011026-5.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oursera.org/lecture/terrorism/1-2-history-of-terrorism-zc6i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712B6A8-CCDB-41BF-96E7-5F8ED8FE9D73}"/>
              </a:ext>
            </a:extLst>
          </p:cNvPr>
          <p:cNvSpPr txBox="1">
            <a:spLocks/>
          </p:cNvSpPr>
          <p:nvPr/>
        </p:nvSpPr>
        <p:spPr>
          <a:xfrm>
            <a:off x="7137647" y="484559"/>
            <a:ext cx="4936589" cy="5515798"/>
          </a:xfrm>
          <a:prstGeom prst="rect">
            <a:avLst/>
          </a:prstGeom>
        </p:spPr>
        <p:txBody>
          <a:bodyPr vert="horz" lIns="91440" tIns="45720" rIns="91440" bIns="45720" rtlCol="0" anchor="ctr">
            <a:normAutofit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endParaRPr lang="en-GB" dirty="0"/>
          </a:p>
          <a:p>
            <a:pPr algn="ctr"/>
            <a:endParaRPr lang="en-GB" dirty="0"/>
          </a:p>
          <a:p>
            <a:pPr algn="ctr"/>
            <a:r>
              <a:rPr lang="en-GB" b="1" dirty="0" smtClean="0"/>
              <a:t>POL346</a:t>
            </a:r>
          </a:p>
          <a:p>
            <a:pPr algn="ctr"/>
            <a:r>
              <a:rPr lang="en-GB" b="1" dirty="0" smtClean="0"/>
              <a:t>Terrorism</a:t>
            </a:r>
            <a:endParaRPr lang="en-GB" b="1" dirty="0"/>
          </a:p>
          <a:p>
            <a:pPr algn="ctr"/>
            <a:endParaRPr lang="en-GB" sz="2800" dirty="0"/>
          </a:p>
          <a:p>
            <a:pPr algn="ctr"/>
            <a:r>
              <a:rPr lang="en-GB" sz="2800" dirty="0"/>
              <a:t>Dr Fabio Scarpello</a:t>
            </a:r>
          </a:p>
          <a:p>
            <a:pPr algn="ctr"/>
            <a:endParaRPr lang="en-GB" dirty="0"/>
          </a:p>
          <a:p>
            <a:pPr algn="ctr"/>
            <a:r>
              <a:rPr lang="en-GB" b="1" dirty="0"/>
              <a:t>Week 2</a:t>
            </a:r>
          </a:p>
          <a:p>
            <a:pPr algn="ctr"/>
            <a:endParaRPr lang="en-GB" b="1" dirty="0"/>
          </a:p>
          <a:p>
            <a:pPr algn="ctr"/>
            <a:r>
              <a:rPr lang="en-GB" b="1" dirty="0" smtClean="0"/>
              <a:t>What is </a:t>
            </a:r>
          </a:p>
          <a:p>
            <a:pPr algn="ctr"/>
            <a:r>
              <a:rPr lang="en-GB" b="1" dirty="0" smtClean="0"/>
              <a:t>‘new terrorism’?</a:t>
            </a:r>
            <a:endParaRPr lang="en-GB" b="1" dirty="0"/>
          </a:p>
          <a:p>
            <a:pPr algn="ctr"/>
            <a:endParaRPr lang="en-GB" dirty="0"/>
          </a:p>
          <a:p>
            <a:pPr algn="ctr"/>
            <a:endParaRPr lang="en-GB" dirty="0"/>
          </a:p>
        </p:txBody>
      </p:sp>
      <p:pic>
        <p:nvPicPr>
          <p:cNvPr id="4" name="Picture 3"/>
          <p:cNvPicPr>
            <a:picLocks noChangeAspect="1"/>
          </p:cNvPicPr>
          <p:nvPr/>
        </p:nvPicPr>
        <p:blipFill>
          <a:blip r:embed="rId2"/>
          <a:stretch>
            <a:fillRect/>
          </a:stretch>
        </p:blipFill>
        <p:spPr>
          <a:xfrm>
            <a:off x="832919" y="845745"/>
            <a:ext cx="6455121" cy="5438350"/>
          </a:xfrm>
          <a:prstGeom prst="rect">
            <a:avLst/>
          </a:prstGeom>
        </p:spPr>
      </p:pic>
    </p:spTree>
    <p:extLst>
      <p:ext uri="{BB962C8B-B14F-4D97-AF65-F5344CB8AC3E}">
        <p14:creationId xmlns:p14="http://schemas.microsoft.com/office/powerpoint/2010/main" val="54931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TERRORISM</a:t>
            </a:r>
            <a:r>
              <a:rPr lang="en-GB" dirty="0"/>
              <a:t>: </a:t>
            </a:r>
            <a:r>
              <a:rPr lang="en-GB" dirty="0" smtClean="0"/>
              <a:t>AN </a:t>
            </a:r>
            <a:r>
              <a:rPr lang="en-GB" dirty="0"/>
              <a:t>HISTORICAL </a:t>
            </a:r>
            <a:r>
              <a:rPr lang="en-GB" dirty="0" smtClean="0"/>
              <a:t>TRAJECTORY</a:t>
            </a:r>
            <a:endParaRPr lang="en-GB" dirty="0"/>
          </a:p>
        </p:txBody>
      </p:sp>
      <p:sp>
        <p:nvSpPr>
          <p:cNvPr id="5" name="Content Placeholder 4"/>
          <p:cNvSpPr>
            <a:spLocks noGrp="1"/>
          </p:cNvSpPr>
          <p:nvPr>
            <p:ph idx="1"/>
          </p:nvPr>
        </p:nvSpPr>
        <p:spPr>
          <a:xfrm>
            <a:off x="1024128" y="1923860"/>
            <a:ext cx="6635103" cy="4739489"/>
          </a:xfrm>
        </p:spPr>
        <p:txBody>
          <a:bodyPr>
            <a:normAutofit/>
          </a:bodyPr>
          <a:lstStyle/>
          <a:p>
            <a:pPr marL="0" indent="0">
              <a:buNone/>
            </a:pPr>
            <a:endParaRPr lang="en-AU" sz="2400" dirty="0"/>
          </a:p>
          <a:p>
            <a:pPr marL="0" indent="0">
              <a:buNone/>
            </a:pPr>
            <a:endParaRPr lang="en-GB" dirty="0"/>
          </a:p>
        </p:txBody>
      </p:sp>
      <p:sp>
        <p:nvSpPr>
          <p:cNvPr id="15" name="Content Placeholder 4"/>
          <p:cNvSpPr txBox="1">
            <a:spLocks/>
          </p:cNvSpPr>
          <p:nvPr/>
        </p:nvSpPr>
        <p:spPr>
          <a:xfrm>
            <a:off x="1024128" y="1923859"/>
            <a:ext cx="7096831" cy="473949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r>
              <a:rPr lang="en-AU" sz="2400" dirty="0" smtClean="0"/>
              <a:t> </a:t>
            </a:r>
            <a:r>
              <a:rPr lang="en-GB" sz="2400" dirty="0" smtClean="0"/>
              <a:t>Each </a:t>
            </a:r>
            <a:r>
              <a:rPr lang="en-GB" sz="2400" dirty="0"/>
              <a:t>wave is precipitated by </a:t>
            </a:r>
            <a:r>
              <a:rPr lang="en-GB" sz="2400" dirty="0" smtClean="0"/>
              <a:t>international events, ‘catalysts’</a:t>
            </a:r>
          </a:p>
          <a:p>
            <a:pPr>
              <a:buClrTx/>
              <a:buFont typeface="Wingdings" panose="05000000000000000000" pitchFamily="2" charset="2"/>
              <a:buChar char="q"/>
            </a:pPr>
            <a:r>
              <a:rPr lang="en-GB" sz="2400" dirty="0"/>
              <a:t> </a:t>
            </a:r>
            <a:r>
              <a:rPr lang="en-GB" sz="2400" dirty="0" smtClean="0"/>
              <a:t>Each </a:t>
            </a:r>
            <a:r>
              <a:rPr lang="en-GB" sz="2400" dirty="0"/>
              <a:t>wave </a:t>
            </a:r>
            <a:r>
              <a:rPr lang="en-GB" sz="2400" dirty="0" smtClean="0"/>
              <a:t>reflects </a:t>
            </a:r>
            <a:r>
              <a:rPr lang="en-GB" sz="2400" dirty="0"/>
              <a:t>dominant features, and </a:t>
            </a:r>
            <a:r>
              <a:rPr lang="en-GB" sz="2400" dirty="0" smtClean="0"/>
              <a:t>communalities (goals</a:t>
            </a:r>
            <a:r>
              <a:rPr lang="en-GB" sz="2400" dirty="0"/>
              <a:t>, targets, </a:t>
            </a:r>
            <a:r>
              <a:rPr lang="en-GB" sz="2400" dirty="0" smtClean="0"/>
              <a:t>objectives etc.). But </a:t>
            </a:r>
            <a:r>
              <a:rPr lang="en-GB" sz="2400" dirty="0"/>
              <a:t>these are ‘dominant’ features and ‘</a:t>
            </a:r>
            <a:r>
              <a:rPr lang="en-GB" sz="2400" dirty="0" smtClean="0"/>
              <a:t>communalities’ and there always are exceptions</a:t>
            </a:r>
            <a:r>
              <a:rPr lang="en-GB" sz="2400" dirty="0"/>
              <a:t> </a:t>
            </a:r>
            <a:endParaRPr lang="en-NZ" sz="2400" dirty="0"/>
          </a:p>
          <a:p>
            <a:pPr>
              <a:buClrTx/>
              <a:buFont typeface="Wingdings" panose="05000000000000000000" pitchFamily="2" charset="2"/>
              <a:buChar char="q"/>
            </a:pPr>
            <a:r>
              <a:rPr lang="en-GB" sz="2400" dirty="0" smtClean="0"/>
              <a:t> </a:t>
            </a:r>
            <a:r>
              <a:rPr lang="en-GB" sz="2400" dirty="0"/>
              <a:t>Each wave has a distinct life </a:t>
            </a:r>
            <a:r>
              <a:rPr lang="en-GB" sz="2400" dirty="0" smtClean="0"/>
              <a:t>cycle (initial, expansion </a:t>
            </a:r>
            <a:r>
              <a:rPr lang="en-GB" sz="2400" dirty="0"/>
              <a:t>and contraction </a:t>
            </a:r>
            <a:r>
              <a:rPr lang="en-GB" sz="2400" dirty="0" smtClean="0"/>
              <a:t>phases) and lasts roughly one generation, 40 years</a:t>
            </a:r>
          </a:p>
          <a:p>
            <a:pPr>
              <a:buClrTx/>
              <a:buFont typeface="Wingdings" panose="05000000000000000000" pitchFamily="2" charset="2"/>
              <a:buChar char="q"/>
            </a:pPr>
            <a:r>
              <a:rPr lang="en-GB" sz="2400" dirty="0"/>
              <a:t> </a:t>
            </a:r>
            <a:r>
              <a:rPr lang="en-GB" sz="2400" dirty="0" smtClean="0"/>
              <a:t>Waves </a:t>
            </a:r>
            <a:r>
              <a:rPr lang="en-GB" sz="2400" dirty="0"/>
              <a:t>can overlap for a period and a few groups of the previous wave </a:t>
            </a:r>
            <a:r>
              <a:rPr lang="en-GB" sz="2400" dirty="0" smtClean="0"/>
              <a:t>may adapt </a:t>
            </a:r>
            <a:r>
              <a:rPr lang="en-GB" sz="2400" dirty="0"/>
              <a:t>and survive in the wave that </a:t>
            </a:r>
            <a:r>
              <a:rPr lang="en-GB" sz="2400" dirty="0" smtClean="0"/>
              <a:t>follows</a:t>
            </a:r>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122" name="Picture 2" descr="Image result for Rapoportâs Wave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455" y="1790867"/>
            <a:ext cx="3005750" cy="3821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20959" y="5709242"/>
            <a:ext cx="3666653" cy="1077218"/>
          </a:xfrm>
          <a:prstGeom prst="rect">
            <a:avLst/>
          </a:prstGeom>
          <a:noFill/>
        </p:spPr>
        <p:txBody>
          <a:bodyPr wrap="square" rtlCol="0">
            <a:spAutoFit/>
          </a:bodyPr>
          <a:lstStyle/>
          <a:p>
            <a:r>
              <a:rPr lang="en-US" sz="1600" dirty="0"/>
              <a:t>David C. </a:t>
            </a:r>
            <a:r>
              <a:rPr lang="en-US" sz="1600" dirty="0" err="1"/>
              <a:t>Rapoport</a:t>
            </a:r>
            <a:r>
              <a:rPr lang="en-US" sz="1600" dirty="0"/>
              <a:t> is Professor Emeritus of Political Science at the University of</a:t>
            </a:r>
          </a:p>
          <a:p>
            <a:r>
              <a:rPr lang="en-US" sz="1600" dirty="0"/>
              <a:t>California, Los Angeles, and the Founding Editor of </a:t>
            </a:r>
            <a:r>
              <a:rPr lang="en-US" sz="1600" i="1" dirty="0"/>
              <a:t>Terrorism and Political Violence</a:t>
            </a:r>
            <a:r>
              <a:rPr lang="en-US" sz="1600" dirty="0"/>
              <a:t>.</a:t>
            </a:r>
            <a:endParaRPr lang="en-NZ" sz="1600" dirty="0"/>
          </a:p>
        </p:txBody>
      </p:sp>
    </p:spTree>
    <p:extLst>
      <p:ext uri="{BB962C8B-B14F-4D97-AF65-F5344CB8AC3E}">
        <p14:creationId xmlns:p14="http://schemas.microsoft.com/office/powerpoint/2010/main" val="26785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TERRORISM</a:t>
            </a:r>
            <a:r>
              <a:rPr lang="en-GB" dirty="0"/>
              <a:t>: </a:t>
            </a:r>
            <a:r>
              <a:rPr lang="en-GB" dirty="0" smtClean="0"/>
              <a:t>AN </a:t>
            </a:r>
            <a:r>
              <a:rPr lang="en-GB" dirty="0"/>
              <a:t>HISTORICAL </a:t>
            </a:r>
            <a:r>
              <a:rPr lang="en-GB" dirty="0" smtClean="0"/>
              <a:t>TRAJECTORY</a:t>
            </a:r>
            <a:endParaRPr lang="en-GB" dirty="0"/>
          </a:p>
        </p:txBody>
      </p:sp>
      <p:sp>
        <p:nvSpPr>
          <p:cNvPr id="5" name="Content Placeholder 4"/>
          <p:cNvSpPr>
            <a:spLocks noGrp="1"/>
          </p:cNvSpPr>
          <p:nvPr>
            <p:ph idx="1"/>
          </p:nvPr>
        </p:nvSpPr>
        <p:spPr>
          <a:xfrm>
            <a:off x="1024128" y="1923860"/>
            <a:ext cx="6635103" cy="4739489"/>
          </a:xfrm>
        </p:spPr>
        <p:txBody>
          <a:bodyPr>
            <a:normAutofit/>
          </a:bodyPr>
          <a:lstStyle/>
          <a:p>
            <a:pPr marL="0" indent="0">
              <a:buNone/>
            </a:pPr>
            <a:endParaRPr lang="en-AU" sz="2400" dirty="0"/>
          </a:p>
          <a:p>
            <a:pPr marL="0" indent="0">
              <a:buNone/>
            </a:pP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aphicFrame>
        <p:nvGraphicFramePr>
          <p:cNvPr id="6" name="Table 5"/>
          <p:cNvGraphicFramePr>
            <a:graphicFrameLocks noGrp="1"/>
          </p:cNvGraphicFramePr>
          <p:nvPr>
            <p:extLst>
              <p:ext uri="{D42A27DB-BD31-4B8C-83A1-F6EECF244321}">
                <p14:modId xmlns:p14="http://schemas.microsoft.com/office/powerpoint/2010/main" val="3654744876"/>
              </p:ext>
            </p:extLst>
          </p:nvPr>
        </p:nvGraphicFramePr>
        <p:xfrm>
          <a:off x="612775" y="1615736"/>
          <a:ext cx="11192944" cy="4803011"/>
        </p:xfrm>
        <a:graphic>
          <a:graphicData uri="http://schemas.openxmlformats.org/drawingml/2006/table">
            <a:tbl>
              <a:tblPr firstRow="1" bandRow="1">
                <a:tableStyleId>{5C22544A-7EE6-4342-B048-85BDC9FD1C3A}</a:tableStyleId>
              </a:tblPr>
              <a:tblGrid>
                <a:gridCol w="1161704">
                  <a:extLst>
                    <a:ext uri="{9D8B030D-6E8A-4147-A177-3AD203B41FA5}">
                      <a16:colId xmlns:a16="http://schemas.microsoft.com/office/drawing/2014/main" val="2936582580"/>
                    </a:ext>
                  </a:extLst>
                </a:gridCol>
                <a:gridCol w="2082298">
                  <a:extLst>
                    <a:ext uri="{9D8B030D-6E8A-4147-A177-3AD203B41FA5}">
                      <a16:colId xmlns:a16="http://schemas.microsoft.com/office/drawing/2014/main" val="633525480"/>
                    </a:ext>
                  </a:extLst>
                </a:gridCol>
                <a:gridCol w="1466662">
                  <a:extLst>
                    <a:ext uri="{9D8B030D-6E8A-4147-A177-3AD203B41FA5}">
                      <a16:colId xmlns:a16="http://schemas.microsoft.com/office/drawing/2014/main" val="1247403326"/>
                    </a:ext>
                  </a:extLst>
                </a:gridCol>
                <a:gridCol w="1685304">
                  <a:extLst>
                    <a:ext uri="{9D8B030D-6E8A-4147-A177-3AD203B41FA5}">
                      <a16:colId xmlns:a16="http://schemas.microsoft.com/office/drawing/2014/main" val="3101664575"/>
                    </a:ext>
                  </a:extLst>
                </a:gridCol>
                <a:gridCol w="1598992">
                  <a:extLst>
                    <a:ext uri="{9D8B030D-6E8A-4147-A177-3AD203B41FA5}">
                      <a16:colId xmlns:a16="http://schemas.microsoft.com/office/drawing/2014/main" val="1555851952"/>
                    </a:ext>
                  </a:extLst>
                </a:gridCol>
                <a:gridCol w="1677003">
                  <a:extLst>
                    <a:ext uri="{9D8B030D-6E8A-4147-A177-3AD203B41FA5}">
                      <a16:colId xmlns:a16="http://schemas.microsoft.com/office/drawing/2014/main" val="923764026"/>
                    </a:ext>
                  </a:extLst>
                </a:gridCol>
                <a:gridCol w="1520981">
                  <a:extLst>
                    <a:ext uri="{9D8B030D-6E8A-4147-A177-3AD203B41FA5}">
                      <a16:colId xmlns:a16="http://schemas.microsoft.com/office/drawing/2014/main" val="4092840078"/>
                    </a:ext>
                  </a:extLst>
                </a:gridCol>
              </a:tblGrid>
              <a:tr h="662607">
                <a:tc>
                  <a:txBody>
                    <a:bodyPr/>
                    <a:lstStyle/>
                    <a:p>
                      <a:r>
                        <a:rPr lang="en-US" sz="1600" dirty="0" smtClean="0"/>
                        <a:t>Wave </a:t>
                      </a:r>
                      <a:endParaRPr lang="en-NZ" sz="1600" dirty="0"/>
                    </a:p>
                  </a:txBody>
                  <a:tcPr/>
                </a:tc>
                <a:tc>
                  <a:txBody>
                    <a:bodyPr/>
                    <a:lstStyle/>
                    <a:p>
                      <a:r>
                        <a:rPr lang="en-US" sz="1600" dirty="0" smtClean="0"/>
                        <a:t>Catalyst </a:t>
                      </a:r>
                      <a:endParaRPr lang="en-NZ" sz="1600" dirty="0"/>
                    </a:p>
                  </a:txBody>
                  <a:tcPr/>
                </a:tc>
                <a:tc>
                  <a:txBody>
                    <a:bodyPr/>
                    <a:lstStyle/>
                    <a:p>
                      <a:r>
                        <a:rPr lang="en-US" sz="1600" dirty="0" smtClean="0"/>
                        <a:t>Goals </a:t>
                      </a:r>
                      <a:endParaRPr lang="en-NZ" sz="1600" dirty="0"/>
                    </a:p>
                  </a:txBody>
                  <a:tcPr/>
                </a:tc>
                <a:tc>
                  <a:txBody>
                    <a:bodyPr/>
                    <a:lstStyle/>
                    <a:p>
                      <a:r>
                        <a:rPr lang="en-US" sz="1600" dirty="0" smtClean="0"/>
                        <a:t>Targets</a:t>
                      </a:r>
                      <a:r>
                        <a:rPr lang="en-US" sz="1600" baseline="0" dirty="0" smtClean="0"/>
                        <a:t> </a:t>
                      </a:r>
                      <a:endParaRPr lang="en-NZ" sz="1600" dirty="0"/>
                    </a:p>
                  </a:txBody>
                  <a:tcPr/>
                </a:tc>
                <a:tc>
                  <a:txBody>
                    <a:bodyPr/>
                    <a:lstStyle/>
                    <a:p>
                      <a:r>
                        <a:rPr lang="en-US" sz="1600" dirty="0" smtClean="0"/>
                        <a:t>Tactics</a:t>
                      </a:r>
                      <a:r>
                        <a:rPr lang="en-US" sz="1600" baseline="0" dirty="0" smtClean="0"/>
                        <a:t> </a:t>
                      </a:r>
                      <a:endParaRPr lang="en-NZ"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Other key communalities</a:t>
                      </a:r>
                      <a:r>
                        <a:rPr lang="en-US" sz="1600" baseline="0" dirty="0" smtClean="0"/>
                        <a:t> </a:t>
                      </a:r>
                      <a:endParaRPr lang="en-NZ" sz="1600" dirty="0" smtClean="0"/>
                    </a:p>
                  </a:txBody>
                  <a:tcPr/>
                </a:tc>
                <a:tc>
                  <a:txBody>
                    <a:bodyPr/>
                    <a:lstStyle/>
                    <a:p>
                      <a:r>
                        <a:rPr lang="en-US" sz="1600" dirty="0" smtClean="0"/>
                        <a:t>Reason</a:t>
                      </a:r>
                      <a:r>
                        <a:rPr lang="en-US" sz="1600" baseline="0" dirty="0" smtClean="0"/>
                        <a:t> for decline </a:t>
                      </a:r>
                      <a:endParaRPr lang="en-NZ" sz="1600" dirty="0"/>
                    </a:p>
                  </a:txBody>
                  <a:tcPr/>
                </a:tc>
                <a:extLst>
                  <a:ext uri="{0D108BD9-81ED-4DB2-BD59-A6C34878D82A}">
                    <a16:rowId xmlns:a16="http://schemas.microsoft.com/office/drawing/2014/main" val="751683570"/>
                  </a:ext>
                </a:extLst>
              </a:tr>
              <a:tr h="889289">
                <a:tc>
                  <a:txBody>
                    <a:bodyPr/>
                    <a:lstStyle/>
                    <a:p>
                      <a:pPr marL="0" indent="0" algn="l">
                        <a:lnSpc>
                          <a:spcPct val="107000"/>
                        </a:lnSpc>
                        <a:spcAft>
                          <a:spcPts val="0"/>
                        </a:spcAft>
                      </a:pPr>
                      <a:r>
                        <a:rPr lang="en-US" sz="150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Anarchists</a:t>
                      </a:r>
                    </a:p>
                    <a:p>
                      <a:pPr marL="0" indent="0" algn="l">
                        <a:lnSpc>
                          <a:spcPct val="107000"/>
                        </a:lnSpc>
                        <a:spcAft>
                          <a:spcPts val="0"/>
                        </a:spcAft>
                      </a:pPr>
                      <a:r>
                        <a:rPr lang="en-US" sz="1500" baseline="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1870s</a:t>
                      </a:r>
                    </a:p>
                    <a:p>
                      <a:pPr marL="0" indent="0" algn="l">
                        <a:lnSpc>
                          <a:spcPct val="107000"/>
                        </a:lnSpc>
                        <a:spcAft>
                          <a:spcPts val="0"/>
                        </a:spcAft>
                      </a:pPr>
                      <a:r>
                        <a:rPr lang="en-US" sz="1500" baseline="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1910s</a:t>
                      </a:r>
                    </a:p>
                  </a:txBody>
                  <a:tcPr marL="114300" marR="114300" marT="0" marB="0">
                    <a:solidFill>
                      <a:schemeClr val="tx1">
                        <a:lumMod val="65000"/>
                        <a:lumOff val="35000"/>
                      </a:schemeClr>
                    </a:solidFill>
                  </a:tcPr>
                </a:tc>
                <a:tc>
                  <a:txBody>
                    <a:bodyPr/>
                    <a:lstStyle/>
                    <a:p>
                      <a:pPr marL="0" indent="0" algn="l">
                        <a:lnSpc>
                          <a:spcPct val="107000"/>
                        </a:lnSpc>
                        <a:spcAft>
                          <a:spcPts val="0"/>
                        </a:spcAft>
                      </a:pPr>
                      <a:r>
                        <a:rPr lang="en-GB" sz="150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Slow </a:t>
                      </a:r>
                      <a:r>
                        <a:rPr lang="en-GB" sz="15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political reforms</a:t>
                      </a:r>
                      <a:endParaRPr lang="en-NZ" sz="15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p>
                      <a:pPr marL="0" indent="0" algn="l">
                        <a:lnSpc>
                          <a:spcPct val="107000"/>
                        </a:lnSpc>
                        <a:spcAft>
                          <a:spcPts val="800"/>
                        </a:spcAft>
                      </a:pPr>
                      <a:r>
                        <a:rPr lang="en-GB" sz="150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Declining </a:t>
                      </a:r>
                      <a:r>
                        <a:rPr lang="en-GB" sz="15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legitimacy of </a:t>
                      </a:r>
                      <a:r>
                        <a:rPr lang="en-GB" sz="150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monarchies </a:t>
                      </a:r>
                      <a:r>
                        <a:rPr lang="en-GB" sz="1500" kern="1200" baseline="0" dirty="0" smtClean="0">
                          <a:solidFill>
                            <a:schemeClr val="bg1"/>
                          </a:solidFill>
                          <a:effectLst/>
                          <a:latin typeface="Tw Cen MT" panose="020B0602020104020603" pitchFamily="34" charset="0"/>
                          <a:ea typeface="+mn-ea"/>
                          <a:cs typeface="+mn-cs"/>
                        </a:rPr>
                        <a:t/>
                      </a:r>
                      <a:br>
                        <a:rPr lang="en-GB" sz="1500" kern="1200" baseline="0" dirty="0" smtClean="0">
                          <a:solidFill>
                            <a:schemeClr val="bg1"/>
                          </a:solidFill>
                          <a:effectLst/>
                          <a:latin typeface="Tw Cen MT" panose="020B0602020104020603" pitchFamily="34" charset="0"/>
                          <a:ea typeface="+mn-ea"/>
                          <a:cs typeface="+mn-cs"/>
                        </a:rPr>
                      </a:br>
                      <a:endParaRPr lang="en-GB" sz="150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tx1">
                        <a:lumMod val="65000"/>
                        <a:lumOff val="35000"/>
                      </a:schemeClr>
                    </a:solidFill>
                  </a:tcPr>
                </a:tc>
                <a:tc>
                  <a:txBody>
                    <a:bodyPr/>
                    <a:lstStyle/>
                    <a:p>
                      <a:r>
                        <a:rPr lang="en-US" sz="1500" dirty="0" smtClean="0">
                          <a:solidFill>
                            <a:schemeClr val="bg1"/>
                          </a:solidFill>
                          <a:latin typeface="Tw Cen MT" panose="020B0602020104020603" pitchFamily="34" charset="0"/>
                        </a:rPr>
                        <a:t>Revolution</a:t>
                      </a:r>
                    </a:p>
                    <a:p>
                      <a:r>
                        <a:rPr lang="en-US" sz="1500" dirty="0" smtClean="0">
                          <a:solidFill>
                            <a:schemeClr val="bg1"/>
                          </a:solidFill>
                          <a:latin typeface="Tw Cen MT" panose="020B0602020104020603" pitchFamily="34" charset="0"/>
                        </a:rPr>
                        <a:t>Stop</a:t>
                      </a:r>
                      <a:r>
                        <a:rPr lang="en-US" sz="1500" baseline="0" dirty="0" smtClean="0">
                          <a:solidFill>
                            <a:schemeClr val="bg1"/>
                          </a:solidFill>
                          <a:latin typeface="Tw Cen MT" panose="020B0602020104020603" pitchFamily="34" charset="0"/>
                        </a:rPr>
                        <a:t> state abuse </a:t>
                      </a:r>
                      <a:endParaRPr lang="en-NZ" sz="1500" dirty="0">
                        <a:solidFill>
                          <a:schemeClr val="bg1"/>
                        </a:solidFill>
                        <a:latin typeface="Tw Cen MT" panose="020B0602020104020603" pitchFamily="34" charset="0"/>
                      </a:endParaRPr>
                    </a:p>
                  </a:txBody>
                  <a:tcPr>
                    <a:solidFill>
                      <a:schemeClr val="tx1">
                        <a:lumMod val="65000"/>
                        <a:lumOff val="35000"/>
                      </a:schemeClr>
                    </a:solidFill>
                  </a:tcPr>
                </a:tc>
                <a:tc>
                  <a:txBody>
                    <a:bodyPr/>
                    <a:lstStyle/>
                    <a:p>
                      <a:r>
                        <a:rPr lang="en-US" sz="1500" dirty="0" smtClean="0">
                          <a:solidFill>
                            <a:schemeClr val="bg1"/>
                          </a:solidFill>
                          <a:latin typeface="Tw Cen MT" panose="020B0602020104020603" pitchFamily="34" charset="0"/>
                        </a:rPr>
                        <a:t>Head of</a:t>
                      </a:r>
                      <a:r>
                        <a:rPr lang="en-US" sz="1500" baseline="0" dirty="0" smtClean="0">
                          <a:solidFill>
                            <a:schemeClr val="bg1"/>
                          </a:solidFill>
                          <a:latin typeface="Tw Cen MT" panose="020B0602020104020603" pitchFamily="34" charset="0"/>
                        </a:rPr>
                        <a:t> states</a:t>
                      </a:r>
                      <a:endParaRPr lang="en-NZ" sz="1500" dirty="0">
                        <a:solidFill>
                          <a:schemeClr val="bg1"/>
                        </a:solidFill>
                        <a:latin typeface="Tw Cen MT" panose="020B0602020104020603" pitchFamily="34" charset="0"/>
                      </a:endParaRPr>
                    </a:p>
                  </a:txBody>
                  <a:tcPr>
                    <a:solidFill>
                      <a:schemeClr val="tx1">
                        <a:lumMod val="65000"/>
                        <a:lumOff val="35000"/>
                      </a:schemeClr>
                    </a:solidFill>
                  </a:tcPr>
                </a:tc>
                <a:tc>
                  <a:txBody>
                    <a:bodyPr/>
                    <a:lstStyle/>
                    <a:p>
                      <a:r>
                        <a:rPr lang="en-US" sz="1500" dirty="0" smtClean="0">
                          <a:solidFill>
                            <a:schemeClr val="bg1"/>
                          </a:solidFill>
                          <a:latin typeface="Tw Cen MT" panose="020B0602020104020603" pitchFamily="34" charset="0"/>
                        </a:rPr>
                        <a:t>Assassinations </a:t>
                      </a:r>
                      <a:endParaRPr lang="en-NZ" sz="1500" dirty="0">
                        <a:solidFill>
                          <a:schemeClr val="bg1"/>
                        </a:solidFill>
                        <a:latin typeface="Tw Cen MT" panose="020B0602020104020603" pitchFamily="34" charset="0"/>
                      </a:endParaRPr>
                    </a:p>
                  </a:txBody>
                  <a:tcPr>
                    <a:solidFill>
                      <a:schemeClr val="tx1">
                        <a:lumMod val="65000"/>
                        <a:lumOff val="35000"/>
                      </a:schemeClr>
                    </a:solidFill>
                  </a:tcPr>
                </a:tc>
                <a:tc>
                  <a:txBody>
                    <a:bodyPr/>
                    <a:lstStyle/>
                    <a:p>
                      <a:r>
                        <a:rPr lang="en-US" sz="1500" dirty="0" smtClean="0">
                          <a:solidFill>
                            <a:schemeClr val="bg1"/>
                          </a:solidFill>
                          <a:latin typeface="Tw Cen MT" panose="020B0602020104020603" pitchFamily="34" charset="0"/>
                        </a:rPr>
                        <a:t>Dynamite</a:t>
                      </a:r>
                    </a:p>
                    <a:p>
                      <a:r>
                        <a:rPr lang="en-US" sz="1500" dirty="0" smtClean="0">
                          <a:solidFill>
                            <a:schemeClr val="bg1"/>
                          </a:solidFill>
                          <a:latin typeface="Tw Cen MT" panose="020B0602020104020603" pitchFamily="34" charset="0"/>
                        </a:rPr>
                        <a:t>Transport</a:t>
                      </a:r>
                      <a:r>
                        <a:rPr lang="en-US" sz="1500" baseline="0" dirty="0" smtClean="0">
                          <a:solidFill>
                            <a:schemeClr val="bg1"/>
                          </a:solidFill>
                          <a:latin typeface="Tw Cen MT" panose="020B0602020104020603" pitchFamily="34" charset="0"/>
                        </a:rPr>
                        <a:t> technology</a:t>
                      </a:r>
                      <a:endParaRPr lang="en-NZ" sz="1500" dirty="0">
                        <a:solidFill>
                          <a:schemeClr val="bg1"/>
                        </a:solidFill>
                        <a:latin typeface="Tw Cen MT" panose="020B0602020104020603" pitchFamily="34" charset="0"/>
                      </a:endParaRPr>
                    </a:p>
                  </a:txBody>
                  <a:tcPr>
                    <a:solidFill>
                      <a:schemeClr val="tx1">
                        <a:lumMod val="65000"/>
                        <a:lumOff val="35000"/>
                      </a:schemeClr>
                    </a:solidFill>
                  </a:tcPr>
                </a:tc>
                <a:tc>
                  <a:txBody>
                    <a:bodyPr/>
                    <a:lstStyle/>
                    <a:p>
                      <a:r>
                        <a:rPr lang="en-US" sz="1500" dirty="0" smtClean="0">
                          <a:solidFill>
                            <a:schemeClr val="bg1"/>
                          </a:solidFill>
                          <a:latin typeface="Tw Cen MT" panose="020B0602020104020603" pitchFamily="34" charset="0"/>
                        </a:rPr>
                        <a:t>State oppositions </a:t>
                      </a:r>
                    </a:p>
                    <a:p>
                      <a:r>
                        <a:rPr lang="en-US" sz="1500" dirty="0" smtClean="0">
                          <a:solidFill>
                            <a:schemeClr val="bg1"/>
                          </a:solidFill>
                          <a:latin typeface="Tw Cen MT" panose="020B0602020104020603" pitchFamily="34" charset="0"/>
                        </a:rPr>
                        <a:t>WWI</a:t>
                      </a:r>
                      <a:endParaRPr lang="en-NZ" sz="1500" dirty="0">
                        <a:solidFill>
                          <a:schemeClr val="bg1"/>
                        </a:solidFill>
                        <a:latin typeface="Tw Cen MT" panose="020B0602020104020603" pitchFamily="34" charset="0"/>
                      </a:endParaRPr>
                    </a:p>
                  </a:txBody>
                  <a:tcPr>
                    <a:solidFill>
                      <a:schemeClr val="tx1">
                        <a:lumMod val="65000"/>
                        <a:lumOff val="35000"/>
                      </a:schemeClr>
                    </a:solidFill>
                  </a:tcPr>
                </a:tc>
                <a:extLst>
                  <a:ext uri="{0D108BD9-81ED-4DB2-BD59-A6C34878D82A}">
                    <a16:rowId xmlns:a16="http://schemas.microsoft.com/office/drawing/2014/main" val="3656116671"/>
                  </a:ext>
                </a:extLst>
              </a:tr>
              <a:tr h="825571">
                <a:tc>
                  <a:txBody>
                    <a:bodyPr/>
                    <a:lstStyle/>
                    <a:p>
                      <a:pPr marL="0" indent="0" algn="l">
                        <a:lnSpc>
                          <a:spcPct val="107000"/>
                        </a:lnSpc>
                        <a:spcAft>
                          <a:spcPts val="0"/>
                        </a:spcAft>
                      </a:pPr>
                      <a:r>
                        <a:rPr lang="en-GB" sz="1500" dirty="0" smtClean="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t>Nationalist</a:t>
                      </a:r>
                      <a:endParaRPr lang="en-NZ" sz="1500" dirty="0">
                        <a:effectLst/>
                        <a:latin typeface="Tw Cen MT" panose="020B0602020104020603" pitchFamily="34" charset="0"/>
                        <a:ea typeface="Calibri" panose="020F0502020204030204" pitchFamily="34" charset="0"/>
                        <a:cs typeface="Times New Roman" panose="02020603050405020304" pitchFamily="18" charset="0"/>
                      </a:endParaRPr>
                    </a:p>
                    <a:p>
                      <a:pPr marL="0" indent="0" algn="l">
                        <a:lnSpc>
                          <a:spcPct val="107000"/>
                        </a:lnSpc>
                        <a:spcAft>
                          <a:spcPts val="0"/>
                        </a:spcAft>
                      </a:pPr>
                      <a:r>
                        <a:rPr lang="en-GB" sz="1500" dirty="0" smtClean="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t>1920s</a:t>
                      </a:r>
                    </a:p>
                    <a:p>
                      <a:pPr marL="0" indent="0" algn="l">
                        <a:lnSpc>
                          <a:spcPct val="107000"/>
                        </a:lnSpc>
                        <a:spcAft>
                          <a:spcPts val="0"/>
                        </a:spcAft>
                      </a:pPr>
                      <a:r>
                        <a:rPr lang="en-GB" sz="1500" dirty="0" smtClean="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t>1960s</a:t>
                      </a:r>
                    </a:p>
                  </a:txBody>
                  <a:tcPr marL="114300" marR="114300" marT="0" marB="0"/>
                </a:tc>
                <a:tc>
                  <a:txBody>
                    <a:bodyPr/>
                    <a:lstStyle/>
                    <a:p>
                      <a:pPr marL="0" indent="0" algn="l">
                        <a:lnSpc>
                          <a:spcPct val="107000"/>
                        </a:lnSpc>
                        <a:spcAft>
                          <a:spcPts val="800"/>
                        </a:spcAft>
                      </a:pPr>
                      <a:r>
                        <a:rPr lang="en-GB" sz="1500" dirty="0" smtClean="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t>Versailles </a:t>
                      </a:r>
                      <a:r>
                        <a:rPr lang="en-GB" sz="1500" dirty="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t>Peace </a:t>
                      </a:r>
                      <a:r>
                        <a:rPr lang="en-GB" sz="1500" dirty="0" smtClean="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t>Treaty</a:t>
                      </a:r>
                      <a:br>
                        <a:rPr lang="en-GB" sz="1500" dirty="0" smtClean="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br>
                      <a:r>
                        <a:rPr lang="en-GB" sz="1500" kern="1200" dirty="0" smtClean="0">
                          <a:solidFill>
                            <a:schemeClr val="dk1"/>
                          </a:solidFill>
                          <a:effectLst/>
                          <a:latin typeface="Tw Cen MT" panose="020B0602020104020603" pitchFamily="34" charset="0"/>
                          <a:ea typeface="+mn-ea"/>
                          <a:cs typeface="+mn-cs"/>
                        </a:rPr>
                        <a:t>Self-determination drive</a:t>
                      </a:r>
                      <a:endParaRPr lang="en-NZ" sz="15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tc>
                <a:tc>
                  <a:txBody>
                    <a:bodyPr/>
                    <a:lstStyle/>
                    <a:p>
                      <a:r>
                        <a:rPr lang="en-US" sz="1500" dirty="0" smtClean="0">
                          <a:latin typeface="Tw Cen MT" panose="020B0602020104020603" pitchFamily="34" charset="0"/>
                        </a:rPr>
                        <a:t>Independence</a:t>
                      </a:r>
                      <a:r>
                        <a:rPr lang="en-US" sz="1500" baseline="0" dirty="0" smtClean="0">
                          <a:latin typeface="Tw Cen MT" panose="020B0602020104020603" pitchFamily="34" charset="0"/>
                        </a:rPr>
                        <a:t> </a:t>
                      </a:r>
                      <a:endParaRPr lang="en-NZ" sz="1500" dirty="0">
                        <a:latin typeface="Tw Cen MT" panose="020B0602020104020603" pitchFamily="34" charset="0"/>
                      </a:endParaRPr>
                    </a:p>
                  </a:txBody>
                  <a:tcPr/>
                </a:tc>
                <a:tc>
                  <a:txBody>
                    <a:bodyPr/>
                    <a:lstStyle/>
                    <a:p>
                      <a:r>
                        <a:rPr lang="en-US" sz="1500" dirty="0" smtClean="0">
                          <a:latin typeface="Tw Cen MT" panose="020B0602020104020603" pitchFamily="34" charset="0"/>
                        </a:rPr>
                        <a:t>Security apparatus</a:t>
                      </a:r>
                      <a:r>
                        <a:rPr lang="en-US" sz="1500" baseline="0" dirty="0" smtClean="0">
                          <a:latin typeface="Tw Cen MT" panose="020B0602020104020603" pitchFamily="34" charset="0"/>
                        </a:rPr>
                        <a:t> </a:t>
                      </a:r>
                      <a:endParaRPr lang="en-NZ" sz="1500" dirty="0">
                        <a:latin typeface="Tw Cen MT" panose="020B0602020104020603" pitchFamily="34" charset="0"/>
                      </a:endParaRPr>
                    </a:p>
                  </a:txBody>
                  <a:tcPr/>
                </a:tc>
                <a:tc>
                  <a:txBody>
                    <a:bodyPr/>
                    <a:lstStyle/>
                    <a:p>
                      <a:r>
                        <a:rPr lang="en-US" sz="1500" dirty="0" smtClean="0">
                          <a:latin typeface="Tw Cen MT" panose="020B0602020104020603" pitchFamily="34" charset="0"/>
                        </a:rPr>
                        <a:t>Guerrilla </a:t>
                      </a:r>
                      <a:endParaRPr lang="en-NZ" sz="1500" dirty="0">
                        <a:latin typeface="Tw Cen MT" panose="020B0602020104020603" pitchFamily="34" charset="0"/>
                      </a:endParaRPr>
                    </a:p>
                  </a:txBody>
                  <a:tcPr/>
                </a:tc>
                <a:tc>
                  <a:txBody>
                    <a:bodyPr/>
                    <a:lstStyle/>
                    <a:p>
                      <a:pPr marL="0" indent="0" algn="l">
                        <a:lnSpc>
                          <a:spcPct val="107000"/>
                        </a:lnSpc>
                        <a:spcAft>
                          <a:spcPts val="0"/>
                        </a:spcAft>
                      </a:pPr>
                      <a:r>
                        <a:rPr lang="en-GB" sz="1500" dirty="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t>Diaspora</a:t>
                      </a:r>
                      <a:endParaRPr lang="en-NZ" sz="1500" dirty="0">
                        <a:effectLst/>
                        <a:latin typeface="Tw Cen MT" panose="020B0602020104020603" pitchFamily="34" charset="0"/>
                        <a:ea typeface="Calibri" panose="020F0502020204030204" pitchFamily="34" charset="0"/>
                        <a:cs typeface="Times New Roman" panose="02020603050405020304" pitchFamily="18" charset="0"/>
                      </a:endParaRPr>
                    </a:p>
                    <a:p>
                      <a:pPr marL="0" indent="0" algn="l">
                        <a:lnSpc>
                          <a:spcPct val="107000"/>
                        </a:lnSpc>
                        <a:spcAft>
                          <a:spcPts val="0"/>
                        </a:spcAft>
                      </a:pPr>
                      <a:r>
                        <a:rPr lang="en-GB" sz="1500" dirty="0" smtClean="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t>Freedom fighter-terrorist dichotomy </a:t>
                      </a:r>
                      <a:endParaRPr lang="en-NZ" sz="15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tc>
                <a:tc>
                  <a:txBody>
                    <a:bodyPr/>
                    <a:lstStyle/>
                    <a:p>
                      <a:r>
                        <a:rPr lang="en-US" sz="1500" dirty="0" smtClean="0">
                          <a:latin typeface="Tw Cen MT" panose="020B0602020104020603" pitchFamily="34" charset="0"/>
                        </a:rPr>
                        <a:t>Achieved goals</a:t>
                      </a:r>
                      <a:endParaRPr lang="en-NZ" sz="1500" dirty="0">
                        <a:latin typeface="Tw Cen MT" panose="020B0602020104020603" pitchFamily="34" charset="0"/>
                      </a:endParaRPr>
                    </a:p>
                  </a:txBody>
                  <a:tcPr/>
                </a:tc>
                <a:extLst>
                  <a:ext uri="{0D108BD9-81ED-4DB2-BD59-A6C34878D82A}">
                    <a16:rowId xmlns:a16="http://schemas.microsoft.com/office/drawing/2014/main" val="614035518"/>
                  </a:ext>
                </a:extLst>
              </a:tr>
              <a:tr h="1150844">
                <a:tc>
                  <a:txBody>
                    <a:bodyPr/>
                    <a:lstStyle/>
                    <a:p>
                      <a:pPr marL="0" indent="0" algn="l">
                        <a:lnSpc>
                          <a:spcPct val="107000"/>
                        </a:lnSpc>
                        <a:spcAft>
                          <a:spcPts val="0"/>
                        </a:spcAft>
                      </a:pPr>
                      <a:r>
                        <a:rPr lang="en-GB" sz="15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Leftist</a:t>
                      </a:r>
                      <a:endParaRPr lang="en-NZ" sz="15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p>
                      <a:pPr marL="0" indent="0" algn="l">
                        <a:lnSpc>
                          <a:spcPct val="107000"/>
                        </a:lnSpc>
                        <a:spcAft>
                          <a:spcPts val="0"/>
                        </a:spcAft>
                      </a:pPr>
                      <a:r>
                        <a:rPr lang="en-GB" sz="150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1960s</a:t>
                      </a:r>
                    </a:p>
                    <a:p>
                      <a:pPr marL="0" indent="0" algn="l">
                        <a:lnSpc>
                          <a:spcPct val="107000"/>
                        </a:lnSpc>
                        <a:spcAft>
                          <a:spcPts val="0"/>
                        </a:spcAft>
                      </a:pPr>
                      <a:r>
                        <a:rPr lang="en-GB" sz="1500" baseline="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1</a:t>
                      </a:r>
                      <a:r>
                        <a:rPr lang="en-GB" sz="150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980s</a:t>
                      </a:r>
                    </a:p>
                  </a:txBody>
                  <a:tcPr marL="114300" marR="114300" marT="0" marB="0">
                    <a:solidFill>
                      <a:schemeClr val="tx1">
                        <a:lumMod val="65000"/>
                        <a:lumOff val="35000"/>
                      </a:schemeClr>
                    </a:solidFill>
                  </a:tcPr>
                </a:tc>
                <a:tc>
                  <a:txBody>
                    <a:bodyPr/>
                    <a:lstStyle/>
                    <a:p>
                      <a:r>
                        <a:rPr lang="en-US" sz="1500" dirty="0" smtClean="0">
                          <a:solidFill>
                            <a:schemeClr val="bg1"/>
                          </a:solidFill>
                          <a:latin typeface="Tw Cen MT" panose="020B0602020104020603" pitchFamily="34" charset="0"/>
                        </a:rPr>
                        <a:t>Vietnam</a:t>
                      </a:r>
                      <a:r>
                        <a:rPr lang="en-US" sz="1500" baseline="0" dirty="0" smtClean="0">
                          <a:solidFill>
                            <a:schemeClr val="bg1"/>
                          </a:solidFill>
                          <a:latin typeface="Tw Cen MT" panose="020B0602020104020603" pitchFamily="34" charset="0"/>
                        </a:rPr>
                        <a:t> War</a:t>
                      </a:r>
                      <a:br>
                        <a:rPr lang="en-US" sz="1500" baseline="0" dirty="0" smtClean="0">
                          <a:solidFill>
                            <a:schemeClr val="bg1"/>
                          </a:solidFill>
                          <a:latin typeface="Tw Cen MT" panose="020B0602020104020603" pitchFamily="34" charset="0"/>
                        </a:rPr>
                      </a:br>
                      <a:r>
                        <a:rPr lang="en-US" sz="1500" baseline="0" dirty="0" smtClean="0">
                          <a:solidFill>
                            <a:schemeClr val="bg1"/>
                          </a:solidFill>
                          <a:latin typeface="Tw Cen MT" panose="020B0602020104020603" pitchFamily="34" charset="0"/>
                        </a:rPr>
                        <a:t>Cold War tensions</a:t>
                      </a:r>
                      <a:endParaRPr lang="en-NZ" sz="1500" dirty="0">
                        <a:solidFill>
                          <a:schemeClr val="bg1"/>
                        </a:solidFill>
                        <a:latin typeface="Tw Cen MT" panose="020B0602020104020603" pitchFamily="34" charset="0"/>
                      </a:endParaRPr>
                    </a:p>
                  </a:txBody>
                  <a:tcPr>
                    <a:solidFill>
                      <a:schemeClr val="tx1">
                        <a:lumMod val="65000"/>
                        <a:lumOff val="35000"/>
                      </a:schemeClr>
                    </a:solidFill>
                  </a:tcPr>
                </a:tc>
                <a:tc>
                  <a:txBody>
                    <a:bodyPr/>
                    <a:lstStyle/>
                    <a:p>
                      <a:r>
                        <a:rPr lang="en-US" sz="1500" smtClean="0">
                          <a:solidFill>
                            <a:schemeClr val="bg1"/>
                          </a:solidFill>
                          <a:latin typeface="Tw Cen MT" panose="020B0602020104020603" pitchFamily="34" charset="0"/>
                        </a:rPr>
                        <a:t>End capitalism</a:t>
                      </a:r>
                      <a:endParaRPr lang="en-NZ" sz="1500" dirty="0">
                        <a:solidFill>
                          <a:schemeClr val="bg1"/>
                        </a:solidFill>
                        <a:latin typeface="Tw Cen MT" panose="020B0602020104020603" pitchFamily="34" charset="0"/>
                      </a:endParaRPr>
                    </a:p>
                  </a:txBody>
                  <a:tcPr>
                    <a:solidFill>
                      <a:schemeClr val="tx1">
                        <a:lumMod val="65000"/>
                        <a:lumOff val="35000"/>
                      </a:schemeClr>
                    </a:solidFill>
                  </a:tcPr>
                </a:tc>
                <a:tc>
                  <a:txBody>
                    <a:bodyPr/>
                    <a:lstStyle/>
                    <a:p>
                      <a:r>
                        <a:rPr lang="en-US" sz="1500" dirty="0" smtClean="0">
                          <a:solidFill>
                            <a:schemeClr val="bg1"/>
                          </a:solidFill>
                          <a:latin typeface="Tw Cen MT" panose="020B0602020104020603" pitchFamily="34" charset="0"/>
                        </a:rPr>
                        <a:t>Government</a:t>
                      </a:r>
                      <a:r>
                        <a:rPr lang="en-US" sz="1500" baseline="0" dirty="0" smtClean="0">
                          <a:solidFill>
                            <a:schemeClr val="bg1"/>
                          </a:solidFill>
                          <a:latin typeface="Tw Cen MT" panose="020B0602020104020603" pitchFamily="34" charset="0"/>
                        </a:rPr>
                        <a:t>, especially the USA</a:t>
                      </a:r>
                      <a:endParaRPr lang="en-NZ" sz="1500" dirty="0">
                        <a:solidFill>
                          <a:schemeClr val="bg1"/>
                        </a:solidFill>
                        <a:latin typeface="Tw Cen MT" panose="020B0602020104020603" pitchFamily="34" charset="0"/>
                      </a:endParaRPr>
                    </a:p>
                  </a:txBody>
                  <a:tcPr>
                    <a:solidFill>
                      <a:schemeClr val="tx1">
                        <a:lumMod val="65000"/>
                        <a:lumOff val="35000"/>
                      </a:schemeClr>
                    </a:solidFill>
                  </a:tcPr>
                </a:tc>
                <a:tc>
                  <a:txBody>
                    <a:bodyPr/>
                    <a:lstStyle/>
                    <a:p>
                      <a:pPr marL="0" indent="0" algn="l">
                        <a:lnSpc>
                          <a:spcPct val="107000"/>
                        </a:lnSpc>
                        <a:spcAft>
                          <a:spcPts val="0"/>
                        </a:spcAft>
                      </a:pPr>
                      <a:r>
                        <a:rPr lang="en-GB" sz="15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Hijackings, </a:t>
                      </a:r>
                      <a:endParaRPr lang="en-NZ" sz="15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p>
                      <a:pPr marL="0" indent="0" algn="l">
                        <a:lnSpc>
                          <a:spcPct val="107000"/>
                        </a:lnSpc>
                        <a:spcAft>
                          <a:spcPts val="0"/>
                        </a:spcAft>
                      </a:pPr>
                      <a:r>
                        <a:rPr lang="en-GB" sz="15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Kidnapping</a:t>
                      </a:r>
                      <a:endParaRPr lang="en-NZ" sz="15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p>
                      <a:pPr marL="0" indent="0" algn="l">
                        <a:lnSpc>
                          <a:spcPct val="107000"/>
                        </a:lnSpc>
                        <a:spcAft>
                          <a:spcPts val="800"/>
                        </a:spcAft>
                      </a:pPr>
                      <a:r>
                        <a:rPr lang="en-GB" sz="15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Assassinations </a:t>
                      </a:r>
                      <a:endParaRPr lang="en-NZ" sz="15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tx1">
                        <a:lumMod val="65000"/>
                        <a:lumOff val="35000"/>
                      </a:schemeClr>
                    </a:solidFill>
                  </a:tcPr>
                </a:tc>
                <a:tc>
                  <a:txBody>
                    <a:bodyPr/>
                    <a:lstStyle/>
                    <a:p>
                      <a:r>
                        <a:rPr lang="en-US" sz="1500" dirty="0" smtClean="0">
                          <a:solidFill>
                            <a:schemeClr val="bg1"/>
                          </a:solidFill>
                          <a:latin typeface="Tw Cen MT" panose="020B0602020104020603" pitchFamily="34" charset="0"/>
                        </a:rPr>
                        <a:t>Communication</a:t>
                      </a:r>
                      <a:r>
                        <a:rPr lang="en-US" sz="1500" baseline="0" dirty="0" smtClean="0">
                          <a:solidFill>
                            <a:schemeClr val="bg1"/>
                          </a:solidFill>
                          <a:latin typeface="Tw Cen MT" panose="020B0602020104020603" pitchFamily="34" charset="0"/>
                        </a:rPr>
                        <a:t> technology </a:t>
                      </a:r>
                    </a:p>
                    <a:p>
                      <a:r>
                        <a:rPr lang="en-US" sz="1500" baseline="0" dirty="0" smtClean="0">
                          <a:solidFill>
                            <a:schemeClr val="bg1"/>
                          </a:solidFill>
                          <a:latin typeface="Tw Cen MT" panose="020B0602020104020603" pitchFamily="34" charset="0"/>
                        </a:rPr>
                        <a:t>State-sponsored terrorism </a:t>
                      </a:r>
                      <a:endParaRPr lang="en-NZ" sz="1500" dirty="0">
                        <a:solidFill>
                          <a:schemeClr val="bg1"/>
                        </a:solidFill>
                        <a:latin typeface="Tw Cen MT" panose="020B0602020104020603" pitchFamily="34" charset="0"/>
                      </a:endParaRPr>
                    </a:p>
                  </a:txBody>
                  <a:tcPr>
                    <a:solidFill>
                      <a:schemeClr val="tx1">
                        <a:lumMod val="65000"/>
                        <a:lumOff val="35000"/>
                      </a:schemeClr>
                    </a:solidFill>
                  </a:tcPr>
                </a:tc>
                <a:tc>
                  <a:txBody>
                    <a:bodyPr/>
                    <a:lstStyle/>
                    <a:p>
                      <a:r>
                        <a:rPr lang="en-US" sz="1500" dirty="0" smtClean="0">
                          <a:solidFill>
                            <a:schemeClr val="bg1"/>
                          </a:solidFill>
                          <a:latin typeface="Tw Cen MT" panose="020B0602020104020603" pitchFamily="34" charset="0"/>
                        </a:rPr>
                        <a:t>End of Cold War</a:t>
                      </a:r>
                    </a:p>
                    <a:p>
                      <a:r>
                        <a:rPr lang="en-US" sz="1500" dirty="0" smtClean="0">
                          <a:solidFill>
                            <a:schemeClr val="bg1"/>
                          </a:solidFill>
                          <a:latin typeface="Tw Cen MT" panose="020B0602020104020603" pitchFamily="34" charset="0"/>
                        </a:rPr>
                        <a:t>State</a:t>
                      </a:r>
                      <a:r>
                        <a:rPr lang="en-US" sz="1500" baseline="0" dirty="0" smtClean="0">
                          <a:solidFill>
                            <a:schemeClr val="bg1"/>
                          </a:solidFill>
                          <a:latin typeface="Tw Cen MT" panose="020B0602020104020603" pitchFamily="34" charset="0"/>
                        </a:rPr>
                        <a:t> opposition </a:t>
                      </a:r>
                      <a:endParaRPr lang="en-NZ" sz="1500" dirty="0">
                        <a:solidFill>
                          <a:schemeClr val="bg1"/>
                        </a:solidFill>
                        <a:latin typeface="Tw Cen MT" panose="020B0602020104020603" pitchFamily="34" charset="0"/>
                      </a:endParaRPr>
                    </a:p>
                  </a:txBody>
                  <a:tcPr>
                    <a:solidFill>
                      <a:schemeClr val="tx1">
                        <a:lumMod val="65000"/>
                        <a:lumOff val="35000"/>
                      </a:schemeClr>
                    </a:solidFill>
                  </a:tcPr>
                </a:tc>
                <a:extLst>
                  <a:ext uri="{0D108BD9-81ED-4DB2-BD59-A6C34878D82A}">
                    <a16:rowId xmlns:a16="http://schemas.microsoft.com/office/drawing/2014/main" val="3212974446"/>
                  </a:ext>
                </a:extLst>
              </a:tr>
              <a:tr h="1185581">
                <a:tc>
                  <a:txBody>
                    <a:bodyPr/>
                    <a:lstStyle/>
                    <a:p>
                      <a:pPr marL="0" indent="0" algn="l">
                        <a:lnSpc>
                          <a:spcPct val="107000"/>
                        </a:lnSpc>
                        <a:spcAft>
                          <a:spcPts val="0"/>
                        </a:spcAft>
                      </a:pPr>
                      <a:r>
                        <a:rPr lang="en-GB" sz="1500" dirty="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t>Religious </a:t>
                      </a:r>
                      <a:endParaRPr lang="en-NZ" sz="1500" dirty="0">
                        <a:effectLst/>
                        <a:latin typeface="Tw Cen MT" panose="020B0602020104020603" pitchFamily="34" charset="0"/>
                        <a:ea typeface="Calibri" panose="020F0502020204030204" pitchFamily="34" charset="0"/>
                        <a:cs typeface="Times New Roman" panose="02020603050405020304" pitchFamily="18" charset="0"/>
                      </a:endParaRPr>
                    </a:p>
                    <a:p>
                      <a:pPr marL="0" indent="0" algn="l">
                        <a:lnSpc>
                          <a:spcPct val="107000"/>
                        </a:lnSpc>
                        <a:spcAft>
                          <a:spcPts val="800"/>
                        </a:spcAft>
                      </a:pPr>
                      <a:r>
                        <a:rPr lang="en-GB" sz="1500" dirty="0" smtClean="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t>1979</a:t>
                      </a:r>
                      <a:br>
                        <a:rPr lang="en-GB" sz="1500" dirty="0" smtClean="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br>
                      <a:r>
                        <a:rPr lang="en-GB" sz="1500" dirty="0" smtClean="0">
                          <a:solidFill>
                            <a:srgbClr val="00000A"/>
                          </a:solidFill>
                          <a:effectLst/>
                          <a:latin typeface="Tw Cen MT" panose="020B0602020104020603" pitchFamily="34" charset="0"/>
                          <a:ea typeface="Calibri" panose="020F0502020204030204" pitchFamily="34" charset="0"/>
                          <a:cs typeface="Times New Roman" panose="02020603050405020304" pitchFamily="18" charset="0"/>
                        </a:rPr>
                        <a:t>2020s? </a:t>
                      </a:r>
                      <a:endParaRPr lang="en-NZ" sz="15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tc>
                <a:tc>
                  <a:txBody>
                    <a:bodyPr/>
                    <a:lstStyle/>
                    <a:p>
                      <a:r>
                        <a:rPr lang="en-US" sz="1500" dirty="0" smtClean="0">
                          <a:latin typeface="Tw Cen MT" panose="020B0602020104020603" pitchFamily="34" charset="0"/>
                        </a:rPr>
                        <a:t>Iranian Revolution</a:t>
                      </a:r>
                    </a:p>
                    <a:p>
                      <a:r>
                        <a:rPr lang="en-US" sz="1500" dirty="0" smtClean="0">
                          <a:latin typeface="Tw Cen MT" panose="020B0602020104020603" pitchFamily="34" charset="0"/>
                        </a:rPr>
                        <a:t>New</a:t>
                      </a:r>
                      <a:r>
                        <a:rPr lang="en-US" sz="1500" baseline="0" dirty="0" smtClean="0">
                          <a:latin typeface="Tw Cen MT" panose="020B0602020104020603" pitchFamily="34" charset="0"/>
                        </a:rPr>
                        <a:t> Islamic Century</a:t>
                      </a:r>
                    </a:p>
                    <a:p>
                      <a:r>
                        <a:rPr lang="en-US" sz="1500" baseline="0" dirty="0" smtClean="0">
                          <a:latin typeface="Tw Cen MT" panose="020B0602020104020603" pitchFamily="34" charset="0"/>
                        </a:rPr>
                        <a:t>Soviet invasion of Afghanistan</a:t>
                      </a:r>
                      <a:endParaRPr lang="en-NZ" sz="1500" dirty="0">
                        <a:latin typeface="Tw Cen MT" panose="020B0602020104020603" pitchFamily="34" charset="0"/>
                      </a:endParaRPr>
                    </a:p>
                  </a:txBody>
                  <a:tcPr/>
                </a:tc>
                <a:tc>
                  <a:txBody>
                    <a:bodyPr/>
                    <a:lstStyle/>
                    <a:p>
                      <a:r>
                        <a:rPr lang="en-US" sz="1500" dirty="0" smtClean="0">
                          <a:latin typeface="Tw Cen MT" panose="020B0602020104020603" pitchFamily="34" charset="0"/>
                        </a:rPr>
                        <a:t>Caliphate</a:t>
                      </a:r>
                      <a:endParaRPr lang="en-US" sz="1500" baseline="0" dirty="0" smtClean="0">
                        <a:latin typeface="Tw Cen MT" panose="020B0602020104020603" pitchFamily="34" charset="0"/>
                      </a:endParaRPr>
                    </a:p>
                    <a:p>
                      <a:r>
                        <a:rPr lang="en-US" sz="1500" baseline="0" dirty="0" smtClean="0">
                          <a:latin typeface="Tw Cen MT" panose="020B0602020104020603" pitchFamily="34" charset="0"/>
                        </a:rPr>
                        <a:t>Islamic states</a:t>
                      </a:r>
                      <a:endParaRPr lang="en-US" sz="1500" dirty="0" smtClean="0">
                        <a:latin typeface="Tw Cen MT" panose="020B0602020104020603" pitchFamily="34" charset="0"/>
                      </a:endParaRPr>
                    </a:p>
                  </a:txBody>
                  <a:tcPr/>
                </a:tc>
                <a:tc>
                  <a:txBody>
                    <a:bodyPr/>
                    <a:lstStyle/>
                    <a:p>
                      <a:r>
                        <a:rPr lang="en-US" sz="1500" dirty="0" smtClean="0">
                          <a:latin typeface="Tw Cen MT" panose="020B0602020104020603" pitchFamily="34" charset="0"/>
                        </a:rPr>
                        <a:t>USA, Europe,</a:t>
                      </a:r>
                      <a:r>
                        <a:rPr lang="en-US" sz="1500" baseline="0" dirty="0" smtClean="0">
                          <a:latin typeface="Tw Cen MT" panose="020B0602020104020603" pitchFamily="34" charset="0"/>
                        </a:rPr>
                        <a:t> Israel</a:t>
                      </a:r>
                    </a:p>
                    <a:p>
                      <a:r>
                        <a:rPr lang="en-US" sz="1500" baseline="0" dirty="0" smtClean="0">
                          <a:latin typeface="Tw Cen MT" panose="020B0602020104020603" pitchFamily="34" charset="0"/>
                        </a:rPr>
                        <a:t>Mass transportation</a:t>
                      </a:r>
                      <a:br>
                        <a:rPr lang="en-US" sz="1500" baseline="0" dirty="0" smtClean="0">
                          <a:latin typeface="Tw Cen MT" panose="020B0602020104020603" pitchFamily="34" charset="0"/>
                        </a:rPr>
                      </a:br>
                      <a:r>
                        <a:rPr lang="en-US" sz="1500" baseline="0" dirty="0" smtClean="0">
                          <a:latin typeface="Tw Cen MT" panose="020B0602020104020603" pitchFamily="34" charset="0"/>
                        </a:rPr>
                        <a:t>Public events </a:t>
                      </a:r>
                      <a:endParaRPr lang="en-NZ" sz="1500" dirty="0">
                        <a:latin typeface="Tw Cen MT" panose="020B0602020104020603" pitchFamily="34" charset="0"/>
                      </a:endParaRPr>
                    </a:p>
                  </a:txBody>
                  <a:tcPr/>
                </a:tc>
                <a:tc>
                  <a:txBody>
                    <a:bodyPr/>
                    <a:lstStyle/>
                    <a:p>
                      <a:r>
                        <a:rPr lang="en-US" sz="1500" dirty="0" smtClean="0">
                          <a:latin typeface="Tw Cen MT" panose="020B0602020104020603" pitchFamily="34" charset="0"/>
                        </a:rPr>
                        <a:t>Suicide</a:t>
                      </a:r>
                      <a:r>
                        <a:rPr lang="en-US" sz="1500" baseline="0" dirty="0" smtClean="0">
                          <a:latin typeface="Tw Cen MT" panose="020B0602020104020603" pitchFamily="34" charset="0"/>
                        </a:rPr>
                        <a:t> bombings </a:t>
                      </a:r>
                    </a:p>
                    <a:p>
                      <a:r>
                        <a:rPr lang="en-US" sz="1500" baseline="0" dirty="0" smtClean="0">
                          <a:latin typeface="Tw Cen MT" panose="020B0602020104020603" pitchFamily="34" charset="0"/>
                        </a:rPr>
                        <a:t>Bombings</a:t>
                      </a:r>
                    </a:p>
                    <a:p>
                      <a:r>
                        <a:rPr lang="en-US" sz="1500" baseline="0" dirty="0" smtClean="0">
                          <a:latin typeface="Tw Cen MT" panose="020B0602020104020603" pitchFamily="34" charset="0"/>
                        </a:rPr>
                        <a:t>Vehicle as weapons </a:t>
                      </a:r>
                      <a:endParaRPr lang="en-NZ" sz="1500" dirty="0">
                        <a:latin typeface="Tw Cen MT" panose="020B0602020104020603" pitchFamily="34" charset="0"/>
                      </a:endParaRPr>
                    </a:p>
                  </a:txBody>
                  <a:tcPr/>
                </a:tc>
                <a:tc>
                  <a:txBody>
                    <a:bodyPr/>
                    <a:lstStyle/>
                    <a:p>
                      <a:r>
                        <a:rPr lang="en-US" sz="1500" dirty="0" smtClean="0">
                          <a:latin typeface="Tw Cen MT" panose="020B0602020104020603" pitchFamily="34" charset="0"/>
                        </a:rPr>
                        <a:t>Information</a:t>
                      </a:r>
                      <a:r>
                        <a:rPr lang="en-US" sz="1500" baseline="0" dirty="0" smtClean="0">
                          <a:latin typeface="Tw Cen MT" panose="020B0602020104020603" pitchFamily="34" charset="0"/>
                        </a:rPr>
                        <a:t> Technology </a:t>
                      </a:r>
                      <a:endParaRPr lang="en-NZ" sz="1500" dirty="0">
                        <a:latin typeface="Tw Cen MT" panose="020B0602020104020603" pitchFamily="34" charset="0"/>
                      </a:endParaRPr>
                    </a:p>
                  </a:txBody>
                  <a:tcPr/>
                </a:tc>
                <a:tc>
                  <a:txBody>
                    <a:bodyPr/>
                    <a:lstStyle/>
                    <a:p>
                      <a:r>
                        <a:rPr lang="en-US" sz="1500" dirty="0" smtClean="0">
                          <a:latin typeface="Tw Cen MT" panose="020B0602020104020603" pitchFamily="34" charset="0"/>
                        </a:rPr>
                        <a:t>?</a:t>
                      </a:r>
                      <a:endParaRPr lang="en-NZ" sz="1500" dirty="0">
                        <a:latin typeface="Tw Cen MT" panose="020B0602020104020603" pitchFamily="34" charset="0"/>
                      </a:endParaRPr>
                    </a:p>
                  </a:txBody>
                  <a:tcPr/>
                </a:tc>
                <a:extLst>
                  <a:ext uri="{0D108BD9-81ED-4DB2-BD59-A6C34878D82A}">
                    <a16:rowId xmlns:a16="http://schemas.microsoft.com/office/drawing/2014/main" val="3101959401"/>
                  </a:ext>
                </a:extLst>
              </a:tr>
            </a:tbl>
          </a:graphicData>
        </a:graphic>
      </p:graphicFrame>
      <p:sp>
        <p:nvSpPr>
          <p:cNvPr id="8" name="TextBox 7"/>
          <p:cNvSpPr txBox="1"/>
          <p:nvPr/>
        </p:nvSpPr>
        <p:spPr>
          <a:xfrm>
            <a:off x="9406550" y="6355572"/>
            <a:ext cx="2534439" cy="307777"/>
          </a:xfrm>
          <a:prstGeom prst="rect">
            <a:avLst/>
          </a:prstGeom>
          <a:noFill/>
        </p:spPr>
        <p:txBody>
          <a:bodyPr wrap="square" rtlCol="0">
            <a:spAutoFit/>
          </a:bodyPr>
          <a:lstStyle/>
          <a:p>
            <a:r>
              <a:rPr lang="en-US" sz="1200" b="1" dirty="0" smtClean="0"/>
              <a:t>( Source: Adapted from Walls 2017</a:t>
            </a:r>
            <a:r>
              <a:rPr lang="en-US" sz="1400" dirty="0" smtClean="0"/>
              <a:t>)</a:t>
            </a:r>
            <a:endParaRPr lang="en-NZ" sz="1400" dirty="0"/>
          </a:p>
        </p:txBody>
      </p:sp>
      <p:sp>
        <p:nvSpPr>
          <p:cNvPr id="10" name="AutoShape 2" descr="Image result for vera zasulic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1448392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504268" y="338983"/>
            <a:ext cx="10830669" cy="1929136"/>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GB" sz="6600" cap="all" spc="200" dirty="0" smtClean="0">
                <a:solidFill>
                  <a:schemeClr val="bg1"/>
                </a:solidFill>
                <a:latin typeface="+mj-lt"/>
                <a:ea typeface="+mj-ea"/>
                <a:cs typeface="+mj-cs"/>
              </a:rPr>
              <a:t>NEW terrorism: key characteristics  </a:t>
            </a:r>
            <a:r>
              <a:rPr lang="en-US" sz="6600" cap="all" spc="200" dirty="0" smtClean="0">
                <a:solidFill>
                  <a:schemeClr val="bg1"/>
                </a:solidFill>
                <a:latin typeface="+mj-lt"/>
                <a:ea typeface="+mj-ea"/>
                <a:cs typeface="+mj-cs"/>
              </a:rPr>
              <a:t> </a:t>
            </a:r>
            <a:endParaRPr lang="en-US" sz="6600" cap="all" spc="200" dirty="0">
              <a:solidFill>
                <a:schemeClr val="bg1"/>
              </a:solidFill>
              <a:latin typeface="+mj-lt"/>
              <a:ea typeface="+mj-ea"/>
              <a:cs typeface="+mj-cs"/>
            </a:endParaRPr>
          </a:p>
        </p:txBody>
      </p:sp>
      <p:pic>
        <p:nvPicPr>
          <p:cNvPr id="8194" name="Picture 2" descr="Image result for al-qae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511" y="1813347"/>
            <a:ext cx="8274867" cy="481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84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normAutofit/>
          </a:bodyPr>
          <a:lstStyle/>
          <a:p>
            <a:pPr algn="ctr">
              <a:spcAft>
                <a:spcPts val="600"/>
              </a:spcAft>
            </a:pPr>
            <a:r>
              <a:rPr lang="en-GB" spc="200" dirty="0">
                <a:solidFill>
                  <a:schemeClr val="tx1"/>
                </a:solidFill>
              </a:rPr>
              <a:t>NEW terrorism: key characteristics  </a:t>
            </a:r>
            <a:r>
              <a:rPr lang="en-US" spc="200" dirty="0">
                <a:solidFill>
                  <a:schemeClr val="tx1"/>
                </a:solidFill>
              </a:rPr>
              <a:t> </a:t>
            </a:r>
          </a:p>
        </p:txBody>
      </p:sp>
      <p:sp>
        <p:nvSpPr>
          <p:cNvPr id="5" name="Content Placeholder 4"/>
          <p:cNvSpPr>
            <a:spLocks noGrp="1"/>
          </p:cNvSpPr>
          <p:nvPr>
            <p:ph idx="1"/>
          </p:nvPr>
        </p:nvSpPr>
        <p:spPr>
          <a:xfrm>
            <a:off x="1056696" y="1931737"/>
            <a:ext cx="7428936" cy="4415742"/>
          </a:xfrm>
        </p:spPr>
        <p:txBody>
          <a:bodyPr>
            <a:normAutofit/>
          </a:bodyPr>
          <a:lstStyle/>
          <a:p>
            <a:pPr>
              <a:buClrTx/>
              <a:buFont typeface="Wingdings" panose="05000000000000000000" pitchFamily="2" charset="2"/>
              <a:buChar char="q"/>
            </a:pPr>
            <a:r>
              <a:rPr lang="en-AU" sz="2400" dirty="0" smtClean="0"/>
              <a:t> </a:t>
            </a:r>
            <a:r>
              <a:rPr lang="en-GB" sz="2400" dirty="0" smtClean="0"/>
              <a:t>Contemporary terrorist groups are operating in an unprecedented manner and pose an entirely new type of terrorist threat</a:t>
            </a:r>
            <a:endParaRPr lang="en-GB" sz="2400" dirty="0"/>
          </a:p>
          <a:p>
            <a:pPr>
              <a:buClrTx/>
              <a:buFont typeface="Wingdings" panose="05000000000000000000" pitchFamily="2" charset="2"/>
              <a:buChar char="q"/>
            </a:pPr>
            <a:r>
              <a:rPr lang="en-GB" sz="2400" dirty="0" smtClean="0"/>
              <a:t> Dichotomy between ‘traditional’ and ‘new’ terrorism is the central analytical device of the ‘New </a:t>
            </a:r>
            <a:r>
              <a:rPr lang="en-GB" sz="2400" dirty="0"/>
              <a:t>T</a:t>
            </a:r>
            <a:r>
              <a:rPr lang="en-GB" sz="2400" dirty="0" smtClean="0"/>
              <a:t>errorism’ school*</a:t>
            </a:r>
          </a:p>
          <a:p>
            <a:pPr>
              <a:buClrTx/>
              <a:buFont typeface="Wingdings" panose="05000000000000000000" pitchFamily="2" charset="2"/>
              <a:buChar char="q"/>
            </a:pPr>
            <a:r>
              <a:rPr lang="en-GB" sz="2400" dirty="0"/>
              <a:t> </a:t>
            </a:r>
            <a:r>
              <a:rPr lang="en-GB" dirty="0"/>
              <a:t> </a:t>
            </a:r>
            <a:r>
              <a:rPr lang="en-GB" sz="2400" dirty="0"/>
              <a:t>The key characteristics of New Terrorism </a:t>
            </a:r>
            <a:r>
              <a:rPr lang="en-GB" sz="2400" dirty="0" smtClean="0"/>
              <a:t>are</a:t>
            </a:r>
          </a:p>
          <a:p>
            <a:pPr lvl="1">
              <a:buClrTx/>
              <a:buFont typeface="Wingdings" panose="05000000000000000000" pitchFamily="2" charset="2"/>
              <a:buChar char="q"/>
            </a:pPr>
            <a:r>
              <a:rPr lang="en-GB" sz="2400" dirty="0" smtClean="0"/>
              <a:t> </a:t>
            </a:r>
            <a:r>
              <a:rPr lang="en-GB" sz="2400" i="1" dirty="0" smtClean="0"/>
              <a:t>Religious and mystical motivation*</a:t>
            </a:r>
            <a:endParaRPr lang="en-NZ" sz="2400" i="1" dirty="0" smtClean="0"/>
          </a:p>
          <a:p>
            <a:pPr lvl="1">
              <a:buClrTx/>
              <a:buFont typeface="Wingdings" panose="05000000000000000000" pitchFamily="2" charset="2"/>
              <a:buChar char="q"/>
            </a:pPr>
            <a:r>
              <a:rPr lang="en-US" sz="2400" i="1" dirty="0" smtClean="0"/>
              <a:t> </a:t>
            </a:r>
            <a:r>
              <a:rPr lang="en-GB" sz="2400" i="1" dirty="0"/>
              <a:t>Horizontal organisational structure, transnational in </a:t>
            </a:r>
            <a:r>
              <a:rPr lang="en-GB" sz="2400" i="1" dirty="0" smtClean="0"/>
              <a:t>nature*</a:t>
            </a:r>
            <a:endParaRPr lang="en-NZ" sz="2400" i="1" dirty="0"/>
          </a:p>
          <a:p>
            <a:pPr lvl="1">
              <a:buClrTx/>
              <a:buFont typeface="Wingdings" panose="05000000000000000000" pitchFamily="2" charset="2"/>
              <a:buChar char="q"/>
            </a:pPr>
            <a:r>
              <a:rPr lang="en-US" sz="2400" i="1" dirty="0"/>
              <a:t> </a:t>
            </a:r>
            <a:r>
              <a:rPr lang="en-GB" sz="2400" i="1" dirty="0"/>
              <a:t>Increasingly lethal and indiscriminate </a:t>
            </a:r>
            <a:r>
              <a:rPr lang="en-GB" sz="2400" i="1" dirty="0" smtClean="0"/>
              <a:t>attacks* </a:t>
            </a:r>
            <a:endParaRPr lang="en-GB" sz="2400" i="1" dirty="0"/>
          </a:p>
          <a:p>
            <a:pPr lvl="1">
              <a:buClrTx/>
              <a:buFont typeface="Wingdings" panose="05000000000000000000" pitchFamily="2" charset="2"/>
              <a:buChar char="q"/>
            </a:pPr>
            <a:r>
              <a:rPr lang="en-GB" sz="2400" i="1" dirty="0"/>
              <a:t> Intention and potential to use </a:t>
            </a:r>
            <a:r>
              <a:rPr lang="en-GB" sz="2400" i="1" dirty="0" smtClean="0"/>
              <a:t>WMD*</a:t>
            </a:r>
            <a:endParaRPr lang="en-NZ" sz="2400" i="1" dirty="0"/>
          </a:p>
          <a:p>
            <a:pPr marL="0" indent="0">
              <a:buClrTx/>
              <a:buNone/>
            </a:pPr>
            <a:endParaRPr lang="en-GB" dirty="0" smtClean="0"/>
          </a:p>
          <a:p>
            <a:pPr marL="128016" lvl="1" indent="0">
              <a:buClrTx/>
              <a:buNone/>
            </a:pPr>
            <a:endParaRPr lang="en-NZ" dirty="0"/>
          </a:p>
          <a:p>
            <a:pPr lvl="1">
              <a:buClrTx/>
              <a:buFont typeface="Wingdings" panose="05000000000000000000" pitchFamily="2" charset="2"/>
              <a:buChar char="q"/>
            </a:pPr>
            <a:endParaRPr lang="en-NZ" dirty="0" smtClean="0"/>
          </a:p>
          <a:p>
            <a:pPr>
              <a:buClrTx/>
              <a:buFont typeface="Wingdings" panose="05000000000000000000" pitchFamily="2" charset="2"/>
              <a:buChar char="q"/>
            </a:pPr>
            <a:endParaRPr lang="en-AU" sz="2400" dirty="0"/>
          </a:p>
        </p:txBody>
      </p:sp>
      <p:sp>
        <p:nvSpPr>
          <p:cNvPr id="3" name="AutoShape 2" descr="Image result for AL; qae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The New Terrorism: Fanaticism and the Arms of Mass Destruc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8835356" y="1813407"/>
            <a:ext cx="3028732" cy="4396546"/>
          </a:xfrm>
          <a:prstGeom prst="rect">
            <a:avLst/>
          </a:prstGeom>
        </p:spPr>
      </p:pic>
    </p:spTree>
    <p:extLst>
      <p:ext uri="{BB962C8B-B14F-4D97-AF65-F5344CB8AC3E}">
        <p14:creationId xmlns:p14="http://schemas.microsoft.com/office/powerpoint/2010/main" val="140030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pc="200" dirty="0">
                <a:solidFill>
                  <a:schemeClr val="tx1"/>
                </a:solidFill>
              </a:rPr>
              <a:t>NEW terrorism: key characteristics </a:t>
            </a:r>
            <a:endParaRPr lang="en-GB" dirty="0"/>
          </a:p>
        </p:txBody>
      </p:sp>
      <p:sp>
        <p:nvSpPr>
          <p:cNvPr id="5" name="Content Placeholder 4"/>
          <p:cNvSpPr>
            <a:spLocks noGrp="1"/>
          </p:cNvSpPr>
          <p:nvPr>
            <p:ph idx="1"/>
          </p:nvPr>
        </p:nvSpPr>
        <p:spPr>
          <a:xfrm>
            <a:off x="1024128" y="1923860"/>
            <a:ext cx="6635103" cy="4739489"/>
          </a:xfrm>
        </p:spPr>
        <p:txBody>
          <a:bodyPr>
            <a:normAutofit/>
          </a:bodyPr>
          <a:lstStyle/>
          <a:p>
            <a:pPr marL="0" indent="0">
              <a:buNone/>
            </a:pPr>
            <a:endParaRPr lang="en-AU" sz="2400" dirty="0"/>
          </a:p>
          <a:p>
            <a:pPr marL="0" indent="0">
              <a:buNone/>
            </a:pP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aphicFrame>
        <p:nvGraphicFramePr>
          <p:cNvPr id="6" name="Table 5"/>
          <p:cNvGraphicFramePr>
            <a:graphicFrameLocks noGrp="1"/>
          </p:cNvGraphicFramePr>
          <p:nvPr>
            <p:extLst>
              <p:ext uri="{D42A27DB-BD31-4B8C-83A1-F6EECF244321}">
                <p14:modId xmlns:p14="http://schemas.microsoft.com/office/powerpoint/2010/main" val="1961230356"/>
              </p:ext>
            </p:extLst>
          </p:nvPr>
        </p:nvGraphicFramePr>
        <p:xfrm>
          <a:off x="765174" y="1923860"/>
          <a:ext cx="10940957" cy="4465211"/>
        </p:xfrm>
        <a:graphic>
          <a:graphicData uri="http://schemas.openxmlformats.org/drawingml/2006/table">
            <a:tbl>
              <a:tblPr firstRow="1" bandRow="1">
                <a:tableStyleId>{5C22544A-7EE6-4342-B048-85BDC9FD1C3A}</a:tableStyleId>
              </a:tblPr>
              <a:tblGrid>
                <a:gridCol w="2698166">
                  <a:extLst>
                    <a:ext uri="{9D8B030D-6E8A-4147-A177-3AD203B41FA5}">
                      <a16:colId xmlns:a16="http://schemas.microsoft.com/office/drawing/2014/main" val="2936582580"/>
                    </a:ext>
                  </a:extLst>
                </a:gridCol>
                <a:gridCol w="4836331">
                  <a:extLst>
                    <a:ext uri="{9D8B030D-6E8A-4147-A177-3AD203B41FA5}">
                      <a16:colId xmlns:a16="http://schemas.microsoft.com/office/drawing/2014/main" val="633525480"/>
                    </a:ext>
                  </a:extLst>
                </a:gridCol>
                <a:gridCol w="3406460">
                  <a:extLst>
                    <a:ext uri="{9D8B030D-6E8A-4147-A177-3AD203B41FA5}">
                      <a16:colId xmlns:a16="http://schemas.microsoft.com/office/drawing/2014/main" val="1247403326"/>
                    </a:ext>
                  </a:extLst>
                </a:gridCol>
              </a:tblGrid>
              <a:tr h="662607">
                <a:tc>
                  <a:txBody>
                    <a:bodyPr/>
                    <a:lstStyle/>
                    <a:p>
                      <a:endParaRPr lang="en-NZ" sz="1600" dirty="0">
                        <a:solidFill>
                          <a:schemeClr val="bg1"/>
                        </a:solidFill>
                      </a:endParaRPr>
                    </a:p>
                  </a:txBody>
                  <a:tcPr>
                    <a:solidFill>
                      <a:schemeClr val="bg1"/>
                    </a:solidFill>
                  </a:tcPr>
                </a:tc>
                <a:tc>
                  <a:txBody>
                    <a:bodyPr/>
                    <a:lstStyle/>
                    <a:p>
                      <a:r>
                        <a:rPr lang="en-US" sz="1800" dirty="0" smtClean="0">
                          <a:latin typeface="Tw Cen MT" panose="020B0602020104020603" pitchFamily="34" charset="0"/>
                        </a:rPr>
                        <a:t>Traditional</a:t>
                      </a:r>
                      <a:r>
                        <a:rPr lang="en-US" sz="1800" baseline="0" dirty="0" smtClean="0">
                          <a:latin typeface="Tw Cen MT" panose="020B0602020104020603" pitchFamily="34" charset="0"/>
                        </a:rPr>
                        <a:t> Terrorism </a:t>
                      </a:r>
                      <a:r>
                        <a:rPr lang="en-US" sz="1800" dirty="0" smtClean="0">
                          <a:latin typeface="Tw Cen MT" panose="020B0602020104020603" pitchFamily="34" charset="0"/>
                        </a:rPr>
                        <a:t> </a:t>
                      </a:r>
                      <a:endParaRPr lang="en-NZ" sz="1800" dirty="0">
                        <a:latin typeface="Tw Cen MT" panose="020B0602020104020603" pitchFamily="34" charset="0"/>
                      </a:endParaRPr>
                    </a:p>
                  </a:txBody>
                  <a:tcPr/>
                </a:tc>
                <a:tc>
                  <a:txBody>
                    <a:bodyPr/>
                    <a:lstStyle/>
                    <a:p>
                      <a:r>
                        <a:rPr lang="en-US" sz="1800" dirty="0" smtClean="0">
                          <a:latin typeface="Tw Cen MT" panose="020B0602020104020603" pitchFamily="34" charset="0"/>
                        </a:rPr>
                        <a:t>New</a:t>
                      </a:r>
                      <a:r>
                        <a:rPr lang="en-US" sz="1800" baseline="0" dirty="0" smtClean="0">
                          <a:latin typeface="Tw Cen MT" panose="020B0602020104020603" pitchFamily="34" charset="0"/>
                        </a:rPr>
                        <a:t> Terrorism</a:t>
                      </a:r>
                      <a:endParaRPr lang="en-NZ" sz="1800" dirty="0">
                        <a:latin typeface="Tw Cen MT" panose="020B0602020104020603" pitchFamily="34" charset="0"/>
                      </a:endParaRPr>
                    </a:p>
                  </a:txBody>
                  <a:tcPr/>
                </a:tc>
                <a:extLst>
                  <a:ext uri="{0D108BD9-81ED-4DB2-BD59-A6C34878D82A}">
                    <a16:rowId xmlns:a16="http://schemas.microsoft.com/office/drawing/2014/main" val="751683570"/>
                  </a:ext>
                </a:extLst>
              </a:tr>
              <a:tr h="889289">
                <a:tc>
                  <a:txBody>
                    <a:bodyPr/>
                    <a:lstStyle/>
                    <a:p>
                      <a:pPr marL="0" indent="0" algn="l">
                        <a:lnSpc>
                          <a:spcPct val="107000"/>
                        </a:lnSpc>
                        <a:spcAft>
                          <a:spcPts val="0"/>
                        </a:spcAft>
                      </a:pPr>
                      <a:r>
                        <a:rPr lang="en-GB" sz="1800" b="1" kern="1200" dirty="0" smtClean="0">
                          <a:solidFill>
                            <a:schemeClr val="bg1"/>
                          </a:solidFill>
                          <a:effectLst/>
                          <a:latin typeface="Tw Cen MT" panose="020B0602020104020603" pitchFamily="34" charset="0"/>
                          <a:ea typeface="+mn-ea"/>
                          <a:cs typeface="+mn-cs"/>
                        </a:rPr>
                        <a:t>Motives</a:t>
                      </a:r>
                      <a:endParaRPr lang="en-US" sz="1800" b="1" baseline="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accent1"/>
                    </a:solidFill>
                  </a:tcPr>
                </a:tc>
                <a:tc>
                  <a:txBody>
                    <a:bodyPr/>
                    <a:lstStyle/>
                    <a:p>
                      <a:r>
                        <a:rPr lang="en-GB" sz="1800" kern="1200" dirty="0" smtClean="0">
                          <a:solidFill>
                            <a:schemeClr val="dk1"/>
                          </a:solidFill>
                          <a:effectLst/>
                          <a:latin typeface="Tw Cen MT" panose="020B0602020104020603" pitchFamily="34" charset="0"/>
                          <a:ea typeface="+mn-ea"/>
                          <a:cs typeface="+mn-cs"/>
                        </a:rPr>
                        <a:t>Political, nationalistic ideology </a:t>
                      </a:r>
                      <a:endParaRPr lang="en-NZ" sz="1800" kern="1200" dirty="0" smtClean="0">
                        <a:solidFill>
                          <a:schemeClr val="dk1"/>
                        </a:solidFill>
                        <a:effectLst/>
                        <a:latin typeface="Tw Cen MT" panose="020B0602020104020603" pitchFamily="34" charset="0"/>
                        <a:ea typeface="+mn-ea"/>
                        <a:cs typeface="+mn-cs"/>
                      </a:endParaRPr>
                    </a:p>
                    <a:p>
                      <a:r>
                        <a:rPr lang="en-GB" sz="1800" kern="1200" dirty="0" smtClean="0">
                          <a:solidFill>
                            <a:schemeClr val="dk1"/>
                          </a:solidFill>
                          <a:effectLst/>
                          <a:latin typeface="Tw Cen MT" panose="020B0602020104020603" pitchFamily="34" charset="0"/>
                          <a:ea typeface="+mn-ea"/>
                          <a:cs typeface="+mn-cs"/>
                        </a:rPr>
                        <a:t> </a:t>
                      </a:r>
                      <a:endParaRPr lang="en-NZ" sz="1800" kern="1200" dirty="0" smtClean="0">
                        <a:solidFill>
                          <a:schemeClr val="dk1"/>
                        </a:solidFill>
                        <a:effectLst/>
                        <a:latin typeface="Tw Cen MT" panose="020B0602020104020603" pitchFamily="34" charset="0"/>
                        <a:ea typeface="+mn-ea"/>
                        <a:cs typeface="+mn-cs"/>
                      </a:endParaRPr>
                    </a:p>
                    <a:p>
                      <a:r>
                        <a:rPr lang="en-GB" sz="1800" kern="1200" dirty="0" smtClean="0">
                          <a:solidFill>
                            <a:schemeClr val="dk1"/>
                          </a:solidFill>
                          <a:effectLst/>
                          <a:latin typeface="Tw Cen MT" panose="020B0602020104020603" pitchFamily="34" charset="0"/>
                          <a:ea typeface="+mn-ea"/>
                          <a:cs typeface="+mn-cs"/>
                        </a:rPr>
                        <a:t>Clear and flexible goals as basis of political negotiations focused on geographical areas</a:t>
                      </a:r>
                      <a:endParaRPr lang="en-NZ" sz="1800" kern="1200" dirty="0" smtClean="0">
                        <a:solidFill>
                          <a:schemeClr val="dk1"/>
                        </a:solidFill>
                        <a:effectLst/>
                        <a:latin typeface="Tw Cen MT" panose="020B0602020104020603" pitchFamily="34" charset="0"/>
                        <a:ea typeface="+mn-ea"/>
                        <a:cs typeface="+mn-cs"/>
                      </a:endParaRPr>
                    </a:p>
                    <a:p>
                      <a:pPr marL="0" indent="0" algn="l">
                        <a:lnSpc>
                          <a:spcPct val="107000"/>
                        </a:lnSpc>
                        <a:spcAft>
                          <a:spcPts val="0"/>
                        </a:spcAft>
                      </a:pPr>
                      <a:endParaRPr lang="en-GB" sz="180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lumMod val="75000"/>
                      </a:schemeClr>
                    </a:solidFill>
                  </a:tcPr>
                </a:tc>
                <a:tc>
                  <a:txBody>
                    <a:bodyPr/>
                    <a:lstStyle/>
                    <a:p>
                      <a:r>
                        <a:rPr lang="en-GB" sz="1800" kern="1200" dirty="0" smtClean="0">
                          <a:solidFill>
                            <a:schemeClr val="dk1"/>
                          </a:solidFill>
                          <a:effectLst/>
                          <a:latin typeface="Tw Cen MT" panose="020B0602020104020603" pitchFamily="34" charset="0"/>
                          <a:ea typeface="+mn-ea"/>
                          <a:cs typeface="+mn-cs"/>
                        </a:rPr>
                        <a:t>Religious, mysticism</a:t>
                      </a:r>
                      <a:endParaRPr lang="en-NZ" sz="1800" kern="1200" dirty="0" smtClean="0">
                        <a:solidFill>
                          <a:schemeClr val="dk1"/>
                        </a:solidFill>
                        <a:effectLst/>
                        <a:latin typeface="Tw Cen MT" panose="020B0602020104020603" pitchFamily="34" charset="0"/>
                        <a:ea typeface="+mn-ea"/>
                        <a:cs typeface="+mn-cs"/>
                      </a:endParaRPr>
                    </a:p>
                    <a:p>
                      <a:r>
                        <a:rPr lang="en-GB" sz="1800" kern="1200" dirty="0" smtClean="0">
                          <a:solidFill>
                            <a:schemeClr val="dk1"/>
                          </a:solidFill>
                          <a:effectLst/>
                          <a:latin typeface="Tw Cen MT" panose="020B0602020104020603" pitchFamily="34" charset="0"/>
                          <a:ea typeface="+mn-ea"/>
                          <a:cs typeface="+mn-cs"/>
                        </a:rPr>
                        <a:t> </a:t>
                      </a:r>
                      <a:endParaRPr lang="en-NZ" sz="1800" kern="1200" dirty="0" smtClean="0">
                        <a:solidFill>
                          <a:schemeClr val="dk1"/>
                        </a:solidFill>
                        <a:effectLst/>
                        <a:latin typeface="Tw Cen MT" panose="020B0602020104020603" pitchFamily="34" charset="0"/>
                        <a:ea typeface="+mn-ea"/>
                        <a:cs typeface="+mn-cs"/>
                      </a:endParaRPr>
                    </a:p>
                    <a:p>
                      <a:r>
                        <a:rPr lang="en-GB" sz="1800" kern="1200" dirty="0" smtClean="0">
                          <a:solidFill>
                            <a:schemeClr val="dk1"/>
                          </a:solidFill>
                          <a:effectLst/>
                          <a:latin typeface="Tw Cen MT" panose="020B0602020104020603" pitchFamily="34" charset="0"/>
                          <a:ea typeface="+mn-ea"/>
                          <a:cs typeface="+mn-cs"/>
                        </a:rPr>
                        <a:t>Amorphous objectives that are absolutist and irreconcilable with political negotiations</a:t>
                      </a:r>
                      <a:endParaRPr lang="en-NZ" sz="1800" kern="1200" dirty="0" smtClean="0">
                        <a:solidFill>
                          <a:schemeClr val="dk1"/>
                        </a:solidFill>
                        <a:effectLst/>
                        <a:latin typeface="Tw Cen MT" panose="020B0602020104020603" pitchFamily="34" charset="0"/>
                        <a:ea typeface="+mn-ea"/>
                        <a:cs typeface="+mn-cs"/>
                      </a:endParaRPr>
                    </a:p>
                    <a:p>
                      <a:endParaRPr lang="en-NZ" sz="1800" dirty="0">
                        <a:solidFill>
                          <a:schemeClr val="bg1"/>
                        </a:solidFill>
                        <a:latin typeface="Tw Cen MT" panose="020B0602020104020603" pitchFamily="34" charset="0"/>
                      </a:endParaRPr>
                    </a:p>
                  </a:txBody>
                  <a:tcPr>
                    <a:solidFill>
                      <a:schemeClr val="bg1">
                        <a:lumMod val="75000"/>
                      </a:schemeClr>
                    </a:solidFill>
                  </a:tcPr>
                </a:tc>
                <a:extLst>
                  <a:ext uri="{0D108BD9-81ED-4DB2-BD59-A6C34878D82A}">
                    <a16:rowId xmlns:a16="http://schemas.microsoft.com/office/drawing/2014/main" val="3656116671"/>
                  </a:ext>
                </a:extLst>
              </a:tr>
              <a:tr h="825571">
                <a:tc>
                  <a:txBody>
                    <a:bodyPr/>
                    <a:lstStyle/>
                    <a:p>
                      <a:pPr marL="0" indent="0" algn="l">
                        <a:lnSpc>
                          <a:spcPct val="107000"/>
                        </a:lnSpc>
                        <a:spcAft>
                          <a:spcPts val="0"/>
                        </a:spcAft>
                      </a:pPr>
                      <a:r>
                        <a:rPr lang="en-GB" sz="1800" b="1"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Organisational</a:t>
                      </a:r>
                      <a:r>
                        <a:rPr lang="en-GB" sz="1800" b="1" baseline="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 structure </a:t>
                      </a:r>
                      <a:endParaRPr lang="en-GB" sz="1800" b="1"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accent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200" dirty="0" smtClean="0">
                          <a:solidFill>
                            <a:schemeClr val="dk1"/>
                          </a:solidFill>
                          <a:effectLst/>
                          <a:latin typeface="Tw Cen MT" panose="020B0602020104020603" pitchFamily="34" charset="0"/>
                          <a:ea typeface="+mn-ea"/>
                          <a:cs typeface="+mn-cs"/>
                        </a:rPr>
                        <a:t>Hierarchical </a:t>
                      </a:r>
                      <a:endParaRPr lang="en-NZ" sz="1800" kern="1200" dirty="0" smtClean="0">
                        <a:solidFill>
                          <a:schemeClr val="dk1"/>
                        </a:solidFill>
                        <a:effectLst/>
                        <a:latin typeface="Tw Cen MT" panose="020B0602020104020603" pitchFamily="34" charset="0"/>
                        <a:ea typeface="+mn-ea"/>
                        <a:cs typeface="+mn-cs"/>
                      </a:endParaRPr>
                    </a:p>
                    <a:p>
                      <a:pPr marL="0" indent="0" algn="l">
                        <a:lnSpc>
                          <a:spcPct val="107000"/>
                        </a:lnSpc>
                        <a:spcAft>
                          <a:spcPts val="800"/>
                        </a:spcAft>
                      </a:pPr>
                      <a:endParaRPr lang="en-NZ"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Tw Cen MT" panose="020B0602020104020603" pitchFamily="34" charset="0"/>
                          <a:ea typeface="+mn-ea"/>
                          <a:cs typeface="+mn-cs"/>
                        </a:rPr>
                        <a:t>Networked and increasingly transnational</a:t>
                      </a:r>
                      <a:endParaRPr lang="en-NZ" sz="1800" kern="1200" dirty="0" smtClean="0">
                        <a:solidFill>
                          <a:schemeClr val="dk1"/>
                        </a:solidFill>
                        <a:effectLst/>
                        <a:latin typeface="Tw Cen MT" panose="020B0602020104020603" pitchFamily="34" charset="0"/>
                        <a:ea typeface="+mn-ea"/>
                        <a:cs typeface="+mn-cs"/>
                      </a:endParaRPr>
                    </a:p>
                    <a:p>
                      <a:endParaRPr lang="en-NZ" sz="1800" dirty="0">
                        <a:latin typeface="Tw Cen MT" panose="020B0602020104020603" pitchFamily="34" charset="0"/>
                      </a:endParaRPr>
                    </a:p>
                  </a:txBody>
                  <a:tcPr>
                    <a:solidFill>
                      <a:schemeClr val="bg1">
                        <a:lumMod val="75000"/>
                      </a:schemeClr>
                    </a:solidFill>
                  </a:tcPr>
                </a:tc>
                <a:extLst>
                  <a:ext uri="{0D108BD9-81ED-4DB2-BD59-A6C34878D82A}">
                    <a16:rowId xmlns:a16="http://schemas.microsoft.com/office/drawing/2014/main" val="614035518"/>
                  </a:ext>
                </a:extLst>
              </a:tr>
              <a:tr h="1150844">
                <a:tc>
                  <a:txBody>
                    <a:bodyPr/>
                    <a:lstStyle/>
                    <a:p>
                      <a:pPr marL="0" indent="0" algn="l">
                        <a:lnSpc>
                          <a:spcPct val="107000"/>
                        </a:lnSpc>
                        <a:spcAft>
                          <a:spcPts val="0"/>
                        </a:spcAft>
                      </a:pPr>
                      <a:r>
                        <a:rPr lang="en-GB" sz="1800" b="1"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Use of violence</a:t>
                      </a:r>
                      <a:r>
                        <a:rPr lang="en-GB" sz="1800" b="1" baseline="0"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 </a:t>
                      </a:r>
                      <a:endParaRPr lang="en-GB" sz="1800" b="1" dirty="0" smtClean="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114300" marR="114300" marT="0" marB="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Tw Cen MT" panose="020B0602020104020603" pitchFamily="34" charset="0"/>
                          <a:ea typeface="+mn-ea"/>
                          <a:cs typeface="+mn-cs"/>
                        </a:rPr>
                        <a:t>Restrained, focus on symbolic targets</a:t>
                      </a:r>
                      <a:endParaRPr lang="en-NZ" sz="1800" kern="1200" dirty="0" smtClean="0">
                        <a:solidFill>
                          <a:schemeClr val="dk1"/>
                        </a:solidFill>
                        <a:effectLst/>
                        <a:latin typeface="Tw Cen MT" panose="020B0602020104020603" pitchFamily="34" charset="0"/>
                        <a:ea typeface="+mn-ea"/>
                        <a:cs typeface="+mn-cs"/>
                      </a:endParaRPr>
                    </a:p>
                    <a:p>
                      <a:endParaRPr lang="en-NZ" sz="1800" dirty="0">
                        <a:solidFill>
                          <a:schemeClr val="bg1"/>
                        </a:solidFill>
                        <a:latin typeface="Tw Cen MT" panose="020B0602020104020603" pitchFamily="34" charset="0"/>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Tw Cen MT" panose="020B0602020104020603" pitchFamily="34" charset="0"/>
                          <a:ea typeface="+mn-ea"/>
                          <a:cs typeface="+mn-cs"/>
                        </a:rPr>
                        <a:t>Extreme violence, keen to use WMDs</a:t>
                      </a:r>
                      <a:endParaRPr lang="en-NZ" sz="1800" kern="1200" dirty="0" smtClean="0">
                        <a:solidFill>
                          <a:schemeClr val="dk1"/>
                        </a:solidFill>
                        <a:effectLst/>
                        <a:latin typeface="Tw Cen MT" panose="020B0602020104020603" pitchFamily="34" charset="0"/>
                        <a:ea typeface="+mn-ea"/>
                        <a:cs typeface="+mn-cs"/>
                      </a:endParaRPr>
                    </a:p>
                    <a:p>
                      <a:endParaRPr lang="en-NZ" sz="1800" dirty="0">
                        <a:solidFill>
                          <a:schemeClr val="bg1"/>
                        </a:solidFill>
                        <a:latin typeface="Tw Cen MT" panose="020B0602020104020603" pitchFamily="34" charset="0"/>
                      </a:endParaRPr>
                    </a:p>
                  </a:txBody>
                  <a:tcPr>
                    <a:solidFill>
                      <a:schemeClr val="bg1">
                        <a:lumMod val="75000"/>
                      </a:schemeClr>
                    </a:solidFill>
                  </a:tcPr>
                </a:tc>
                <a:extLst>
                  <a:ext uri="{0D108BD9-81ED-4DB2-BD59-A6C34878D82A}">
                    <a16:rowId xmlns:a16="http://schemas.microsoft.com/office/drawing/2014/main" val="3212974446"/>
                  </a:ext>
                </a:extLst>
              </a:tr>
            </a:tbl>
          </a:graphicData>
        </a:graphic>
      </p:graphicFrame>
      <p:sp>
        <p:nvSpPr>
          <p:cNvPr id="10" name="AutoShape 2" descr="Image result for vera zasulic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790878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NEW terrorism: KEY CHARACTERISTICS?   </a:t>
            </a:r>
            <a:endParaRPr lang="en-GB" dirty="0"/>
          </a:p>
        </p:txBody>
      </p:sp>
      <p:sp>
        <p:nvSpPr>
          <p:cNvPr id="5" name="Content Placeholder 4"/>
          <p:cNvSpPr>
            <a:spLocks noGrp="1"/>
          </p:cNvSpPr>
          <p:nvPr>
            <p:ph idx="1"/>
          </p:nvPr>
        </p:nvSpPr>
        <p:spPr>
          <a:xfrm>
            <a:off x="1056697" y="1931737"/>
            <a:ext cx="10794992" cy="4415742"/>
          </a:xfrm>
        </p:spPr>
        <p:txBody>
          <a:bodyPr>
            <a:normAutofit/>
          </a:bodyPr>
          <a:lstStyle/>
          <a:p>
            <a:pPr marL="0" indent="0">
              <a:buClrTx/>
              <a:buNone/>
            </a:pPr>
            <a:endParaRPr lang="en-NZ" dirty="0"/>
          </a:p>
          <a:p>
            <a:pPr>
              <a:buClrTx/>
              <a:buFont typeface="Wingdings" panose="05000000000000000000" pitchFamily="2" charset="2"/>
              <a:buChar char="q"/>
            </a:pPr>
            <a:endParaRPr lang="en-NZ" dirty="0"/>
          </a:p>
          <a:p>
            <a:pPr>
              <a:buClrTx/>
              <a:buFont typeface="Wingdings" panose="05000000000000000000" pitchFamily="2" charset="2"/>
              <a:buChar char="q"/>
            </a:pPr>
            <a:endParaRPr lang="en-AU" sz="2400" dirty="0"/>
          </a:p>
        </p:txBody>
      </p:sp>
      <p:graphicFrame>
        <p:nvGraphicFramePr>
          <p:cNvPr id="3" name="Table 2"/>
          <p:cNvGraphicFramePr>
            <a:graphicFrameLocks noGrp="1"/>
          </p:cNvGraphicFramePr>
          <p:nvPr>
            <p:extLst>
              <p:ext uri="{D42A27DB-BD31-4B8C-83A1-F6EECF244321}">
                <p14:modId xmlns:p14="http://schemas.microsoft.com/office/powerpoint/2010/main" val="962605704"/>
              </p:ext>
            </p:extLst>
          </p:nvPr>
        </p:nvGraphicFramePr>
        <p:xfrm>
          <a:off x="2566088" y="2254928"/>
          <a:ext cx="7776210" cy="3130804"/>
        </p:xfrm>
        <a:graphic>
          <a:graphicData uri="http://schemas.openxmlformats.org/drawingml/2006/table">
            <a:tbl>
              <a:tblPr firstRow="1" firstCol="1" bandRow="1">
                <a:tableStyleId>{5C22544A-7EE6-4342-B048-85BDC9FD1C3A}</a:tableStyleId>
              </a:tblPr>
              <a:tblGrid>
                <a:gridCol w="7776210">
                  <a:extLst>
                    <a:ext uri="{9D8B030D-6E8A-4147-A177-3AD203B41FA5}">
                      <a16:colId xmlns:a16="http://schemas.microsoft.com/office/drawing/2014/main" val="1566581884"/>
                    </a:ext>
                  </a:extLst>
                </a:gridCol>
              </a:tblGrid>
              <a:tr h="2742739">
                <a:tc>
                  <a:txBody>
                    <a:bodyPr/>
                    <a:lstStyle/>
                    <a:p>
                      <a:pPr algn="ctr">
                        <a:lnSpc>
                          <a:spcPct val="107000"/>
                        </a:lnSpc>
                        <a:spcAft>
                          <a:spcPts val="0"/>
                        </a:spcAft>
                      </a:pPr>
                      <a:r>
                        <a:rPr lang="en-US" sz="4000" dirty="0">
                          <a:effectLst/>
                        </a:rPr>
                        <a:t>Class </a:t>
                      </a:r>
                      <a:r>
                        <a:rPr lang="en-US" sz="4000" dirty="0" smtClean="0">
                          <a:effectLst/>
                        </a:rPr>
                        <a:t>survey </a:t>
                      </a:r>
                      <a:endParaRPr lang="en-NZ" sz="4000" dirty="0">
                        <a:effectLst/>
                      </a:endParaRPr>
                    </a:p>
                    <a:p>
                      <a:pPr algn="ctr">
                        <a:lnSpc>
                          <a:spcPct val="107000"/>
                        </a:lnSpc>
                        <a:spcAft>
                          <a:spcPts val="0"/>
                        </a:spcAft>
                      </a:pPr>
                      <a:r>
                        <a:rPr lang="en-US" sz="1200" dirty="0">
                          <a:effectLst/>
                        </a:rPr>
                        <a:t> </a:t>
                      </a:r>
                      <a:endParaRPr lang="en-NZ" sz="11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dirty="0" smtClean="0">
                          <a:effectLst/>
                        </a:rPr>
                        <a:t>Please,</a:t>
                      </a:r>
                      <a:r>
                        <a:rPr lang="en-US" sz="2800" baseline="0" dirty="0" smtClean="0">
                          <a:effectLst/>
                        </a:rPr>
                        <a:t> r</a:t>
                      </a:r>
                      <a:r>
                        <a:rPr lang="en-US" sz="2800" b="1" kern="1200" dirty="0" smtClean="0">
                          <a:solidFill>
                            <a:schemeClr val="lt1"/>
                          </a:solidFill>
                          <a:effectLst/>
                          <a:latin typeface="+mn-lt"/>
                          <a:ea typeface="+mn-ea"/>
                          <a:cs typeface="+mn-cs"/>
                        </a:rPr>
                        <a:t>aise your hand if you think the label ‘New Terrorism’ is useful to describe the type of terrorism we have experienced in the last decades?  </a:t>
                      </a:r>
                      <a:endParaRPr lang="en-NZ" sz="2800" b="1" kern="1200" dirty="0" smtClean="0">
                        <a:solidFill>
                          <a:schemeClr val="lt1"/>
                        </a:solidFill>
                        <a:effectLst/>
                        <a:latin typeface="+mn-lt"/>
                        <a:ea typeface="+mn-ea"/>
                        <a:cs typeface="+mn-cs"/>
                      </a:endParaRPr>
                    </a:p>
                    <a:p>
                      <a:pPr algn="ctr">
                        <a:lnSpc>
                          <a:spcPct val="107000"/>
                        </a:lnSpc>
                        <a:spcAft>
                          <a:spcPts val="0"/>
                        </a:spcAft>
                      </a:pPr>
                      <a:endParaRPr lang="en-NZ" sz="2800" dirty="0">
                        <a:effectLst/>
                      </a:endParaRPr>
                    </a:p>
                    <a:p>
                      <a:pPr algn="ctr">
                        <a:lnSpc>
                          <a:spcPct val="107000"/>
                        </a:lnSpc>
                        <a:spcAft>
                          <a:spcPts val="0"/>
                        </a:spcAft>
                      </a:pPr>
                      <a:r>
                        <a:rPr lang="en-US" sz="2800" dirty="0">
                          <a:effectLst/>
                        </a:rPr>
                        <a:t> </a:t>
                      </a:r>
                      <a:endParaRPr lang="en-NZ" sz="2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bg1">
                        <a:lumMod val="50000"/>
                      </a:schemeClr>
                    </a:solidFill>
                  </a:tcPr>
                </a:tc>
                <a:extLst>
                  <a:ext uri="{0D108BD9-81ED-4DB2-BD59-A6C34878D82A}">
                    <a16:rowId xmlns:a16="http://schemas.microsoft.com/office/drawing/2014/main" val="858221458"/>
                  </a:ext>
                </a:extLst>
              </a:tr>
            </a:tbl>
          </a:graphicData>
        </a:graphic>
      </p:graphicFrame>
    </p:spTree>
    <p:extLst>
      <p:ext uri="{BB962C8B-B14F-4D97-AF65-F5344CB8AC3E}">
        <p14:creationId xmlns:p14="http://schemas.microsoft.com/office/powerpoint/2010/main" val="2067854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677502" y="724969"/>
            <a:ext cx="6311774" cy="2123658"/>
          </a:xfrm>
          <a:prstGeom prst="rect">
            <a:avLst/>
          </a:prstGeom>
          <a:noFill/>
        </p:spPr>
        <p:txBody>
          <a:bodyPr wrap="square" rtlCol="0">
            <a:spAutoFit/>
          </a:bodyPr>
          <a:lstStyle/>
          <a:p>
            <a:r>
              <a:rPr lang="en-US" sz="6600" dirty="0" smtClean="0">
                <a:solidFill>
                  <a:schemeClr val="bg1"/>
                </a:solidFill>
              </a:rPr>
              <a:t>NEW TERRORISM: </a:t>
            </a:r>
          </a:p>
          <a:p>
            <a:r>
              <a:rPr lang="en-US" sz="6600" dirty="0" smtClean="0">
                <a:solidFill>
                  <a:schemeClr val="bg1"/>
                </a:solidFill>
              </a:rPr>
              <a:t>THE DEBATE</a:t>
            </a:r>
            <a:endParaRPr lang="en-GB" sz="6600"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itle 3"/>
          <p:cNvSpPr>
            <a:spLocks noGrp="1"/>
          </p:cNvSpPr>
          <p:nvPr>
            <p:ph type="title"/>
          </p:nvPr>
        </p:nvSpPr>
        <p:spPr>
          <a:xfrm flipV="1">
            <a:off x="1024128" y="506994"/>
            <a:ext cx="9720072" cy="78222"/>
          </a:xfrm>
        </p:spPr>
        <p:txBody>
          <a:bodyPr>
            <a:normAutofit fontScale="90000"/>
          </a:bodyPr>
          <a:lstStyle/>
          <a:p>
            <a:endParaRPr lang="en-NZ" dirty="0"/>
          </a:p>
        </p:txBody>
      </p:sp>
      <p:pic>
        <p:nvPicPr>
          <p:cNvPr id="10242" name="Picture 2" descr="Image result for al-qae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277" y="931872"/>
            <a:ext cx="4718710" cy="533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414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NEW Terrorism: THE DEBATE  </a:t>
            </a:r>
            <a:endParaRPr lang="en-GB" dirty="0"/>
          </a:p>
        </p:txBody>
      </p:sp>
      <p:sp>
        <p:nvSpPr>
          <p:cNvPr id="5" name="Content Placeholder 4"/>
          <p:cNvSpPr>
            <a:spLocks noGrp="1"/>
          </p:cNvSpPr>
          <p:nvPr>
            <p:ph idx="1"/>
          </p:nvPr>
        </p:nvSpPr>
        <p:spPr>
          <a:xfrm>
            <a:off x="1051557" y="1687142"/>
            <a:ext cx="10093528" cy="456262"/>
          </a:xfrm>
        </p:spPr>
        <p:txBody>
          <a:bodyPr>
            <a:noAutofit/>
          </a:bodyPr>
          <a:lstStyle/>
          <a:p>
            <a:pPr marL="0" indent="0">
              <a:buClrTx/>
              <a:buNone/>
            </a:pPr>
            <a:r>
              <a:rPr lang="en-US" dirty="0" smtClean="0"/>
              <a:t> </a:t>
            </a:r>
            <a:endParaRPr lang="en-NZ" dirty="0"/>
          </a:p>
          <a:p>
            <a:pPr>
              <a:buClrTx/>
              <a:buFont typeface="Wingdings" panose="05000000000000000000" pitchFamily="2" charset="2"/>
              <a:buChar char="q"/>
            </a:pPr>
            <a:endParaRPr lang="en-GB" sz="2400" dirty="0"/>
          </a:p>
        </p:txBody>
      </p:sp>
      <p:sp>
        <p:nvSpPr>
          <p:cNvPr id="7" name="Content Placeholder 4"/>
          <p:cNvSpPr txBox="1">
            <a:spLocks/>
          </p:cNvSpPr>
          <p:nvPr/>
        </p:nvSpPr>
        <p:spPr>
          <a:xfrm>
            <a:off x="1024127" y="1788997"/>
            <a:ext cx="10763485" cy="75209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ClrTx/>
              <a:buNone/>
            </a:pPr>
            <a:r>
              <a:rPr lang="en-GB" sz="2400" b="1" dirty="0" smtClean="0"/>
              <a:t>Religious </a:t>
            </a:r>
            <a:r>
              <a:rPr lang="en-GB" sz="2400" b="1" dirty="0"/>
              <a:t>and mystical </a:t>
            </a:r>
            <a:r>
              <a:rPr lang="en-GB" sz="2400" b="1" dirty="0" smtClean="0"/>
              <a:t>motivation</a:t>
            </a:r>
          </a:p>
          <a:p>
            <a:pPr marL="0" indent="0" algn="ctr">
              <a:buClrTx/>
              <a:buNone/>
            </a:pPr>
            <a:r>
              <a:rPr lang="en-AU" sz="2400" b="1" dirty="0" smtClean="0"/>
              <a:t>Sceptic </a:t>
            </a:r>
            <a:r>
              <a:rPr lang="en-AU" sz="2400" b="1" i="1" dirty="0" smtClean="0"/>
              <a:t>versus</a:t>
            </a:r>
            <a:r>
              <a:rPr lang="en-AU" sz="2400" b="1" dirty="0" smtClean="0"/>
              <a:t> proponents </a:t>
            </a:r>
          </a:p>
          <a:p>
            <a:pPr marL="0" indent="0" algn="ctr">
              <a:buClrTx/>
              <a:buNone/>
            </a:pPr>
            <a:r>
              <a:rPr lang="en-AU" sz="2400" b="1" dirty="0" smtClean="0"/>
              <a:t> </a:t>
            </a:r>
            <a:endParaRPr lang="en-NZ" sz="2400" b="1" dirty="0"/>
          </a:p>
        </p:txBody>
      </p:sp>
      <p:sp>
        <p:nvSpPr>
          <p:cNvPr id="8" name="Content Placeholder 4"/>
          <p:cNvSpPr txBox="1">
            <a:spLocks/>
          </p:cNvSpPr>
          <p:nvPr/>
        </p:nvSpPr>
        <p:spPr>
          <a:xfrm>
            <a:off x="769545" y="2851842"/>
            <a:ext cx="5133315" cy="393300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r>
              <a:rPr lang="en-AU" sz="2000" dirty="0" smtClean="0"/>
              <a:t> </a:t>
            </a:r>
            <a:r>
              <a:rPr lang="en-GB" sz="2000" dirty="0"/>
              <a:t>Religion is a problematic label because it implies a </a:t>
            </a:r>
            <a:r>
              <a:rPr lang="en-GB" sz="2000" dirty="0" err="1"/>
              <a:t>monocausal</a:t>
            </a:r>
            <a:r>
              <a:rPr lang="en-GB" sz="2000" dirty="0"/>
              <a:t> </a:t>
            </a:r>
            <a:r>
              <a:rPr lang="en-GB" sz="2000" dirty="0" smtClean="0"/>
              <a:t>explanation </a:t>
            </a:r>
          </a:p>
          <a:p>
            <a:pPr>
              <a:buClrTx/>
              <a:buFont typeface="Wingdings" panose="05000000000000000000" pitchFamily="2" charset="2"/>
              <a:buChar char="q"/>
            </a:pPr>
            <a:r>
              <a:rPr lang="en-GB" sz="2000" dirty="0" smtClean="0"/>
              <a:t> Islam can be </a:t>
            </a:r>
            <a:r>
              <a:rPr lang="en-GB" sz="2000" i="1" dirty="0" smtClean="0"/>
              <a:t>political</a:t>
            </a:r>
          </a:p>
          <a:p>
            <a:pPr>
              <a:buClrTx/>
              <a:buFont typeface="Wingdings" panose="05000000000000000000" pitchFamily="2" charset="2"/>
              <a:buChar char="q"/>
            </a:pPr>
            <a:r>
              <a:rPr lang="en-GB" sz="2000" i="1" dirty="0"/>
              <a:t> </a:t>
            </a:r>
            <a:r>
              <a:rPr lang="en-GB" sz="2000" dirty="0"/>
              <a:t>N</a:t>
            </a:r>
            <a:r>
              <a:rPr lang="en-GB" sz="2000" dirty="0" smtClean="0"/>
              <a:t>ew </a:t>
            </a:r>
            <a:r>
              <a:rPr lang="en-GB" sz="2000" dirty="0"/>
              <a:t>terrorists are </a:t>
            </a:r>
            <a:r>
              <a:rPr lang="en-GB" sz="2000" dirty="0" smtClean="0"/>
              <a:t>not purely </a:t>
            </a:r>
            <a:r>
              <a:rPr lang="en-GB" sz="2000" dirty="0"/>
              <a:t>motivated by religion: national and territorial </a:t>
            </a:r>
            <a:r>
              <a:rPr lang="en-GB" sz="2000" dirty="0" smtClean="0"/>
              <a:t>drivers  </a:t>
            </a:r>
            <a:r>
              <a:rPr lang="en-GB" sz="2000" dirty="0"/>
              <a:t>also play a </a:t>
            </a:r>
            <a:r>
              <a:rPr lang="en-GB" sz="2000" dirty="0" smtClean="0"/>
              <a:t>role</a:t>
            </a:r>
          </a:p>
          <a:p>
            <a:pPr>
              <a:buClrTx/>
              <a:buFont typeface="Wingdings" panose="05000000000000000000" pitchFamily="2" charset="2"/>
              <a:buChar char="q"/>
            </a:pPr>
            <a:r>
              <a:rPr lang="en-GB" sz="2000" dirty="0"/>
              <a:t> T</a:t>
            </a:r>
            <a:r>
              <a:rPr lang="en-GB" sz="2000" dirty="0" smtClean="0"/>
              <a:t>raditional </a:t>
            </a:r>
            <a:r>
              <a:rPr lang="en-GB" sz="2000" dirty="0"/>
              <a:t>terrorist organizations were also marked by </a:t>
            </a:r>
            <a:r>
              <a:rPr lang="en-GB" sz="2000" dirty="0" smtClean="0"/>
              <a:t>religion</a:t>
            </a:r>
          </a:p>
          <a:p>
            <a:pPr>
              <a:buClrTx/>
              <a:buFont typeface="Wingdings" panose="05000000000000000000" pitchFamily="2" charset="2"/>
              <a:buChar char="q"/>
            </a:pPr>
            <a:r>
              <a:rPr lang="en-GB" sz="2000" dirty="0"/>
              <a:t> R</a:t>
            </a:r>
            <a:r>
              <a:rPr lang="en-GB" sz="2000" dirty="0" smtClean="0"/>
              <a:t>eligiously </a:t>
            </a:r>
            <a:r>
              <a:rPr lang="en-GB" sz="2000" dirty="0"/>
              <a:t>inspired terrorism </a:t>
            </a:r>
            <a:r>
              <a:rPr lang="en-GB" sz="2000" dirty="0" smtClean="0"/>
              <a:t>is not new</a:t>
            </a:r>
          </a:p>
          <a:p>
            <a:pPr>
              <a:buClrTx/>
              <a:buFont typeface="Wingdings" panose="05000000000000000000" pitchFamily="2" charset="2"/>
              <a:buChar char="q"/>
            </a:pPr>
            <a:r>
              <a:rPr lang="en-GB" sz="2000" dirty="0"/>
              <a:t> S</a:t>
            </a:r>
            <a:r>
              <a:rPr lang="en-GB" sz="2000" dirty="0" smtClean="0"/>
              <a:t>ecular </a:t>
            </a:r>
            <a:r>
              <a:rPr lang="en-GB" sz="2000" dirty="0"/>
              <a:t>motivations can be as uncompromising as religious principles</a:t>
            </a:r>
            <a:endParaRPr lang="en-NZ" sz="2000" dirty="0" smtClean="0"/>
          </a:p>
          <a:p>
            <a:pPr marL="0" indent="0">
              <a:buClrTx/>
              <a:buNone/>
            </a:pPr>
            <a:endParaRPr lang="en-NZ" dirty="0" smtClean="0"/>
          </a:p>
          <a:p>
            <a:pPr>
              <a:buClrTx/>
              <a:buFont typeface="Wingdings" panose="05000000000000000000" pitchFamily="2" charset="2"/>
              <a:buChar char="q"/>
            </a:pPr>
            <a:endParaRPr lang="en-GB" sz="2400" dirty="0"/>
          </a:p>
        </p:txBody>
      </p:sp>
      <p:sp>
        <p:nvSpPr>
          <p:cNvPr id="9" name="Content Placeholder 4"/>
          <p:cNvSpPr txBox="1">
            <a:spLocks/>
          </p:cNvSpPr>
          <p:nvPr/>
        </p:nvSpPr>
        <p:spPr>
          <a:xfrm>
            <a:off x="6880634" y="2851842"/>
            <a:ext cx="5060354" cy="38313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endParaRPr lang="en-NZ" dirty="0" smtClean="0"/>
          </a:p>
          <a:p>
            <a:pPr>
              <a:buClrTx/>
              <a:buFont typeface="Wingdings" panose="05000000000000000000" pitchFamily="2" charset="2"/>
              <a:buChar char="q"/>
            </a:pPr>
            <a:endParaRPr lang="en-GB" sz="2400" dirty="0"/>
          </a:p>
        </p:txBody>
      </p:sp>
      <p:sp>
        <p:nvSpPr>
          <p:cNvPr id="6" name="Left Arrow 5"/>
          <p:cNvSpPr/>
          <p:nvPr/>
        </p:nvSpPr>
        <p:spPr>
          <a:xfrm>
            <a:off x="3711921" y="229877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ight Arrow 9"/>
          <p:cNvSpPr/>
          <p:nvPr/>
        </p:nvSpPr>
        <p:spPr>
          <a:xfrm>
            <a:off x="8148119" y="22843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descr="C:\Users\fsca247\Dropbox\Screenshots\Screenshot 2019-05-07 15.14.4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8420" y="2808048"/>
            <a:ext cx="5119192" cy="3831346"/>
          </a:xfrm>
          <a:prstGeom prst="rect">
            <a:avLst/>
          </a:prstGeom>
          <a:noFill/>
          <a:ln>
            <a:noFill/>
          </a:ln>
        </p:spPr>
      </p:pic>
      <p:sp>
        <p:nvSpPr>
          <p:cNvPr id="15" name="Content Placeholder 4"/>
          <p:cNvSpPr txBox="1">
            <a:spLocks/>
          </p:cNvSpPr>
          <p:nvPr/>
        </p:nvSpPr>
        <p:spPr>
          <a:xfrm>
            <a:off x="6482558" y="2851842"/>
            <a:ext cx="5133315" cy="38313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r>
              <a:rPr lang="en-AU" sz="2000" dirty="0" smtClean="0"/>
              <a:t> </a:t>
            </a:r>
            <a:r>
              <a:rPr lang="en-GB" sz="2000" dirty="0" smtClean="0"/>
              <a:t>‘New</a:t>
            </a:r>
            <a:r>
              <a:rPr lang="en-GB" sz="2000" dirty="0"/>
              <a:t>’ </a:t>
            </a:r>
            <a:r>
              <a:rPr lang="en-GB" sz="2000" dirty="0" smtClean="0"/>
              <a:t>does not </a:t>
            </a:r>
            <a:r>
              <a:rPr lang="en-GB" sz="2000" dirty="0"/>
              <a:t>mean something that has never happened </a:t>
            </a:r>
            <a:r>
              <a:rPr lang="en-GB" sz="2000" dirty="0" smtClean="0"/>
              <a:t>before. It means a new social trend, the </a:t>
            </a:r>
            <a:r>
              <a:rPr lang="en-GB" sz="2000" i="1" dirty="0" smtClean="0"/>
              <a:t>frequency </a:t>
            </a:r>
            <a:r>
              <a:rPr lang="en-GB" sz="2000" dirty="0" smtClean="0"/>
              <a:t> and </a:t>
            </a:r>
            <a:r>
              <a:rPr lang="en-GB" sz="2000" i="1" dirty="0" smtClean="0"/>
              <a:t>scope</a:t>
            </a:r>
            <a:r>
              <a:rPr lang="en-GB" sz="2000" dirty="0" smtClean="0"/>
              <a:t> of an occurrence within an historical period</a:t>
            </a:r>
          </a:p>
          <a:p>
            <a:pPr>
              <a:buClrTx/>
              <a:buFont typeface="Wingdings" panose="05000000000000000000" pitchFamily="2" charset="2"/>
              <a:buChar char="q"/>
            </a:pPr>
            <a:r>
              <a:rPr lang="en-GB" sz="2000" dirty="0"/>
              <a:t> </a:t>
            </a:r>
            <a:r>
              <a:rPr lang="en-GB" sz="2000" dirty="0" smtClean="0"/>
              <a:t>The ascendency </a:t>
            </a:r>
            <a:r>
              <a:rPr lang="en-GB" sz="2000" dirty="0"/>
              <a:t>of religious terrorist </a:t>
            </a:r>
            <a:r>
              <a:rPr lang="en-GB" sz="2000" dirty="0" smtClean="0"/>
              <a:t>groups is clear</a:t>
            </a:r>
          </a:p>
          <a:p>
            <a:pPr>
              <a:buClrTx/>
              <a:buFont typeface="Wingdings" panose="05000000000000000000" pitchFamily="2" charset="2"/>
              <a:buChar char="q"/>
            </a:pPr>
            <a:r>
              <a:rPr lang="en-GB" sz="2000" dirty="0"/>
              <a:t> </a:t>
            </a:r>
            <a:r>
              <a:rPr lang="en-GB" sz="2000" dirty="0" smtClean="0"/>
              <a:t>Sceptics </a:t>
            </a:r>
            <a:r>
              <a:rPr lang="en-GB" sz="2000" dirty="0"/>
              <a:t>ignore </a:t>
            </a:r>
            <a:r>
              <a:rPr lang="en-GB" sz="2000" dirty="0" smtClean="0"/>
              <a:t>statistical </a:t>
            </a:r>
            <a:r>
              <a:rPr lang="en-GB" sz="2000" dirty="0"/>
              <a:t>evidence </a:t>
            </a:r>
            <a:r>
              <a:rPr lang="en-GB" sz="2000" dirty="0" smtClean="0"/>
              <a:t>for past and present secular </a:t>
            </a:r>
            <a:r>
              <a:rPr lang="en-GB" sz="2000" i="1" dirty="0" smtClean="0"/>
              <a:t>versus </a:t>
            </a:r>
            <a:r>
              <a:rPr lang="en-GB" sz="2000" dirty="0" smtClean="0"/>
              <a:t>religiously </a:t>
            </a:r>
            <a:r>
              <a:rPr lang="en-GB" sz="2000" dirty="0"/>
              <a:t>motivated </a:t>
            </a:r>
            <a:r>
              <a:rPr lang="en-GB" sz="2000" dirty="0" smtClean="0"/>
              <a:t>terrorism</a:t>
            </a:r>
          </a:p>
          <a:p>
            <a:pPr>
              <a:buClrTx/>
              <a:buFont typeface="Wingdings" panose="05000000000000000000" pitchFamily="2" charset="2"/>
              <a:buChar char="q"/>
            </a:pPr>
            <a:r>
              <a:rPr lang="en-GB" sz="2000" dirty="0"/>
              <a:t> </a:t>
            </a:r>
            <a:r>
              <a:rPr lang="en-GB" sz="2000" dirty="0" err="1"/>
              <a:t>Sicariis</a:t>
            </a:r>
            <a:r>
              <a:rPr lang="en-GB" sz="2000" dirty="0"/>
              <a:t>, Assassins, and </a:t>
            </a:r>
            <a:r>
              <a:rPr lang="en-GB" sz="2000" dirty="0" err="1" smtClean="0"/>
              <a:t>Thugies</a:t>
            </a:r>
            <a:r>
              <a:rPr lang="en-GB" sz="2000" dirty="0" smtClean="0"/>
              <a:t> are three </a:t>
            </a:r>
            <a:r>
              <a:rPr lang="en-GB" sz="2000" dirty="0"/>
              <a:t>case out of a </a:t>
            </a:r>
            <a:r>
              <a:rPr lang="en-GB" sz="2000" dirty="0" smtClean="0"/>
              <a:t>very </a:t>
            </a:r>
            <a:r>
              <a:rPr lang="en-GB" sz="2000" dirty="0"/>
              <a:t>large number of </a:t>
            </a:r>
            <a:r>
              <a:rPr lang="en-GB" sz="2000" dirty="0" smtClean="0"/>
              <a:t>secular terrorist organizations </a:t>
            </a:r>
            <a:endParaRPr lang="en-NZ" sz="2000" dirty="0" smtClean="0"/>
          </a:p>
          <a:p>
            <a:pPr marL="0" indent="0">
              <a:buClrTx/>
              <a:buNone/>
            </a:pPr>
            <a:endParaRPr lang="en-NZ" dirty="0" smtClean="0"/>
          </a:p>
          <a:p>
            <a:pPr>
              <a:buClrTx/>
              <a:buFont typeface="Wingdings" panose="05000000000000000000" pitchFamily="2" charset="2"/>
              <a:buChar char="q"/>
            </a:pPr>
            <a:endParaRPr lang="en-GB" sz="2400" dirty="0"/>
          </a:p>
        </p:txBody>
      </p:sp>
    </p:spTree>
    <p:extLst>
      <p:ext uri="{BB962C8B-B14F-4D97-AF65-F5344CB8AC3E}">
        <p14:creationId xmlns:p14="http://schemas.microsoft.com/office/powerpoint/2010/main" val="3269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NEW Terrorism: THE DEBATE  </a:t>
            </a:r>
            <a:endParaRPr lang="en-GB" dirty="0"/>
          </a:p>
        </p:txBody>
      </p:sp>
      <p:sp>
        <p:nvSpPr>
          <p:cNvPr id="5" name="Content Placeholder 4"/>
          <p:cNvSpPr>
            <a:spLocks noGrp="1"/>
          </p:cNvSpPr>
          <p:nvPr>
            <p:ph idx="1"/>
          </p:nvPr>
        </p:nvSpPr>
        <p:spPr>
          <a:xfrm>
            <a:off x="1024127" y="1788998"/>
            <a:ext cx="10093528" cy="456262"/>
          </a:xfrm>
        </p:spPr>
        <p:txBody>
          <a:bodyPr>
            <a:noAutofit/>
          </a:bodyPr>
          <a:lstStyle/>
          <a:p>
            <a:pPr marL="0" indent="0">
              <a:buClrTx/>
              <a:buNone/>
            </a:pPr>
            <a:r>
              <a:rPr lang="en-US" dirty="0" smtClean="0"/>
              <a:t> </a:t>
            </a:r>
            <a:endParaRPr lang="en-NZ" dirty="0"/>
          </a:p>
          <a:p>
            <a:pPr>
              <a:buClrTx/>
              <a:buFont typeface="Wingdings" panose="05000000000000000000" pitchFamily="2" charset="2"/>
              <a:buChar char="q"/>
            </a:pPr>
            <a:endParaRPr lang="en-GB" sz="2400" dirty="0"/>
          </a:p>
        </p:txBody>
      </p:sp>
      <p:sp>
        <p:nvSpPr>
          <p:cNvPr id="7" name="Content Placeholder 4"/>
          <p:cNvSpPr txBox="1">
            <a:spLocks/>
          </p:cNvSpPr>
          <p:nvPr/>
        </p:nvSpPr>
        <p:spPr>
          <a:xfrm>
            <a:off x="1024127" y="1788997"/>
            <a:ext cx="10763485" cy="75209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ClrTx/>
              <a:buNone/>
            </a:pPr>
            <a:r>
              <a:rPr lang="en-GB" sz="2400" b="1" dirty="0" smtClean="0"/>
              <a:t>Horizontal organisational structure, transnational in nature</a:t>
            </a:r>
          </a:p>
          <a:p>
            <a:pPr marL="0" indent="0" algn="ctr">
              <a:buClrTx/>
              <a:buNone/>
            </a:pPr>
            <a:r>
              <a:rPr lang="en-AU" sz="2400" b="1" dirty="0" smtClean="0"/>
              <a:t>Sceptic </a:t>
            </a:r>
            <a:r>
              <a:rPr lang="en-AU" sz="2400" b="1" i="1" dirty="0" smtClean="0"/>
              <a:t>versus</a:t>
            </a:r>
            <a:r>
              <a:rPr lang="en-AU" sz="2400" b="1" dirty="0" smtClean="0"/>
              <a:t> proponents </a:t>
            </a:r>
          </a:p>
          <a:p>
            <a:pPr marL="0" indent="0" algn="ctr">
              <a:buClrTx/>
              <a:buNone/>
            </a:pPr>
            <a:r>
              <a:rPr lang="en-AU" sz="2400" b="1" dirty="0" smtClean="0"/>
              <a:t> </a:t>
            </a:r>
            <a:endParaRPr lang="en-NZ" sz="2400" b="1" dirty="0"/>
          </a:p>
        </p:txBody>
      </p:sp>
      <p:sp>
        <p:nvSpPr>
          <p:cNvPr id="8" name="Content Placeholder 4"/>
          <p:cNvSpPr txBox="1">
            <a:spLocks/>
          </p:cNvSpPr>
          <p:nvPr/>
        </p:nvSpPr>
        <p:spPr>
          <a:xfrm>
            <a:off x="769545" y="2851842"/>
            <a:ext cx="5133315" cy="38313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r>
              <a:rPr lang="en-AU" dirty="0" smtClean="0"/>
              <a:t> </a:t>
            </a:r>
            <a:r>
              <a:rPr lang="en-GB" dirty="0"/>
              <a:t>The network structure is not exclusive to New </a:t>
            </a:r>
            <a:r>
              <a:rPr lang="en-GB" dirty="0" smtClean="0"/>
              <a:t>Terrorism. It has happen in the past</a:t>
            </a:r>
            <a:endParaRPr lang="en-NZ" dirty="0"/>
          </a:p>
          <a:p>
            <a:pPr>
              <a:buClrTx/>
              <a:buFont typeface="Wingdings" panose="05000000000000000000" pitchFamily="2" charset="2"/>
              <a:buChar char="q"/>
            </a:pPr>
            <a:r>
              <a:rPr lang="en-US" dirty="0" smtClean="0"/>
              <a:t> </a:t>
            </a:r>
            <a:r>
              <a:rPr lang="en-GB" dirty="0"/>
              <a:t>The transnational nature is also not exclusive to New </a:t>
            </a:r>
            <a:r>
              <a:rPr lang="en-GB" dirty="0" smtClean="0"/>
              <a:t>Terrorism. Financing and training, among others, have often been transnational</a:t>
            </a:r>
            <a:endParaRPr lang="en-GB" dirty="0"/>
          </a:p>
          <a:p>
            <a:pPr>
              <a:buClrTx/>
              <a:buFont typeface="Wingdings" panose="05000000000000000000" pitchFamily="2" charset="2"/>
              <a:buChar char="q"/>
            </a:pPr>
            <a:r>
              <a:rPr lang="en-GB" dirty="0" smtClean="0"/>
              <a:t> Most terrorist acts are ‘domestic’ (</a:t>
            </a:r>
            <a:r>
              <a:rPr lang="en-GB" dirty="0" err="1" smtClean="0"/>
              <a:t>Kis-Katos</a:t>
            </a:r>
            <a:r>
              <a:rPr lang="en-GB" dirty="0" smtClean="0"/>
              <a:t> 2012) and most death from terrorism happen in a few countries (Our World Data). No much has changed</a:t>
            </a:r>
            <a:endParaRPr lang="en-NZ" dirty="0" smtClean="0"/>
          </a:p>
        </p:txBody>
      </p:sp>
      <p:sp>
        <p:nvSpPr>
          <p:cNvPr id="9" name="Content Placeholder 4"/>
          <p:cNvSpPr txBox="1">
            <a:spLocks/>
          </p:cNvSpPr>
          <p:nvPr/>
        </p:nvSpPr>
        <p:spPr>
          <a:xfrm>
            <a:off x="6880634" y="2851842"/>
            <a:ext cx="5060354" cy="38313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endParaRPr lang="en-NZ" dirty="0" smtClean="0"/>
          </a:p>
          <a:p>
            <a:pPr>
              <a:buClrTx/>
              <a:buFont typeface="Wingdings" panose="05000000000000000000" pitchFamily="2" charset="2"/>
              <a:buChar char="q"/>
            </a:pPr>
            <a:endParaRPr lang="en-GB" sz="2400" dirty="0"/>
          </a:p>
        </p:txBody>
      </p:sp>
      <p:sp>
        <p:nvSpPr>
          <p:cNvPr id="6" name="Left Arrow 5"/>
          <p:cNvSpPr/>
          <p:nvPr/>
        </p:nvSpPr>
        <p:spPr>
          <a:xfrm>
            <a:off x="3711921" y="229877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ight Arrow 9"/>
          <p:cNvSpPr/>
          <p:nvPr/>
        </p:nvSpPr>
        <p:spPr>
          <a:xfrm>
            <a:off x="8148119" y="22843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7302" y="3155402"/>
            <a:ext cx="5540721" cy="3464411"/>
          </a:xfrm>
          <a:prstGeom prst="rect">
            <a:avLst/>
          </a:prstGeom>
          <a:noFill/>
          <a:ln>
            <a:noFill/>
          </a:ln>
        </p:spPr>
      </p:pic>
      <p:pic>
        <p:nvPicPr>
          <p:cNvPr id="12" name="Picture 11" descr="C:\Users\fsca247\Dropbox\Screenshots\Screenshot 2019-05-08 09.06.53.p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9854" y="2918125"/>
            <a:ext cx="5024674" cy="3573210"/>
          </a:xfrm>
          <a:prstGeom prst="rect">
            <a:avLst/>
          </a:prstGeom>
          <a:noFill/>
          <a:ln>
            <a:noFill/>
          </a:ln>
        </p:spPr>
      </p:pic>
      <p:sp>
        <p:nvSpPr>
          <p:cNvPr id="14" name="Content Placeholder 4"/>
          <p:cNvSpPr txBox="1">
            <a:spLocks/>
          </p:cNvSpPr>
          <p:nvPr/>
        </p:nvSpPr>
        <p:spPr>
          <a:xfrm>
            <a:off x="6301213" y="2867019"/>
            <a:ext cx="5133315" cy="38313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r>
              <a:rPr lang="en-AU" dirty="0" smtClean="0"/>
              <a:t> </a:t>
            </a:r>
            <a:r>
              <a:rPr lang="en-GB" dirty="0" smtClean="0"/>
              <a:t>‘New</a:t>
            </a:r>
            <a:r>
              <a:rPr lang="en-GB" dirty="0"/>
              <a:t>’ </a:t>
            </a:r>
            <a:r>
              <a:rPr lang="en-GB" dirty="0" smtClean="0"/>
              <a:t>explains social </a:t>
            </a:r>
            <a:r>
              <a:rPr lang="en-GB" dirty="0"/>
              <a:t>trends and </a:t>
            </a:r>
            <a:r>
              <a:rPr lang="en-GB" i="1" dirty="0" smtClean="0"/>
              <a:t>frequency </a:t>
            </a:r>
            <a:r>
              <a:rPr lang="en-GB" dirty="0"/>
              <a:t>and </a:t>
            </a:r>
            <a:r>
              <a:rPr lang="en-GB" i="1" dirty="0"/>
              <a:t>scope </a:t>
            </a:r>
            <a:r>
              <a:rPr lang="en-GB" dirty="0"/>
              <a:t>of </a:t>
            </a:r>
            <a:r>
              <a:rPr lang="en-GB" dirty="0" smtClean="0"/>
              <a:t>an occurrence </a:t>
            </a:r>
            <a:r>
              <a:rPr lang="en-GB" dirty="0"/>
              <a:t>in each historic period, rather than s</a:t>
            </a:r>
            <a:r>
              <a:rPr lang="en-GB" dirty="0" smtClean="0"/>
              <a:t>omething </a:t>
            </a:r>
            <a:r>
              <a:rPr lang="en-GB" dirty="0"/>
              <a:t>that has never happened before</a:t>
            </a:r>
            <a:r>
              <a:rPr lang="en-GB" dirty="0" smtClean="0"/>
              <a:t> </a:t>
            </a:r>
          </a:p>
          <a:p>
            <a:pPr>
              <a:buClrTx/>
              <a:buFont typeface="Wingdings" panose="05000000000000000000" pitchFamily="2" charset="2"/>
              <a:buChar char="q"/>
            </a:pPr>
            <a:r>
              <a:rPr lang="en-GB" dirty="0"/>
              <a:t> </a:t>
            </a:r>
            <a:r>
              <a:rPr lang="en-GB" dirty="0" smtClean="0"/>
              <a:t>Terrorist groups are definitely more networked than before</a:t>
            </a:r>
          </a:p>
          <a:p>
            <a:pPr>
              <a:buClrTx/>
              <a:buFont typeface="Wingdings" panose="05000000000000000000" pitchFamily="2" charset="2"/>
              <a:buChar char="q"/>
            </a:pPr>
            <a:r>
              <a:rPr lang="en-GB" dirty="0"/>
              <a:t> </a:t>
            </a:r>
            <a:r>
              <a:rPr lang="en-GB" dirty="0" smtClean="0"/>
              <a:t>This has been favoured also by the disappearance </a:t>
            </a:r>
            <a:r>
              <a:rPr lang="en-GB" dirty="0"/>
              <a:t>of </a:t>
            </a:r>
            <a:r>
              <a:rPr lang="en-GB" dirty="0" smtClean="0"/>
              <a:t>the leftist ideological imperative and of the nationalist practical factors that shaped ‘traditional’ terrorist groups </a:t>
            </a:r>
            <a:endParaRPr lang="en-NZ" dirty="0" smtClean="0"/>
          </a:p>
          <a:p>
            <a:pPr>
              <a:buClrTx/>
              <a:buFont typeface="Wingdings" panose="05000000000000000000" pitchFamily="2" charset="2"/>
              <a:buChar char="q"/>
            </a:pPr>
            <a:endParaRPr lang="en-GB" sz="2400" dirty="0"/>
          </a:p>
        </p:txBody>
      </p:sp>
    </p:spTree>
    <p:extLst>
      <p:ext uri="{BB962C8B-B14F-4D97-AF65-F5344CB8AC3E}">
        <p14:creationId xmlns:p14="http://schemas.microsoft.com/office/powerpoint/2010/main" val="72895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NEW Terrorism: THE DEBATE  </a:t>
            </a:r>
            <a:endParaRPr lang="en-GB" dirty="0"/>
          </a:p>
        </p:txBody>
      </p:sp>
      <p:sp>
        <p:nvSpPr>
          <p:cNvPr id="5" name="Content Placeholder 4"/>
          <p:cNvSpPr>
            <a:spLocks noGrp="1"/>
          </p:cNvSpPr>
          <p:nvPr>
            <p:ph idx="1"/>
          </p:nvPr>
        </p:nvSpPr>
        <p:spPr>
          <a:xfrm>
            <a:off x="1024127" y="1788998"/>
            <a:ext cx="10093528" cy="456262"/>
          </a:xfrm>
        </p:spPr>
        <p:txBody>
          <a:bodyPr>
            <a:noAutofit/>
          </a:bodyPr>
          <a:lstStyle/>
          <a:p>
            <a:pPr marL="0" indent="0">
              <a:buClrTx/>
              <a:buNone/>
            </a:pPr>
            <a:r>
              <a:rPr lang="en-US" dirty="0" smtClean="0"/>
              <a:t> </a:t>
            </a:r>
            <a:endParaRPr lang="en-NZ" dirty="0"/>
          </a:p>
          <a:p>
            <a:pPr>
              <a:buClrTx/>
              <a:buFont typeface="Wingdings" panose="05000000000000000000" pitchFamily="2" charset="2"/>
              <a:buChar char="q"/>
            </a:pPr>
            <a:endParaRPr lang="en-GB" sz="2400" dirty="0"/>
          </a:p>
        </p:txBody>
      </p:sp>
      <p:sp>
        <p:nvSpPr>
          <p:cNvPr id="7" name="Content Placeholder 4"/>
          <p:cNvSpPr txBox="1">
            <a:spLocks/>
          </p:cNvSpPr>
          <p:nvPr/>
        </p:nvSpPr>
        <p:spPr>
          <a:xfrm>
            <a:off x="1024127" y="1788997"/>
            <a:ext cx="10763485" cy="75209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ClrTx/>
              <a:buNone/>
            </a:pPr>
            <a:r>
              <a:rPr lang="en-GB" sz="2400" b="1" dirty="0" smtClean="0"/>
              <a:t>Increasingly lethal and indiscriminate attacks </a:t>
            </a:r>
          </a:p>
          <a:p>
            <a:pPr marL="0" indent="0" algn="ctr">
              <a:buClrTx/>
              <a:buNone/>
            </a:pPr>
            <a:r>
              <a:rPr lang="en-AU" sz="2400" b="1" dirty="0" smtClean="0"/>
              <a:t>Sceptic </a:t>
            </a:r>
            <a:r>
              <a:rPr lang="en-AU" sz="2400" b="1" i="1" dirty="0" smtClean="0"/>
              <a:t>versus</a:t>
            </a:r>
            <a:r>
              <a:rPr lang="en-AU" sz="2400" b="1" dirty="0" smtClean="0"/>
              <a:t> proponents </a:t>
            </a:r>
          </a:p>
          <a:p>
            <a:pPr marL="0" indent="0" algn="ctr">
              <a:buClrTx/>
              <a:buNone/>
            </a:pPr>
            <a:r>
              <a:rPr lang="en-AU" sz="2400" b="1" dirty="0" smtClean="0"/>
              <a:t> </a:t>
            </a:r>
            <a:endParaRPr lang="en-NZ" sz="2400" b="1" dirty="0"/>
          </a:p>
        </p:txBody>
      </p:sp>
      <p:sp>
        <p:nvSpPr>
          <p:cNvPr id="8" name="Content Placeholder 4"/>
          <p:cNvSpPr txBox="1">
            <a:spLocks/>
          </p:cNvSpPr>
          <p:nvPr/>
        </p:nvSpPr>
        <p:spPr>
          <a:xfrm>
            <a:off x="769545" y="2851842"/>
            <a:ext cx="5133315" cy="38313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r>
              <a:rPr lang="en-AU" dirty="0" smtClean="0"/>
              <a:t> The increase in lethality is not about ‘New Terrorism’ but possibly to better technology/weapons available to terrorists</a:t>
            </a:r>
          </a:p>
          <a:p>
            <a:pPr>
              <a:buClrTx/>
              <a:buFont typeface="Wingdings" panose="05000000000000000000" pitchFamily="2" charset="2"/>
              <a:buChar char="q"/>
            </a:pPr>
            <a:r>
              <a:rPr lang="en-AU" dirty="0" smtClean="0"/>
              <a:t> The increase in lethality dates back to the 1980s </a:t>
            </a:r>
            <a:r>
              <a:rPr lang="en-GB" dirty="0"/>
              <a:t>(</a:t>
            </a:r>
            <a:r>
              <a:rPr lang="en-GB" dirty="0" err="1"/>
              <a:t>Kis-Katos</a:t>
            </a:r>
            <a:r>
              <a:rPr lang="en-GB" dirty="0"/>
              <a:t> 2012</a:t>
            </a:r>
            <a:r>
              <a:rPr lang="en-GB" dirty="0" smtClean="0"/>
              <a:t>)</a:t>
            </a:r>
            <a:r>
              <a:rPr lang="en-AU" dirty="0" smtClean="0"/>
              <a:t>; it does not coincide with the ‘New Terrorism’ timeframe</a:t>
            </a:r>
          </a:p>
          <a:p>
            <a:pPr>
              <a:buClrTx/>
              <a:buFont typeface="Wingdings" panose="05000000000000000000" pitchFamily="2" charset="2"/>
              <a:buChar char="q"/>
            </a:pPr>
            <a:r>
              <a:rPr lang="en-AU" dirty="0"/>
              <a:t> </a:t>
            </a:r>
            <a:r>
              <a:rPr lang="en-AU" dirty="0" smtClean="0"/>
              <a:t>There is no evidence of indiscriminate targets. Most targets still symbolic  </a:t>
            </a:r>
            <a:endParaRPr lang="en-NZ" dirty="0" smtClean="0"/>
          </a:p>
        </p:txBody>
      </p:sp>
      <p:sp>
        <p:nvSpPr>
          <p:cNvPr id="9" name="Content Placeholder 4"/>
          <p:cNvSpPr txBox="1">
            <a:spLocks/>
          </p:cNvSpPr>
          <p:nvPr/>
        </p:nvSpPr>
        <p:spPr>
          <a:xfrm>
            <a:off x="6880634" y="2851842"/>
            <a:ext cx="5060354" cy="38313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endParaRPr lang="en-NZ" dirty="0" smtClean="0"/>
          </a:p>
          <a:p>
            <a:pPr>
              <a:buClrTx/>
              <a:buFont typeface="Wingdings" panose="05000000000000000000" pitchFamily="2" charset="2"/>
              <a:buChar char="q"/>
            </a:pPr>
            <a:endParaRPr lang="en-GB" sz="2400" dirty="0"/>
          </a:p>
        </p:txBody>
      </p:sp>
      <p:sp>
        <p:nvSpPr>
          <p:cNvPr id="6" name="Left Arrow 5"/>
          <p:cNvSpPr/>
          <p:nvPr/>
        </p:nvSpPr>
        <p:spPr>
          <a:xfrm>
            <a:off x="3711921" y="229877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ight Arrow 9"/>
          <p:cNvSpPr/>
          <p:nvPr/>
        </p:nvSpPr>
        <p:spPr>
          <a:xfrm>
            <a:off x="8148119" y="22843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3350" y="3079717"/>
            <a:ext cx="4454305" cy="3339189"/>
          </a:xfrm>
          <a:prstGeom prst="rect">
            <a:avLst/>
          </a:prstGeom>
          <a:noFill/>
          <a:ln>
            <a:noFill/>
          </a:ln>
        </p:spPr>
      </p:pic>
      <p:sp>
        <p:nvSpPr>
          <p:cNvPr id="12" name="Content Placeholder 4"/>
          <p:cNvSpPr txBox="1">
            <a:spLocks/>
          </p:cNvSpPr>
          <p:nvPr/>
        </p:nvSpPr>
        <p:spPr>
          <a:xfrm>
            <a:off x="6227275" y="2853381"/>
            <a:ext cx="5133315" cy="38313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r>
              <a:rPr lang="en-AU" dirty="0" smtClean="0"/>
              <a:t> </a:t>
            </a:r>
            <a:r>
              <a:rPr lang="en-GB" dirty="0"/>
              <a:t> </a:t>
            </a:r>
            <a:r>
              <a:rPr lang="en-GB" dirty="0" smtClean="0"/>
              <a:t>Whether the trend </a:t>
            </a:r>
            <a:r>
              <a:rPr lang="en-GB" dirty="0"/>
              <a:t>started in the 1980s or in the 1990s is not so relevant: the trend is </a:t>
            </a:r>
            <a:r>
              <a:rPr lang="en-GB" dirty="0" smtClean="0"/>
              <a:t>clear</a:t>
            </a:r>
            <a:endParaRPr lang="en-GB" dirty="0"/>
          </a:p>
          <a:p>
            <a:pPr>
              <a:buClrTx/>
              <a:buFont typeface="Wingdings" panose="05000000000000000000" pitchFamily="2" charset="2"/>
              <a:buChar char="q"/>
            </a:pPr>
            <a:r>
              <a:rPr lang="en-GB" dirty="0" smtClean="0"/>
              <a:t> Attacks by religiously-motivated lonewolves or cells in Europe or bombing in the Middle East are often indiscriminate. They do not target symbols, or politicians</a:t>
            </a:r>
            <a:endParaRPr lang="en-NZ" dirty="0" smtClean="0"/>
          </a:p>
        </p:txBody>
      </p:sp>
    </p:spTree>
    <p:extLst>
      <p:ext uri="{BB962C8B-B14F-4D97-AF65-F5344CB8AC3E}">
        <p14:creationId xmlns:p14="http://schemas.microsoft.com/office/powerpoint/2010/main" val="42448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1"/>
                                        </p:tgtEl>
                                        <p:attrNameLst>
                                          <p:attrName>ppt_x</p:attrName>
                                        </p:attrNameLst>
                                      </p:cBhvr>
                                      <p:tavLst>
                                        <p:tav tm="0">
                                          <p:val>
                                            <p:strVal val="ppt_x"/>
                                          </p:val>
                                        </p:tav>
                                        <p:tav tm="100000">
                                          <p:val>
                                            <p:strVal val="ppt_x"/>
                                          </p:val>
                                        </p:tav>
                                      </p:tavLst>
                                    </p:anim>
                                    <p:anim calcmode="lin" valueType="num">
                                      <p:cBhvr additive="base">
                                        <p:cTn id="21" dur="500"/>
                                        <p:tgtEl>
                                          <p:spTgt spid="11"/>
                                        </p:tgtEl>
                                        <p:attrNameLst>
                                          <p:attrName>ppt_y</p:attrName>
                                        </p:attrNameLst>
                                      </p:cBhvr>
                                      <p:tavLst>
                                        <p:tav tm="0">
                                          <p:val>
                                            <p:strVal val="ppt_y"/>
                                          </p:val>
                                        </p:tav>
                                        <p:tav tm="100000">
                                          <p:val>
                                            <p:strVal val="1+ppt_h/2"/>
                                          </p:val>
                                        </p:tav>
                                      </p:tavLst>
                                    </p:anim>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Position papers </a:t>
            </a:r>
            <a:endParaRPr lang="en-GB" dirty="0"/>
          </a:p>
        </p:txBody>
      </p:sp>
      <p:sp>
        <p:nvSpPr>
          <p:cNvPr id="5" name="Content Placeholder 4"/>
          <p:cNvSpPr>
            <a:spLocks noGrp="1"/>
          </p:cNvSpPr>
          <p:nvPr>
            <p:ph idx="1"/>
          </p:nvPr>
        </p:nvSpPr>
        <p:spPr>
          <a:xfrm>
            <a:off x="1024128" y="1794075"/>
            <a:ext cx="10497312" cy="4817037"/>
          </a:xfrm>
        </p:spPr>
        <p:txBody>
          <a:bodyPr>
            <a:normAutofit fontScale="25000" lnSpcReduction="20000"/>
          </a:bodyPr>
          <a:lstStyle/>
          <a:p>
            <a:pPr>
              <a:buClrTx/>
              <a:buFont typeface="Wingdings" panose="05000000000000000000" pitchFamily="2" charset="2"/>
              <a:buChar char="q"/>
            </a:pPr>
            <a:r>
              <a:rPr lang="en-AU" sz="8000" dirty="0" smtClean="0"/>
              <a:t> Students </a:t>
            </a:r>
            <a:r>
              <a:rPr lang="en-AU" sz="8000" dirty="0"/>
              <a:t>are required to write three (3) position papers. </a:t>
            </a:r>
            <a:endParaRPr lang="en-AU" sz="8000" dirty="0" smtClean="0"/>
          </a:p>
          <a:p>
            <a:pPr>
              <a:buClrTx/>
              <a:buFont typeface="Wingdings" panose="05000000000000000000" pitchFamily="2" charset="2"/>
              <a:buChar char="q"/>
            </a:pPr>
            <a:r>
              <a:rPr lang="en-AU" sz="8000" dirty="0"/>
              <a:t> </a:t>
            </a:r>
            <a:r>
              <a:rPr lang="en-AU" sz="8000" dirty="0" smtClean="0"/>
              <a:t>A</a:t>
            </a:r>
            <a:r>
              <a:rPr lang="en-AU" sz="8000" dirty="0"/>
              <a:t> position paper is a short essay that presents an arguable opinion about an issue and is aimed at convincing an audience that the opinion presented is valid. The papers will be graded together as one, and the mark counts toward 40% of students overall grade. Position papers should be of 600 words each and properly referenced. The bibliography does not tally toward the word count. </a:t>
            </a:r>
            <a:endParaRPr lang="en-NZ" sz="8000" dirty="0"/>
          </a:p>
          <a:p>
            <a:pPr>
              <a:buClrTx/>
              <a:buFont typeface="Wingdings" panose="05000000000000000000" pitchFamily="2" charset="2"/>
              <a:buChar char="q"/>
            </a:pPr>
            <a:r>
              <a:rPr lang="en-NZ" sz="8000" dirty="0"/>
              <a:t> </a:t>
            </a:r>
            <a:r>
              <a:rPr lang="en-AU" sz="8000" dirty="0" smtClean="0"/>
              <a:t>Position </a:t>
            </a:r>
            <a:r>
              <a:rPr lang="en-AU" sz="8000" dirty="0"/>
              <a:t>papers should begin with a brief introduction that provides an overview and context for the topic. Students must then state their primary argument, either for or against the proposition assigned, and follow on with supporting arguments and evidence. Alternative arguments should be explored and refuted using evidence. A brief conclusion should summarise the student’s position on the issue. </a:t>
            </a:r>
            <a:endParaRPr lang="en-NZ" sz="8000" dirty="0"/>
          </a:p>
          <a:p>
            <a:pPr>
              <a:buClrTx/>
              <a:buFont typeface="Wingdings" panose="05000000000000000000" pitchFamily="2" charset="2"/>
              <a:buChar char="q"/>
            </a:pPr>
            <a:r>
              <a:rPr lang="en-NZ" sz="8000" dirty="0"/>
              <a:t> </a:t>
            </a:r>
            <a:r>
              <a:rPr lang="en-AU" sz="8000" dirty="0" smtClean="0"/>
              <a:t>In </a:t>
            </a:r>
            <a:r>
              <a:rPr lang="en-AU" sz="8000" dirty="0"/>
              <a:t>developing their argument, students must engage with the relevant literature, refer to relevant theories and concepts and use case studies. Each position paper should refer to at least four peer-reviewed sources, and several non-peer reviewed sources. </a:t>
            </a:r>
            <a:endParaRPr lang="en-NZ" sz="8000" dirty="0"/>
          </a:p>
          <a:p>
            <a:pPr>
              <a:buClrTx/>
              <a:buFont typeface="Wingdings" panose="05000000000000000000" pitchFamily="2" charset="2"/>
              <a:buChar char="q"/>
            </a:pPr>
            <a:r>
              <a:rPr lang="en-NZ" sz="8000" dirty="0"/>
              <a:t> </a:t>
            </a:r>
            <a:r>
              <a:rPr lang="en-AU" sz="8000" dirty="0" smtClean="0"/>
              <a:t>Students </a:t>
            </a:r>
            <a:r>
              <a:rPr lang="en-AU" sz="8000" dirty="0"/>
              <a:t>must follow the APA 6: Author/Date reference style. Guidelines are available </a:t>
            </a:r>
            <a:r>
              <a:rPr lang="en-AU" sz="8000" u="sng" dirty="0">
                <a:hlinkClick r:id="rId2"/>
              </a:rPr>
              <a:t>here</a:t>
            </a:r>
            <a:r>
              <a:rPr lang="en-AU" sz="8000" dirty="0"/>
              <a:t>, while tutorials are available </a:t>
            </a:r>
            <a:r>
              <a:rPr lang="en-AU" sz="8000" u="sng" dirty="0">
                <a:hlinkClick r:id="rId3"/>
              </a:rPr>
              <a:t>here</a:t>
            </a:r>
            <a:r>
              <a:rPr lang="en-AU" sz="8000" dirty="0"/>
              <a:t>.  The reference section must include all sources cited within the text and nothing more. </a:t>
            </a:r>
            <a:endParaRPr lang="en-NZ" sz="8000" dirty="0"/>
          </a:p>
          <a:p>
            <a:pPr>
              <a:buClrTx/>
              <a:buFont typeface="Wingdings" panose="05000000000000000000" pitchFamily="2" charset="2"/>
              <a:buChar char="q"/>
            </a:pPr>
            <a:r>
              <a:rPr lang="en-NZ" sz="8000" dirty="0"/>
              <a:t> </a:t>
            </a:r>
            <a:r>
              <a:rPr lang="en-AU" sz="8000" dirty="0" smtClean="0"/>
              <a:t>The </a:t>
            </a:r>
            <a:r>
              <a:rPr lang="en-AU" sz="8000" dirty="0"/>
              <a:t>position papers have to be submitted via Canvas. </a:t>
            </a:r>
            <a:endParaRPr lang="en-AU" sz="8000" dirty="0" smtClean="0"/>
          </a:p>
          <a:p>
            <a:pPr>
              <a:buClrTx/>
              <a:buFont typeface="Wingdings" panose="05000000000000000000" pitchFamily="2" charset="2"/>
              <a:buChar char="q"/>
            </a:pPr>
            <a:r>
              <a:rPr lang="en-AU" sz="8000" dirty="0"/>
              <a:t> Position papers are due by Friday 30 August </a:t>
            </a:r>
            <a:r>
              <a:rPr lang="en-AU" sz="8000" dirty="0" smtClean="0"/>
              <a:t>midnight </a:t>
            </a:r>
            <a:endParaRPr lang="en-NZ" sz="8000" i="1" dirty="0"/>
          </a:p>
          <a:p>
            <a:r>
              <a:rPr lang="en-AU" sz="8000" dirty="0"/>
              <a:t> </a:t>
            </a:r>
            <a:endParaRPr lang="en-NZ" sz="8000" dirty="0"/>
          </a:p>
          <a:p>
            <a:r>
              <a:rPr lang="en-AU" sz="8000" dirty="0"/>
              <a:t/>
            </a:r>
            <a:br>
              <a:rPr lang="en-AU" sz="8000" dirty="0"/>
            </a:br>
            <a:endParaRPr lang="en-NZ" sz="8000" dirty="0"/>
          </a:p>
          <a:p>
            <a:pPr lvl="0">
              <a:buClrTx/>
              <a:buFont typeface="Wingdings" panose="05000000000000000000" pitchFamily="2" charset="2"/>
              <a:buChar char="q"/>
            </a:pPr>
            <a:r>
              <a:rPr lang="en-US" sz="3600" dirty="0" smtClean="0"/>
              <a:t>’</a:t>
            </a:r>
            <a:endParaRPr lang="en-GB" dirty="0"/>
          </a:p>
        </p:txBody>
      </p:sp>
      <p:sp>
        <p:nvSpPr>
          <p:cNvPr id="3" name="AutoShape 2" descr="Image result for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155651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NEW Terrorism: THE DEBATE  </a:t>
            </a:r>
            <a:endParaRPr lang="en-GB" dirty="0"/>
          </a:p>
        </p:txBody>
      </p:sp>
      <p:sp>
        <p:nvSpPr>
          <p:cNvPr id="5" name="Content Placeholder 4"/>
          <p:cNvSpPr>
            <a:spLocks noGrp="1"/>
          </p:cNvSpPr>
          <p:nvPr>
            <p:ph idx="1"/>
          </p:nvPr>
        </p:nvSpPr>
        <p:spPr>
          <a:xfrm>
            <a:off x="1024127" y="1788998"/>
            <a:ext cx="10093528" cy="456262"/>
          </a:xfrm>
        </p:spPr>
        <p:txBody>
          <a:bodyPr>
            <a:noAutofit/>
          </a:bodyPr>
          <a:lstStyle/>
          <a:p>
            <a:pPr marL="0" indent="0">
              <a:buClrTx/>
              <a:buNone/>
            </a:pPr>
            <a:r>
              <a:rPr lang="en-US" dirty="0" smtClean="0"/>
              <a:t> </a:t>
            </a:r>
            <a:endParaRPr lang="en-NZ" dirty="0"/>
          </a:p>
          <a:p>
            <a:pPr>
              <a:buClrTx/>
              <a:buFont typeface="Wingdings" panose="05000000000000000000" pitchFamily="2" charset="2"/>
              <a:buChar char="q"/>
            </a:pPr>
            <a:endParaRPr lang="en-GB" sz="2400" dirty="0"/>
          </a:p>
        </p:txBody>
      </p:sp>
      <p:sp>
        <p:nvSpPr>
          <p:cNvPr id="7" name="Content Placeholder 4"/>
          <p:cNvSpPr txBox="1">
            <a:spLocks/>
          </p:cNvSpPr>
          <p:nvPr/>
        </p:nvSpPr>
        <p:spPr>
          <a:xfrm>
            <a:off x="1024127" y="1788997"/>
            <a:ext cx="10763485" cy="75209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ClrTx/>
              <a:buNone/>
            </a:pPr>
            <a:r>
              <a:rPr lang="en-GB" sz="2400" b="1" dirty="0" smtClean="0"/>
              <a:t>Intention and potential to us WMD </a:t>
            </a:r>
          </a:p>
          <a:p>
            <a:pPr marL="0" indent="0" algn="ctr">
              <a:buClrTx/>
              <a:buNone/>
            </a:pPr>
            <a:r>
              <a:rPr lang="en-AU" sz="2400" b="1" dirty="0" smtClean="0"/>
              <a:t>Sceptic </a:t>
            </a:r>
            <a:r>
              <a:rPr lang="en-AU" sz="2400" b="1" i="1" dirty="0" smtClean="0"/>
              <a:t>versus</a:t>
            </a:r>
            <a:r>
              <a:rPr lang="en-AU" sz="2400" b="1" dirty="0" smtClean="0"/>
              <a:t> proponents </a:t>
            </a:r>
          </a:p>
          <a:p>
            <a:pPr marL="0" indent="0" algn="ctr">
              <a:buClrTx/>
              <a:buNone/>
            </a:pPr>
            <a:r>
              <a:rPr lang="en-AU" sz="2400" b="1" dirty="0" smtClean="0"/>
              <a:t> </a:t>
            </a:r>
            <a:endParaRPr lang="en-NZ" sz="2400" b="1" dirty="0"/>
          </a:p>
        </p:txBody>
      </p:sp>
      <p:sp>
        <p:nvSpPr>
          <p:cNvPr id="8" name="Content Placeholder 4"/>
          <p:cNvSpPr txBox="1">
            <a:spLocks/>
          </p:cNvSpPr>
          <p:nvPr/>
        </p:nvSpPr>
        <p:spPr>
          <a:xfrm>
            <a:off x="769545" y="2851842"/>
            <a:ext cx="5133315" cy="38313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r>
              <a:rPr lang="en-AU" dirty="0" smtClean="0"/>
              <a:t> </a:t>
            </a:r>
            <a:r>
              <a:rPr lang="en-GB" dirty="0"/>
              <a:t>T</a:t>
            </a:r>
            <a:r>
              <a:rPr lang="en-GB" dirty="0" smtClean="0"/>
              <a:t>errorists </a:t>
            </a:r>
            <a:r>
              <a:rPr lang="en-GB" dirty="0"/>
              <a:t>continue to rely, to a large extent, on conventional </a:t>
            </a:r>
            <a:r>
              <a:rPr lang="en-GB" dirty="0" smtClean="0"/>
              <a:t>arms</a:t>
            </a:r>
          </a:p>
          <a:p>
            <a:pPr>
              <a:buClrTx/>
              <a:buFont typeface="Wingdings" panose="05000000000000000000" pitchFamily="2" charset="2"/>
              <a:buChar char="q"/>
            </a:pPr>
            <a:r>
              <a:rPr lang="en-GB" dirty="0"/>
              <a:t> </a:t>
            </a:r>
            <a:r>
              <a:rPr lang="en-NZ" dirty="0"/>
              <a:t>Non-state actor incidents with chemical, biological, radiological and nuclear (CBRN) agents are actually not that new. There have been 192 cases recorded between 1945 and the late 2000s</a:t>
            </a:r>
          </a:p>
          <a:p>
            <a:pPr>
              <a:buClrTx/>
              <a:buFont typeface="Wingdings" panose="05000000000000000000" pitchFamily="2" charset="2"/>
              <a:buChar char="q"/>
            </a:pPr>
            <a:r>
              <a:rPr lang="en-GB" dirty="0" smtClean="0"/>
              <a:t> </a:t>
            </a:r>
            <a:r>
              <a:rPr lang="en-GB" dirty="0" smtClean="0"/>
              <a:t>The use of terrorists using WMD is plausible, but not strictly related to ‘New Terrorism’ </a:t>
            </a:r>
            <a:endParaRPr lang="en-NZ" dirty="0" smtClean="0"/>
          </a:p>
        </p:txBody>
      </p:sp>
      <p:sp>
        <p:nvSpPr>
          <p:cNvPr id="9" name="Content Placeholder 4"/>
          <p:cNvSpPr txBox="1">
            <a:spLocks/>
          </p:cNvSpPr>
          <p:nvPr/>
        </p:nvSpPr>
        <p:spPr>
          <a:xfrm>
            <a:off x="6880634" y="2851842"/>
            <a:ext cx="5060354" cy="38313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endParaRPr lang="en-NZ" dirty="0" smtClean="0"/>
          </a:p>
          <a:p>
            <a:pPr>
              <a:buClrTx/>
              <a:buFont typeface="Wingdings" panose="05000000000000000000" pitchFamily="2" charset="2"/>
              <a:buChar char="q"/>
            </a:pPr>
            <a:endParaRPr lang="en-GB" sz="2400" dirty="0"/>
          </a:p>
        </p:txBody>
      </p:sp>
      <p:sp>
        <p:nvSpPr>
          <p:cNvPr id="6" name="Left Arrow 5"/>
          <p:cNvSpPr/>
          <p:nvPr/>
        </p:nvSpPr>
        <p:spPr>
          <a:xfrm>
            <a:off x="3711921" y="229877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ight Arrow 9"/>
          <p:cNvSpPr/>
          <p:nvPr/>
        </p:nvSpPr>
        <p:spPr>
          <a:xfrm>
            <a:off x="8148119" y="22843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Content Placeholder 4"/>
          <p:cNvSpPr txBox="1">
            <a:spLocks/>
          </p:cNvSpPr>
          <p:nvPr/>
        </p:nvSpPr>
        <p:spPr>
          <a:xfrm>
            <a:off x="6172954" y="2851842"/>
            <a:ext cx="5133315" cy="38313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r>
              <a:rPr lang="en-US" dirty="0" smtClean="0"/>
              <a:t> Since </a:t>
            </a:r>
            <a:r>
              <a:rPr lang="en-US" dirty="0" smtClean="0"/>
              <a:t>2001 </a:t>
            </a:r>
            <a:r>
              <a:rPr lang="en-NZ" dirty="0"/>
              <a:t>a significant amount of information related to al-Qaeda’s activities with </a:t>
            </a:r>
            <a:r>
              <a:rPr lang="en-NZ" dirty="0" smtClean="0"/>
              <a:t>WMD</a:t>
            </a:r>
            <a:r>
              <a:rPr lang="en-NZ" dirty="0"/>
              <a:t> </a:t>
            </a:r>
            <a:r>
              <a:rPr lang="en-NZ" dirty="0" smtClean="0"/>
              <a:t>has </a:t>
            </a:r>
            <a:r>
              <a:rPr lang="en-NZ" dirty="0"/>
              <a:t>been </a:t>
            </a:r>
            <a:r>
              <a:rPr lang="en-NZ" dirty="0" smtClean="0"/>
              <a:t>published</a:t>
            </a:r>
          </a:p>
          <a:p>
            <a:pPr>
              <a:buClrTx/>
              <a:buFont typeface="Wingdings" panose="05000000000000000000" pitchFamily="2" charset="2"/>
              <a:buChar char="q"/>
            </a:pPr>
            <a:r>
              <a:rPr lang="en-US" dirty="0"/>
              <a:t> </a:t>
            </a:r>
            <a:r>
              <a:rPr lang="en-NZ" dirty="0"/>
              <a:t>E</a:t>
            </a:r>
            <a:r>
              <a:rPr lang="en-NZ" dirty="0" smtClean="0"/>
              <a:t>xtremist fundamentalists and sect-based </a:t>
            </a:r>
            <a:r>
              <a:rPr lang="en-NZ" dirty="0"/>
              <a:t>on apocalyptic mysticism are </a:t>
            </a:r>
            <a:r>
              <a:rPr lang="en-NZ" dirty="0" smtClean="0"/>
              <a:t>most plausible </a:t>
            </a:r>
            <a:r>
              <a:rPr lang="en-NZ" dirty="0"/>
              <a:t>WMD </a:t>
            </a:r>
            <a:r>
              <a:rPr lang="en-NZ" dirty="0" smtClean="0"/>
              <a:t>perpetrators</a:t>
            </a:r>
            <a:endParaRPr lang="en-NZ" dirty="0"/>
          </a:p>
          <a:p>
            <a:pPr>
              <a:buClrTx/>
              <a:buFont typeface="Wingdings" panose="05000000000000000000" pitchFamily="2" charset="2"/>
              <a:buChar char="q"/>
            </a:pPr>
            <a:endParaRPr lang="en-NZ" dirty="0" smtClean="0"/>
          </a:p>
        </p:txBody>
      </p:sp>
    </p:spTree>
    <p:extLst>
      <p:ext uri="{BB962C8B-B14F-4D97-AF65-F5344CB8AC3E}">
        <p14:creationId xmlns:p14="http://schemas.microsoft.com/office/powerpoint/2010/main" val="326886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NEW terrorism: KEY CHARACTERISTICS?   </a:t>
            </a:r>
            <a:endParaRPr lang="en-GB" dirty="0"/>
          </a:p>
        </p:txBody>
      </p:sp>
      <p:sp>
        <p:nvSpPr>
          <p:cNvPr id="5" name="Content Placeholder 4"/>
          <p:cNvSpPr>
            <a:spLocks noGrp="1"/>
          </p:cNvSpPr>
          <p:nvPr>
            <p:ph idx="1"/>
          </p:nvPr>
        </p:nvSpPr>
        <p:spPr>
          <a:xfrm>
            <a:off x="1056697" y="1931737"/>
            <a:ext cx="10794992" cy="4415742"/>
          </a:xfrm>
        </p:spPr>
        <p:txBody>
          <a:bodyPr>
            <a:normAutofit/>
          </a:bodyPr>
          <a:lstStyle/>
          <a:p>
            <a:pPr marL="0" indent="0">
              <a:buClrTx/>
              <a:buNone/>
            </a:pPr>
            <a:endParaRPr lang="en-NZ" dirty="0"/>
          </a:p>
          <a:p>
            <a:pPr>
              <a:buClrTx/>
              <a:buFont typeface="Wingdings" panose="05000000000000000000" pitchFamily="2" charset="2"/>
              <a:buChar char="q"/>
            </a:pPr>
            <a:endParaRPr lang="en-NZ" dirty="0"/>
          </a:p>
          <a:p>
            <a:pPr>
              <a:buClrTx/>
              <a:buFont typeface="Wingdings" panose="05000000000000000000" pitchFamily="2" charset="2"/>
              <a:buChar char="q"/>
            </a:pPr>
            <a:endParaRPr lang="en-AU" sz="2400" dirty="0"/>
          </a:p>
        </p:txBody>
      </p:sp>
      <p:graphicFrame>
        <p:nvGraphicFramePr>
          <p:cNvPr id="3" name="Table 2"/>
          <p:cNvGraphicFramePr>
            <a:graphicFrameLocks noGrp="1"/>
          </p:cNvGraphicFramePr>
          <p:nvPr>
            <p:extLst>
              <p:ext uri="{D42A27DB-BD31-4B8C-83A1-F6EECF244321}">
                <p14:modId xmlns:p14="http://schemas.microsoft.com/office/powerpoint/2010/main" val="3488028500"/>
              </p:ext>
            </p:extLst>
          </p:nvPr>
        </p:nvGraphicFramePr>
        <p:xfrm>
          <a:off x="2566088" y="2254928"/>
          <a:ext cx="7776210" cy="3587369"/>
        </p:xfrm>
        <a:graphic>
          <a:graphicData uri="http://schemas.openxmlformats.org/drawingml/2006/table">
            <a:tbl>
              <a:tblPr firstRow="1" firstCol="1" bandRow="1">
                <a:tableStyleId>{5C22544A-7EE6-4342-B048-85BDC9FD1C3A}</a:tableStyleId>
              </a:tblPr>
              <a:tblGrid>
                <a:gridCol w="7776210">
                  <a:extLst>
                    <a:ext uri="{9D8B030D-6E8A-4147-A177-3AD203B41FA5}">
                      <a16:colId xmlns:a16="http://schemas.microsoft.com/office/drawing/2014/main" val="1566581884"/>
                    </a:ext>
                  </a:extLst>
                </a:gridCol>
              </a:tblGrid>
              <a:tr h="2742739">
                <a:tc>
                  <a:txBody>
                    <a:bodyPr/>
                    <a:lstStyle/>
                    <a:p>
                      <a:pPr algn="ctr">
                        <a:lnSpc>
                          <a:spcPct val="107000"/>
                        </a:lnSpc>
                        <a:spcAft>
                          <a:spcPts val="0"/>
                        </a:spcAft>
                      </a:pPr>
                      <a:r>
                        <a:rPr lang="en-US" sz="4000" dirty="0">
                          <a:effectLst/>
                        </a:rPr>
                        <a:t>Class </a:t>
                      </a:r>
                      <a:r>
                        <a:rPr lang="en-US" sz="4000" dirty="0" smtClean="0">
                          <a:effectLst/>
                        </a:rPr>
                        <a:t>survey 2 </a:t>
                      </a:r>
                      <a:endParaRPr lang="en-NZ" sz="4000" dirty="0">
                        <a:effectLst/>
                      </a:endParaRPr>
                    </a:p>
                    <a:p>
                      <a:pPr algn="ctr">
                        <a:lnSpc>
                          <a:spcPct val="107000"/>
                        </a:lnSpc>
                        <a:spcAft>
                          <a:spcPts val="0"/>
                        </a:spcAft>
                      </a:pPr>
                      <a:r>
                        <a:rPr lang="en-US" sz="1200" dirty="0">
                          <a:effectLst/>
                        </a:rPr>
                        <a:t> </a:t>
                      </a:r>
                      <a:endParaRPr lang="en-NZ" sz="11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dirty="0" smtClean="0">
                          <a:effectLst/>
                        </a:rPr>
                        <a:t>Please,</a:t>
                      </a:r>
                      <a:r>
                        <a:rPr lang="en-US" sz="2800" baseline="0" dirty="0" smtClean="0">
                          <a:effectLst/>
                        </a:rPr>
                        <a:t> r</a:t>
                      </a:r>
                      <a:r>
                        <a:rPr lang="en-US" sz="2800" b="1" kern="1200" dirty="0" smtClean="0">
                          <a:solidFill>
                            <a:schemeClr val="lt1"/>
                          </a:solidFill>
                          <a:effectLst/>
                          <a:latin typeface="+mn-lt"/>
                          <a:ea typeface="+mn-ea"/>
                          <a:cs typeface="+mn-cs"/>
                        </a:rPr>
                        <a:t>aise your hand if you have changed your mind in regards to whether the label ‘New Terrorism’ is useful to describe the type of terrorism we have experienced in the last decades</a:t>
                      </a:r>
                      <a:endParaRPr lang="en-NZ" sz="2800" b="1" kern="1200" dirty="0" smtClean="0">
                        <a:solidFill>
                          <a:schemeClr val="lt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b="1" kern="1200" dirty="0" smtClean="0">
                          <a:solidFill>
                            <a:schemeClr val="lt1"/>
                          </a:solidFill>
                          <a:effectLst/>
                          <a:latin typeface="+mn-lt"/>
                          <a:ea typeface="+mn-ea"/>
                          <a:cs typeface="+mn-cs"/>
                        </a:rPr>
                        <a:t>   </a:t>
                      </a:r>
                      <a:endParaRPr lang="en-NZ" sz="2800" b="1" kern="1200" dirty="0" smtClean="0">
                        <a:solidFill>
                          <a:schemeClr val="lt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NZ" sz="2800" b="1" kern="1200" dirty="0" smtClean="0">
                        <a:solidFill>
                          <a:schemeClr val="lt1"/>
                        </a:solidFill>
                        <a:effectLst/>
                        <a:latin typeface="+mn-lt"/>
                        <a:ea typeface="+mn-ea"/>
                        <a:cs typeface="+mn-cs"/>
                      </a:endParaRPr>
                    </a:p>
                  </a:txBody>
                  <a:tcPr marL="68580" marR="68580" marT="0" marB="0">
                    <a:solidFill>
                      <a:schemeClr val="bg1">
                        <a:lumMod val="50000"/>
                      </a:schemeClr>
                    </a:solidFill>
                  </a:tcPr>
                </a:tc>
                <a:extLst>
                  <a:ext uri="{0D108BD9-81ED-4DB2-BD59-A6C34878D82A}">
                    <a16:rowId xmlns:a16="http://schemas.microsoft.com/office/drawing/2014/main" val="858221458"/>
                  </a:ext>
                </a:extLst>
              </a:tr>
            </a:tbl>
          </a:graphicData>
        </a:graphic>
      </p:graphicFrame>
    </p:spTree>
    <p:extLst>
      <p:ext uri="{BB962C8B-B14F-4D97-AF65-F5344CB8AC3E}">
        <p14:creationId xmlns:p14="http://schemas.microsoft.com/office/powerpoint/2010/main" val="2193167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1901228" y="408097"/>
            <a:ext cx="9279802" cy="2123658"/>
          </a:xfrm>
          <a:prstGeom prst="rect">
            <a:avLst/>
          </a:prstGeom>
          <a:noFill/>
        </p:spPr>
        <p:txBody>
          <a:bodyPr wrap="square" rtlCol="0">
            <a:spAutoFit/>
          </a:bodyPr>
          <a:lstStyle/>
          <a:p>
            <a:r>
              <a:rPr lang="en-US" sz="6600" dirty="0" smtClean="0">
                <a:solidFill>
                  <a:schemeClr val="bg1"/>
                </a:solidFill>
              </a:rPr>
              <a:t>NEW TERRORISM: WHY IT MATTERS? </a:t>
            </a:r>
            <a:endParaRPr lang="en-GB" sz="6600"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AutoShape 2" descr="Image result for 9-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 name="Picture 4"/>
          <p:cNvPicPr>
            <a:picLocks noChangeAspect="1"/>
          </p:cNvPicPr>
          <p:nvPr/>
        </p:nvPicPr>
        <p:blipFill>
          <a:blip r:embed="rId2"/>
          <a:stretch>
            <a:fillRect/>
          </a:stretch>
        </p:blipFill>
        <p:spPr>
          <a:xfrm>
            <a:off x="6071522" y="1787916"/>
            <a:ext cx="5435386" cy="4712471"/>
          </a:xfrm>
          <a:prstGeom prst="rect">
            <a:avLst/>
          </a:prstGeom>
        </p:spPr>
      </p:pic>
    </p:spTree>
    <p:extLst>
      <p:ext uri="{BB962C8B-B14F-4D97-AF65-F5344CB8AC3E}">
        <p14:creationId xmlns:p14="http://schemas.microsoft.com/office/powerpoint/2010/main" val="23224430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normAutofit/>
          </a:bodyPr>
          <a:lstStyle/>
          <a:p>
            <a:pPr algn="ctr">
              <a:spcAft>
                <a:spcPts val="600"/>
              </a:spcAft>
            </a:pPr>
            <a:r>
              <a:rPr lang="en-GB" spc="200" dirty="0">
                <a:solidFill>
                  <a:schemeClr val="tx1"/>
                </a:solidFill>
              </a:rPr>
              <a:t>NEW terrorism: </a:t>
            </a:r>
            <a:r>
              <a:rPr lang="en-GB" spc="200" dirty="0" smtClean="0">
                <a:solidFill>
                  <a:schemeClr val="tx1"/>
                </a:solidFill>
              </a:rPr>
              <a:t>WHY IT MATTERS?  </a:t>
            </a:r>
            <a:r>
              <a:rPr lang="en-US" spc="200" dirty="0" smtClean="0">
                <a:solidFill>
                  <a:schemeClr val="tx1"/>
                </a:solidFill>
              </a:rPr>
              <a:t> </a:t>
            </a:r>
            <a:endParaRPr lang="en-US" spc="200" dirty="0">
              <a:solidFill>
                <a:schemeClr val="tx1"/>
              </a:solidFill>
            </a:endParaRPr>
          </a:p>
        </p:txBody>
      </p:sp>
      <p:sp>
        <p:nvSpPr>
          <p:cNvPr id="5" name="Content Placeholder 4"/>
          <p:cNvSpPr>
            <a:spLocks noGrp="1"/>
          </p:cNvSpPr>
          <p:nvPr>
            <p:ph idx="1"/>
          </p:nvPr>
        </p:nvSpPr>
        <p:spPr>
          <a:xfrm>
            <a:off x="1056697" y="1931737"/>
            <a:ext cx="6032166" cy="4632026"/>
          </a:xfrm>
        </p:spPr>
        <p:txBody>
          <a:bodyPr>
            <a:normAutofit/>
          </a:bodyPr>
          <a:lstStyle/>
          <a:p>
            <a:pPr>
              <a:buClrTx/>
              <a:buFont typeface="Wingdings" panose="05000000000000000000" pitchFamily="2" charset="2"/>
              <a:buChar char="q"/>
            </a:pPr>
            <a:r>
              <a:rPr lang="en-AU" sz="2400" dirty="0" smtClean="0"/>
              <a:t> </a:t>
            </a:r>
            <a:r>
              <a:rPr lang="en-NZ" dirty="0" smtClean="0"/>
              <a:t>Definitions </a:t>
            </a:r>
            <a:r>
              <a:rPr lang="en-NZ" dirty="0"/>
              <a:t>are powerful tool to shape how state respond to specific real or perceived </a:t>
            </a:r>
            <a:r>
              <a:rPr lang="en-NZ" dirty="0" smtClean="0"/>
              <a:t>threat</a:t>
            </a:r>
            <a:endParaRPr lang="en-NZ" dirty="0"/>
          </a:p>
          <a:p>
            <a:pPr>
              <a:buClrTx/>
              <a:buFont typeface="Wingdings" panose="05000000000000000000" pitchFamily="2" charset="2"/>
              <a:buChar char="q"/>
            </a:pPr>
            <a:r>
              <a:rPr lang="en-GB" dirty="0" smtClean="0"/>
              <a:t> </a:t>
            </a:r>
            <a:r>
              <a:rPr lang="en-GB" dirty="0"/>
              <a:t>T</a:t>
            </a:r>
            <a:r>
              <a:rPr lang="en-GB" dirty="0" smtClean="0"/>
              <a:t>he </a:t>
            </a:r>
            <a:r>
              <a:rPr lang="en-GB" dirty="0"/>
              <a:t>concept of a </a:t>
            </a:r>
            <a:r>
              <a:rPr lang="en-GB" dirty="0" smtClean="0"/>
              <a:t>‘New </a:t>
            </a:r>
            <a:r>
              <a:rPr lang="en-GB" dirty="0"/>
              <a:t>T</a:t>
            </a:r>
            <a:r>
              <a:rPr lang="en-GB" dirty="0" smtClean="0"/>
              <a:t>errorism</a:t>
            </a:r>
            <a:r>
              <a:rPr lang="en-GB" dirty="0"/>
              <a:t>’ has grown to dominate the security agenda on both sides of the </a:t>
            </a:r>
            <a:r>
              <a:rPr lang="en-GB" dirty="0" smtClean="0"/>
              <a:t>Atlantic</a:t>
            </a:r>
          </a:p>
          <a:p>
            <a:pPr>
              <a:buClrTx/>
              <a:buFont typeface="Wingdings" panose="05000000000000000000" pitchFamily="2" charset="2"/>
              <a:buChar char="q"/>
            </a:pPr>
            <a:r>
              <a:rPr lang="en-GB" dirty="0"/>
              <a:t> </a:t>
            </a:r>
            <a:r>
              <a:rPr lang="en-GB" dirty="0" smtClean="0"/>
              <a:t>Is there a plausible </a:t>
            </a:r>
            <a:r>
              <a:rPr lang="en-NZ" dirty="0" smtClean="0"/>
              <a:t>link </a:t>
            </a:r>
            <a:r>
              <a:rPr lang="en-NZ" dirty="0"/>
              <a:t>between the conceptualisation of New Terrorism and the </a:t>
            </a:r>
            <a:r>
              <a:rPr lang="en-NZ" dirty="0" smtClean="0"/>
              <a:t>controversial War </a:t>
            </a:r>
            <a:r>
              <a:rPr lang="en-NZ" dirty="0"/>
              <a:t>on </a:t>
            </a:r>
            <a:r>
              <a:rPr lang="en-NZ" dirty="0" smtClean="0"/>
              <a:t>Terror?</a:t>
            </a:r>
          </a:p>
          <a:p>
            <a:pPr>
              <a:buClrTx/>
              <a:buFont typeface="Wingdings" panose="05000000000000000000" pitchFamily="2" charset="2"/>
              <a:buChar char="q"/>
            </a:pPr>
            <a:r>
              <a:rPr lang="en-NZ" dirty="0"/>
              <a:t> </a:t>
            </a:r>
            <a:r>
              <a:rPr lang="en-NZ" dirty="0" smtClean="0"/>
              <a:t>Or with a </a:t>
            </a:r>
            <a:r>
              <a:rPr lang="en-GB" dirty="0" smtClean="0"/>
              <a:t>new </a:t>
            </a:r>
            <a:r>
              <a:rPr lang="en-GB" dirty="0"/>
              <a:t>set of rushed restrictive governmental counter-measures without these being democratically debated, publicly discussed, independently monitored or even </a:t>
            </a:r>
            <a:r>
              <a:rPr lang="en-GB" dirty="0" smtClean="0"/>
              <a:t>necessary in several countries?</a:t>
            </a:r>
            <a:endParaRPr lang="en-NZ" dirty="0"/>
          </a:p>
        </p:txBody>
      </p:sp>
      <p:sp>
        <p:nvSpPr>
          <p:cNvPr id="3" name="AutoShape 2" descr="Image result for AL; qae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WAR ON TERR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4" descr="Image result for WAR ON TERR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7" name="Picture 6"/>
          <p:cNvPicPr>
            <a:picLocks noChangeAspect="1"/>
          </p:cNvPicPr>
          <p:nvPr/>
        </p:nvPicPr>
        <p:blipFill>
          <a:blip r:embed="rId2"/>
          <a:stretch>
            <a:fillRect/>
          </a:stretch>
        </p:blipFill>
        <p:spPr>
          <a:xfrm>
            <a:off x="7188451" y="1931736"/>
            <a:ext cx="4358395" cy="4632026"/>
          </a:xfrm>
          <a:prstGeom prst="rect">
            <a:avLst/>
          </a:prstGeom>
        </p:spPr>
      </p:pic>
      <p:sp>
        <p:nvSpPr>
          <p:cNvPr id="8" name="Rectangle 7"/>
          <p:cNvSpPr/>
          <p:nvPr/>
        </p:nvSpPr>
        <p:spPr>
          <a:xfrm>
            <a:off x="7188451" y="1931735"/>
            <a:ext cx="4358395" cy="4632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smtClean="0"/>
          </a:p>
          <a:p>
            <a:r>
              <a:rPr lang="en-GB" sz="2400" dirty="0" smtClean="0"/>
              <a:t>George </a:t>
            </a:r>
            <a:r>
              <a:rPr lang="en-GB" sz="2400" dirty="0"/>
              <a:t>W. Bush spoke of </a:t>
            </a:r>
            <a:r>
              <a:rPr lang="en-GB" sz="2400" dirty="0" smtClean="0"/>
              <a:t>“new </a:t>
            </a:r>
            <a:r>
              <a:rPr lang="en-GB" sz="2400" dirty="0"/>
              <a:t>realities and dangers posed by modern </a:t>
            </a:r>
            <a:r>
              <a:rPr lang="en-GB" sz="2400" dirty="0" smtClean="0"/>
              <a:t>terrorists” </a:t>
            </a:r>
            <a:r>
              <a:rPr lang="en-GB" sz="2400" dirty="0"/>
              <a:t>that represented </a:t>
            </a:r>
            <a:r>
              <a:rPr lang="en-GB" sz="2400" dirty="0" smtClean="0"/>
              <a:t>“a </a:t>
            </a:r>
            <a:r>
              <a:rPr lang="en-GB" sz="2400" dirty="0"/>
              <a:t>threat like no other our nation has ever </a:t>
            </a:r>
            <a:r>
              <a:rPr lang="en-GB" sz="2400" dirty="0" smtClean="0"/>
              <a:t>faced” </a:t>
            </a:r>
            <a:r>
              <a:rPr lang="en-GB" sz="2400" dirty="0"/>
              <a:t>(</a:t>
            </a:r>
            <a:r>
              <a:rPr lang="en-GB" sz="2400" dirty="0" smtClean="0"/>
              <a:t>Bush 2001)</a:t>
            </a:r>
          </a:p>
          <a:p>
            <a:endParaRPr lang="en-GB" sz="2400" dirty="0" smtClean="0"/>
          </a:p>
          <a:p>
            <a:r>
              <a:rPr lang="en-GB" sz="2400" dirty="0" smtClean="0"/>
              <a:t>He also warned </a:t>
            </a:r>
            <a:r>
              <a:rPr lang="en-GB" sz="2400" dirty="0"/>
              <a:t>of “the growing threat of terror on a catastrophic scale – terror armed with biological, chemical, or nuclear weapons” (</a:t>
            </a:r>
            <a:r>
              <a:rPr lang="en-GB" sz="2400" dirty="0" smtClean="0"/>
              <a:t>Bush 2002</a:t>
            </a:r>
            <a:r>
              <a:rPr lang="en-GB" sz="2400" dirty="0"/>
              <a:t>)</a:t>
            </a:r>
            <a:endParaRPr lang="en-NZ" sz="2400" dirty="0"/>
          </a:p>
          <a:p>
            <a:endParaRPr lang="en-NZ" sz="2400" dirty="0"/>
          </a:p>
        </p:txBody>
      </p:sp>
      <p:sp>
        <p:nvSpPr>
          <p:cNvPr id="11" name="Rectangle 10"/>
          <p:cNvSpPr/>
          <p:nvPr/>
        </p:nvSpPr>
        <p:spPr>
          <a:xfrm>
            <a:off x="7188451" y="1931734"/>
            <a:ext cx="4358394" cy="463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t>Tony </a:t>
            </a:r>
            <a:r>
              <a:rPr lang="en-GB" sz="2400" dirty="0"/>
              <a:t>Blair referred to a </a:t>
            </a:r>
            <a:r>
              <a:rPr lang="en-GB" sz="2400" dirty="0" smtClean="0"/>
              <a:t>“new </a:t>
            </a:r>
            <a:r>
              <a:rPr lang="en-GB" sz="2400" dirty="0"/>
              <a:t>global </a:t>
            </a:r>
            <a:r>
              <a:rPr lang="en-GB" sz="2400" dirty="0" smtClean="0"/>
              <a:t>terrorism” that “was </a:t>
            </a:r>
            <a:r>
              <a:rPr lang="en-GB" sz="2400" dirty="0"/>
              <a:t>driven not by a set of negotiable political demands, but by religious </a:t>
            </a:r>
            <a:r>
              <a:rPr lang="en-GB" sz="2400" dirty="0" smtClean="0"/>
              <a:t>fanaticism” </a:t>
            </a:r>
          </a:p>
          <a:p>
            <a:endParaRPr lang="en-GB" sz="2400" dirty="0"/>
          </a:p>
          <a:p>
            <a:r>
              <a:rPr lang="en-GB" sz="2400" dirty="0" smtClean="0"/>
              <a:t>And he also drew </a:t>
            </a:r>
            <a:r>
              <a:rPr lang="en-GB" sz="2400" dirty="0"/>
              <a:t>attention to ‘the risk of this new global terrorism and its interaction with states or organisations or individuals proliferating </a:t>
            </a:r>
            <a:r>
              <a:rPr lang="en-GB" sz="2400" dirty="0" smtClean="0"/>
              <a:t>WMD” </a:t>
            </a:r>
            <a:r>
              <a:rPr lang="en-GB" sz="2400" dirty="0"/>
              <a:t>(Blair, 2004</a:t>
            </a:r>
            <a:r>
              <a:rPr lang="en-GB" sz="2400" dirty="0" smtClean="0"/>
              <a:t>)</a:t>
            </a:r>
            <a:endParaRPr lang="en-NZ" sz="2400" dirty="0"/>
          </a:p>
        </p:txBody>
      </p:sp>
    </p:spTree>
    <p:extLst>
      <p:ext uri="{BB962C8B-B14F-4D97-AF65-F5344CB8AC3E}">
        <p14:creationId xmlns:p14="http://schemas.microsoft.com/office/powerpoint/2010/main" val="18540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NEW terrorism: KEY CHARACTERISTICS?   </a:t>
            </a:r>
            <a:endParaRPr lang="en-GB" dirty="0"/>
          </a:p>
        </p:txBody>
      </p:sp>
      <p:sp>
        <p:nvSpPr>
          <p:cNvPr id="5" name="Content Placeholder 4"/>
          <p:cNvSpPr>
            <a:spLocks noGrp="1"/>
          </p:cNvSpPr>
          <p:nvPr>
            <p:ph idx="1"/>
          </p:nvPr>
        </p:nvSpPr>
        <p:spPr>
          <a:xfrm>
            <a:off x="1056697" y="1931737"/>
            <a:ext cx="10794992" cy="4415742"/>
          </a:xfrm>
        </p:spPr>
        <p:txBody>
          <a:bodyPr>
            <a:normAutofit/>
          </a:bodyPr>
          <a:lstStyle/>
          <a:p>
            <a:pPr marL="0" indent="0">
              <a:buClrTx/>
              <a:buNone/>
            </a:pPr>
            <a:endParaRPr lang="en-NZ" dirty="0"/>
          </a:p>
          <a:p>
            <a:pPr>
              <a:buClrTx/>
              <a:buFont typeface="Wingdings" panose="05000000000000000000" pitchFamily="2" charset="2"/>
              <a:buChar char="q"/>
            </a:pPr>
            <a:endParaRPr lang="en-NZ" dirty="0"/>
          </a:p>
          <a:p>
            <a:pPr>
              <a:buClrTx/>
              <a:buFont typeface="Wingdings" panose="05000000000000000000" pitchFamily="2" charset="2"/>
              <a:buChar char="q"/>
            </a:pPr>
            <a:endParaRPr lang="en-AU" sz="2400" dirty="0"/>
          </a:p>
        </p:txBody>
      </p:sp>
      <p:graphicFrame>
        <p:nvGraphicFramePr>
          <p:cNvPr id="3" name="Table 2"/>
          <p:cNvGraphicFramePr>
            <a:graphicFrameLocks noGrp="1"/>
          </p:cNvGraphicFramePr>
          <p:nvPr>
            <p:extLst>
              <p:ext uri="{D42A27DB-BD31-4B8C-83A1-F6EECF244321}">
                <p14:modId xmlns:p14="http://schemas.microsoft.com/office/powerpoint/2010/main" val="1882286233"/>
              </p:ext>
            </p:extLst>
          </p:nvPr>
        </p:nvGraphicFramePr>
        <p:xfrm>
          <a:off x="2566088" y="2254928"/>
          <a:ext cx="7776210" cy="3587369"/>
        </p:xfrm>
        <a:graphic>
          <a:graphicData uri="http://schemas.openxmlformats.org/drawingml/2006/table">
            <a:tbl>
              <a:tblPr firstRow="1" firstCol="1" bandRow="1">
                <a:tableStyleId>{5C22544A-7EE6-4342-B048-85BDC9FD1C3A}</a:tableStyleId>
              </a:tblPr>
              <a:tblGrid>
                <a:gridCol w="7776210">
                  <a:extLst>
                    <a:ext uri="{9D8B030D-6E8A-4147-A177-3AD203B41FA5}">
                      <a16:colId xmlns:a16="http://schemas.microsoft.com/office/drawing/2014/main" val="1566581884"/>
                    </a:ext>
                  </a:extLst>
                </a:gridCol>
              </a:tblGrid>
              <a:tr h="2742739">
                <a:tc>
                  <a:txBody>
                    <a:bodyPr/>
                    <a:lstStyle/>
                    <a:p>
                      <a:pPr algn="ctr">
                        <a:lnSpc>
                          <a:spcPct val="107000"/>
                        </a:lnSpc>
                        <a:spcAft>
                          <a:spcPts val="0"/>
                        </a:spcAft>
                      </a:pPr>
                      <a:r>
                        <a:rPr lang="en-US" sz="4000" dirty="0">
                          <a:effectLst/>
                        </a:rPr>
                        <a:t>Class </a:t>
                      </a:r>
                      <a:r>
                        <a:rPr lang="en-US" sz="4000" dirty="0" smtClean="0">
                          <a:effectLst/>
                        </a:rPr>
                        <a:t>survey 3 </a:t>
                      </a:r>
                      <a:endParaRPr lang="en-NZ" sz="4000" dirty="0">
                        <a:effectLst/>
                      </a:endParaRPr>
                    </a:p>
                    <a:p>
                      <a:pPr algn="ctr">
                        <a:lnSpc>
                          <a:spcPct val="107000"/>
                        </a:lnSpc>
                        <a:spcAft>
                          <a:spcPts val="0"/>
                        </a:spcAft>
                      </a:pPr>
                      <a:r>
                        <a:rPr lang="en-US" sz="1200" dirty="0">
                          <a:effectLst/>
                        </a:rPr>
                        <a:t> </a:t>
                      </a:r>
                      <a:endParaRPr lang="en-US" sz="1200" dirty="0" smtClean="0">
                        <a:effectLst/>
                      </a:endParaRPr>
                    </a:p>
                    <a:p>
                      <a:pPr algn="ctr">
                        <a:lnSpc>
                          <a:spcPct val="107000"/>
                        </a:lnSpc>
                        <a:spcAft>
                          <a:spcPts val="0"/>
                        </a:spcAft>
                      </a:pPr>
                      <a:r>
                        <a:rPr lang="en-US" sz="2800" dirty="0" smtClean="0">
                          <a:effectLst/>
                        </a:rPr>
                        <a:t>Please,</a:t>
                      </a:r>
                      <a:r>
                        <a:rPr lang="en-US" sz="2800" baseline="0" dirty="0" smtClean="0">
                          <a:effectLst/>
                        </a:rPr>
                        <a:t> r</a:t>
                      </a:r>
                      <a:r>
                        <a:rPr lang="en-US" sz="2800" b="1" kern="1200" dirty="0" smtClean="0">
                          <a:solidFill>
                            <a:schemeClr val="lt1"/>
                          </a:solidFill>
                          <a:effectLst/>
                          <a:latin typeface="+mn-lt"/>
                          <a:ea typeface="+mn-ea"/>
                          <a:cs typeface="+mn-cs"/>
                        </a:rPr>
                        <a:t>aise your hand if you have changed your mind in regards to whether the label ‘New Terrorism’ is useful to describe the type of terrorism we have experienced in the last decades</a:t>
                      </a:r>
                      <a:endParaRPr lang="en-NZ" sz="2800" b="1" kern="1200" dirty="0" smtClean="0">
                        <a:solidFill>
                          <a:schemeClr val="lt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b="1" kern="1200" dirty="0" smtClean="0">
                          <a:solidFill>
                            <a:schemeClr val="lt1"/>
                          </a:solidFill>
                          <a:effectLst/>
                          <a:latin typeface="+mn-lt"/>
                          <a:ea typeface="+mn-ea"/>
                          <a:cs typeface="+mn-cs"/>
                        </a:rPr>
                        <a:t>   </a:t>
                      </a:r>
                      <a:endParaRPr lang="en-NZ" sz="2800" b="1" kern="1200" dirty="0" smtClean="0">
                        <a:solidFill>
                          <a:schemeClr val="lt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NZ" sz="2800" b="1" kern="1200" dirty="0" smtClean="0">
                        <a:solidFill>
                          <a:schemeClr val="lt1"/>
                        </a:solidFill>
                        <a:effectLst/>
                        <a:latin typeface="+mn-lt"/>
                        <a:ea typeface="+mn-ea"/>
                        <a:cs typeface="+mn-cs"/>
                      </a:endParaRPr>
                    </a:p>
                  </a:txBody>
                  <a:tcPr marL="68580" marR="68580" marT="0" marB="0">
                    <a:solidFill>
                      <a:schemeClr val="bg1">
                        <a:lumMod val="50000"/>
                      </a:schemeClr>
                    </a:solidFill>
                  </a:tcPr>
                </a:tc>
                <a:extLst>
                  <a:ext uri="{0D108BD9-81ED-4DB2-BD59-A6C34878D82A}">
                    <a16:rowId xmlns:a16="http://schemas.microsoft.com/office/drawing/2014/main" val="858221458"/>
                  </a:ext>
                </a:extLst>
              </a:tr>
            </a:tbl>
          </a:graphicData>
        </a:graphic>
      </p:graphicFrame>
    </p:spTree>
    <p:extLst>
      <p:ext uri="{BB962C8B-B14F-4D97-AF65-F5344CB8AC3E}">
        <p14:creationId xmlns:p14="http://schemas.microsoft.com/office/powerpoint/2010/main" val="3541072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Study questions   </a:t>
            </a:r>
            <a:endParaRPr lang="en-GB" dirty="0"/>
          </a:p>
        </p:txBody>
      </p:sp>
      <p:sp>
        <p:nvSpPr>
          <p:cNvPr id="5" name="Content Placeholder 4"/>
          <p:cNvSpPr>
            <a:spLocks noGrp="1"/>
          </p:cNvSpPr>
          <p:nvPr>
            <p:ph idx="1"/>
          </p:nvPr>
        </p:nvSpPr>
        <p:spPr>
          <a:xfrm>
            <a:off x="1056697" y="1931737"/>
            <a:ext cx="10794992" cy="3289487"/>
          </a:xfrm>
        </p:spPr>
        <p:txBody>
          <a:bodyPr>
            <a:normAutofit/>
          </a:bodyPr>
          <a:lstStyle/>
          <a:p>
            <a:pPr marL="0" indent="0">
              <a:buClrTx/>
              <a:buNone/>
            </a:pPr>
            <a:endParaRPr lang="en-NZ" dirty="0"/>
          </a:p>
          <a:p>
            <a:pPr>
              <a:buClrTx/>
              <a:buFont typeface="Wingdings" panose="05000000000000000000" pitchFamily="2" charset="2"/>
              <a:buChar char="q"/>
            </a:pPr>
            <a:endParaRPr lang="en-NZ" dirty="0"/>
          </a:p>
          <a:p>
            <a:pPr>
              <a:buClrTx/>
              <a:buFont typeface="Wingdings" panose="05000000000000000000" pitchFamily="2" charset="2"/>
              <a:buChar char="q"/>
            </a:pPr>
            <a:endParaRPr lang="en-AU" sz="2400" dirty="0"/>
          </a:p>
        </p:txBody>
      </p:sp>
      <p:sp>
        <p:nvSpPr>
          <p:cNvPr id="4" name="Rectangle 3"/>
          <p:cNvSpPr/>
          <p:nvPr/>
        </p:nvSpPr>
        <p:spPr>
          <a:xfrm>
            <a:off x="722376" y="2130552"/>
            <a:ext cx="6336792" cy="4524315"/>
          </a:xfrm>
          <a:prstGeom prst="rect">
            <a:avLst/>
          </a:prstGeom>
        </p:spPr>
        <p:txBody>
          <a:bodyPr wrap="square">
            <a:spAutoFit/>
          </a:bodyPr>
          <a:lstStyle/>
          <a:p>
            <a:pPr lvl="0">
              <a:buFont typeface="+mj-lt"/>
              <a:buAutoNum type="arabicPeriod"/>
            </a:pPr>
            <a:r>
              <a:rPr lang="en-AU" sz="3600" dirty="0" smtClean="0"/>
              <a:t> Do </a:t>
            </a:r>
            <a:r>
              <a:rPr lang="en-AU" sz="3600" dirty="0"/>
              <a:t>you agree with the New Terrorism thesis? Why? </a:t>
            </a:r>
            <a:endParaRPr lang="en-NZ" sz="3600" dirty="0"/>
          </a:p>
          <a:p>
            <a:pPr lvl="0">
              <a:buFont typeface="+mj-lt"/>
              <a:buAutoNum type="arabicPeriod"/>
            </a:pPr>
            <a:r>
              <a:rPr lang="en-AU" sz="3600" dirty="0" smtClean="0"/>
              <a:t> What </a:t>
            </a:r>
            <a:r>
              <a:rPr lang="en-AU" sz="3600" dirty="0"/>
              <a:t>does </a:t>
            </a:r>
            <a:r>
              <a:rPr lang="en-AU" sz="3600" dirty="0" err="1"/>
              <a:t>Rapoport’s</a:t>
            </a:r>
            <a:r>
              <a:rPr lang="en-AU" sz="3600" dirty="0"/>
              <a:t> Four Waves theory tell us about terrorism? </a:t>
            </a:r>
            <a:endParaRPr lang="en-NZ" sz="3600" dirty="0"/>
          </a:p>
          <a:p>
            <a:pPr lvl="0">
              <a:buFont typeface="+mj-lt"/>
              <a:buAutoNum type="arabicPeriod"/>
            </a:pPr>
            <a:r>
              <a:rPr lang="en-AU" sz="3600" dirty="0" smtClean="0"/>
              <a:t> What </a:t>
            </a:r>
            <a:r>
              <a:rPr lang="en-AU" sz="3600" dirty="0"/>
              <a:t>are the policy implications of the New Terrorism thesis? </a:t>
            </a:r>
            <a:endParaRPr lang="en-NZ" sz="3600" dirty="0">
              <a:effectLst/>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839" y="2084832"/>
            <a:ext cx="4496135" cy="4284552"/>
          </a:xfrm>
          <a:prstGeom prst="rect">
            <a:avLst/>
          </a:prstGeom>
        </p:spPr>
      </p:pic>
    </p:spTree>
    <p:extLst>
      <p:ext uri="{BB962C8B-B14F-4D97-AF65-F5344CB8AC3E}">
        <p14:creationId xmlns:p14="http://schemas.microsoft.com/office/powerpoint/2010/main" val="4098607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KEY points </a:t>
            </a:r>
            <a:endParaRPr lang="en-GB" dirty="0"/>
          </a:p>
        </p:txBody>
      </p:sp>
      <p:sp>
        <p:nvSpPr>
          <p:cNvPr id="5" name="TextBox 4"/>
          <p:cNvSpPr txBox="1"/>
          <p:nvPr/>
        </p:nvSpPr>
        <p:spPr>
          <a:xfrm>
            <a:off x="712694" y="1271240"/>
            <a:ext cx="7535013" cy="4832092"/>
          </a:xfrm>
          <a:prstGeom prst="rect">
            <a:avLst/>
          </a:prstGeom>
          <a:noFill/>
        </p:spPr>
        <p:txBody>
          <a:bodyPr wrap="square" rtlCol="0">
            <a:spAutoFit/>
          </a:bodyPr>
          <a:lstStyle/>
          <a:p>
            <a:pPr>
              <a:buFont typeface="Wingdings" panose="05000000000000000000" pitchFamily="2" charset="2"/>
              <a:buChar char="q"/>
            </a:pPr>
            <a:r>
              <a:rPr lang="en-NZ" sz="2800" dirty="0" smtClean="0"/>
              <a:t> Terrorism has a long history as a tactic employed by individuals and groups to further their political objectives</a:t>
            </a:r>
          </a:p>
          <a:p>
            <a:pPr>
              <a:buFont typeface="Wingdings" panose="05000000000000000000" pitchFamily="2" charset="2"/>
              <a:buChar char="q"/>
            </a:pPr>
            <a:r>
              <a:rPr lang="en-US" sz="2800" dirty="0"/>
              <a:t> </a:t>
            </a:r>
            <a:r>
              <a:rPr lang="en-US" sz="2800" dirty="0" smtClean="0"/>
              <a:t>Terrorists have always innovated and exploited technical and societal advances to their advantage</a:t>
            </a:r>
          </a:p>
          <a:p>
            <a:pPr>
              <a:buFont typeface="Wingdings" panose="05000000000000000000" pitchFamily="2" charset="2"/>
              <a:buChar char="q"/>
            </a:pPr>
            <a:r>
              <a:rPr lang="en-US" sz="2800" dirty="0" smtClean="0"/>
              <a:t>Whether the type of terrorism we have experienced in the last decades is fundamentally different from before remains an open question</a:t>
            </a:r>
          </a:p>
          <a:p>
            <a:pPr>
              <a:buFont typeface="Wingdings" panose="05000000000000000000" pitchFamily="2" charset="2"/>
              <a:buChar char="q"/>
            </a:pPr>
            <a:r>
              <a:rPr lang="en-US" sz="2800" dirty="0"/>
              <a:t> </a:t>
            </a:r>
            <a:r>
              <a:rPr lang="en-US" sz="2800" dirty="0" smtClean="0"/>
              <a:t>Labels matter, however, and we need caution to endorse, or reject, the claims of the “New Terrorism’ school  </a:t>
            </a:r>
            <a:endParaRPr lang="en-NZ" dirty="0"/>
          </a:p>
        </p:txBody>
      </p:sp>
      <p:pic>
        <p:nvPicPr>
          <p:cNvPr id="5122" name="Picture 2" descr="Image result for the politics of terrorism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0589" y="1271239"/>
            <a:ext cx="3225399" cy="453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References  </a:t>
            </a:r>
            <a:endParaRPr lang="en-GB" dirty="0"/>
          </a:p>
        </p:txBody>
      </p:sp>
      <p:sp>
        <p:nvSpPr>
          <p:cNvPr id="3" name="TextBox 2"/>
          <p:cNvSpPr txBox="1"/>
          <p:nvPr/>
        </p:nvSpPr>
        <p:spPr>
          <a:xfrm>
            <a:off x="815742" y="1823218"/>
            <a:ext cx="10120284" cy="4031873"/>
          </a:xfrm>
          <a:prstGeom prst="rect">
            <a:avLst/>
          </a:prstGeom>
          <a:noFill/>
        </p:spPr>
        <p:txBody>
          <a:bodyPr wrap="square" rtlCol="0">
            <a:spAutoFit/>
          </a:bodyPr>
          <a:lstStyle/>
          <a:p>
            <a:pPr marL="361950" indent="-361950"/>
            <a:r>
              <a:rPr lang="en-US" sz="1600" dirty="0" smtClean="0"/>
              <a:t>Blair</a:t>
            </a:r>
            <a:r>
              <a:rPr lang="en-US" sz="1600" dirty="0"/>
              <a:t>, T. (2004) Speech on the Threat of Global Terrorism, 5 March. </a:t>
            </a:r>
            <a:r>
              <a:rPr lang="en-US" sz="1600" dirty="0" smtClean="0">
                <a:hlinkClick r:id="rId3"/>
              </a:rPr>
              <a:t>http</a:t>
            </a:r>
            <a:r>
              <a:rPr lang="en-US" sz="1600" dirty="0">
                <a:hlinkClick r:id="rId3"/>
              </a:rPr>
              <a:t>://</a:t>
            </a:r>
            <a:r>
              <a:rPr lang="en-US" sz="1600" dirty="0" smtClean="0">
                <a:hlinkClick r:id="rId3"/>
              </a:rPr>
              <a:t>www.pm.gov.uk/output/</a:t>
            </a:r>
            <a:r>
              <a:rPr lang="en-NZ" sz="1600" dirty="0" smtClean="0">
                <a:hlinkClick r:id="rId3"/>
              </a:rPr>
              <a:t>Page5461.asp</a:t>
            </a:r>
            <a:r>
              <a:rPr lang="en-NZ" sz="1600" dirty="0" smtClean="0"/>
              <a:t> Cited from: </a:t>
            </a:r>
            <a:r>
              <a:rPr lang="en-US" sz="1600" dirty="0"/>
              <a:t>Field, Antony. 2009. “The ‘New Terrorism’: Revolution or Evolution?” </a:t>
            </a:r>
            <a:r>
              <a:rPr lang="en-US" sz="1600" i="1" dirty="0"/>
              <a:t>Political Studies Review</a:t>
            </a:r>
            <a:r>
              <a:rPr lang="en-US" sz="1600" dirty="0"/>
              <a:t> 7 (2): 195–207. </a:t>
            </a:r>
            <a:endParaRPr lang="en-NZ" sz="1600" dirty="0" smtClean="0"/>
          </a:p>
          <a:p>
            <a:pPr marL="361950" indent="-361950"/>
            <a:r>
              <a:rPr lang="en-US" sz="1600" dirty="0"/>
              <a:t>Bush, G.W. (2001) Remarks at Signing of the Patriot Act, 26 </a:t>
            </a:r>
            <a:r>
              <a:rPr lang="en-US" sz="1600" dirty="0" smtClean="0"/>
              <a:t>October. </a:t>
            </a:r>
            <a:r>
              <a:rPr lang="en-US" sz="1600" dirty="0" smtClean="0">
                <a:hlinkClick r:id="rId4"/>
              </a:rPr>
              <a:t>http</a:t>
            </a:r>
            <a:r>
              <a:rPr lang="en-US" sz="1600" dirty="0">
                <a:hlinkClick r:id="rId4"/>
              </a:rPr>
              <a:t>://</a:t>
            </a:r>
            <a:r>
              <a:rPr lang="en-US" sz="1600" dirty="0" smtClean="0">
                <a:hlinkClick r:id="rId4"/>
              </a:rPr>
              <a:t>www.whitehouse.gov/news/</a:t>
            </a:r>
            <a:r>
              <a:rPr lang="en-NZ" sz="1600" dirty="0" smtClean="0">
                <a:hlinkClick r:id="rId4"/>
              </a:rPr>
              <a:t>releases/2001/10/20011026-5.html</a:t>
            </a:r>
            <a:r>
              <a:rPr lang="en-NZ" sz="1600" dirty="0" smtClean="0"/>
              <a:t>. Cited from </a:t>
            </a:r>
            <a:r>
              <a:rPr lang="en-US" sz="1600" dirty="0"/>
              <a:t>Field, Antony. 2009. “The ‘New Terrorism’: Revolution or Evolution?” </a:t>
            </a:r>
            <a:r>
              <a:rPr lang="en-US" sz="1600" i="1" dirty="0"/>
              <a:t>Political Studies Review</a:t>
            </a:r>
            <a:r>
              <a:rPr lang="en-US" sz="1600" dirty="0"/>
              <a:t> 7 (2): 195–207. </a:t>
            </a:r>
            <a:endParaRPr lang="en-NZ" sz="1600" dirty="0" smtClean="0"/>
          </a:p>
          <a:p>
            <a:pPr marL="361950" indent="-361950"/>
            <a:r>
              <a:rPr lang="en-US" sz="1600" dirty="0"/>
              <a:t>Bush, G.W. (2002) Remarks by the President on the Six-Month Anniversary of the September 11th Attacks, 11 March</a:t>
            </a:r>
            <a:r>
              <a:rPr lang="en-US" sz="1600" dirty="0" smtClean="0"/>
              <a:t>. </a:t>
            </a:r>
            <a:r>
              <a:rPr lang="en-NZ" sz="1600" dirty="0" smtClean="0">
                <a:hlinkClick r:id="rId5"/>
              </a:rPr>
              <a:t>http</a:t>
            </a:r>
            <a:r>
              <a:rPr lang="en-NZ" sz="1600" dirty="0">
                <a:hlinkClick r:id="rId5"/>
              </a:rPr>
              <a:t>://</a:t>
            </a:r>
            <a:r>
              <a:rPr lang="en-NZ" sz="1600" dirty="0" smtClean="0">
                <a:hlinkClick r:id="rId5"/>
              </a:rPr>
              <a:t>www.whitehouse.gov/news/releases/2002/03/20020311-1.html</a:t>
            </a:r>
            <a:r>
              <a:rPr lang="en-NZ" sz="1600" dirty="0" smtClean="0"/>
              <a:t>. Cited </a:t>
            </a:r>
            <a:r>
              <a:rPr lang="en-NZ" sz="1600" dirty="0" err="1" smtClean="0"/>
              <a:t>fom</a:t>
            </a:r>
            <a:r>
              <a:rPr lang="en-NZ" sz="1600" dirty="0" smtClean="0"/>
              <a:t> </a:t>
            </a:r>
            <a:r>
              <a:rPr lang="en-US" sz="1600" dirty="0"/>
              <a:t>Field, Antony. 2009. “The ‘New Terrorism’: Revolution or Evolution?” </a:t>
            </a:r>
            <a:r>
              <a:rPr lang="en-US" sz="1600" i="1" dirty="0"/>
              <a:t>Political Studies Review</a:t>
            </a:r>
            <a:r>
              <a:rPr lang="en-US" sz="1600" dirty="0"/>
              <a:t> 7 (2): 195–207. </a:t>
            </a:r>
            <a:endParaRPr lang="en-US" sz="1600" dirty="0" smtClean="0"/>
          </a:p>
          <a:p>
            <a:pPr marL="361950" indent="-361950"/>
            <a:r>
              <a:rPr lang="en-NZ" sz="1600" dirty="0" err="1" smtClean="0"/>
              <a:t>Kis-Katos</a:t>
            </a:r>
            <a:r>
              <a:rPr lang="en-NZ" sz="1600" dirty="0"/>
              <a:t>, </a:t>
            </a:r>
            <a:r>
              <a:rPr lang="en-NZ" sz="1600" dirty="0" err="1"/>
              <a:t>Krisztina</a:t>
            </a:r>
            <a:r>
              <a:rPr lang="en-NZ" sz="1600" dirty="0"/>
              <a:t>, Helge </a:t>
            </a:r>
            <a:r>
              <a:rPr lang="en-NZ" sz="1600" dirty="0" err="1"/>
              <a:t>Liebert</a:t>
            </a:r>
            <a:r>
              <a:rPr lang="en-NZ" sz="1600" dirty="0"/>
              <a:t>, and </a:t>
            </a:r>
            <a:r>
              <a:rPr lang="en-NZ" sz="1600" dirty="0" err="1"/>
              <a:t>Giinther</a:t>
            </a:r>
            <a:r>
              <a:rPr lang="en-NZ" sz="1600" dirty="0"/>
              <a:t> Schulze. 2012. “On the Heterogeneity of Terror.” Discussion Paper No. 6596. Bonn: Institute for the Study of </a:t>
            </a:r>
            <a:r>
              <a:rPr lang="en-NZ" sz="1600" dirty="0" err="1"/>
              <a:t>Labor</a:t>
            </a:r>
            <a:r>
              <a:rPr lang="en-NZ" sz="1600" dirty="0"/>
              <a:t> (IZA). </a:t>
            </a:r>
            <a:r>
              <a:rPr lang="en-NZ" sz="1600" dirty="0">
                <a:hlinkClick r:id="rId6"/>
              </a:rPr>
              <a:t>https://papers.ssrn.com/sol3/papers.cfm?abstract_id=2085183</a:t>
            </a:r>
            <a:r>
              <a:rPr lang="en-NZ" sz="1600" dirty="0"/>
              <a:t>.</a:t>
            </a:r>
          </a:p>
          <a:p>
            <a:pPr marL="361950" indent="-361950"/>
            <a:r>
              <a:rPr lang="en-US" sz="1600" dirty="0" err="1" smtClean="0"/>
              <a:t>Matusitz</a:t>
            </a:r>
            <a:r>
              <a:rPr lang="en-US" sz="1600" dirty="0"/>
              <a:t>, Jonathan Andre. 2013. </a:t>
            </a:r>
            <a:r>
              <a:rPr lang="en-US" sz="1600" i="1" dirty="0"/>
              <a:t>Terrorism &amp; Communication: A Critical Introduction</a:t>
            </a:r>
            <a:r>
              <a:rPr lang="en-US" sz="1600" dirty="0"/>
              <a:t>. Thousand Oaks, California: SAGE</a:t>
            </a:r>
            <a:r>
              <a:rPr lang="en-US" sz="1600" dirty="0" smtClean="0"/>
              <a:t>.</a:t>
            </a:r>
          </a:p>
          <a:p>
            <a:pPr marL="361950" indent="-361950"/>
            <a:r>
              <a:rPr lang="en-US" sz="1600" dirty="0" smtClean="0"/>
              <a:t>Our World Data, available at </a:t>
            </a:r>
            <a:r>
              <a:rPr lang="en-GB" sz="1600" u="sng" dirty="0">
                <a:hlinkClick r:id="rId7"/>
              </a:rPr>
              <a:t>https://</a:t>
            </a:r>
            <a:r>
              <a:rPr lang="en-GB" sz="1600" u="sng" dirty="0" smtClean="0">
                <a:hlinkClick r:id="rId7"/>
              </a:rPr>
              <a:t>ourworldindata.org/terrorism</a:t>
            </a:r>
            <a:endParaRPr lang="en-US" sz="1600" dirty="0"/>
          </a:p>
          <a:p>
            <a:pPr marL="361950" indent="-361950"/>
            <a:r>
              <a:rPr lang="en-US" sz="1600" dirty="0" err="1" smtClean="0"/>
              <a:t>Rapoport</a:t>
            </a:r>
            <a:r>
              <a:rPr lang="en-US" sz="1600" dirty="0"/>
              <a:t>, David C. 2002. “The Four Waves of Rebel Terror and September 11.” </a:t>
            </a:r>
            <a:r>
              <a:rPr lang="en-US" sz="1600" i="1" dirty="0" err="1"/>
              <a:t>Anthropoetics</a:t>
            </a:r>
            <a:r>
              <a:rPr lang="en-US" sz="1600" dirty="0"/>
              <a:t> </a:t>
            </a:r>
            <a:r>
              <a:rPr lang="en-US" sz="1600" dirty="0" smtClean="0"/>
              <a:t>8 (</a:t>
            </a:r>
            <a:r>
              <a:rPr lang="en-US" sz="1600" dirty="0"/>
              <a:t>1). </a:t>
            </a:r>
            <a:r>
              <a:rPr lang="en-US" sz="1600" dirty="0">
                <a:hlinkClick r:id="rId8"/>
              </a:rPr>
              <a:t>http://anthropoetics.ucla.edu/ap0801/terror</a:t>
            </a:r>
            <a:r>
              <a:rPr lang="en-US" sz="1600" dirty="0" smtClean="0">
                <a:hlinkClick r:id="rId8"/>
              </a:rPr>
              <a:t>/</a:t>
            </a:r>
            <a:r>
              <a:rPr lang="en-US" sz="1600" dirty="0" smtClean="0"/>
              <a:t>.</a:t>
            </a:r>
          </a:p>
          <a:p>
            <a:pPr marL="361950" indent="-361950"/>
            <a:r>
              <a:rPr lang="en-US" sz="1600" dirty="0"/>
              <a:t>Walls, Erin. 2017. “Waves of Modern Terrorism: Examining the Past and Predicting the Future.” Master Thesis, Washington: Georgetown University</a:t>
            </a:r>
            <a:r>
              <a:rPr lang="en-US" sz="1600" dirty="0" smtClean="0"/>
              <a:t>.</a:t>
            </a:r>
            <a:endParaRPr lang="en-NZ" sz="1600" dirty="0"/>
          </a:p>
        </p:txBody>
      </p:sp>
    </p:spTree>
    <p:extLst>
      <p:ext uri="{BB962C8B-B14F-4D97-AF65-F5344CB8AC3E}">
        <p14:creationId xmlns:p14="http://schemas.microsoft.com/office/powerpoint/2010/main" val="403655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Position papers </a:t>
            </a:r>
            <a:endParaRPr lang="en-GB" dirty="0"/>
          </a:p>
        </p:txBody>
      </p:sp>
      <p:sp>
        <p:nvSpPr>
          <p:cNvPr id="5" name="Content Placeholder 4"/>
          <p:cNvSpPr>
            <a:spLocks noGrp="1"/>
          </p:cNvSpPr>
          <p:nvPr>
            <p:ph idx="1"/>
          </p:nvPr>
        </p:nvSpPr>
        <p:spPr>
          <a:xfrm>
            <a:off x="1024128" y="1794075"/>
            <a:ext cx="9720072" cy="4817037"/>
          </a:xfrm>
        </p:spPr>
        <p:txBody>
          <a:bodyPr>
            <a:normAutofit fontScale="47500" lnSpcReduction="20000"/>
          </a:bodyPr>
          <a:lstStyle/>
          <a:p>
            <a:r>
              <a:rPr lang="en-AU" sz="8000" dirty="0"/>
              <a:t>The titles of the position papers are as follow</a:t>
            </a:r>
            <a:r>
              <a:rPr lang="en-AU" sz="8000" dirty="0" smtClean="0"/>
              <a:t>:</a:t>
            </a:r>
            <a:endParaRPr lang="en-NZ" sz="8000" dirty="0" smtClean="0"/>
          </a:p>
          <a:p>
            <a:endParaRPr lang="en-NZ" sz="8000" dirty="0"/>
          </a:p>
          <a:p>
            <a:pPr marL="0" lvl="0" indent="0">
              <a:buNone/>
            </a:pPr>
            <a:r>
              <a:rPr lang="en-AU" sz="8000" dirty="0" smtClean="0"/>
              <a:t>1. The </a:t>
            </a:r>
            <a:r>
              <a:rPr lang="en-AU" sz="8000" dirty="0"/>
              <a:t>largest majority of terrorist are mentally ill. Discuss</a:t>
            </a:r>
            <a:endParaRPr lang="en-NZ" sz="8000" dirty="0"/>
          </a:p>
          <a:p>
            <a:pPr marL="0" lvl="0" indent="0">
              <a:buNone/>
            </a:pPr>
            <a:r>
              <a:rPr lang="en-AU" sz="8000" dirty="0" smtClean="0"/>
              <a:t>2. Women </a:t>
            </a:r>
            <a:r>
              <a:rPr lang="en-AU" sz="8000" dirty="0"/>
              <a:t>have only a supportive role in terrorist organisations. Discuss</a:t>
            </a:r>
            <a:endParaRPr lang="en-NZ" sz="8000" dirty="0"/>
          </a:p>
          <a:p>
            <a:pPr marL="0" lvl="0" indent="0">
              <a:buNone/>
            </a:pPr>
            <a:r>
              <a:rPr lang="en-US" sz="8000" dirty="0" smtClean="0"/>
              <a:t>3. The </a:t>
            </a:r>
            <a:r>
              <a:rPr lang="en-US" sz="8000" dirty="0"/>
              <a:t>label ‘New Terrorism’ is useful to describe the type of terrorism we have experienced in the last decades</a:t>
            </a:r>
            <a:r>
              <a:rPr lang="en-AU" sz="8000" dirty="0"/>
              <a:t>. Discuss </a:t>
            </a:r>
            <a:r>
              <a:rPr lang="en-AU" sz="8000" dirty="0"/>
              <a:t> </a:t>
            </a:r>
            <a:endParaRPr lang="en-NZ" sz="8000" dirty="0"/>
          </a:p>
          <a:p>
            <a:pPr marL="0" lvl="0" indent="0">
              <a:buClrTx/>
              <a:buNone/>
            </a:pPr>
            <a:endParaRPr lang="en-GB" dirty="0"/>
          </a:p>
        </p:txBody>
      </p:sp>
      <p:sp>
        <p:nvSpPr>
          <p:cNvPr id="3" name="AutoShape 2" descr="Image result for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2825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lstStyle/>
          <a:p>
            <a:pPr algn="ctr"/>
            <a:r>
              <a:rPr lang="en-GB" dirty="0" smtClean="0"/>
              <a:t>Recap</a:t>
            </a:r>
            <a:endParaRPr lang="en-GB" dirty="0"/>
          </a:p>
        </p:txBody>
      </p:sp>
      <p:sp>
        <p:nvSpPr>
          <p:cNvPr id="5" name="TextBox 4"/>
          <p:cNvSpPr txBox="1"/>
          <p:nvPr/>
        </p:nvSpPr>
        <p:spPr>
          <a:xfrm>
            <a:off x="917574" y="1899784"/>
            <a:ext cx="10942193" cy="3970318"/>
          </a:xfrm>
          <a:prstGeom prst="rect">
            <a:avLst/>
          </a:prstGeom>
          <a:noFill/>
        </p:spPr>
        <p:txBody>
          <a:bodyPr wrap="square" rtlCol="0">
            <a:spAutoFit/>
          </a:bodyPr>
          <a:lstStyle/>
          <a:p>
            <a:pPr>
              <a:buFont typeface="Wingdings" panose="05000000000000000000" pitchFamily="2" charset="2"/>
              <a:buChar char="q"/>
            </a:pPr>
            <a:r>
              <a:rPr lang="en-GB" sz="3600" dirty="0" smtClean="0"/>
              <a:t> </a:t>
            </a:r>
            <a:r>
              <a:rPr lang="en-NZ" sz="3600" dirty="0" smtClean="0"/>
              <a:t>Terrorism </a:t>
            </a:r>
            <a:r>
              <a:rPr lang="en-NZ" sz="3600" dirty="0"/>
              <a:t>is an essentially contested </a:t>
            </a:r>
            <a:r>
              <a:rPr lang="en-NZ" sz="3600" dirty="0" smtClean="0"/>
              <a:t>concept</a:t>
            </a:r>
            <a:endParaRPr lang="en-NZ" sz="3600" dirty="0"/>
          </a:p>
          <a:p>
            <a:pPr>
              <a:buFont typeface="Wingdings" panose="05000000000000000000" pitchFamily="2" charset="2"/>
              <a:buChar char="q"/>
            </a:pPr>
            <a:r>
              <a:rPr lang="en-US" sz="3600" dirty="0"/>
              <a:t> </a:t>
            </a:r>
            <a:r>
              <a:rPr lang="en-US" sz="3600" dirty="0" smtClean="0"/>
              <a:t>It is contested largely because of its </a:t>
            </a:r>
            <a:r>
              <a:rPr lang="en-NZ" sz="3600" dirty="0" smtClean="0"/>
              <a:t>socially constructed nature</a:t>
            </a:r>
            <a:r>
              <a:rPr lang="en-US" sz="3600" dirty="0" smtClean="0"/>
              <a:t> </a:t>
            </a:r>
            <a:endParaRPr lang="en-US" sz="3600" dirty="0"/>
          </a:p>
          <a:p>
            <a:pPr>
              <a:buFont typeface="Wingdings" panose="05000000000000000000" pitchFamily="2" charset="2"/>
              <a:buChar char="q"/>
            </a:pPr>
            <a:r>
              <a:rPr lang="en-US" sz="3600" dirty="0"/>
              <a:t> Media framing plays a </a:t>
            </a:r>
            <a:r>
              <a:rPr lang="en-NZ" sz="3600" dirty="0"/>
              <a:t>crucial role in enforcing and </a:t>
            </a:r>
            <a:r>
              <a:rPr lang="en-NZ" sz="3600" dirty="0" smtClean="0"/>
              <a:t>perpetuating specific understandings </a:t>
            </a:r>
            <a:r>
              <a:rPr lang="en-NZ" sz="3600" dirty="0"/>
              <a:t>of terrorism</a:t>
            </a:r>
          </a:p>
          <a:p>
            <a:pPr>
              <a:buFont typeface="Wingdings" panose="05000000000000000000" pitchFamily="2" charset="2"/>
              <a:buChar char="q"/>
            </a:pPr>
            <a:r>
              <a:rPr lang="en-NZ" sz="3600" dirty="0"/>
              <a:t> Analysts/students of terrorism need to clarify their understanding of </a:t>
            </a:r>
            <a:r>
              <a:rPr lang="en-NZ" sz="3600" dirty="0" smtClean="0"/>
              <a:t>terrorism</a:t>
            </a:r>
            <a:endParaRPr lang="en-NZ" sz="3600" dirty="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1507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aims</a:t>
            </a:r>
            <a:endParaRPr lang="en-GB" dirty="0"/>
          </a:p>
        </p:txBody>
      </p:sp>
      <p:sp>
        <p:nvSpPr>
          <p:cNvPr id="5" name="Content Placeholder 4"/>
          <p:cNvSpPr>
            <a:spLocks noGrp="1"/>
          </p:cNvSpPr>
          <p:nvPr>
            <p:ph idx="1"/>
          </p:nvPr>
        </p:nvSpPr>
        <p:spPr>
          <a:xfrm>
            <a:off x="1024128" y="1794075"/>
            <a:ext cx="4824411" cy="3541405"/>
          </a:xfrm>
        </p:spPr>
        <p:txBody>
          <a:bodyPr>
            <a:normAutofit lnSpcReduction="10000"/>
          </a:bodyPr>
          <a:lstStyle/>
          <a:p>
            <a:pPr lvl="0">
              <a:buClrTx/>
              <a:buFont typeface="Wingdings" panose="05000000000000000000" pitchFamily="2" charset="2"/>
              <a:buChar char="q"/>
            </a:pPr>
            <a:r>
              <a:rPr lang="en-US" sz="3000" dirty="0" smtClean="0"/>
              <a:t> </a:t>
            </a:r>
            <a:r>
              <a:rPr lang="en-US" sz="4000" dirty="0" smtClean="0"/>
              <a:t>Think </a:t>
            </a:r>
            <a:r>
              <a:rPr lang="en-US" sz="4000" dirty="0" smtClean="0"/>
              <a:t>critically about the ramifications of the label ‘New Terrorism</a:t>
            </a:r>
            <a:r>
              <a:rPr lang="en-US" sz="4000" dirty="0" smtClean="0"/>
              <a:t>’</a:t>
            </a:r>
          </a:p>
          <a:p>
            <a:pPr>
              <a:buClrTx/>
              <a:buFont typeface="Wingdings" panose="05000000000000000000" pitchFamily="2" charset="2"/>
              <a:buChar char="q"/>
            </a:pPr>
            <a:r>
              <a:rPr lang="en-US" sz="4000" dirty="0"/>
              <a:t> Frame ‘terrorism’ within an historical trajectory</a:t>
            </a:r>
          </a:p>
          <a:p>
            <a:pPr marL="0" lvl="0" indent="0">
              <a:buClrTx/>
              <a:buNone/>
            </a:pPr>
            <a:endParaRPr lang="en-GB" dirty="0"/>
          </a:p>
        </p:txBody>
      </p:sp>
      <p:sp>
        <p:nvSpPr>
          <p:cNvPr id="3" name="AutoShape 2" descr="Image result for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4" name="Picture 3"/>
          <p:cNvPicPr>
            <a:picLocks noChangeAspect="1"/>
          </p:cNvPicPr>
          <p:nvPr/>
        </p:nvPicPr>
        <p:blipFill>
          <a:blip r:embed="rId2"/>
          <a:stretch>
            <a:fillRect/>
          </a:stretch>
        </p:blipFill>
        <p:spPr>
          <a:xfrm>
            <a:off x="6111089" y="1794075"/>
            <a:ext cx="5098893" cy="3393561"/>
          </a:xfrm>
          <a:prstGeom prst="rect">
            <a:avLst/>
          </a:prstGeom>
        </p:spPr>
      </p:pic>
    </p:spTree>
    <p:extLst>
      <p:ext uri="{BB962C8B-B14F-4D97-AF65-F5344CB8AC3E}">
        <p14:creationId xmlns:p14="http://schemas.microsoft.com/office/powerpoint/2010/main" val="34243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lstStyle/>
          <a:p>
            <a:pPr algn="ctr"/>
            <a:r>
              <a:rPr lang="en-GB" dirty="0" smtClean="0"/>
              <a:t>outline</a:t>
            </a:r>
            <a:endParaRPr lang="en-GB" dirty="0"/>
          </a:p>
        </p:txBody>
      </p:sp>
      <p:sp>
        <p:nvSpPr>
          <p:cNvPr id="5" name="TextBox 4"/>
          <p:cNvSpPr txBox="1"/>
          <p:nvPr/>
        </p:nvSpPr>
        <p:spPr>
          <a:xfrm>
            <a:off x="5110906" y="1306531"/>
            <a:ext cx="5660726" cy="3970318"/>
          </a:xfrm>
          <a:prstGeom prst="rect">
            <a:avLst/>
          </a:prstGeom>
          <a:noFill/>
        </p:spPr>
        <p:txBody>
          <a:bodyPr wrap="square" rtlCol="0">
            <a:spAutoFit/>
          </a:bodyPr>
          <a:lstStyle/>
          <a:p>
            <a:pPr marL="342900" lvl="0" indent="-342900">
              <a:buFont typeface="Wingdings" panose="05000000000000000000" pitchFamily="2" charset="2"/>
              <a:buChar char="q"/>
            </a:pPr>
            <a:r>
              <a:rPr lang="en-GB" sz="3600" dirty="0" smtClean="0"/>
              <a:t> Terrorism: An historical trajectory </a:t>
            </a:r>
          </a:p>
          <a:p>
            <a:pPr marL="342900" lvl="0" indent="-342900">
              <a:buFont typeface="Wingdings" panose="05000000000000000000" pitchFamily="2" charset="2"/>
              <a:buChar char="q"/>
            </a:pPr>
            <a:r>
              <a:rPr lang="en-GB" sz="3600" dirty="0" smtClean="0"/>
              <a:t> New Terrorism: Key characteristics</a:t>
            </a:r>
            <a:endParaRPr lang="en-GB" sz="3600" dirty="0"/>
          </a:p>
          <a:p>
            <a:pPr marL="342900" lvl="0" indent="-342900">
              <a:buFont typeface="Wingdings" panose="05000000000000000000" pitchFamily="2" charset="2"/>
              <a:buChar char="q"/>
            </a:pPr>
            <a:r>
              <a:rPr lang="en-US" sz="3600" dirty="0" smtClean="0"/>
              <a:t> New Terrorism: The debate</a:t>
            </a:r>
          </a:p>
          <a:p>
            <a:pPr marL="342900" lvl="0" indent="-342900">
              <a:buFont typeface="Wingdings" panose="05000000000000000000" pitchFamily="2" charset="2"/>
              <a:buChar char="q"/>
            </a:pPr>
            <a:r>
              <a:rPr lang="en-US" sz="3600" dirty="0"/>
              <a:t> </a:t>
            </a:r>
            <a:r>
              <a:rPr lang="en-US" sz="3600" dirty="0" smtClean="0"/>
              <a:t>New Terrorism: Why it matters?  </a:t>
            </a:r>
            <a:endParaRPr lang="en-GB" sz="3600" dirty="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p:cNvPicPr>
            <a:picLocks noChangeAspect="1"/>
          </p:cNvPicPr>
          <p:nvPr/>
        </p:nvPicPr>
        <p:blipFill>
          <a:blip r:embed="rId3"/>
          <a:stretch>
            <a:fillRect/>
          </a:stretch>
        </p:blipFill>
        <p:spPr>
          <a:xfrm>
            <a:off x="612775" y="1386692"/>
            <a:ext cx="4042797" cy="3809997"/>
          </a:xfrm>
          <a:prstGeom prst="rect">
            <a:avLst/>
          </a:prstGeom>
        </p:spPr>
      </p:pic>
    </p:spTree>
    <p:extLst>
      <p:ext uri="{BB962C8B-B14F-4D97-AF65-F5344CB8AC3E}">
        <p14:creationId xmlns:p14="http://schemas.microsoft.com/office/powerpoint/2010/main" val="36534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6170" y="0"/>
            <a:ext cx="11006587" cy="2265925"/>
          </a:xfrm>
          <a:prstGeom prst="rect">
            <a:avLst/>
          </a:prstGeom>
        </p:spPr>
        <p:txBody>
          <a:bodyPr vert="horz" lIns="91440" tIns="45720" rIns="91440" bIns="45720" rtlCol="0" anchor="ctr">
            <a:noAutofit/>
          </a:bodyPr>
          <a:lstStyle/>
          <a:p>
            <a:pPr defTabSz="914400">
              <a:lnSpc>
                <a:spcPct val="80000"/>
              </a:lnSpc>
              <a:spcBef>
                <a:spcPct val="0"/>
              </a:spcBef>
              <a:spcAft>
                <a:spcPts val="600"/>
              </a:spcAft>
            </a:pPr>
            <a:r>
              <a:rPr lang="en-GB" sz="6600" dirty="0" smtClean="0"/>
              <a:t>TERRORISM: </a:t>
            </a:r>
          </a:p>
          <a:p>
            <a:pPr defTabSz="914400">
              <a:lnSpc>
                <a:spcPct val="80000"/>
              </a:lnSpc>
              <a:spcBef>
                <a:spcPct val="0"/>
              </a:spcBef>
              <a:spcAft>
                <a:spcPts val="600"/>
              </a:spcAft>
            </a:pPr>
            <a:r>
              <a:rPr lang="en-GB" sz="6600" dirty="0" smtClean="0"/>
              <a:t>AN HISTORICAL TRAJECTORY</a:t>
            </a:r>
            <a:endParaRPr lang="en-US" sz="6600" spc="200" dirty="0">
              <a:latin typeface="+mj-lt"/>
              <a:ea typeface="+mj-ea"/>
              <a:cs typeface="+mj-cs"/>
            </a:endParaRP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Terrorism: an historical trajec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807" y="2018922"/>
            <a:ext cx="9198320" cy="465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3192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TERRORISM</a:t>
            </a:r>
            <a:r>
              <a:rPr lang="en-GB" dirty="0"/>
              <a:t>: </a:t>
            </a:r>
            <a:r>
              <a:rPr lang="en-GB" dirty="0" smtClean="0"/>
              <a:t>AN </a:t>
            </a:r>
            <a:r>
              <a:rPr lang="en-GB" dirty="0"/>
              <a:t>HISTORICAL </a:t>
            </a:r>
            <a:r>
              <a:rPr lang="en-GB" dirty="0" smtClean="0"/>
              <a:t>TRAJECTORY</a:t>
            </a:r>
            <a:endParaRPr lang="en-GB" dirty="0"/>
          </a:p>
        </p:txBody>
      </p:sp>
      <p:sp>
        <p:nvSpPr>
          <p:cNvPr id="5" name="Content Placeholder 4"/>
          <p:cNvSpPr>
            <a:spLocks noGrp="1"/>
          </p:cNvSpPr>
          <p:nvPr>
            <p:ph idx="1"/>
          </p:nvPr>
        </p:nvSpPr>
        <p:spPr>
          <a:xfrm>
            <a:off x="1024129" y="1923860"/>
            <a:ext cx="6075918"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1024128" y="1923859"/>
            <a:ext cx="7096831" cy="473949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ClrTx/>
              <a:buNone/>
            </a:pPr>
            <a:endParaRPr lang="en-AU" sz="2400" dirty="0" smtClean="0"/>
          </a:p>
          <a:p>
            <a:pPr>
              <a:buClrTx/>
              <a:buFont typeface="Wingdings" panose="05000000000000000000" pitchFamily="2" charset="2"/>
              <a:buChar char="q"/>
            </a:pPr>
            <a:endParaRPr lang="en-GB"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 name="Picture 9">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75" y="2198840"/>
            <a:ext cx="5625338" cy="3641598"/>
          </a:xfrm>
          <a:prstGeom prst="rect">
            <a:avLst/>
          </a:prstGeom>
          <a:noFill/>
          <a:ln>
            <a:noFill/>
          </a:ln>
        </p:spPr>
      </p:pic>
      <p:sp>
        <p:nvSpPr>
          <p:cNvPr id="6" name="TextBox 5"/>
          <p:cNvSpPr txBox="1"/>
          <p:nvPr/>
        </p:nvSpPr>
        <p:spPr>
          <a:xfrm>
            <a:off x="6832248" y="2198840"/>
            <a:ext cx="4463017" cy="1692771"/>
          </a:xfrm>
          <a:prstGeom prst="rect">
            <a:avLst/>
          </a:prstGeom>
          <a:noFill/>
        </p:spPr>
        <p:txBody>
          <a:bodyPr wrap="none" rtlCol="0">
            <a:spAutoFit/>
          </a:bodyPr>
          <a:lstStyle/>
          <a:p>
            <a:r>
              <a:rPr lang="en-US" sz="2500" b="1" dirty="0" smtClean="0"/>
              <a:t>Terrorism and counterterrorism: </a:t>
            </a:r>
          </a:p>
          <a:p>
            <a:r>
              <a:rPr lang="en-US" sz="2500" b="1" dirty="0" smtClean="0"/>
              <a:t>comparing theory and practice</a:t>
            </a:r>
          </a:p>
          <a:p>
            <a:endParaRPr lang="en-US" dirty="0"/>
          </a:p>
          <a:p>
            <a:r>
              <a:rPr lang="en-US" dirty="0" smtClean="0"/>
              <a:t>Professor </a:t>
            </a:r>
            <a:r>
              <a:rPr lang="en-NZ" dirty="0"/>
              <a:t>Edwin Bakker</a:t>
            </a:r>
          </a:p>
          <a:p>
            <a:r>
              <a:rPr lang="en-US" dirty="0" smtClean="0"/>
              <a:t>University </a:t>
            </a:r>
            <a:r>
              <a:rPr lang="en-US" dirty="0" smtClean="0"/>
              <a:t>of Leiden</a:t>
            </a:r>
            <a:endParaRPr lang="en-NZ" dirty="0"/>
          </a:p>
        </p:txBody>
      </p:sp>
    </p:spTree>
    <p:extLst>
      <p:ext uri="{BB962C8B-B14F-4D97-AF65-F5344CB8AC3E}">
        <p14:creationId xmlns:p14="http://schemas.microsoft.com/office/powerpoint/2010/main" val="2656858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TERRORISM</a:t>
            </a:r>
            <a:r>
              <a:rPr lang="en-GB" dirty="0"/>
              <a:t>: </a:t>
            </a:r>
            <a:r>
              <a:rPr lang="en-GB" dirty="0" smtClean="0"/>
              <a:t>AN </a:t>
            </a:r>
            <a:r>
              <a:rPr lang="en-GB" dirty="0"/>
              <a:t>HISTORICAL </a:t>
            </a:r>
            <a:r>
              <a:rPr lang="en-GB" dirty="0" smtClean="0"/>
              <a:t>TRAJECTORY</a:t>
            </a:r>
            <a:endParaRPr lang="en-GB" dirty="0"/>
          </a:p>
        </p:txBody>
      </p:sp>
      <p:sp>
        <p:nvSpPr>
          <p:cNvPr id="5" name="Content Placeholder 4"/>
          <p:cNvSpPr>
            <a:spLocks noGrp="1"/>
          </p:cNvSpPr>
          <p:nvPr>
            <p:ph idx="1"/>
          </p:nvPr>
        </p:nvSpPr>
        <p:spPr>
          <a:xfrm>
            <a:off x="1024129" y="1923860"/>
            <a:ext cx="6075918"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1024128" y="1923859"/>
            <a:ext cx="7096831" cy="4739490"/>
          </a:xfrm>
          <a:prstGeom prst="rect">
            <a:avLst/>
          </a:prstGeom>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r>
              <a:rPr lang="en-AU" sz="2400" dirty="0" smtClean="0"/>
              <a:t> </a:t>
            </a:r>
            <a:r>
              <a:rPr lang="en-AU" sz="2400" dirty="0" err="1" smtClean="0"/>
              <a:t>Rapoport’s</a:t>
            </a:r>
            <a:r>
              <a:rPr lang="en-AU" sz="2400" dirty="0" smtClean="0"/>
              <a:t> Wave Theory attempts to rationalise how ‘modern’ terrorism has developed since </a:t>
            </a:r>
            <a:r>
              <a:rPr lang="en-GB" sz="2400" dirty="0"/>
              <a:t>the late 19th century</a:t>
            </a:r>
            <a:endParaRPr lang="en-AU" sz="2400" dirty="0" smtClean="0"/>
          </a:p>
          <a:p>
            <a:pPr>
              <a:buClrTx/>
              <a:buFont typeface="Wingdings" panose="05000000000000000000" pitchFamily="2" charset="2"/>
              <a:buChar char="q"/>
            </a:pPr>
            <a:r>
              <a:rPr lang="en-AU" sz="2400" dirty="0"/>
              <a:t> </a:t>
            </a:r>
            <a:r>
              <a:rPr lang="en-AU" sz="2400" dirty="0" smtClean="0"/>
              <a:t>The core argument is that terrorism is not only a matter of single groups, acts. There are historically-rooted patterns, similar to waves. </a:t>
            </a:r>
          </a:p>
          <a:p>
            <a:pPr>
              <a:buClrTx/>
              <a:buFont typeface="Wingdings" panose="05000000000000000000" pitchFamily="2" charset="2"/>
              <a:buChar char="q"/>
            </a:pPr>
            <a:r>
              <a:rPr lang="en-AU" sz="2400" dirty="0"/>
              <a:t> </a:t>
            </a:r>
            <a:r>
              <a:rPr lang="en-GB" sz="2400" dirty="0" smtClean="0"/>
              <a:t>A wave is: “…</a:t>
            </a:r>
            <a:r>
              <a:rPr lang="en-GB" sz="2400" dirty="0"/>
              <a:t>a cycle of activity in a given time period – a cycle characterized by expansion and contraction phases. A crucial feature is its international character; similar activities occur in several countries, driven by a common predominant energy that shapes participating groups’ characteristics and mutual </a:t>
            </a:r>
            <a:r>
              <a:rPr lang="en-GB" sz="2400" dirty="0" smtClean="0"/>
              <a:t>relationships” (</a:t>
            </a:r>
            <a:r>
              <a:rPr lang="en-NZ" dirty="0" err="1" smtClean="0"/>
              <a:t>Rapoport</a:t>
            </a:r>
            <a:r>
              <a:rPr lang="en-NZ" dirty="0" smtClean="0"/>
              <a:t> 2002: 15)</a:t>
            </a:r>
          </a:p>
          <a:p>
            <a:pPr>
              <a:buClrTx/>
              <a:buFont typeface="Wingdings" panose="05000000000000000000" pitchFamily="2" charset="2"/>
              <a:buChar char="q"/>
            </a:pPr>
            <a:r>
              <a:rPr lang="en-US" sz="2400" dirty="0"/>
              <a:t> </a:t>
            </a:r>
            <a:r>
              <a:rPr lang="en-AU" sz="2400" dirty="0"/>
              <a:t>There have been f</a:t>
            </a:r>
            <a:r>
              <a:rPr lang="en-GB" sz="2400" dirty="0"/>
              <a:t>our succeeding waves: anarchism, nationalism, leftist and the religious </a:t>
            </a:r>
            <a:r>
              <a:rPr lang="en-GB" sz="2400" dirty="0" smtClean="0"/>
              <a:t>wave</a:t>
            </a:r>
            <a:endParaRPr lang="en-AU" sz="2400" dirty="0" smtClean="0"/>
          </a:p>
          <a:p>
            <a:pPr>
              <a:buClrTx/>
              <a:buFont typeface="Wingdings" panose="05000000000000000000" pitchFamily="2" charset="2"/>
              <a:buChar char="q"/>
            </a:pPr>
            <a:endParaRPr lang="en-GB"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122" name="Picture 2" descr="Image result for Rapoportâs Wave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455" y="1790867"/>
            <a:ext cx="3005750" cy="3821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20959" y="5709242"/>
            <a:ext cx="3666653" cy="1077218"/>
          </a:xfrm>
          <a:prstGeom prst="rect">
            <a:avLst/>
          </a:prstGeom>
          <a:noFill/>
        </p:spPr>
        <p:txBody>
          <a:bodyPr wrap="square" rtlCol="0">
            <a:spAutoFit/>
          </a:bodyPr>
          <a:lstStyle/>
          <a:p>
            <a:r>
              <a:rPr lang="en-US" sz="1600" dirty="0"/>
              <a:t>David C. </a:t>
            </a:r>
            <a:r>
              <a:rPr lang="en-US" sz="1600" dirty="0" err="1"/>
              <a:t>Rapoport</a:t>
            </a:r>
            <a:r>
              <a:rPr lang="en-US" sz="1600" dirty="0"/>
              <a:t> is Professor Emeritus of Political Science at the University of</a:t>
            </a:r>
          </a:p>
          <a:p>
            <a:r>
              <a:rPr lang="en-US" sz="1600" dirty="0"/>
              <a:t>California, Los Angeles, and the Founding Editor of </a:t>
            </a:r>
            <a:r>
              <a:rPr lang="en-US" sz="1600" i="1" dirty="0"/>
              <a:t>Terrorism and Political Violence</a:t>
            </a:r>
            <a:r>
              <a:rPr lang="en-US" sz="1600" dirty="0"/>
              <a:t>.</a:t>
            </a:r>
            <a:endParaRPr lang="en-NZ" sz="1600" dirty="0"/>
          </a:p>
        </p:txBody>
      </p:sp>
    </p:spTree>
    <p:extLst>
      <p:ext uri="{BB962C8B-B14F-4D97-AF65-F5344CB8AC3E}">
        <p14:creationId xmlns:p14="http://schemas.microsoft.com/office/powerpoint/2010/main" val="227342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1410</TotalTime>
  <Words>2077</Words>
  <Application>Microsoft Office PowerPoint</Application>
  <PresentationFormat>Widescreen</PresentationFormat>
  <Paragraphs>260</Paragraphs>
  <Slides>27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Calibri</vt:lpstr>
      <vt:lpstr>Times New Roman</vt:lpstr>
      <vt:lpstr>Tw Cen MT</vt:lpstr>
      <vt:lpstr>Tw Cen MT Condensed</vt:lpstr>
      <vt:lpstr>Verdana</vt:lpstr>
      <vt:lpstr>Wingdings</vt:lpstr>
      <vt:lpstr>Wingdings 3</vt:lpstr>
      <vt:lpstr>Integral</vt:lpstr>
      <vt:lpstr>PowerPoint Presentation</vt:lpstr>
      <vt:lpstr>Position papers </vt:lpstr>
      <vt:lpstr>Position papers </vt:lpstr>
      <vt:lpstr>Recap</vt:lpstr>
      <vt:lpstr>aims</vt:lpstr>
      <vt:lpstr>outline</vt:lpstr>
      <vt:lpstr>PowerPoint Presentation</vt:lpstr>
      <vt:lpstr>TERRORISM: AN HISTORICAL TRAJECTORY</vt:lpstr>
      <vt:lpstr>TERRORISM: AN HISTORICAL TRAJECTORY</vt:lpstr>
      <vt:lpstr>TERRORISM: AN HISTORICAL TRAJECTORY</vt:lpstr>
      <vt:lpstr>TERRORISM: AN HISTORICAL TRAJECTORY</vt:lpstr>
      <vt:lpstr>PowerPoint Presentation</vt:lpstr>
      <vt:lpstr>NEW terrorism: key characteristics   </vt:lpstr>
      <vt:lpstr>NEW terrorism: key characteristics </vt:lpstr>
      <vt:lpstr>NEW terrorism: KEY CHARACTERISTICS?   </vt:lpstr>
      <vt:lpstr>PowerPoint Presentation</vt:lpstr>
      <vt:lpstr>NEW Terrorism: THE DEBATE  </vt:lpstr>
      <vt:lpstr>NEW Terrorism: THE DEBATE  </vt:lpstr>
      <vt:lpstr>NEW Terrorism: THE DEBATE  </vt:lpstr>
      <vt:lpstr>NEW Terrorism: THE DEBATE  </vt:lpstr>
      <vt:lpstr>NEW terrorism: KEY CHARACTERISTICS?   </vt:lpstr>
      <vt:lpstr>PowerPoint Presentation</vt:lpstr>
      <vt:lpstr>NEW terrorism: WHY IT MATTERS?   </vt:lpstr>
      <vt:lpstr>NEW terrorism: KEY CHARACTERISTICS?   </vt:lpstr>
      <vt:lpstr>Study questions   </vt:lpstr>
      <vt:lpstr>KEY points </vt:lpstr>
      <vt:lpstr>References  </vt:lpstr>
    </vt:vector>
  </TitlesOfParts>
  <Company>University of Sussex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Security and Development</dc:title>
  <dc:creator>Synne Dyvik</dc:creator>
  <cp:lastModifiedBy>Fabio Scarpello</cp:lastModifiedBy>
  <cp:revision>228</cp:revision>
  <dcterms:created xsi:type="dcterms:W3CDTF">2015-09-14T16:04:57Z</dcterms:created>
  <dcterms:modified xsi:type="dcterms:W3CDTF">2019-07-28T21:54:29Z</dcterms:modified>
</cp:coreProperties>
</file>