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24"/>
  </p:notesMasterIdLst>
  <p:sldIdLst>
    <p:sldId id="267" r:id="rId2"/>
    <p:sldId id="294" r:id="rId3"/>
    <p:sldId id="264" r:id="rId4"/>
    <p:sldId id="272" r:id="rId5"/>
    <p:sldId id="281" r:id="rId6"/>
    <p:sldId id="325" r:id="rId7"/>
    <p:sldId id="326" r:id="rId8"/>
    <p:sldId id="337" r:id="rId9"/>
    <p:sldId id="327" r:id="rId10"/>
    <p:sldId id="328" r:id="rId11"/>
    <p:sldId id="329" r:id="rId12"/>
    <p:sldId id="331" r:id="rId13"/>
    <p:sldId id="332" r:id="rId14"/>
    <p:sldId id="296" r:id="rId15"/>
    <p:sldId id="330" r:id="rId16"/>
    <p:sldId id="333" r:id="rId17"/>
    <p:sldId id="334" r:id="rId18"/>
    <p:sldId id="335" r:id="rId19"/>
    <p:sldId id="336" r:id="rId20"/>
    <p:sldId id="312" r:id="rId21"/>
    <p:sldId id="338" r:id="rId22"/>
    <p:sldId id="32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nne Dyvik" initials="SD" lastIdx="2" clrIdx="0">
    <p:extLst/>
  </p:cmAuthor>
  <p:cmAuthor id="2" name="Tom" initials="T" lastIdx="1" clrIdx="1">
    <p:extLst>
      <p:ext uri="{19B8F6BF-5375-455C-9EA6-DF929625EA0E}">
        <p15:presenceInfo xmlns:p15="http://schemas.microsoft.com/office/powerpoint/2012/main" userId="Tom" providerId="None"/>
      </p:ext>
    </p:extLst>
  </p:cmAuthor>
  <p:cmAuthor id="3" name="Fabio Scarpello" initials="FS" lastIdx="1" clrIdx="2">
    <p:extLst>
      <p:ext uri="{19B8F6BF-5375-455C-9EA6-DF929625EA0E}">
        <p15:presenceInfo xmlns:p15="http://schemas.microsoft.com/office/powerpoint/2012/main" userId="Fabio Scarpel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6" autoAdjust="0"/>
    <p:restoredTop sz="93605" autoAdjust="0"/>
  </p:normalViewPr>
  <p:slideViewPr>
    <p:cSldViewPr snapToGrid="0">
      <p:cViewPr varScale="1">
        <p:scale>
          <a:sx n="79" d="100"/>
          <a:sy n="79" d="100"/>
        </p:scale>
        <p:origin x="466" y="62"/>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E26D9-ECEC-4AE5-9F31-3BD6B1D5C2AA}" type="datetimeFigureOut">
              <a:rPr lang="en-GB" smtClean="0"/>
              <a:t>06/08/2019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F8DF2-2A72-4887-8E47-34182B3567A9}" type="slidenum">
              <a:rPr lang="en-GB" smtClean="0"/>
              <a:t>‹#›</a:t>
            </a:fld>
            <a:endParaRPr lang="en-GB"/>
          </a:p>
        </p:txBody>
      </p:sp>
    </p:spTree>
    <p:extLst>
      <p:ext uri="{BB962C8B-B14F-4D97-AF65-F5344CB8AC3E}">
        <p14:creationId xmlns:p14="http://schemas.microsoft.com/office/powerpoint/2010/main" val="188883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3</a:t>
            </a:fld>
            <a:endParaRPr lang="en-GB"/>
          </a:p>
        </p:txBody>
      </p:sp>
    </p:spTree>
    <p:extLst>
      <p:ext uri="{BB962C8B-B14F-4D97-AF65-F5344CB8AC3E}">
        <p14:creationId xmlns:p14="http://schemas.microsoft.com/office/powerpoint/2010/main" val="164322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Cold War had</a:t>
            </a:r>
            <a:r>
              <a:rPr lang="en-GB" baseline="0" dirty="0"/>
              <a:t> stabilised world order and displaced conflict into the Global South. Without that order, optimism. But, with Yugoslavia and Somalia, emerging idea was that conflict remained but had transformed.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And that with globalisation and mass circulation, need to manage poverty, environmental collapse, health etc internationally, as these do not respect state boundaries.</a:t>
            </a:r>
            <a:endParaRPr lang="en-US" dirty="0"/>
          </a:p>
          <a:p>
            <a:endParaRPr lang="en-US" dirty="0"/>
          </a:p>
        </p:txBody>
      </p:sp>
      <p:sp>
        <p:nvSpPr>
          <p:cNvPr id="4" name="Slide Number Placeholder 3"/>
          <p:cNvSpPr>
            <a:spLocks noGrp="1"/>
          </p:cNvSpPr>
          <p:nvPr>
            <p:ph type="sldNum" sz="quarter" idx="10"/>
          </p:nvPr>
        </p:nvSpPr>
        <p:spPr/>
        <p:txBody>
          <a:bodyPr/>
          <a:lstStyle/>
          <a:p>
            <a:fld id="{B9164123-EF34-4713-9590-887887FCD291}" type="slidenum">
              <a:rPr lang="en-US" smtClean="0"/>
              <a:t>4</a:t>
            </a:fld>
            <a:endParaRPr lang="en-US"/>
          </a:p>
        </p:txBody>
      </p:sp>
    </p:spTree>
    <p:extLst>
      <p:ext uri="{BB962C8B-B14F-4D97-AF65-F5344CB8AC3E}">
        <p14:creationId xmlns:p14="http://schemas.microsoft.com/office/powerpoint/2010/main" val="359987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Cold War had</a:t>
            </a:r>
            <a:r>
              <a:rPr lang="en-GB" baseline="0" dirty="0"/>
              <a:t> stabilised world order and displaced conflict into the Global South. Without that order, optimism. But, with Yugoslavia and Somalia, emerging idea was that conflict remained but had transformed.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And that with globalisation and mass circulation, need to manage poverty, environmental collapse, health etc internationally, as these do not respect state boundaries.</a:t>
            </a:r>
            <a:endParaRPr lang="en-US" dirty="0"/>
          </a:p>
          <a:p>
            <a:endParaRPr lang="en-US" dirty="0"/>
          </a:p>
        </p:txBody>
      </p:sp>
      <p:sp>
        <p:nvSpPr>
          <p:cNvPr id="4" name="Slide Number Placeholder 3"/>
          <p:cNvSpPr>
            <a:spLocks noGrp="1"/>
          </p:cNvSpPr>
          <p:nvPr>
            <p:ph type="sldNum" sz="quarter" idx="10"/>
          </p:nvPr>
        </p:nvSpPr>
        <p:spPr/>
        <p:txBody>
          <a:bodyPr/>
          <a:lstStyle/>
          <a:p>
            <a:fld id="{B9164123-EF34-4713-9590-887887FCD291}" type="slidenum">
              <a:rPr lang="en-US" smtClean="0"/>
              <a:t>14</a:t>
            </a:fld>
            <a:endParaRPr lang="en-US"/>
          </a:p>
        </p:txBody>
      </p:sp>
    </p:spTree>
    <p:extLst>
      <p:ext uri="{BB962C8B-B14F-4D97-AF65-F5344CB8AC3E}">
        <p14:creationId xmlns:p14="http://schemas.microsoft.com/office/powerpoint/2010/main" val="425135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20</a:t>
            </a:fld>
            <a:endParaRPr lang="en-GB"/>
          </a:p>
        </p:txBody>
      </p:sp>
    </p:spTree>
    <p:extLst>
      <p:ext uri="{BB962C8B-B14F-4D97-AF65-F5344CB8AC3E}">
        <p14:creationId xmlns:p14="http://schemas.microsoft.com/office/powerpoint/2010/main" val="189683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21</a:t>
            </a:fld>
            <a:endParaRPr lang="en-GB"/>
          </a:p>
        </p:txBody>
      </p:sp>
    </p:spTree>
    <p:extLst>
      <p:ext uri="{BB962C8B-B14F-4D97-AF65-F5344CB8AC3E}">
        <p14:creationId xmlns:p14="http://schemas.microsoft.com/office/powerpoint/2010/main" val="275987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22</a:t>
            </a:fld>
            <a:endParaRPr lang="en-GB"/>
          </a:p>
        </p:txBody>
      </p:sp>
    </p:spTree>
    <p:extLst>
      <p:ext uri="{BB962C8B-B14F-4D97-AF65-F5344CB8AC3E}">
        <p14:creationId xmlns:p14="http://schemas.microsoft.com/office/powerpoint/2010/main" val="1516808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86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9501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74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924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612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107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13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66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98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223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2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8/6/2019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9358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apers.ssrn.com/sol3/papers.cfm?abstract_id=297627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un.org/documents/ga/res/40/a40r06/.htm" TargetMode="External"/><Relationship Id="rId4" Type="http://schemas.openxmlformats.org/officeDocument/2006/relationships/hyperlink" Target="https://www.cato.org/publications/working-paper/do-immigrants-import-terroris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712B6A8-CCDB-41BF-96E7-5F8ED8FE9D73}"/>
              </a:ext>
            </a:extLst>
          </p:cNvPr>
          <p:cNvSpPr txBox="1">
            <a:spLocks/>
          </p:cNvSpPr>
          <p:nvPr/>
        </p:nvSpPr>
        <p:spPr>
          <a:xfrm>
            <a:off x="7137647" y="484559"/>
            <a:ext cx="4936589" cy="5515798"/>
          </a:xfrm>
          <a:prstGeom prst="rect">
            <a:avLst/>
          </a:prstGeom>
        </p:spPr>
        <p:txBody>
          <a:bodyPr vert="horz" lIns="91440" tIns="45720" rIns="91440" bIns="45720" rtlCol="0" anchor="ctr">
            <a:normAutofit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endParaRPr lang="en-GB" dirty="0"/>
          </a:p>
          <a:p>
            <a:pPr algn="ctr"/>
            <a:endParaRPr lang="en-GB" dirty="0"/>
          </a:p>
          <a:p>
            <a:pPr algn="ctr"/>
            <a:r>
              <a:rPr lang="en-GB" dirty="0" smtClean="0"/>
              <a:t>Terrorism</a:t>
            </a:r>
            <a:endParaRPr lang="en-GB" dirty="0"/>
          </a:p>
          <a:p>
            <a:pPr algn="ctr"/>
            <a:endParaRPr lang="en-GB" sz="2800" dirty="0"/>
          </a:p>
          <a:p>
            <a:pPr algn="ctr"/>
            <a:r>
              <a:rPr lang="en-GB" sz="2800" dirty="0"/>
              <a:t>Dr Fabio Scarpello</a:t>
            </a:r>
          </a:p>
          <a:p>
            <a:pPr algn="ctr"/>
            <a:endParaRPr lang="en-GB" dirty="0"/>
          </a:p>
          <a:p>
            <a:pPr algn="ctr"/>
            <a:r>
              <a:rPr lang="en-GB" dirty="0"/>
              <a:t>Week </a:t>
            </a:r>
            <a:r>
              <a:rPr lang="en-GB" dirty="0" smtClean="0"/>
              <a:t>3</a:t>
            </a:r>
            <a:endParaRPr lang="en-GB" dirty="0"/>
          </a:p>
          <a:p>
            <a:pPr algn="ctr"/>
            <a:endParaRPr lang="en-GB" dirty="0"/>
          </a:p>
          <a:p>
            <a:pPr algn="ctr"/>
            <a:r>
              <a:rPr lang="en-GB" dirty="0" smtClean="0"/>
              <a:t>Who joins terrorist groups?</a:t>
            </a:r>
            <a:endParaRPr lang="en-GB" dirty="0"/>
          </a:p>
          <a:p>
            <a:pPr algn="ctr"/>
            <a:endParaRPr lang="en-GB" dirty="0"/>
          </a:p>
          <a:p>
            <a:pPr algn="ctr"/>
            <a:endParaRPr lang="en-GB" dirty="0"/>
          </a:p>
        </p:txBody>
      </p:sp>
      <p:sp>
        <p:nvSpPr>
          <p:cNvPr id="2" name="AutoShape 2" descr="Image result for root causes of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2"/>
          <a:stretch>
            <a:fillRect/>
          </a:stretch>
        </p:blipFill>
        <p:spPr>
          <a:xfrm>
            <a:off x="832919" y="845745"/>
            <a:ext cx="6455121" cy="5438350"/>
          </a:xfrm>
          <a:prstGeom prst="rect">
            <a:avLst/>
          </a:prstGeom>
        </p:spPr>
      </p:pic>
    </p:spTree>
    <p:extLst>
      <p:ext uri="{BB962C8B-B14F-4D97-AF65-F5344CB8AC3E}">
        <p14:creationId xmlns:p14="http://schemas.microsoft.com/office/powerpoint/2010/main" val="54931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Root causes of TERRORISM</a:t>
            </a:r>
            <a:r>
              <a:rPr lang="en-GB" dirty="0" smtClean="0"/>
              <a:t/>
            </a:r>
            <a:br>
              <a:rPr lang="en-GB" dirty="0" smtClean="0"/>
            </a:br>
            <a:r>
              <a:rPr lang="en-GB" dirty="0" smtClean="0"/>
              <a:t>POLITICAL and institutional factors* </a:t>
            </a:r>
            <a:endParaRPr lang="en-GB" dirty="0"/>
          </a:p>
        </p:txBody>
      </p:sp>
      <p:sp>
        <p:nvSpPr>
          <p:cNvPr id="5" name="Content Placeholder 4"/>
          <p:cNvSpPr>
            <a:spLocks noGrp="1"/>
          </p:cNvSpPr>
          <p:nvPr>
            <p:ph idx="1"/>
          </p:nvPr>
        </p:nvSpPr>
        <p:spPr>
          <a:xfrm>
            <a:off x="1201109" y="1969910"/>
            <a:ext cx="6075918" cy="4072344"/>
          </a:xfrm>
        </p:spPr>
        <p:txBody>
          <a:bodyPr>
            <a:normAutofit/>
          </a:bodyPr>
          <a:lstStyle/>
          <a:p>
            <a:pPr marL="0" indent="0">
              <a:buNone/>
            </a:pPr>
            <a:r>
              <a:rPr lang="en-GB" dirty="0" smtClean="0"/>
              <a:t>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7170" name="Picture 2" descr="Image result for the white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879" y="1890453"/>
            <a:ext cx="4475661" cy="472762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4"/>
          <p:cNvSpPr txBox="1">
            <a:spLocks/>
          </p:cNvSpPr>
          <p:nvPr/>
        </p:nvSpPr>
        <p:spPr>
          <a:xfrm>
            <a:off x="765176" y="1890454"/>
            <a:ext cx="6700150" cy="472762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lnSpc>
                <a:spcPct val="100000"/>
              </a:lnSpc>
              <a:spcBef>
                <a:spcPts val="0"/>
              </a:spcBef>
              <a:spcAft>
                <a:spcPts val="0"/>
              </a:spcAft>
              <a:buClrTx/>
              <a:buFont typeface="Wingdings" panose="05000000000000000000" pitchFamily="2" charset="2"/>
              <a:buChar char="q"/>
            </a:pPr>
            <a:r>
              <a:rPr lang="en-AU" sz="2600" dirty="0" smtClean="0"/>
              <a:t> (1980s). Democracies</a:t>
            </a:r>
            <a:r>
              <a:rPr lang="en-NZ" sz="2600" dirty="0" smtClean="0"/>
              <a:t> more </a:t>
            </a:r>
            <a:r>
              <a:rPr lang="en-NZ" sz="2600" dirty="0"/>
              <a:t>prone </a:t>
            </a:r>
            <a:r>
              <a:rPr lang="en-NZ" sz="2600" dirty="0" smtClean="0"/>
              <a:t>to </a:t>
            </a:r>
            <a:r>
              <a:rPr lang="en-NZ" sz="2600" i="1" dirty="0" smtClean="0"/>
              <a:t>domestic </a:t>
            </a:r>
            <a:r>
              <a:rPr lang="en-NZ" sz="2600" dirty="0" smtClean="0"/>
              <a:t>terrorism because legal </a:t>
            </a:r>
            <a:r>
              <a:rPr lang="en-NZ" sz="2600" dirty="0"/>
              <a:t>restraints on security forces, </a:t>
            </a:r>
            <a:r>
              <a:rPr lang="en-NZ" sz="2600" dirty="0" smtClean="0"/>
              <a:t>free press and electoral politics make </a:t>
            </a:r>
            <a:r>
              <a:rPr lang="en-NZ" sz="2600" dirty="0"/>
              <a:t>it easier to organize terrorist </a:t>
            </a:r>
            <a:r>
              <a:rPr lang="en-NZ" sz="2600" dirty="0" smtClean="0"/>
              <a:t>groups, carry </a:t>
            </a:r>
            <a:r>
              <a:rPr lang="en-NZ" sz="2600" dirty="0"/>
              <a:t>out </a:t>
            </a:r>
            <a:r>
              <a:rPr lang="en-NZ" sz="2600" dirty="0" smtClean="0"/>
              <a:t>attacks and affect politics*</a:t>
            </a:r>
          </a:p>
          <a:p>
            <a:pPr lvl="1">
              <a:lnSpc>
                <a:spcPct val="100000"/>
              </a:lnSpc>
              <a:spcBef>
                <a:spcPts val="0"/>
              </a:spcBef>
              <a:spcAft>
                <a:spcPts val="0"/>
              </a:spcAft>
              <a:buClrTx/>
              <a:buFont typeface="Wingdings" panose="05000000000000000000" pitchFamily="2" charset="2"/>
              <a:buChar char="q"/>
            </a:pPr>
            <a:r>
              <a:rPr lang="en-NZ" sz="2600" dirty="0"/>
              <a:t> </a:t>
            </a:r>
            <a:r>
              <a:rPr lang="en-AU" sz="2600" dirty="0" smtClean="0"/>
              <a:t>(1990s). </a:t>
            </a:r>
            <a:r>
              <a:rPr lang="en-NZ" sz="2600" dirty="0" smtClean="0"/>
              <a:t>Democracy has a </a:t>
            </a:r>
            <a:r>
              <a:rPr lang="en-NZ" sz="2600" i="1" dirty="0" smtClean="0"/>
              <a:t>domestic </a:t>
            </a:r>
            <a:r>
              <a:rPr lang="en-NZ" sz="2600" dirty="0" smtClean="0"/>
              <a:t>antiterrorist </a:t>
            </a:r>
            <a:r>
              <a:rPr lang="en-NZ" sz="2600" dirty="0"/>
              <a:t>effect because </a:t>
            </a:r>
            <a:r>
              <a:rPr lang="en-NZ" sz="2600" dirty="0" smtClean="0"/>
              <a:t>openness </a:t>
            </a:r>
            <a:r>
              <a:rPr lang="en-NZ" sz="2600" dirty="0"/>
              <a:t>allows grievances to be peacefully and publicly </a:t>
            </a:r>
            <a:r>
              <a:rPr lang="en-NZ" sz="2600" dirty="0" smtClean="0"/>
              <a:t>redressed*</a:t>
            </a:r>
          </a:p>
          <a:p>
            <a:pPr lvl="1">
              <a:lnSpc>
                <a:spcPct val="100000"/>
              </a:lnSpc>
              <a:spcBef>
                <a:spcPts val="0"/>
              </a:spcBef>
              <a:spcAft>
                <a:spcPts val="0"/>
              </a:spcAft>
              <a:buClrTx/>
              <a:buFont typeface="Wingdings" panose="05000000000000000000" pitchFamily="2" charset="2"/>
              <a:buChar char="q"/>
            </a:pPr>
            <a:r>
              <a:rPr lang="en-NZ" sz="2600" dirty="0"/>
              <a:t> </a:t>
            </a:r>
            <a:r>
              <a:rPr lang="en-AU" sz="2600" dirty="0" smtClean="0"/>
              <a:t>(2000s). </a:t>
            </a:r>
            <a:r>
              <a:rPr lang="en-US" sz="2600" dirty="0" smtClean="0"/>
              <a:t>No linear relationship between democracy and terrorism. It is an inverted U relationship </a:t>
            </a:r>
            <a:endParaRPr lang="en-NZ" sz="2600" dirty="0" smtClean="0"/>
          </a:p>
        </p:txBody>
      </p:sp>
      <p:cxnSp>
        <p:nvCxnSpPr>
          <p:cNvPr id="13" name="Straight Arrow Connector 12"/>
          <p:cNvCxnSpPr/>
          <p:nvPr/>
        </p:nvCxnSpPr>
        <p:spPr>
          <a:xfrm>
            <a:off x="8413796" y="2394544"/>
            <a:ext cx="39470" cy="3647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203690" y="1665699"/>
            <a:ext cx="11894019" cy="5105400"/>
          </a:xfrm>
          <a:prstGeom prst="rect">
            <a:avLst/>
          </a:prstGeom>
        </p:spPr>
      </p:pic>
    </p:spTree>
    <p:extLst>
      <p:ext uri="{BB962C8B-B14F-4D97-AF65-F5344CB8AC3E}">
        <p14:creationId xmlns:p14="http://schemas.microsoft.com/office/powerpoint/2010/main" val="9646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Root causes of TERRORISM</a:t>
            </a:r>
            <a:r>
              <a:rPr lang="en-GB" dirty="0" smtClean="0"/>
              <a:t/>
            </a:r>
            <a:br>
              <a:rPr lang="en-GB" dirty="0" smtClean="0"/>
            </a:br>
            <a:r>
              <a:rPr lang="en-GB" dirty="0" smtClean="0"/>
              <a:t>POLITICAL TRANSFORMATION AND INSTABILITY </a:t>
            </a:r>
            <a:endParaRPr lang="en-GB" dirty="0"/>
          </a:p>
        </p:txBody>
      </p:sp>
      <p:sp>
        <p:nvSpPr>
          <p:cNvPr id="5" name="Content Placeholder 4"/>
          <p:cNvSpPr>
            <a:spLocks noGrp="1"/>
          </p:cNvSpPr>
          <p:nvPr>
            <p:ph idx="1"/>
          </p:nvPr>
        </p:nvSpPr>
        <p:spPr>
          <a:xfrm>
            <a:off x="1024129" y="1923861"/>
            <a:ext cx="6075918" cy="4072344"/>
          </a:xfrm>
        </p:spPr>
        <p:txBody>
          <a:bodyPr>
            <a:normAutofit/>
          </a:bodyPr>
          <a:lstStyle/>
          <a:p>
            <a:pPr marL="0" indent="0">
              <a:buNone/>
            </a:pPr>
            <a:r>
              <a:rPr lang="en-GB" dirty="0" smtClean="0"/>
              <a:t>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2" name="Content Placeholder 4"/>
          <p:cNvSpPr txBox="1">
            <a:spLocks/>
          </p:cNvSpPr>
          <p:nvPr/>
        </p:nvSpPr>
        <p:spPr>
          <a:xfrm>
            <a:off x="765175" y="2269554"/>
            <a:ext cx="6109271" cy="436806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Font typeface="Wingdings" panose="05000000000000000000" pitchFamily="2" charset="2"/>
              <a:buChar char="q"/>
            </a:pPr>
            <a:r>
              <a:rPr lang="en-AU" sz="2600" dirty="0" smtClean="0"/>
              <a:t> </a:t>
            </a:r>
            <a:r>
              <a:rPr lang="en-NZ" sz="2800" dirty="0" smtClean="0"/>
              <a:t>Political change may create political vacuums which terrorist groups may exploit </a:t>
            </a:r>
          </a:p>
          <a:p>
            <a:pPr marL="0" indent="0">
              <a:lnSpc>
                <a:spcPct val="100000"/>
              </a:lnSpc>
              <a:spcBef>
                <a:spcPts val="0"/>
              </a:spcBef>
              <a:spcAft>
                <a:spcPts val="0"/>
              </a:spcAft>
              <a:buClrTx/>
              <a:buFont typeface="Wingdings" panose="05000000000000000000" pitchFamily="2" charset="2"/>
              <a:buChar char="q"/>
            </a:pPr>
            <a:r>
              <a:rPr lang="en-NZ" sz="2800" dirty="0" smtClean="0"/>
              <a:t> Individual may find attractive to join or support a radical organization due to few non-violent alternatives</a:t>
            </a:r>
            <a:r>
              <a:rPr lang="en-AU" sz="2800" dirty="0" smtClean="0"/>
              <a:t> </a:t>
            </a:r>
          </a:p>
          <a:p>
            <a:pPr marL="0" indent="0">
              <a:lnSpc>
                <a:spcPct val="100000"/>
              </a:lnSpc>
              <a:spcBef>
                <a:spcPts val="0"/>
              </a:spcBef>
              <a:spcAft>
                <a:spcPts val="0"/>
              </a:spcAft>
              <a:buClrTx/>
              <a:buFont typeface="Wingdings" panose="05000000000000000000" pitchFamily="2" charset="2"/>
              <a:buChar char="q"/>
            </a:pPr>
            <a:r>
              <a:rPr lang="en-AU" sz="2800" dirty="0" smtClean="0"/>
              <a:t> </a:t>
            </a:r>
            <a:r>
              <a:rPr lang="en-NZ" sz="2800" dirty="0" smtClean="0"/>
              <a:t>Instable or failed states may serve as haven for international terrorist groups </a:t>
            </a:r>
          </a:p>
          <a:p>
            <a:pPr marL="0" indent="0">
              <a:lnSpc>
                <a:spcPct val="100000"/>
              </a:lnSpc>
              <a:spcBef>
                <a:spcPts val="0"/>
              </a:spcBef>
              <a:spcAft>
                <a:spcPts val="0"/>
              </a:spcAft>
              <a:buClrTx/>
              <a:buFont typeface="Wingdings" panose="05000000000000000000" pitchFamily="2" charset="2"/>
              <a:buChar char="q"/>
            </a:pPr>
            <a:r>
              <a:rPr lang="en-US" sz="2800" dirty="0" smtClean="0"/>
              <a:t> Influential in policymaking. Evidence </a:t>
            </a:r>
            <a:r>
              <a:rPr lang="en-NZ" sz="2800" dirty="0" smtClean="0"/>
              <a:t>limited and contradictory*</a:t>
            </a:r>
          </a:p>
        </p:txBody>
      </p:sp>
      <p:pic>
        <p:nvPicPr>
          <p:cNvPr id="8194" name="Picture 2" descr="Image result for FRAGILE COUN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600" y="2117154"/>
            <a:ext cx="4619028" cy="452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6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Root causes of TERRORISM</a:t>
            </a:r>
            <a:r>
              <a:rPr lang="en-GB" dirty="0" smtClean="0"/>
              <a:t/>
            </a:r>
            <a:br>
              <a:rPr lang="en-GB" dirty="0" smtClean="0"/>
            </a:br>
            <a:r>
              <a:rPr lang="en-GB" dirty="0" smtClean="0"/>
              <a:t>identity and cultural clash </a:t>
            </a:r>
            <a:endParaRPr lang="en-GB" dirty="0"/>
          </a:p>
        </p:txBody>
      </p:sp>
      <p:sp>
        <p:nvSpPr>
          <p:cNvPr id="5" name="Content Placeholder 4"/>
          <p:cNvSpPr>
            <a:spLocks noGrp="1"/>
          </p:cNvSpPr>
          <p:nvPr>
            <p:ph idx="1"/>
          </p:nvPr>
        </p:nvSpPr>
        <p:spPr>
          <a:xfrm>
            <a:off x="1024129" y="1923861"/>
            <a:ext cx="6075918" cy="4072344"/>
          </a:xfrm>
        </p:spPr>
        <p:txBody>
          <a:bodyPr>
            <a:normAutofit/>
          </a:bodyPr>
          <a:lstStyle/>
          <a:p>
            <a:pPr marL="0" indent="0">
              <a:buNone/>
            </a:pPr>
            <a:r>
              <a:rPr lang="en-GB" dirty="0" smtClean="0"/>
              <a:t>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2" name="Content Placeholder 4"/>
          <p:cNvSpPr txBox="1">
            <a:spLocks/>
          </p:cNvSpPr>
          <p:nvPr/>
        </p:nvSpPr>
        <p:spPr>
          <a:xfrm>
            <a:off x="765174" y="2269555"/>
            <a:ext cx="6933509" cy="423988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AU" sz="2600" dirty="0" smtClean="0"/>
              <a:t> </a:t>
            </a:r>
            <a:r>
              <a:rPr lang="en-NZ" sz="2600" dirty="0" smtClean="0"/>
              <a:t>Sectarian differences may lead </a:t>
            </a:r>
            <a:r>
              <a:rPr lang="en-NZ" sz="2600" dirty="0"/>
              <a:t>to </a:t>
            </a:r>
            <a:r>
              <a:rPr lang="en-NZ" sz="2600" dirty="0" smtClean="0"/>
              <a:t>conflict between groups </a:t>
            </a:r>
            <a:r>
              <a:rPr lang="en-NZ" sz="2600" dirty="0"/>
              <a:t>within a country or between </a:t>
            </a:r>
            <a:r>
              <a:rPr lang="en-NZ" sz="2600" dirty="0" smtClean="0"/>
              <a:t>groups </a:t>
            </a:r>
            <a:r>
              <a:rPr lang="en-NZ" sz="2600" dirty="0"/>
              <a:t>organized along civilizational lines (e.g., Islamic countries versus the West</a:t>
            </a:r>
            <a:r>
              <a:rPr lang="en-NZ" sz="2600" dirty="0" smtClean="0"/>
              <a:t>)*</a:t>
            </a:r>
          </a:p>
          <a:p>
            <a:pPr>
              <a:lnSpc>
                <a:spcPct val="100000"/>
              </a:lnSpc>
              <a:spcBef>
                <a:spcPts val="0"/>
              </a:spcBef>
              <a:spcAft>
                <a:spcPts val="0"/>
              </a:spcAft>
              <a:buClrTx/>
              <a:buFont typeface="Wingdings" panose="05000000000000000000" pitchFamily="2" charset="2"/>
              <a:buChar char="q"/>
            </a:pPr>
            <a:r>
              <a:rPr lang="en-US" sz="2600" dirty="0"/>
              <a:t> I</a:t>
            </a:r>
            <a:r>
              <a:rPr lang="en-US" sz="2600" dirty="0" smtClean="0"/>
              <a:t>nfluential books: </a:t>
            </a:r>
            <a:r>
              <a:rPr lang="en-US" sz="2600" i="1" dirty="0" smtClean="0"/>
              <a:t>The </a:t>
            </a:r>
            <a:r>
              <a:rPr lang="en-US" sz="2600" i="1" dirty="0"/>
              <a:t>Clash of Civilizations and the Remaking of World </a:t>
            </a:r>
            <a:r>
              <a:rPr lang="en-US" sz="2600" i="1" dirty="0" smtClean="0"/>
              <a:t>Order</a:t>
            </a:r>
            <a:r>
              <a:rPr lang="en-US" sz="2600" dirty="0"/>
              <a:t> </a:t>
            </a:r>
            <a:r>
              <a:rPr lang="en-US" sz="2600" dirty="0" smtClean="0"/>
              <a:t>(</a:t>
            </a:r>
            <a:r>
              <a:rPr lang="en-NZ" sz="2600" dirty="0" smtClean="0"/>
              <a:t>Huntington) and </a:t>
            </a:r>
            <a:r>
              <a:rPr lang="en-US" sz="2600" i="1" dirty="0"/>
              <a:t>New and Old Wars: Organized Violence in a Global Era</a:t>
            </a:r>
            <a:r>
              <a:rPr lang="en-US" sz="2600" dirty="0"/>
              <a:t> </a:t>
            </a:r>
            <a:r>
              <a:rPr lang="en-US" sz="2600" dirty="0" smtClean="0"/>
              <a:t>(</a:t>
            </a:r>
            <a:r>
              <a:rPr lang="en-US" sz="2600" dirty="0" err="1" smtClean="0"/>
              <a:t>Kaldor</a:t>
            </a:r>
            <a:r>
              <a:rPr lang="en-US" sz="2600" dirty="0" smtClean="0"/>
              <a:t>)</a:t>
            </a:r>
          </a:p>
          <a:p>
            <a:pPr>
              <a:lnSpc>
                <a:spcPct val="100000"/>
              </a:lnSpc>
              <a:spcBef>
                <a:spcPts val="0"/>
              </a:spcBef>
              <a:spcAft>
                <a:spcPts val="0"/>
              </a:spcAft>
              <a:buClrTx/>
              <a:buFont typeface="Wingdings" panose="05000000000000000000" pitchFamily="2" charset="2"/>
              <a:buChar char="q"/>
            </a:pPr>
            <a:r>
              <a:rPr lang="en-US" sz="2600" i="1" dirty="0"/>
              <a:t> </a:t>
            </a:r>
            <a:r>
              <a:rPr lang="en-US" sz="2600" dirty="0" smtClean="0"/>
              <a:t>Influential in policy and popular discourse, but widely </a:t>
            </a:r>
            <a:r>
              <a:rPr lang="en-US" sz="2600" dirty="0" smtClean="0"/>
              <a:t>critiqued in </a:t>
            </a:r>
            <a:r>
              <a:rPr lang="en-US" sz="2600" dirty="0" smtClean="0"/>
              <a:t>academic </a:t>
            </a:r>
            <a:r>
              <a:rPr lang="en-US" sz="2600" dirty="0" smtClean="0"/>
              <a:t>circles*</a:t>
            </a:r>
            <a:endParaRPr lang="en-NZ" sz="2600" dirty="0"/>
          </a:p>
        </p:txBody>
      </p:sp>
      <p:pic>
        <p:nvPicPr>
          <p:cNvPr id="10242" name="Picture 2" descr="Image result for clash of civilis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684" y="2269555"/>
            <a:ext cx="4069728" cy="414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28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068177" y="2269555"/>
            <a:ext cx="4218223" cy="3894422"/>
          </a:xfrm>
          <a:prstGeom prst="rect">
            <a:avLst/>
          </a:prstGeom>
        </p:spPr>
      </p:pic>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Root causes of TERRORISM</a:t>
            </a:r>
            <a:r>
              <a:rPr lang="en-GB" dirty="0" smtClean="0"/>
              <a:t/>
            </a:r>
            <a:br>
              <a:rPr lang="en-GB" dirty="0" smtClean="0"/>
            </a:br>
            <a:r>
              <a:rPr lang="en-GB" dirty="0" smtClean="0"/>
              <a:t>Global economic and political order </a:t>
            </a:r>
            <a:endParaRPr lang="en-GB" dirty="0"/>
          </a:p>
        </p:txBody>
      </p:sp>
      <p:sp>
        <p:nvSpPr>
          <p:cNvPr id="5" name="Content Placeholder 4"/>
          <p:cNvSpPr>
            <a:spLocks noGrp="1"/>
          </p:cNvSpPr>
          <p:nvPr>
            <p:ph idx="1"/>
          </p:nvPr>
        </p:nvSpPr>
        <p:spPr>
          <a:xfrm>
            <a:off x="1024129" y="1923861"/>
            <a:ext cx="6075918" cy="4072344"/>
          </a:xfrm>
        </p:spPr>
        <p:txBody>
          <a:bodyPr>
            <a:normAutofit/>
          </a:bodyPr>
          <a:lstStyle/>
          <a:p>
            <a:pPr marL="0" indent="0">
              <a:buNone/>
            </a:pPr>
            <a:r>
              <a:rPr lang="en-GB" dirty="0" smtClean="0"/>
              <a:t>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2" name="Content Placeholder 4"/>
          <p:cNvSpPr txBox="1">
            <a:spLocks/>
          </p:cNvSpPr>
          <p:nvPr/>
        </p:nvSpPr>
        <p:spPr>
          <a:xfrm>
            <a:off x="765175" y="2269555"/>
            <a:ext cx="7609150" cy="448648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NZ" sz="2600" dirty="0" smtClean="0"/>
              <a:t> </a:t>
            </a:r>
            <a:r>
              <a:rPr lang="en-NZ" sz="2600" dirty="0"/>
              <a:t>Terrorist may recruit from those perceiving the global order as unfair (source of terrorism</a:t>
            </a:r>
            <a:r>
              <a:rPr lang="en-NZ" sz="2600" dirty="0" smtClean="0"/>
              <a:t>)</a:t>
            </a:r>
          </a:p>
          <a:p>
            <a:pPr>
              <a:lnSpc>
                <a:spcPct val="100000"/>
              </a:lnSpc>
              <a:spcBef>
                <a:spcPts val="0"/>
              </a:spcBef>
              <a:spcAft>
                <a:spcPts val="0"/>
              </a:spcAft>
              <a:buClrTx/>
              <a:buFont typeface="Wingdings" panose="05000000000000000000" pitchFamily="2" charset="2"/>
              <a:buChar char="q"/>
            </a:pPr>
            <a:r>
              <a:rPr lang="en-NZ" sz="2600" dirty="0"/>
              <a:t> The target of terrorism may be chosen in response to the existing global order, if perceived unjust </a:t>
            </a:r>
            <a:endParaRPr lang="en-GB" sz="2600" dirty="0"/>
          </a:p>
          <a:p>
            <a:pPr>
              <a:lnSpc>
                <a:spcPct val="100000"/>
              </a:lnSpc>
              <a:spcBef>
                <a:spcPts val="0"/>
              </a:spcBef>
              <a:spcAft>
                <a:spcPts val="0"/>
              </a:spcAft>
              <a:buClrTx/>
              <a:buFont typeface="Wingdings" panose="05000000000000000000" pitchFamily="2" charset="2"/>
              <a:buChar char="q"/>
            </a:pPr>
            <a:r>
              <a:rPr lang="en-GB" sz="2600" dirty="0" smtClean="0"/>
              <a:t> </a:t>
            </a:r>
            <a:r>
              <a:rPr lang="en-NZ" sz="2600" dirty="0"/>
              <a:t>Traditionalist or disenfranchised segments of a society may use violence to counter foreign dominance (i.e., Western supremacy) and </a:t>
            </a:r>
            <a:r>
              <a:rPr lang="en-NZ" sz="2600" dirty="0" smtClean="0"/>
              <a:t>global modernization (i.e</a:t>
            </a:r>
            <a:r>
              <a:rPr lang="en-NZ" sz="2600" dirty="0"/>
              <a:t>., Western way of </a:t>
            </a:r>
            <a:r>
              <a:rPr lang="en-NZ" sz="2600" dirty="0" smtClean="0"/>
              <a:t>life)</a:t>
            </a:r>
          </a:p>
          <a:p>
            <a:pPr>
              <a:lnSpc>
                <a:spcPct val="100000"/>
              </a:lnSpc>
              <a:spcBef>
                <a:spcPts val="0"/>
              </a:spcBef>
              <a:spcAft>
                <a:spcPts val="0"/>
              </a:spcAft>
              <a:buClrTx/>
              <a:buFont typeface="Wingdings" panose="05000000000000000000" pitchFamily="2" charset="2"/>
              <a:buChar char="q"/>
            </a:pPr>
            <a:r>
              <a:rPr lang="en-NZ" sz="2600" dirty="0" smtClean="0"/>
              <a:t> A </a:t>
            </a:r>
            <a:r>
              <a:rPr lang="en-NZ" sz="2600" dirty="0"/>
              <a:t>globalization-terrorism nexus may </a:t>
            </a:r>
            <a:r>
              <a:rPr lang="en-NZ" sz="2600" dirty="0" smtClean="0"/>
              <a:t>exist</a:t>
            </a:r>
            <a:r>
              <a:rPr lang="en-NZ" sz="2600" dirty="0"/>
              <a:t>, </a:t>
            </a:r>
            <a:r>
              <a:rPr lang="en-NZ" sz="2600" dirty="0" smtClean="0"/>
              <a:t>but its mechanics unclear and disputed. Also evidence of positive correlation*</a:t>
            </a:r>
          </a:p>
          <a:p>
            <a:pPr marL="0" indent="0">
              <a:lnSpc>
                <a:spcPct val="100000"/>
              </a:lnSpc>
              <a:spcBef>
                <a:spcPts val="0"/>
              </a:spcBef>
              <a:spcAft>
                <a:spcPts val="0"/>
              </a:spcAft>
              <a:buClrTx/>
              <a:buNone/>
            </a:pPr>
            <a:endParaRPr lang="en-NZ" i="1" dirty="0"/>
          </a:p>
          <a:p>
            <a:pPr>
              <a:lnSpc>
                <a:spcPct val="100000"/>
              </a:lnSpc>
              <a:spcBef>
                <a:spcPts val="0"/>
              </a:spcBef>
              <a:spcAft>
                <a:spcPts val="0"/>
              </a:spcAft>
              <a:buClrTx/>
              <a:buFont typeface="Wingdings" panose="05000000000000000000" pitchFamily="2" charset="2"/>
              <a:buChar char="q"/>
            </a:pPr>
            <a:endParaRPr lang="en-GB" dirty="0"/>
          </a:p>
          <a:p>
            <a:pPr>
              <a:lnSpc>
                <a:spcPct val="100000"/>
              </a:lnSpc>
              <a:spcBef>
                <a:spcPts val="0"/>
              </a:spcBef>
              <a:spcAft>
                <a:spcPts val="0"/>
              </a:spcAft>
              <a:buClrTx/>
              <a:buFont typeface="Wingdings" panose="05000000000000000000" pitchFamily="2" charset="2"/>
              <a:buChar char="q"/>
            </a:pPr>
            <a:endParaRPr lang="en-GB" dirty="0"/>
          </a:p>
          <a:p>
            <a:pPr>
              <a:lnSpc>
                <a:spcPct val="100000"/>
              </a:lnSpc>
              <a:spcBef>
                <a:spcPts val="0"/>
              </a:spcBef>
              <a:spcAft>
                <a:spcPts val="0"/>
              </a:spcAft>
              <a:buClrTx/>
              <a:buFont typeface="Wingdings" panose="05000000000000000000" pitchFamily="2" charset="2"/>
              <a:buChar char="q"/>
            </a:pPr>
            <a:endParaRPr lang="en-NZ" dirty="0"/>
          </a:p>
        </p:txBody>
      </p:sp>
      <p:sp>
        <p:nvSpPr>
          <p:cNvPr id="6" name="AutoShape 2" descr="Image result for american imperialis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1368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504268" y="338983"/>
            <a:ext cx="10830669" cy="1929136"/>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GB" sz="6600" cap="all" spc="200" dirty="0" smtClean="0">
                <a:solidFill>
                  <a:schemeClr val="bg1"/>
                </a:solidFill>
                <a:latin typeface="+mj-lt"/>
                <a:ea typeface="+mj-ea"/>
                <a:cs typeface="+mj-cs"/>
              </a:rPr>
              <a:t>Risk factors for terrorism   </a:t>
            </a:r>
            <a:r>
              <a:rPr lang="en-US" sz="6600" cap="all" spc="200" dirty="0" smtClean="0">
                <a:solidFill>
                  <a:schemeClr val="bg1"/>
                </a:solidFill>
                <a:latin typeface="+mj-lt"/>
                <a:ea typeface="+mj-ea"/>
                <a:cs typeface="+mj-cs"/>
              </a:rPr>
              <a:t> </a:t>
            </a:r>
            <a:endParaRPr lang="en-US" sz="6600" cap="all" spc="200" dirty="0">
              <a:solidFill>
                <a:schemeClr val="bg1"/>
              </a:solidFill>
              <a:latin typeface="+mj-lt"/>
              <a:ea typeface="+mj-ea"/>
              <a:cs typeface="+mj-cs"/>
            </a:endParaRPr>
          </a:p>
        </p:txBody>
      </p:sp>
      <p:pic>
        <p:nvPicPr>
          <p:cNvPr id="3074" name="Picture 2" descr="https://www.ft.com/__origami/service/image/v2/images/raw/http%3A%2F%2Fcom.ft.imagepublish.prod.s3.amazonaws.com%2Fe52df574-483e-11e6-8d68-72e9211e86ab?fit=scale-down&amp;source=next&amp;width=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647" y="2268118"/>
            <a:ext cx="7854338" cy="435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84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37625" y="1957422"/>
            <a:ext cx="4668552" cy="4067201"/>
          </a:xfrm>
          <a:prstGeom prst="rect">
            <a:avLst/>
          </a:prstGeom>
        </p:spPr>
      </p:pic>
      <p:sp>
        <p:nvSpPr>
          <p:cNvPr id="10" name="Rectangle 9"/>
          <p:cNvSpPr/>
          <p:nvPr/>
        </p:nvSpPr>
        <p:spPr>
          <a:xfrm>
            <a:off x="7137625" y="1923861"/>
            <a:ext cx="4668552" cy="4102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t>Studies on the risk for terrorism are based on small-scale analyses </a:t>
            </a:r>
            <a:r>
              <a:rPr lang="en-NZ" sz="2400" dirty="0" smtClean="0"/>
              <a:t>of the  </a:t>
            </a:r>
            <a:r>
              <a:rPr lang="en-NZ" sz="2400" dirty="0"/>
              <a:t>specific traits of </a:t>
            </a:r>
            <a:r>
              <a:rPr lang="en-NZ" sz="2400" dirty="0" smtClean="0"/>
              <a:t>individuals </a:t>
            </a:r>
            <a:r>
              <a:rPr lang="en-NZ" sz="2400" dirty="0"/>
              <a:t>or small groups. </a:t>
            </a:r>
            <a:r>
              <a:rPr lang="en-NZ" sz="2400" dirty="0" smtClean="0"/>
              <a:t>These attempt </a:t>
            </a:r>
            <a:r>
              <a:rPr lang="en-NZ" sz="2400" dirty="0"/>
              <a:t>to draw </a:t>
            </a:r>
            <a:r>
              <a:rPr lang="en-NZ" sz="2400" dirty="0" smtClean="0"/>
              <a:t>profiles </a:t>
            </a:r>
            <a:r>
              <a:rPr lang="en-GB" sz="2400" dirty="0" smtClean="0"/>
              <a:t>to </a:t>
            </a:r>
            <a:r>
              <a:rPr lang="en-GB" sz="2400" dirty="0"/>
              <a:t>identify stable, predictive traits or “markers” of terrorist </a:t>
            </a:r>
            <a:r>
              <a:rPr lang="en-GB" sz="2400" dirty="0" smtClean="0"/>
              <a:t>personalities</a:t>
            </a:r>
            <a:endParaRPr lang="en-GB" sz="2400" dirty="0"/>
          </a:p>
        </p:txBody>
      </p:sp>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pc="200" dirty="0">
                <a:solidFill>
                  <a:schemeClr val="tx1"/>
                </a:solidFill>
              </a:rPr>
              <a:t>Risk </a:t>
            </a:r>
            <a:r>
              <a:rPr lang="en-GB" spc="200" dirty="0" smtClean="0">
                <a:solidFill>
                  <a:schemeClr val="tx1"/>
                </a:solidFill>
              </a:rPr>
              <a:t>factors for terrorism</a:t>
            </a:r>
            <a:endParaRPr lang="en-GB" dirty="0"/>
          </a:p>
        </p:txBody>
      </p:sp>
      <p:sp>
        <p:nvSpPr>
          <p:cNvPr id="5" name="Content Placeholder 4"/>
          <p:cNvSpPr>
            <a:spLocks noGrp="1"/>
          </p:cNvSpPr>
          <p:nvPr>
            <p:ph idx="1"/>
          </p:nvPr>
        </p:nvSpPr>
        <p:spPr>
          <a:xfrm>
            <a:off x="1024129" y="1923861"/>
            <a:ext cx="4905891" cy="4164424"/>
          </a:xfrm>
        </p:spPr>
        <p:txBody>
          <a:bodyPr>
            <a:normAutofit/>
          </a:bodyPr>
          <a:lstStyle/>
          <a:p>
            <a:pPr marL="0" indent="0">
              <a:buNone/>
            </a:pPr>
            <a:endParaRPr lang="en-AU" sz="2400" dirty="0" smtClean="0"/>
          </a:p>
          <a:p>
            <a:endParaRPr lang="en-GB" dirty="0"/>
          </a:p>
        </p:txBody>
      </p:sp>
      <p:sp>
        <p:nvSpPr>
          <p:cNvPr id="15" name="Content Placeholder 4"/>
          <p:cNvSpPr txBox="1">
            <a:spLocks/>
          </p:cNvSpPr>
          <p:nvPr/>
        </p:nvSpPr>
        <p:spPr>
          <a:xfrm>
            <a:off x="1220898" y="2169157"/>
            <a:ext cx="5032640" cy="473949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AU" sz="3600" dirty="0" smtClean="0"/>
              <a:t> Psychological characteristics</a:t>
            </a:r>
          </a:p>
          <a:p>
            <a:pPr>
              <a:lnSpc>
                <a:spcPct val="100000"/>
              </a:lnSpc>
              <a:spcBef>
                <a:spcPts val="0"/>
              </a:spcBef>
              <a:spcAft>
                <a:spcPts val="0"/>
              </a:spcAft>
              <a:buClrTx/>
              <a:buFont typeface="Wingdings" panose="05000000000000000000" pitchFamily="2" charset="2"/>
              <a:buChar char="q"/>
            </a:pPr>
            <a:r>
              <a:rPr lang="en-AU" sz="3600" dirty="0"/>
              <a:t> </a:t>
            </a:r>
            <a:r>
              <a:rPr lang="en-AU" sz="3600" dirty="0" smtClean="0"/>
              <a:t>Social interactions, family and peer pressure</a:t>
            </a:r>
          </a:p>
          <a:p>
            <a:pPr>
              <a:lnSpc>
                <a:spcPct val="100000"/>
              </a:lnSpc>
              <a:spcBef>
                <a:spcPts val="0"/>
              </a:spcBef>
              <a:spcAft>
                <a:spcPts val="0"/>
              </a:spcAft>
              <a:buClrTx/>
              <a:buFont typeface="Wingdings" panose="05000000000000000000" pitchFamily="2" charset="2"/>
              <a:buChar char="q"/>
            </a:pPr>
            <a:r>
              <a:rPr lang="en-AU" sz="3600" dirty="0"/>
              <a:t> </a:t>
            </a:r>
            <a:r>
              <a:rPr lang="en-AU" sz="3600" dirty="0" smtClean="0"/>
              <a:t>Revenge as motivation</a:t>
            </a:r>
          </a:p>
          <a:p>
            <a:pPr>
              <a:lnSpc>
                <a:spcPct val="100000"/>
              </a:lnSpc>
              <a:spcBef>
                <a:spcPts val="0"/>
              </a:spcBef>
              <a:spcAft>
                <a:spcPts val="0"/>
              </a:spcAft>
              <a:buClrTx/>
              <a:buFont typeface="Wingdings" panose="05000000000000000000" pitchFamily="2" charset="2"/>
              <a:buChar char="q"/>
            </a:pPr>
            <a:r>
              <a:rPr lang="en-AU" sz="3600" dirty="0"/>
              <a:t> </a:t>
            </a:r>
            <a:r>
              <a:rPr lang="en-AU" sz="3600" dirty="0" smtClean="0"/>
              <a:t>Anomie </a:t>
            </a:r>
          </a:p>
          <a:p>
            <a:pPr marL="128016" lvl="1" indent="0">
              <a:buClrTx/>
              <a:buNone/>
            </a:pPr>
            <a:endParaRPr lang="en-AU" sz="2000"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43476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sychological traits of terro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836" y="2075315"/>
            <a:ext cx="4081743" cy="4564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spc="200" dirty="0">
                <a:solidFill>
                  <a:schemeClr val="tx1"/>
                </a:solidFill>
              </a:rPr>
              <a:t>Risk factors for </a:t>
            </a:r>
            <a:r>
              <a:rPr lang="en-GB" sz="2800" spc="200" dirty="0" smtClean="0">
                <a:solidFill>
                  <a:schemeClr val="tx1"/>
                </a:solidFill>
              </a:rPr>
              <a:t>terrorism</a:t>
            </a:r>
            <a:r>
              <a:rPr lang="en-GB" spc="200" dirty="0" smtClean="0">
                <a:solidFill>
                  <a:schemeClr val="tx1"/>
                </a:solidFill>
              </a:rPr>
              <a:t/>
            </a:r>
            <a:br>
              <a:rPr lang="en-GB" spc="200" dirty="0" smtClean="0">
                <a:solidFill>
                  <a:schemeClr val="tx1"/>
                </a:solidFill>
              </a:rPr>
            </a:br>
            <a:r>
              <a:rPr lang="en-AU" dirty="0"/>
              <a:t>Psychological </a:t>
            </a:r>
            <a:r>
              <a:rPr lang="en-AU" dirty="0" smtClean="0"/>
              <a:t>characteristics</a:t>
            </a:r>
            <a:endParaRPr lang="en-GB" dirty="0"/>
          </a:p>
        </p:txBody>
      </p:sp>
      <p:sp>
        <p:nvSpPr>
          <p:cNvPr id="5" name="Content Placeholder 4"/>
          <p:cNvSpPr>
            <a:spLocks noGrp="1"/>
          </p:cNvSpPr>
          <p:nvPr>
            <p:ph idx="1"/>
          </p:nvPr>
        </p:nvSpPr>
        <p:spPr>
          <a:xfrm>
            <a:off x="1024129" y="1923861"/>
            <a:ext cx="4905891" cy="4164424"/>
          </a:xfrm>
        </p:spPr>
        <p:txBody>
          <a:bodyPr>
            <a:normAutofit/>
          </a:bodyPr>
          <a:lstStyle/>
          <a:p>
            <a:pPr marL="0" indent="0">
              <a:buNone/>
            </a:pPr>
            <a:endParaRPr lang="en-AU" sz="2400" dirty="0" smtClean="0"/>
          </a:p>
          <a:p>
            <a:endParaRPr lang="en-GB" dirty="0"/>
          </a:p>
        </p:txBody>
      </p:sp>
      <p:sp>
        <p:nvSpPr>
          <p:cNvPr id="15" name="Content Placeholder 4"/>
          <p:cNvSpPr txBox="1">
            <a:spLocks/>
          </p:cNvSpPr>
          <p:nvPr/>
        </p:nvSpPr>
        <p:spPr>
          <a:xfrm>
            <a:off x="1220897" y="2169157"/>
            <a:ext cx="6633734" cy="447047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AU" sz="2600" dirty="0"/>
              <a:t> </a:t>
            </a:r>
            <a:r>
              <a:rPr lang="en-AU" sz="2600" dirty="0" smtClean="0"/>
              <a:t>During the 1970a-1980s many scholars argued that </a:t>
            </a:r>
            <a:r>
              <a:rPr lang="en-NZ" sz="2600" dirty="0" smtClean="0"/>
              <a:t>terrorists </a:t>
            </a:r>
            <a:r>
              <a:rPr lang="en-NZ" sz="2600" dirty="0"/>
              <a:t>have psychological </a:t>
            </a:r>
            <a:r>
              <a:rPr lang="en-NZ" sz="2600" dirty="0" smtClean="0"/>
              <a:t>problems—they are crazy. This has been totally rejected.</a:t>
            </a:r>
          </a:p>
          <a:p>
            <a:pPr>
              <a:lnSpc>
                <a:spcPct val="100000"/>
              </a:lnSpc>
              <a:spcBef>
                <a:spcPts val="0"/>
              </a:spcBef>
              <a:spcAft>
                <a:spcPts val="0"/>
              </a:spcAft>
              <a:buClrTx/>
              <a:buFont typeface="Wingdings" panose="05000000000000000000" pitchFamily="2" charset="2"/>
              <a:buChar char="q"/>
            </a:pPr>
            <a:r>
              <a:rPr lang="en-NZ" sz="2600" dirty="0"/>
              <a:t> </a:t>
            </a:r>
            <a:r>
              <a:rPr lang="en-NZ" sz="2600" dirty="0" smtClean="0"/>
              <a:t>More recently, some argue that there are psychological </a:t>
            </a:r>
            <a:r>
              <a:rPr lang="en-NZ" sz="2600" dirty="0"/>
              <a:t>traits and life experiences </a:t>
            </a:r>
            <a:r>
              <a:rPr lang="en-NZ" sz="2600" dirty="0" smtClean="0"/>
              <a:t>- ‘</a:t>
            </a:r>
            <a:r>
              <a:rPr lang="en-NZ" sz="2600" dirty="0"/>
              <a:t>facilitating traits’ </a:t>
            </a:r>
            <a:r>
              <a:rPr lang="en-NZ" sz="2600" dirty="0" smtClean="0"/>
              <a:t>- for why people join terror groups. This is heavily critiqued too*</a:t>
            </a:r>
            <a:endParaRPr lang="en-GB" sz="2600" dirty="0"/>
          </a:p>
          <a:p>
            <a:pPr>
              <a:lnSpc>
                <a:spcPct val="100000"/>
              </a:lnSpc>
              <a:spcBef>
                <a:spcPts val="0"/>
              </a:spcBef>
              <a:spcAft>
                <a:spcPts val="0"/>
              </a:spcAft>
              <a:buClrTx/>
              <a:buFont typeface="Wingdings" panose="05000000000000000000" pitchFamily="2" charset="2"/>
              <a:buChar char="q"/>
            </a:pPr>
            <a:r>
              <a:rPr lang="en-GB" sz="2600" dirty="0" smtClean="0"/>
              <a:t> Most argue that </a:t>
            </a:r>
            <a:r>
              <a:rPr lang="en-NZ" sz="2600" dirty="0" smtClean="0"/>
              <a:t>outstanding psychological trait for terrorist is how ‘</a:t>
            </a:r>
            <a:r>
              <a:rPr lang="en-NZ" sz="2600" dirty="0"/>
              <a:t>normal’ </a:t>
            </a:r>
            <a:r>
              <a:rPr lang="en-NZ" sz="2600" dirty="0" smtClean="0"/>
              <a:t>they are. Political aims remains key  </a:t>
            </a:r>
            <a:endParaRPr lang="en-GB" sz="2600" dirty="0"/>
          </a:p>
          <a:p>
            <a:pPr marL="0" indent="0">
              <a:lnSpc>
                <a:spcPct val="100000"/>
              </a:lnSpc>
              <a:spcBef>
                <a:spcPts val="0"/>
              </a:spcBef>
              <a:spcAft>
                <a:spcPts val="0"/>
              </a:spcAft>
              <a:buClrTx/>
              <a:buNone/>
            </a:pPr>
            <a:endParaRPr lang="en-GB" sz="2600"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75397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spc="200" dirty="0">
                <a:solidFill>
                  <a:schemeClr val="tx1"/>
                </a:solidFill>
              </a:rPr>
              <a:t>Risk factors for </a:t>
            </a:r>
            <a:r>
              <a:rPr lang="en-GB" sz="2800" spc="200" dirty="0" smtClean="0">
                <a:solidFill>
                  <a:schemeClr val="tx1"/>
                </a:solidFill>
              </a:rPr>
              <a:t>terrorism</a:t>
            </a:r>
            <a:r>
              <a:rPr lang="en-GB" spc="200" dirty="0" smtClean="0">
                <a:solidFill>
                  <a:schemeClr val="tx1"/>
                </a:solidFill>
              </a:rPr>
              <a:t/>
            </a:r>
            <a:br>
              <a:rPr lang="en-GB" spc="200" dirty="0" smtClean="0">
                <a:solidFill>
                  <a:schemeClr val="tx1"/>
                </a:solidFill>
              </a:rPr>
            </a:br>
            <a:r>
              <a:rPr lang="en-AU" dirty="0" smtClean="0"/>
              <a:t>Social interactions, family and peer pressure</a:t>
            </a:r>
            <a:endParaRPr lang="en-GB" dirty="0"/>
          </a:p>
        </p:txBody>
      </p:sp>
      <p:sp>
        <p:nvSpPr>
          <p:cNvPr id="5" name="Content Placeholder 4"/>
          <p:cNvSpPr>
            <a:spLocks noGrp="1"/>
          </p:cNvSpPr>
          <p:nvPr>
            <p:ph idx="1"/>
          </p:nvPr>
        </p:nvSpPr>
        <p:spPr>
          <a:xfrm>
            <a:off x="1024129" y="1923861"/>
            <a:ext cx="4905891" cy="4164424"/>
          </a:xfrm>
        </p:spPr>
        <p:txBody>
          <a:bodyPr>
            <a:normAutofit/>
          </a:bodyPr>
          <a:lstStyle/>
          <a:p>
            <a:pPr marL="0" indent="0">
              <a:buNone/>
            </a:pPr>
            <a:endParaRPr lang="en-AU" sz="2400" dirty="0" smtClean="0"/>
          </a:p>
          <a:p>
            <a:endParaRPr lang="en-GB" dirty="0"/>
          </a:p>
        </p:txBody>
      </p:sp>
      <p:sp>
        <p:nvSpPr>
          <p:cNvPr id="15" name="Content Placeholder 4"/>
          <p:cNvSpPr txBox="1">
            <a:spLocks/>
          </p:cNvSpPr>
          <p:nvPr/>
        </p:nvSpPr>
        <p:spPr>
          <a:xfrm>
            <a:off x="1220897" y="2169157"/>
            <a:ext cx="4628389" cy="414158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10000"/>
              </a:lnSpc>
              <a:spcBef>
                <a:spcPts val="0"/>
              </a:spcBef>
              <a:spcAft>
                <a:spcPts val="0"/>
              </a:spcAft>
              <a:buClrTx/>
              <a:buFont typeface="Wingdings" panose="05000000000000000000" pitchFamily="2" charset="2"/>
              <a:buChar char="q"/>
            </a:pPr>
            <a:r>
              <a:rPr lang="en-AU" sz="2600" dirty="0" smtClean="0"/>
              <a:t> </a:t>
            </a:r>
            <a:r>
              <a:rPr lang="en-NZ" sz="2600" dirty="0"/>
              <a:t>Social </a:t>
            </a:r>
            <a:r>
              <a:rPr lang="en-NZ" sz="2600" dirty="0" smtClean="0"/>
              <a:t>interactions </a:t>
            </a:r>
            <a:r>
              <a:rPr lang="en-NZ" sz="2600" dirty="0"/>
              <a:t>and social </a:t>
            </a:r>
            <a:r>
              <a:rPr lang="en-NZ" sz="2600" dirty="0" smtClean="0"/>
              <a:t>ties can tell us a lot about who is likely to join terrorist groups</a:t>
            </a:r>
          </a:p>
          <a:p>
            <a:pPr>
              <a:lnSpc>
                <a:spcPct val="110000"/>
              </a:lnSpc>
              <a:spcBef>
                <a:spcPts val="0"/>
              </a:spcBef>
              <a:spcAft>
                <a:spcPts val="0"/>
              </a:spcAft>
              <a:buClrTx/>
              <a:buFont typeface="Wingdings" panose="05000000000000000000" pitchFamily="2" charset="2"/>
              <a:buChar char="q"/>
            </a:pPr>
            <a:r>
              <a:rPr lang="en-NZ" sz="2600" dirty="0"/>
              <a:t> </a:t>
            </a:r>
            <a:r>
              <a:rPr lang="en-NZ" sz="2600" dirty="0" smtClean="0"/>
              <a:t>In particular, potential </a:t>
            </a:r>
            <a:r>
              <a:rPr lang="en-NZ" sz="2600" dirty="0"/>
              <a:t>risk factors are family members or peers that have been involved in terrorism</a:t>
            </a:r>
            <a:endParaRPr lang="en-GB" sz="2600" dirty="0"/>
          </a:p>
          <a:p>
            <a:pPr>
              <a:lnSpc>
                <a:spcPct val="110000"/>
              </a:lnSpc>
              <a:spcBef>
                <a:spcPts val="0"/>
              </a:spcBef>
              <a:spcAft>
                <a:spcPts val="0"/>
              </a:spcAft>
              <a:buClrTx/>
              <a:buFont typeface="Wingdings" panose="05000000000000000000" pitchFamily="2" charset="2"/>
              <a:buChar char="q"/>
            </a:pPr>
            <a:r>
              <a:rPr lang="en-AU" sz="2600" dirty="0" smtClean="0"/>
              <a:t> </a:t>
            </a:r>
            <a:r>
              <a:rPr lang="en-AU" sz="2600" dirty="0" smtClean="0"/>
              <a:t>Strong e</a:t>
            </a:r>
            <a:r>
              <a:rPr lang="en-NZ" sz="2600" dirty="0" err="1" smtClean="0"/>
              <a:t>vidence</a:t>
            </a:r>
            <a:r>
              <a:rPr lang="en-NZ" sz="2600" dirty="0" smtClean="0"/>
              <a:t> support </a:t>
            </a:r>
            <a:r>
              <a:rPr lang="en-NZ" sz="2600" dirty="0"/>
              <a:t>this explanation</a:t>
            </a:r>
            <a:r>
              <a:rPr lang="en-NZ" sz="2600" dirty="0" smtClean="0"/>
              <a:t>*</a:t>
            </a:r>
            <a:r>
              <a:rPr lang="en-AU" sz="2600" dirty="0" smtClean="0"/>
              <a:t> </a:t>
            </a:r>
            <a:endParaRPr lang="en-GB" sz="2600" dirty="0"/>
          </a:p>
          <a:p>
            <a:pPr>
              <a:buClrTx/>
              <a:buFont typeface="Wingdings" panose="05000000000000000000" pitchFamily="2" charset="2"/>
              <a:buChar char="q"/>
            </a:pPr>
            <a:endParaRPr lang="en-AU" sz="2000"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4098" name="Picture 2" descr="Image result for peer pressure and terro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216" y="2265703"/>
            <a:ext cx="5084111" cy="42508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fsca247\Dropbox\Screenshots\Screenshot 2019-05-13 15.25.0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73" y="1923861"/>
            <a:ext cx="5925201" cy="4298725"/>
          </a:xfrm>
          <a:prstGeom prst="rect">
            <a:avLst/>
          </a:prstGeom>
          <a:noFill/>
          <a:ln>
            <a:noFill/>
          </a:ln>
        </p:spPr>
      </p:pic>
    </p:spTree>
    <p:extLst>
      <p:ext uri="{BB962C8B-B14F-4D97-AF65-F5344CB8AC3E}">
        <p14:creationId xmlns:p14="http://schemas.microsoft.com/office/powerpoint/2010/main" val="154896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evenge and terro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664" y="2125846"/>
            <a:ext cx="4463796" cy="453173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48664" y="2125846"/>
            <a:ext cx="4453848" cy="4531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NZ" sz="2400" dirty="0"/>
              <a:t>UN General Assembly 1985 Resolution underlined causes of terrorism to include “colonialism, racism and situations involving mass and flagrant violations of human rights and fundamental freedoms and those involving alien occupation</a:t>
            </a:r>
            <a:r>
              <a:rPr lang="en-NZ" sz="2400" dirty="0" smtClean="0"/>
              <a:t>” </a:t>
            </a:r>
          </a:p>
          <a:p>
            <a:pPr lvl="0" algn="ctr"/>
            <a:endParaRPr lang="en-NZ" sz="2400" dirty="0" smtClean="0"/>
          </a:p>
          <a:p>
            <a:pPr lvl="0" algn="ctr"/>
            <a:r>
              <a:rPr lang="en-NZ" sz="2400" dirty="0" smtClean="0"/>
              <a:t>(United Nations 1985)</a:t>
            </a:r>
            <a:endParaRPr lang="en-GB" sz="2400" dirty="0"/>
          </a:p>
        </p:txBody>
      </p:sp>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spc="200" dirty="0">
                <a:solidFill>
                  <a:schemeClr val="tx1"/>
                </a:solidFill>
              </a:rPr>
              <a:t>Risk factors for </a:t>
            </a:r>
            <a:r>
              <a:rPr lang="en-GB" sz="2800" spc="200" dirty="0" smtClean="0">
                <a:solidFill>
                  <a:schemeClr val="tx1"/>
                </a:solidFill>
              </a:rPr>
              <a:t>terrorism</a:t>
            </a:r>
            <a:r>
              <a:rPr lang="en-GB" spc="200" dirty="0" smtClean="0">
                <a:solidFill>
                  <a:schemeClr val="tx1"/>
                </a:solidFill>
              </a:rPr>
              <a:t/>
            </a:r>
            <a:br>
              <a:rPr lang="en-GB" spc="200" dirty="0" smtClean="0">
                <a:solidFill>
                  <a:schemeClr val="tx1"/>
                </a:solidFill>
              </a:rPr>
            </a:br>
            <a:r>
              <a:rPr lang="en-AU" dirty="0" smtClean="0"/>
              <a:t>Revenge as a motivation</a:t>
            </a:r>
            <a:endParaRPr lang="en-GB" dirty="0"/>
          </a:p>
        </p:txBody>
      </p:sp>
      <p:sp>
        <p:nvSpPr>
          <p:cNvPr id="15" name="Content Placeholder 4"/>
          <p:cNvSpPr txBox="1">
            <a:spLocks/>
          </p:cNvSpPr>
          <p:nvPr/>
        </p:nvSpPr>
        <p:spPr>
          <a:xfrm>
            <a:off x="588260" y="1961498"/>
            <a:ext cx="6960404" cy="486043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AU" sz="2400" dirty="0" smtClean="0"/>
              <a:t> </a:t>
            </a:r>
            <a:r>
              <a:rPr lang="en-NZ" sz="2600" dirty="0"/>
              <a:t>Personalised and generalised </a:t>
            </a:r>
            <a:r>
              <a:rPr lang="en-NZ" sz="2600" dirty="0" smtClean="0"/>
              <a:t>grievance as triggers of revenge terrorism </a:t>
            </a:r>
            <a:endParaRPr lang="en-GB" sz="2600" dirty="0"/>
          </a:p>
          <a:p>
            <a:pPr>
              <a:lnSpc>
                <a:spcPct val="100000"/>
              </a:lnSpc>
              <a:spcBef>
                <a:spcPts val="0"/>
              </a:spcBef>
              <a:spcAft>
                <a:spcPts val="0"/>
              </a:spcAft>
              <a:buClrTx/>
              <a:buFont typeface="Wingdings" panose="05000000000000000000" pitchFamily="2" charset="2"/>
              <a:buChar char="q"/>
            </a:pPr>
            <a:r>
              <a:rPr lang="en-AU" sz="2600" dirty="0" smtClean="0"/>
              <a:t> </a:t>
            </a:r>
            <a:r>
              <a:rPr lang="en-NZ" sz="2600" dirty="0" smtClean="0"/>
              <a:t>Personalised grievance directed at clear targets and triggered </a:t>
            </a:r>
            <a:r>
              <a:rPr lang="en-NZ" sz="2600" dirty="0"/>
              <a:t>by the loss of family members or friends or </a:t>
            </a:r>
            <a:r>
              <a:rPr lang="en-NZ" sz="2600" dirty="0" smtClean="0"/>
              <a:t>abuse </a:t>
            </a:r>
            <a:r>
              <a:rPr lang="en-NZ" sz="2600" dirty="0"/>
              <a:t>suffered by an individual</a:t>
            </a:r>
            <a:endParaRPr lang="en-GB" sz="2600" dirty="0"/>
          </a:p>
          <a:p>
            <a:pPr>
              <a:lnSpc>
                <a:spcPct val="100000"/>
              </a:lnSpc>
              <a:spcBef>
                <a:spcPts val="0"/>
              </a:spcBef>
              <a:spcAft>
                <a:spcPts val="0"/>
              </a:spcAft>
              <a:buClrTx/>
              <a:buFont typeface="Wingdings" panose="05000000000000000000" pitchFamily="2" charset="2"/>
              <a:buChar char="q"/>
            </a:pPr>
            <a:r>
              <a:rPr lang="en-NZ" sz="2600" dirty="0" smtClean="0"/>
              <a:t> </a:t>
            </a:r>
            <a:r>
              <a:rPr lang="en-GB" sz="2600" dirty="0"/>
              <a:t>Generalised grievance </a:t>
            </a:r>
            <a:r>
              <a:rPr lang="en-GB" sz="2600" dirty="0" smtClean="0"/>
              <a:t>directed </a:t>
            </a:r>
            <a:r>
              <a:rPr lang="en-GB" sz="2600" dirty="0"/>
              <a:t>at </a:t>
            </a:r>
            <a:r>
              <a:rPr lang="en-GB" sz="2600" dirty="0" smtClean="0"/>
              <a:t>an </a:t>
            </a:r>
            <a:r>
              <a:rPr lang="en-GB" sz="2600" dirty="0"/>
              <a:t>entire </a:t>
            </a:r>
            <a:r>
              <a:rPr lang="en-GB" sz="2600" dirty="0" smtClean="0"/>
              <a:t>nation/religion </a:t>
            </a:r>
            <a:r>
              <a:rPr lang="en-GB" sz="2600" dirty="0"/>
              <a:t>perceived as </a:t>
            </a:r>
            <a:r>
              <a:rPr lang="en-GB" sz="2600" dirty="0" smtClean="0"/>
              <a:t>perpetrators of abuses suffered by groups/nations</a:t>
            </a:r>
          </a:p>
          <a:p>
            <a:pPr>
              <a:lnSpc>
                <a:spcPct val="100000"/>
              </a:lnSpc>
              <a:spcBef>
                <a:spcPts val="0"/>
              </a:spcBef>
              <a:spcAft>
                <a:spcPts val="0"/>
              </a:spcAft>
              <a:buClrTx/>
              <a:buFont typeface="Wingdings" panose="05000000000000000000" pitchFamily="2" charset="2"/>
              <a:buChar char="q"/>
            </a:pPr>
            <a:r>
              <a:rPr lang="en-GB" sz="2600" dirty="0"/>
              <a:t> </a:t>
            </a:r>
            <a:r>
              <a:rPr lang="en-NZ" sz="2600" dirty="0" smtClean="0"/>
              <a:t>Strong evidence regarding personalised revenge. </a:t>
            </a:r>
            <a:r>
              <a:rPr lang="en-NZ" sz="2600" dirty="0" smtClean="0"/>
              <a:t>Inconclusive evidence regarding generalised grievance. The latter often </a:t>
            </a:r>
            <a:r>
              <a:rPr lang="en-NZ" sz="2600" dirty="0" smtClean="0"/>
              <a:t>part of terror groups’ propaganda*</a:t>
            </a:r>
            <a:endParaRPr lang="en-GB" sz="2600"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73749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0"/>
                                        </p:tgtEl>
                                        <p:attrNameLst>
                                          <p:attrName>ppt_x</p:attrName>
                                        </p:attrNameLst>
                                      </p:cBhvr>
                                      <p:tavLst>
                                        <p:tav tm="0">
                                          <p:val>
                                            <p:strVal val="ppt_x"/>
                                          </p:val>
                                        </p:tav>
                                        <p:tav tm="100000">
                                          <p:val>
                                            <p:strVal val="ppt_x"/>
                                          </p:val>
                                        </p:tav>
                                      </p:tavLst>
                                    </p:anim>
                                    <p:anim calcmode="lin" valueType="num">
                                      <p:cBhvr additive="base">
                                        <p:cTn id="29" dur="500"/>
                                        <p:tgtEl>
                                          <p:spTgt spid="10"/>
                                        </p:tgtEl>
                                        <p:attrNameLst>
                                          <p:attrName>ppt_y</p:attrName>
                                        </p:attrNameLst>
                                      </p:cBhvr>
                                      <p:tavLst>
                                        <p:tav tm="0">
                                          <p:val>
                                            <p:strVal val="ppt_y"/>
                                          </p:val>
                                        </p:tav>
                                        <p:tav tm="100000">
                                          <p:val>
                                            <p:strVal val="1+ppt_h/2"/>
                                          </p:val>
                                        </p:tav>
                                      </p:tavLst>
                                    </p:anim>
                                    <p:set>
                                      <p:cBhvr>
                                        <p:cTn id="3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llegal migr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940" y="2029020"/>
            <a:ext cx="4751049" cy="465987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189940" y="2050823"/>
            <a:ext cx="4841309" cy="471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smtClean="0"/>
          </a:p>
          <a:p>
            <a:pPr algn="ctr"/>
            <a:r>
              <a:rPr lang="en-NZ" sz="2400" dirty="0" err="1" smtClean="0"/>
              <a:t>Émile</a:t>
            </a:r>
            <a:r>
              <a:rPr lang="en-NZ" sz="2400" dirty="0" smtClean="0"/>
              <a:t> </a:t>
            </a:r>
            <a:r>
              <a:rPr lang="en-NZ" sz="2400" dirty="0"/>
              <a:t>Durkheim’s theory of anomie</a:t>
            </a:r>
            <a:r>
              <a:rPr lang="en-NZ" sz="2400" dirty="0" smtClean="0"/>
              <a:t>:</a:t>
            </a:r>
          </a:p>
          <a:p>
            <a:pPr algn="ctr"/>
            <a:endParaRPr lang="en-NZ" sz="2400" dirty="0"/>
          </a:p>
          <a:p>
            <a:pPr algn="ctr"/>
            <a:r>
              <a:rPr lang="en-NZ" sz="2400" dirty="0" smtClean="0"/>
              <a:t> </a:t>
            </a:r>
            <a:r>
              <a:rPr lang="en-NZ" sz="2400" dirty="0"/>
              <a:t>when a social system is in a state of anomie, common values and common meanings are no longer understood or accepted, and new values and meanings have not developed. Such a society produces, in many of its members, psychological states characterized by a sense of futility, lack of purpose, and emotional emptiness and despair  </a:t>
            </a:r>
            <a:endParaRPr lang="en-GB" sz="2400" dirty="0"/>
          </a:p>
          <a:p>
            <a:pPr lvl="0" algn="ctr"/>
            <a:endParaRPr lang="en-GB" sz="2400" dirty="0"/>
          </a:p>
        </p:txBody>
      </p:sp>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spc="200" dirty="0">
                <a:solidFill>
                  <a:schemeClr val="tx1"/>
                </a:solidFill>
              </a:rPr>
              <a:t>Risk factors for </a:t>
            </a:r>
            <a:r>
              <a:rPr lang="en-GB" sz="2800" spc="200" dirty="0" smtClean="0">
                <a:solidFill>
                  <a:schemeClr val="tx1"/>
                </a:solidFill>
              </a:rPr>
              <a:t>terrorism</a:t>
            </a:r>
            <a:r>
              <a:rPr lang="en-GB" spc="200" dirty="0" smtClean="0">
                <a:solidFill>
                  <a:schemeClr val="tx1"/>
                </a:solidFill>
              </a:rPr>
              <a:t/>
            </a:r>
            <a:br>
              <a:rPr lang="en-GB" spc="200" dirty="0" smtClean="0">
                <a:solidFill>
                  <a:schemeClr val="tx1"/>
                </a:solidFill>
              </a:rPr>
            </a:br>
            <a:r>
              <a:rPr lang="en-GB" spc="200" dirty="0" smtClean="0">
                <a:solidFill>
                  <a:schemeClr val="tx1"/>
                </a:solidFill>
              </a:rPr>
              <a:t>anomie</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3" name="Content Placeholder 4"/>
          <p:cNvSpPr txBox="1">
            <a:spLocks/>
          </p:cNvSpPr>
          <p:nvPr/>
        </p:nvSpPr>
        <p:spPr>
          <a:xfrm>
            <a:off x="1220897" y="2169157"/>
            <a:ext cx="5620657" cy="455105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2700" indent="-12700">
              <a:lnSpc>
                <a:spcPct val="100000"/>
              </a:lnSpc>
              <a:spcBef>
                <a:spcPts val="0"/>
              </a:spcBef>
              <a:spcAft>
                <a:spcPts val="0"/>
              </a:spcAft>
              <a:buClrTx/>
              <a:buFont typeface="Wingdings" panose="05000000000000000000" pitchFamily="2" charset="2"/>
              <a:buChar char="q"/>
            </a:pPr>
            <a:r>
              <a:rPr lang="en-AU" sz="2800" dirty="0" smtClean="0"/>
              <a:t> </a:t>
            </a:r>
            <a:r>
              <a:rPr lang="en-GB" sz="2800" dirty="0" smtClean="0"/>
              <a:t>“</a:t>
            </a:r>
            <a:r>
              <a:rPr lang="en-GB" sz="2800" dirty="0"/>
              <a:t>An anomic individual” is displaced from a comfortable social structure into new circumstances that may be </a:t>
            </a:r>
            <a:r>
              <a:rPr lang="en-GB" sz="2800" dirty="0" smtClean="0"/>
              <a:t>chaotic</a:t>
            </a:r>
          </a:p>
          <a:p>
            <a:pPr marL="12700" indent="-12700">
              <a:lnSpc>
                <a:spcPct val="100000"/>
              </a:lnSpc>
              <a:spcBef>
                <a:spcPts val="0"/>
              </a:spcBef>
              <a:spcAft>
                <a:spcPts val="0"/>
              </a:spcAft>
              <a:buClrTx/>
              <a:buFont typeface="Wingdings" panose="05000000000000000000" pitchFamily="2" charset="2"/>
              <a:buChar char="q"/>
            </a:pPr>
            <a:r>
              <a:rPr lang="en-GB" sz="2800" dirty="0"/>
              <a:t> </a:t>
            </a:r>
            <a:r>
              <a:rPr lang="en-GB" sz="2800" dirty="0" smtClean="0"/>
              <a:t>Displacement </a:t>
            </a:r>
            <a:r>
              <a:rPr lang="en-GB" sz="2800" dirty="0"/>
              <a:t>may be due to internal or international migration, imprisonment, war and so </a:t>
            </a:r>
            <a:r>
              <a:rPr lang="en-GB" sz="2800" dirty="0" smtClean="0"/>
              <a:t>on</a:t>
            </a:r>
          </a:p>
          <a:p>
            <a:pPr marL="12700" indent="-12700">
              <a:lnSpc>
                <a:spcPct val="100000"/>
              </a:lnSpc>
              <a:spcBef>
                <a:spcPts val="0"/>
              </a:spcBef>
              <a:spcAft>
                <a:spcPts val="0"/>
              </a:spcAft>
              <a:buClrTx/>
              <a:buFont typeface="Wingdings" panose="05000000000000000000" pitchFamily="2" charset="2"/>
              <a:buChar char="q"/>
            </a:pPr>
            <a:r>
              <a:rPr lang="en-GB" sz="2800" dirty="0"/>
              <a:t> </a:t>
            </a:r>
            <a:r>
              <a:rPr lang="en-NZ" sz="2800" dirty="0"/>
              <a:t>Terrorist groups can provide a sense of belonging to anomic individuals</a:t>
            </a:r>
            <a:endParaRPr lang="en-GB" sz="2800" dirty="0"/>
          </a:p>
          <a:p>
            <a:pPr marL="12700" indent="-12700">
              <a:lnSpc>
                <a:spcPct val="100000"/>
              </a:lnSpc>
              <a:spcBef>
                <a:spcPts val="0"/>
              </a:spcBef>
              <a:spcAft>
                <a:spcPts val="0"/>
              </a:spcAft>
              <a:buClrTx/>
              <a:buFont typeface="Wingdings" panose="05000000000000000000" pitchFamily="2" charset="2"/>
              <a:buChar char="q"/>
            </a:pPr>
            <a:r>
              <a:rPr lang="en-AU" sz="2800" dirty="0" smtClean="0"/>
              <a:t> Inconclusive evidence </a:t>
            </a:r>
          </a:p>
        </p:txBody>
      </p:sp>
    </p:spTree>
    <p:extLst>
      <p:ext uri="{BB962C8B-B14F-4D97-AF65-F5344CB8AC3E}">
        <p14:creationId xmlns:p14="http://schemas.microsoft.com/office/powerpoint/2010/main" val="77373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aims</a:t>
            </a:r>
            <a:endParaRPr lang="en-GB" dirty="0"/>
          </a:p>
        </p:txBody>
      </p:sp>
      <p:sp>
        <p:nvSpPr>
          <p:cNvPr id="5" name="Content Placeholder 4"/>
          <p:cNvSpPr>
            <a:spLocks noGrp="1"/>
          </p:cNvSpPr>
          <p:nvPr>
            <p:ph idx="1"/>
          </p:nvPr>
        </p:nvSpPr>
        <p:spPr>
          <a:xfrm>
            <a:off x="1024128" y="1794075"/>
            <a:ext cx="4824411" cy="3541405"/>
          </a:xfrm>
        </p:spPr>
        <p:txBody>
          <a:bodyPr>
            <a:normAutofit/>
          </a:bodyPr>
          <a:lstStyle/>
          <a:p>
            <a:pPr lvl="0">
              <a:buClrTx/>
              <a:buFont typeface="Wingdings" panose="05000000000000000000" pitchFamily="2" charset="2"/>
              <a:buChar char="q"/>
            </a:pPr>
            <a:r>
              <a:rPr lang="en-US" sz="3600" dirty="0" smtClean="0"/>
              <a:t> Problematize ready-made analyses of terrorism root-causes</a:t>
            </a:r>
          </a:p>
          <a:p>
            <a:pPr lvl="0">
              <a:buClrTx/>
              <a:buFont typeface="Wingdings" panose="05000000000000000000" pitchFamily="2" charset="2"/>
              <a:buChar char="q"/>
            </a:pPr>
            <a:r>
              <a:rPr lang="en-US" sz="3600" dirty="0"/>
              <a:t> </a:t>
            </a:r>
            <a:r>
              <a:rPr lang="en-US" sz="3600" dirty="0" smtClean="0"/>
              <a:t>Think critically about risk factors and so-called terrorism </a:t>
            </a:r>
            <a:r>
              <a:rPr lang="en-US" sz="3600" dirty="0"/>
              <a:t>profiling </a:t>
            </a:r>
          </a:p>
        </p:txBody>
      </p:sp>
      <p:sp>
        <p:nvSpPr>
          <p:cNvPr id="3" name="AutoShape 2" descr="Image result for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2"/>
          <a:stretch>
            <a:fillRect/>
          </a:stretch>
        </p:blipFill>
        <p:spPr>
          <a:xfrm>
            <a:off x="6203833" y="1886515"/>
            <a:ext cx="5005677" cy="3448965"/>
          </a:xfrm>
          <a:prstGeom prst="rect">
            <a:avLst/>
          </a:prstGeom>
        </p:spPr>
      </p:pic>
    </p:spTree>
    <p:extLst>
      <p:ext uri="{BB962C8B-B14F-4D97-AF65-F5344CB8AC3E}">
        <p14:creationId xmlns:p14="http://schemas.microsoft.com/office/powerpoint/2010/main" val="34243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Discussion questions </a:t>
            </a:r>
            <a:endParaRPr lang="en-GB" dirty="0"/>
          </a:p>
        </p:txBody>
      </p:sp>
      <p:sp>
        <p:nvSpPr>
          <p:cNvPr id="5" name="TextBox 4"/>
          <p:cNvSpPr txBox="1"/>
          <p:nvPr/>
        </p:nvSpPr>
        <p:spPr>
          <a:xfrm>
            <a:off x="675115" y="1653283"/>
            <a:ext cx="10435831" cy="4832092"/>
          </a:xfrm>
          <a:prstGeom prst="rect">
            <a:avLst/>
          </a:prstGeom>
          <a:noFill/>
        </p:spPr>
        <p:txBody>
          <a:bodyPr wrap="square" rtlCol="0">
            <a:spAutoFit/>
          </a:bodyPr>
          <a:lstStyle/>
          <a:p>
            <a:pPr marL="514350" lvl="0" indent="-514350">
              <a:buFont typeface="+mj-lt"/>
              <a:buAutoNum type="arabicPeriod"/>
            </a:pPr>
            <a:r>
              <a:rPr lang="en-US" sz="4000" dirty="0" smtClean="0"/>
              <a:t>Is </a:t>
            </a:r>
            <a:r>
              <a:rPr lang="en-US" sz="4000" dirty="0"/>
              <a:t>there a reliable psychological profile for individual that join terrorist groups? </a:t>
            </a:r>
            <a:endParaRPr lang="en-GB" sz="4000" dirty="0"/>
          </a:p>
          <a:p>
            <a:pPr marL="514350" lvl="0" indent="-514350">
              <a:buFont typeface="+mj-lt"/>
              <a:buAutoNum type="arabicPeriod"/>
            </a:pPr>
            <a:r>
              <a:rPr lang="en-US" sz="4000" dirty="0"/>
              <a:t>Are poverty and exclusion sufficient to cause terrorism?</a:t>
            </a:r>
            <a:endParaRPr lang="en-GB" sz="4000" dirty="0"/>
          </a:p>
          <a:p>
            <a:pPr marL="514350" lvl="0" indent="-514350">
              <a:buFont typeface="+mj-lt"/>
              <a:buAutoNum type="arabicPeriod"/>
            </a:pPr>
            <a:r>
              <a:rPr lang="en-US" sz="4000" dirty="0"/>
              <a:t>How relevant is the role played by family and peers for individual that join terrorist groups? Discuss referring to data and examples</a:t>
            </a:r>
            <a:r>
              <a:rPr lang="en-US" sz="2800" dirty="0"/>
              <a:t>. </a:t>
            </a:r>
            <a:endParaRPr lang="en-GB" sz="2800" dirty="0"/>
          </a:p>
          <a:p>
            <a:pPr marL="58738" indent="-58738">
              <a:buFont typeface="Wingdings" panose="05000000000000000000" pitchFamily="2" charset="2"/>
              <a:buChar char="q"/>
            </a:pPr>
            <a:endParaRPr lang="en-GB" sz="2800" dirty="0" smtClean="0"/>
          </a:p>
        </p:txBody>
      </p:sp>
    </p:spTree>
    <p:extLst>
      <p:ext uri="{BB962C8B-B14F-4D97-AF65-F5344CB8AC3E}">
        <p14:creationId xmlns:p14="http://schemas.microsoft.com/office/powerpoint/2010/main" val="3817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KEY points </a:t>
            </a:r>
            <a:endParaRPr lang="en-GB" dirty="0"/>
          </a:p>
        </p:txBody>
      </p:sp>
      <p:sp>
        <p:nvSpPr>
          <p:cNvPr id="5" name="TextBox 4"/>
          <p:cNvSpPr txBox="1"/>
          <p:nvPr/>
        </p:nvSpPr>
        <p:spPr>
          <a:xfrm>
            <a:off x="733482" y="1410194"/>
            <a:ext cx="7297926" cy="5262979"/>
          </a:xfrm>
          <a:prstGeom prst="rect">
            <a:avLst/>
          </a:prstGeom>
          <a:noFill/>
        </p:spPr>
        <p:txBody>
          <a:bodyPr wrap="square" rtlCol="0">
            <a:spAutoFit/>
          </a:bodyPr>
          <a:lstStyle/>
          <a:p>
            <a:pPr marL="58738" indent="-58738">
              <a:buFont typeface="Wingdings" panose="05000000000000000000" pitchFamily="2" charset="2"/>
              <a:buChar char="q"/>
            </a:pPr>
            <a:r>
              <a:rPr lang="en-NZ" sz="2800" dirty="0" smtClean="0"/>
              <a:t> </a:t>
            </a:r>
            <a:r>
              <a:rPr lang="en-GB" sz="2800" dirty="0"/>
              <a:t>A variety of </a:t>
            </a:r>
            <a:r>
              <a:rPr lang="en-GB" sz="2800" dirty="0" smtClean="0"/>
              <a:t>socioeconomic</a:t>
            </a:r>
            <a:r>
              <a:rPr lang="en-GB" sz="2800" dirty="0"/>
              <a:t>, </a:t>
            </a:r>
            <a:r>
              <a:rPr lang="en-GB" sz="2800" dirty="0" smtClean="0"/>
              <a:t>political, psychological and sociological root causes and risk factors provide </a:t>
            </a:r>
            <a:r>
              <a:rPr lang="en-GB" sz="2800" i="1" dirty="0"/>
              <a:t>merely</a:t>
            </a:r>
            <a:r>
              <a:rPr lang="en-GB" sz="2800" dirty="0"/>
              <a:t> clues for understanding </a:t>
            </a:r>
            <a:r>
              <a:rPr lang="en-GB" sz="2800" dirty="0" smtClean="0"/>
              <a:t>who joins terrorist </a:t>
            </a:r>
            <a:r>
              <a:rPr lang="en-GB" sz="2800" dirty="0" smtClean="0"/>
              <a:t>groups. Socioeconomic </a:t>
            </a:r>
            <a:r>
              <a:rPr lang="en-GB" sz="2800" dirty="0" smtClean="0"/>
              <a:t>and political factors important, but not determinant. Cultural/identity and psychological explanations weak. Peer </a:t>
            </a:r>
            <a:r>
              <a:rPr lang="en-GB" sz="2800" dirty="0" smtClean="0"/>
              <a:t>pressure and personal revenge seem </a:t>
            </a:r>
            <a:r>
              <a:rPr lang="en-GB" sz="2800" dirty="0" smtClean="0"/>
              <a:t>strong warning </a:t>
            </a:r>
            <a:r>
              <a:rPr lang="en-GB" sz="2800" dirty="0" smtClean="0"/>
              <a:t>bells as </a:t>
            </a:r>
            <a:r>
              <a:rPr lang="en-GB" sz="2800" dirty="0" smtClean="0"/>
              <a:t>pathways to terrorism</a:t>
            </a:r>
          </a:p>
          <a:p>
            <a:pPr marL="58738" indent="-58738">
              <a:buFont typeface="Wingdings" panose="05000000000000000000" pitchFamily="2" charset="2"/>
              <a:buChar char="q"/>
            </a:pPr>
            <a:r>
              <a:rPr lang="en-GB" sz="2800" dirty="0"/>
              <a:t> </a:t>
            </a:r>
            <a:r>
              <a:rPr lang="en-GB" sz="2800" dirty="0"/>
              <a:t>Generalisation are fraught with </a:t>
            </a:r>
            <a:r>
              <a:rPr lang="en-GB" sz="2800" dirty="0" smtClean="0"/>
              <a:t>difficulties</a:t>
            </a:r>
            <a:r>
              <a:rPr lang="en-GB" sz="2800" dirty="0"/>
              <a:t> </a:t>
            </a:r>
            <a:r>
              <a:rPr lang="en-GB" sz="2800" dirty="0" smtClean="0"/>
              <a:t>and there seem to be no single causal explanation for who joins terrorist groups </a:t>
            </a:r>
            <a:endParaRPr lang="en-GB" sz="2800" dirty="0"/>
          </a:p>
        </p:txBody>
      </p:sp>
      <p:pic>
        <p:nvPicPr>
          <p:cNvPr id="5122" name="Picture 2" descr="Image result for the politics of terrorism 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005" y="1271238"/>
            <a:ext cx="3680297" cy="540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2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References  </a:t>
            </a:r>
            <a:endParaRPr lang="en-GB" dirty="0"/>
          </a:p>
        </p:txBody>
      </p:sp>
      <p:sp>
        <p:nvSpPr>
          <p:cNvPr id="5" name="TextBox 4"/>
          <p:cNvSpPr txBox="1"/>
          <p:nvPr/>
        </p:nvSpPr>
        <p:spPr>
          <a:xfrm>
            <a:off x="223667" y="1094117"/>
            <a:ext cx="11808258" cy="5632311"/>
          </a:xfrm>
          <a:prstGeom prst="rect">
            <a:avLst/>
          </a:prstGeom>
          <a:noFill/>
        </p:spPr>
        <p:txBody>
          <a:bodyPr wrap="square" rtlCol="0">
            <a:spAutoFit/>
          </a:bodyPr>
          <a:lstStyle/>
          <a:p>
            <a:pPr marL="374650" indent="-374650"/>
            <a:r>
              <a:rPr lang="en-GB" dirty="0" err="1"/>
              <a:t>Bove</a:t>
            </a:r>
            <a:r>
              <a:rPr lang="en-GB" dirty="0"/>
              <a:t>, Vincenzo, and Tobias </a:t>
            </a:r>
            <a:r>
              <a:rPr lang="en-GB" dirty="0" err="1"/>
              <a:t>Böhmelt</a:t>
            </a:r>
            <a:r>
              <a:rPr lang="en-GB" dirty="0"/>
              <a:t>. 2016. “Does Immigration Induce Terrorism?” </a:t>
            </a:r>
            <a:r>
              <a:rPr lang="en-GB" i="1" dirty="0"/>
              <a:t>The Journal of Politics </a:t>
            </a:r>
            <a:r>
              <a:rPr lang="en-GB" dirty="0"/>
              <a:t>78 (2): 572–88. </a:t>
            </a:r>
            <a:endParaRPr lang="en-GB" dirty="0" smtClean="0"/>
          </a:p>
          <a:p>
            <a:pPr marL="374650" indent="-374650"/>
            <a:r>
              <a:rPr lang="en-GB" dirty="0" err="1"/>
              <a:t>Dreher</a:t>
            </a:r>
            <a:r>
              <a:rPr lang="en-GB" dirty="0"/>
              <a:t>, Axel, Martin </a:t>
            </a:r>
            <a:r>
              <a:rPr lang="en-GB" dirty="0" err="1"/>
              <a:t>Gassebner</a:t>
            </a:r>
            <a:r>
              <a:rPr lang="en-GB" dirty="0"/>
              <a:t>, and Paul </a:t>
            </a:r>
            <a:r>
              <a:rPr lang="en-GB" dirty="0" err="1"/>
              <a:t>Schaudt</a:t>
            </a:r>
            <a:r>
              <a:rPr lang="en-GB" dirty="0"/>
              <a:t>. 2017. “The Effect of Migration on Terror: Made at Home or Imported From Abroad.” </a:t>
            </a:r>
            <a:r>
              <a:rPr lang="en-GB" i="1" dirty="0" err="1"/>
              <a:t>CESifo</a:t>
            </a:r>
            <a:r>
              <a:rPr lang="en-GB" i="1" dirty="0"/>
              <a:t> Working Paper</a:t>
            </a:r>
            <a:r>
              <a:rPr lang="en-GB" dirty="0"/>
              <a:t>. </a:t>
            </a:r>
            <a:r>
              <a:rPr lang="en-GB" dirty="0">
                <a:hlinkClick r:id="rId3"/>
              </a:rPr>
              <a:t>https://papers.ssrn.com/sol3/papers.cfm?abstract_id=2976273</a:t>
            </a:r>
            <a:r>
              <a:rPr lang="en-GB" dirty="0" smtClean="0"/>
              <a:t>. </a:t>
            </a:r>
          </a:p>
          <a:p>
            <a:pPr marL="374650" indent="-374650"/>
            <a:r>
              <a:rPr lang="en-GB" dirty="0"/>
              <a:t>Forrester, Andrew, Benjamin Powell, Alex </a:t>
            </a:r>
            <a:r>
              <a:rPr lang="en-GB" dirty="0" err="1"/>
              <a:t>Nowrasteh</a:t>
            </a:r>
            <a:r>
              <a:rPr lang="en-GB" dirty="0"/>
              <a:t>, and Michelangelo Landgrave. 2019. “Do Immigrants Import Terrorism?” Cato Working Paper 56. Washington D.C.: Cato. </a:t>
            </a:r>
            <a:r>
              <a:rPr lang="en-GB" dirty="0">
                <a:hlinkClick r:id="rId4"/>
              </a:rPr>
              <a:t>https://www.cato.org/publications/working-paper/do-immigrants-import-terrorism</a:t>
            </a:r>
            <a:r>
              <a:rPr lang="en-GB" dirty="0" smtClean="0"/>
              <a:t>.</a:t>
            </a:r>
            <a:endParaRPr lang="en-GB" dirty="0"/>
          </a:p>
          <a:p>
            <a:pPr marL="374650" indent="-374650"/>
            <a:r>
              <a:rPr lang="en-GB" dirty="0" err="1" smtClean="0"/>
              <a:t>Gurr</a:t>
            </a:r>
            <a:r>
              <a:rPr lang="en-GB" dirty="0"/>
              <a:t>, Ted R. 1970. Why Men Rebel. Princeton, NJ: Princeton University Press</a:t>
            </a:r>
            <a:r>
              <a:rPr lang="en-GB" dirty="0" smtClean="0"/>
              <a:t>.</a:t>
            </a:r>
          </a:p>
          <a:p>
            <a:pPr marL="361950" indent="-361950"/>
            <a:r>
              <a:rPr lang="en-GB" dirty="0"/>
              <a:t>Huntington, Samuel P. 1996. </a:t>
            </a:r>
            <a:r>
              <a:rPr lang="en-GB" i="1" dirty="0"/>
              <a:t>The Clash of Civilizations and the Remaking of World Order</a:t>
            </a:r>
            <a:r>
              <a:rPr lang="en-GB" dirty="0"/>
              <a:t>. New York: Simon &amp; Schuster</a:t>
            </a:r>
            <a:r>
              <a:rPr lang="en-GB" dirty="0" smtClean="0"/>
              <a:t>.</a:t>
            </a:r>
          </a:p>
          <a:p>
            <a:pPr marL="447675" indent="-447675"/>
            <a:r>
              <a:rPr lang="en-GB" dirty="0" err="1"/>
              <a:t>Glasius</a:t>
            </a:r>
            <a:r>
              <a:rPr lang="en-GB" dirty="0"/>
              <a:t>, </a:t>
            </a:r>
            <a:r>
              <a:rPr lang="en-GB" dirty="0" err="1"/>
              <a:t>Marlies</a:t>
            </a:r>
            <a:r>
              <a:rPr lang="en-GB" dirty="0"/>
              <a:t>, David Lewis, and </a:t>
            </a:r>
            <a:r>
              <a:rPr lang="en-GB" dirty="0" err="1"/>
              <a:t>Hakan</a:t>
            </a:r>
            <a:r>
              <a:rPr lang="en-GB" dirty="0"/>
              <a:t> </a:t>
            </a:r>
            <a:r>
              <a:rPr lang="en-GB" dirty="0" err="1"/>
              <a:t>Seckinelgin</a:t>
            </a:r>
            <a:r>
              <a:rPr lang="en-GB" dirty="0"/>
              <a:t>. 2005. </a:t>
            </a:r>
            <a:r>
              <a:rPr lang="en-GB" i="1" dirty="0"/>
              <a:t>Exploring Civil Society: Political and Cultural Contexts</a:t>
            </a:r>
            <a:r>
              <a:rPr lang="en-GB" dirty="0"/>
              <a:t>. London [UK]: Taylor &amp; Francis </a:t>
            </a:r>
            <a:r>
              <a:rPr lang="en-GB" dirty="0" smtClean="0"/>
              <a:t>e-Library.</a:t>
            </a:r>
          </a:p>
          <a:p>
            <a:pPr marL="447675" indent="-447675"/>
            <a:r>
              <a:rPr lang="en-GB" dirty="0" err="1"/>
              <a:t>McAlexander</a:t>
            </a:r>
            <a:r>
              <a:rPr lang="en-GB" dirty="0"/>
              <a:t>, Richard J. 2019. “How Are Immigration and Terrorism Related? An Analysis of Right- and Left-Wing Terrorism in Western Europe, 1980–2004.” </a:t>
            </a:r>
            <a:r>
              <a:rPr lang="en-GB" i="1" dirty="0"/>
              <a:t>Journal of Global Security Studies</a:t>
            </a:r>
            <a:r>
              <a:rPr lang="en-GB" dirty="0"/>
              <a:t>, May, 1–17. </a:t>
            </a:r>
            <a:endParaRPr lang="en-GB" dirty="0" smtClean="0"/>
          </a:p>
          <a:p>
            <a:pPr marL="447675" indent="-447675"/>
            <a:r>
              <a:rPr lang="en-GB" dirty="0" err="1" smtClean="0"/>
              <a:t>Sprinzak</a:t>
            </a:r>
            <a:r>
              <a:rPr lang="en-GB" dirty="0"/>
              <a:t>, Ehud. 1990. “Extreme Left Terrorism in a Democracy.” In </a:t>
            </a:r>
            <a:r>
              <a:rPr lang="en-GB" i="1" dirty="0"/>
              <a:t>Origins of Terrorism: Psychologies, Ideologies, States of Minds</a:t>
            </a:r>
            <a:r>
              <a:rPr lang="en-GB" dirty="0"/>
              <a:t>, edited by Walter Reich. New York: Cambridge University Press</a:t>
            </a:r>
            <a:r>
              <a:rPr lang="en-GB" dirty="0" smtClean="0"/>
              <a:t>.</a:t>
            </a:r>
          </a:p>
          <a:p>
            <a:pPr marL="361950" indent="-361950"/>
            <a:r>
              <a:rPr lang="en-NZ" dirty="0" smtClean="0"/>
              <a:t>United </a:t>
            </a:r>
            <a:r>
              <a:rPr lang="en-NZ" dirty="0"/>
              <a:t>Nations General Assembly, Resolution A/RES/40/61, 9 December 1985, “Measures to Prevent International Terrorism Which Endangers or Takes Innocent Human Lives or Jeopardizes Fundamental Freedoms, and Study of the Underlying Causes of Those Forms of Terrorism and Acts of Violence Which Lie in Misery, Frustration, Grievance and Despair and Which Cause Some People to Sacrifice Human Lives, Including Their Own, in an Attempt to Effect Radical Changes.” Available at </a:t>
            </a:r>
            <a:r>
              <a:rPr lang="en-NZ" dirty="0">
                <a:hlinkClick r:id="rId5"/>
              </a:rPr>
              <a:t>www.un.org/documents/ga/res/40/a40r06/.</a:t>
            </a:r>
            <a:r>
              <a:rPr lang="en-NZ" dirty="0" smtClean="0">
                <a:hlinkClick r:id="rId5"/>
              </a:rPr>
              <a:t>htm</a:t>
            </a:r>
            <a:r>
              <a:rPr lang="en-NZ" dirty="0" smtClean="0"/>
              <a:t> </a:t>
            </a:r>
            <a:endParaRPr lang="en-GB" dirty="0"/>
          </a:p>
          <a:p>
            <a:r>
              <a:rPr lang="en-GB" dirty="0" err="1" smtClean="0"/>
              <a:t>Wieviorka</a:t>
            </a:r>
            <a:r>
              <a:rPr lang="en-GB" dirty="0"/>
              <a:t>, Michel. 1993. </a:t>
            </a:r>
            <a:r>
              <a:rPr lang="en-GB" i="1" dirty="0"/>
              <a:t>The Making of Terrorism</a:t>
            </a:r>
            <a:r>
              <a:rPr lang="en-GB" dirty="0"/>
              <a:t>. Chicago: University of Chicago Press</a:t>
            </a:r>
            <a:r>
              <a:rPr lang="en-GB" dirty="0" smtClean="0"/>
              <a:t>.</a:t>
            </a:r>
            <a:endParaRPr lang="en-GB" dirty="0"/>
          </a:p>
        </p:txBody>
      </p:sp>
    </p:spTree>
    <p:extLst>
      <p:ext uri="{BB962C8B-B14F-4D97-AF65-F5344CB8AC3E}">
        <p14:creationId xmlns:p14="http://schemas.microsoft.com/office/powerpoint/2010/main" val="4036555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lstStyle/>
          <a:p>
            <a:pPr algn="ctr"/>
            <a:r>
              <a:rPr lang="en-GB" dirty="0" smtClean="0"/>
              <a:t>outline</a:t>
            </a:r>
            <a:endParaRPr lang="en-GB" dirty="0"/>
          </a:p>
        </p:txBody>
      </p:sp>
      <p:sp>
        <p:nvSpPr>
          <p:cNvPr id="5" name="TextBox 4"/>
          <p:cNvSpPr txBox="1"/>
          <p:nvPr/>
        </p:nvSpPr>
        <p:spPr>
          <a:xfrm>
            <a:off x="4519373" y="1793579"/>
            <a:ext cx="7255093" cy="1569660"/>
          </a:xfrm>
          <a:prstGeom prst="rect">
            <a:avLst/>
          </a:prstGeom>
          <a:noFill/>
        </p:spPr>
        <p:txBody>
          <a:bodyPr wrap="square" rtlCol="0">
            <a:spAutoFit/>
          </a:bodyPr>
          <a:lstStyle/>
          <a:p>
            <a:pPr marL="342900" lvl="0" indent="-342900">
              <a:buFont typeface="Wingdings" panose="05000000000000000000" pitchFamily="2" charset="2"/>
              <a:buChar char="q"/>
            </a:pPr>
            <a:r>
              <a:rPr lang="en-GB" sz="4800" dirty="0" smtClean="0"/>
              <a:t> Root-causes of terrorism</a:t>
            </a:r>
            <a:endParaRPr lang="en-NZ" sz="4800" dirty="0" smtClean="0"/>
          </a:p>
          <a:p>
            <a:pPr marL="342900" lvl="0" indent="-342900">
              <a:buFont typeface="Wingdings" panose="05000000000000000000" pitchFamily="2" charset="2"/>
              <a:buChar char="q"/>
            </a:pPr>
            <a:r>
              <a:rPr lang="en-US" sz="4800" dirty="0"/>
              <a:t> </a:t>
            </a:r>
            <a:r>
              <a:rPr lang="en-US" sz="4800" dirty="0" smtClean="0"/>
              <a:t>Risk factors for terrorism</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p:cNvPicPr>
            <a:picLocks noChangeAspect="1"/>
          </p:cNvPicPr>
          <p:nvPr/>
        </p:nvPicPr>
        <p:blipFill>
          <a:blip r:embed="rId3"/>
          <a:stretch>
            <a:fillRect/>
          </a:stretch>
        </p:blipFill>
        <p:spPr>
          <a:xfrm>
            <a:off x="612775" y="1366957"/>
            <a:ext cx="3472422" cy="4353205"/>
          </a:xfrm>
          <a:prstGeom prst="rect">
            <a:avLst/>
          </a:prstGeom>
        </p:spPr>
      </p:pic>
    </p:spTree>
    <p:extLst>
      <p:ext uri="{BB962C8B-B14F-4D97-AF65-F5344CB8AC3E}">
        <p14:creationId xmlns:p14="http://schemas.microsoft.com/office/powerpoint/2010/main" val="36534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8D726A5-7900-41B4-8D49-49B4A2010E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6170" y="0"/>
            <a:ext cx="11006587" cy="2265925"/>
          </a:xfrm>
          <a:prstGeom prst="rect">
            <a:avLst/>
          </a:prstGeom>
        </p:spPr>
        <p:txBody>
          <a:bodyPr vert="horz" lIns="91440" tIns="45720" rIns="91440" bIns="45720" rtlCol="0" anchor="ctr">
            <a:noAutofit/>
          </a:bodyPr>
          <a:lstStyle/>
          <a:p>
            <a:pPr defTabSz="914400">
              <a:lnSpc>
                <a:spcPct val="80000"/>
              </a:lnSpc>
              <a:spcBef>
                <a:spcPct val="0"/>
              </a:spcBef>
              <a:spcAft>
                <a:spcPts val="600"/>
              </a:spcAft>
            </a:pPr>
            <a:r>
              <a:rPr lang="en-GB" sz="6600" dirty="0" smtClean="0"/>
              <a:t>ROOT CAUSES OF TERRORISM</a:t>
            </a:r>
            <a:endParaRPr lang="en-US" sz="6600" spc="200" dirty="0">
              <a:latin typeface="+mj-lt"/>
              <a:ea typeface="+mj-ea"/>
              <a:cs typeface="+mj-cs"/>
            </a:endParaRP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poverty as a root causes of terror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650" y="1714500"/>
            <a:ext cx="7242772" cy="455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3192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pove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387" y="2193593"/>
            <a:ext cx="4830560" cy="42796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500387" y="2190313"/>
            <a:ext cx="4830561" cy="4408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t>The basic concept of the root causes of terrorism is that certain conditions provide a social environment and widespread grievances that, when combined with </a:t>
            </a:r>
            <a:r>
              <a:rPr lang="en-NZ" sz="2400" dirty="0" smtClean="0"/>
              <a:t>risk </a:t>
            </a:r>
            <a:r>
              <a:rPr lang="en-NZ" sz="2400" dirty="0"/>
              <a:t>factors, </a:t>
            </a:r>
            <a:r>
              <a:rPr lang="en-NZ" sz="2400" dirty="0" smtClean="0"/>
              <a:t>may favour the </a:t>
            </a:r>
            <a:r>
              <a:rPr lang="en-NZ" sz="2400" dirty="0"/>
              <a:t>emergence of terrorist organizations </a:t>
            </a:r>
            <a:r>
              <a:rPr lang="en-NZ" sz="2400" dirty="0" smtClean="0"/>
              <a:t>or lead to individual joining terrorist groups</a:t>
            </a:r>
            <a:endParaRPr lang="en-NZ" sz="2400" dirty="0"/>
          </a:p>
        </p:txBody>
      </p:sp>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smtClean="0"/>
              <a:t>Root causes of TERRORISM</a:t>
            </a:r>
            <a:endParaRPr lang="en-GB" dirty="0"/>
          </a:p>
        </p:txBody>
      </p:sp>
      <p:sp>
        <p:nvSpPr>
          <p:cNvPr id="5" name="Content Placeholder 4"/>
          <p:cNvSpPr>
            <a:spLocks noGrp="1"/>
          </p:cNvSpPr>
          <p:nvPr>
            <p:ph idx="1"/>
          </p:nvPr>
        </p:nvSpPr>
        <p:spPr>
          <a:xfrm>
            <a:off x="1024129" y="1923860"/>
            <a:ext cx="4905891" cy="4739489"/>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1035182" y="2150506"/>
            <a:ext cx="5032640" cy="43839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ClrTx/>
              <a:buFont typeface="Wingdings" panose="05000000000000000000" pitchFamily="2" charset="2"/>
              <a:buChar char="q"/>
            </a:pPr>
            <a:r>
              <a:rPr lang="en-AU" sz="2800" dirty="0" smtClean="0"/>
              <a:t> Socioeconomic factors</a:t>
            </a:r>
          </a:p>
          <a:p>
            <a:pPr marL="0" lvl="1" indent="0">
              <a:buClrTx/>
              <a:buFont typeface="Wingdings" panose="05000000000000000000" pitchFamily="2" charset="2"/>
              <a:buChar char="q"/>
            </a:pPr>
            <a:r>
              <a:rPr lang="en-AU" sz="2800" dirty="0"/>
              <a:t> </a:t>
            </a:r>
            <a:r>
              <a:rPr lang="en-AU" sz="2800" dirty="0" smtClean="0"/>
              <a:t>Demographic factors </a:t>
            </a:r>
          </a:p>
          <a:p>
            <a:pPr marL="0" lvl="1" indent="0">
              <a:buClrTx/>
              <a:buFont typeface="Wingdings" panose="05000000000000000000" pitchFamily="2" charset="2"/>
              <a:buChar char="q"/>
            </a:pPr>
            <a:r>
              <a:rPr lang="en-AU" sz="2800" dirty="0"/>
              <a:t> </a:t>
            </a:r>
            <a:r>
              <a:rPr lang="en-AU" sz="2800" dirty="0" smtClean="0"/>
              <a:t>Urbanisation factors</a:t>
            </a:r>
          </a:p>
          <a:p>
            <a:pPr marL="0" lvl="1" indent="0">
              <a:buClrTx/>
              <a:buFont typeface="Wingdings" panose="05000000000000000000" pitchFamily="2" charset="2"/>
              <a:buChar char="q"/>
            </a:pPr>
            <a:r>
              <a:rPr lang="en-AU" sz="2800" dirty="0"/>
              <a:t> </a:t>
            </a:r>
            <a:r>
              <a:rPr lang="en-NZ" sz="2800" dirty="0" smtClean="0"/>
              <a:t>Political </a:t>
            </a:r>
            <a:r>
              <a:rPr lang="en-NZ" sz="2800" dirty="0"/>
              <a:t>and institutional </a:t>
            </a:r>
            <a:r>
              <a:rPr lang="en-NZ" sz="2800" dirty="0" smtClean="0"/>
              <a:t>factors</a:t>
            </a:r>
          </a:p>
          <a:p>
            <a:pPr marL="0" lvl="2" indent="0">
              <a:buClrTx/>
              <a:buFont typeface="Wingdings" panose="05000000000000000000" pitchFamily="2" charset="2"/>
              <a:buChar char="q"/>
            </a:pPr>
            <a:r>
              <a:rPr lang="en-NZ" sz="2800" dirty="0"/>
              <a:t> Political transformation and </a:t>
            </a:r>
            <a:r>
              <a:rPr lang="en-NZ" sz="2800" dirty="0" smtClean="0"/>
              <a:t>instability</a:t>
            </a:r>
          </a:p>
          <a:p>
            <a:pPr marL="0" lvl="2" indent="0">
              <a:buClrTx/>
              <a:buFont typeface="Wingdings" panose="05000000000000000000" pitchFamily="2" charset="2"/>
              <a:buChar char="q"/>
            </a:pPr>
            <a:r>
              <a:rPr lang="en-NZ" sz="2800" dirty="0"/>
              <a:t> </a:t>
            </a:r>
            <a:r>
              <a:rPr lang="en-NZ" sz="2800" dirty="0" smtClean="0"/>
              <a:t>Identity and cultural factors</a:t>
            </a:r>
          </a:p>
          <a:p>
            <a:pPr marL="0" lvl="2" indent="0">
              <a:buClrTx/>
              <a:buFont typeface="Wingdings" panose="05000000000000000000" pitchFamily="2" charset="2"/>
              <a:buChar char="q"/>
            </a:pPr>
            <a:r>
              <a:rPr lang="en-NZ" sz="2800" dirty="0"/>
              <a:t> </a:t>
            </a:r>
            <a:r>
              <a:rPr lang="en-NZ" sz="2800" dirty="0" smtClean="0"/>
              <a:t>Global economic and political order factors</a:t>
            </a:r>
            <a:r>
              <a:rPr lang="en-AU" sz="2800" dirty="0" smtClean="0"/>
              <a:t> </a:t>
            </a:r>
          </a:p>
          <a:p>
            <a:pPr marL="0" indent="0">
              <a:buClrTx/>
              <a:buNone/>
            </a:pPr>
            <a:endParaRPr lang="en-GB"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84150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16563" y="2063925"/>
            <a:ext cx="4795884" cy="3949029"/>
          </a:xfrm>
          <a:prstGeom prst="rect">
            <a:avLst/>
          </a:prstGeom>
        </p:spPr>
      </p:pic>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Root causes of TERRORISM</a:t>
            </a:r>
            <a:r>
              <a:rPr lang="en-GB" dirty="0" smtClean="0"/>
              <a:t/>
            </a:r>
            <a:br>
              <a:rPr lang="en-GB" dirty="0" smtClean="0"/>
            </a:br>
            <a:r>
              <a:rPr lang="en-GB" dirty="0" smtClean="0"/>
              <a:t>Socioeconomic factor </a:t>
            </a:r>
            <a:endParaRPr lang="en-GB" dirty="0"/>
          </a:p>
        </p:txBody>
      </p:sp>
      <p:sp>
        <p:nvSpPr>
          <p:cNvPr id="5" name="Content Placeholder 4"/>
          <p:cNvSpPr>
            <a:spLocks noGrp="1"/>
          </p:cNvSpPr>
          <p:nvPr>
            <p:ph idx="1"/>
          </p:nvPr>
        </p:nvSpPr>
        <p:spPr>
          <a:xfrm>
            <a:off x="1024129" y="1923860"/>
            <a:ext cx="6075918" cy="4739489"/>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1052954" y="2026257"/>
            <a:ext cx="5204655" cy="396994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AU" sz="2800" dirty="0" smtClean="0"/>
              <a:t> Prominent and enduring causal explanation for terrorism. Particularly influential in policymaking since 9/11*</a:t>
            </a:r>
          </a:p>
          <a:p>
            <a:pPr>
              <a:lnSpc>
                <a:spcPct val="100000"/>
              </a:lnSpc>
              <a:spcBef>
                <a:spcPts val="0"/>
              </a:spcBef>
              <a:spcAft>
                <a:spcPts val="0"/>
              </a:spcAft>
              <a:buClrTx/>
              <a:buFont typeface="Wingdings" panose="05000000000000000000" pitchFamily="2" charset="2"/>
              <a:buChar char="q"/>
            </a:pPr>
            <a:r>
              <a:rPr lang="en-AU" sz="2800" dirty="0"/>
              <a:t> </a:t>
            </a:r>
            <a:r>
              <a:rPr lang="en-AU" sz="2800" dirty="0" smtClean="0"/>
              <a:t>Key theory: “relative deprivation”</a:t>
            </a:r>
          </a:p>
          <a:p>
            <a:pPr>
              <a:lnSpc>
                <a:spcPct val="100000"/>
              </a:lnSpc>
              <a:spcBef>
                <a:spcPts val="0"/>
              </a:spcBef>
              <a:spcAft>
                <a:spcPts val="0"/>
              </a:spcAft>
              <a:buClrTx/>
              <a:buFont typeface="Wingdings" panose="05000000000000000000" pitchFamily="2" charset="2"/>
              <a:buChar char="q"/>
            </a:pPr>
            <a:r>
              <a:rPr lang="en-AU" sz="2800" dirty="0"/>
              <a:t> </a:t>
            </a:r>
            <a:r>
              <a:rPr lang="en-AU" sz="2800" dirty="0" smtClean="0"/>
              <a:t>Inconclusive evidence in developed and developing countries*</a:t>
            </a:r>
          </a:p>
          <a:p>
            <a:pPr>
              <a:buClrTx/>
              <a:buFont typeface="Wingdings" panose="05000000000000000000" pitchFamily="2" charset="2"/>
              <a:buChar char="q"/>
            </a:pPr>
            <a:endParaRPr lang="en-GB"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3" name="Rectangle 22"/>
          <p:cNvSpPr/>
          <p:nvPr/>
        </p:nvSpPr>
        <p:spPr>
          <a:xfrm>
            <a:off x="6516561" y="2082165"/>
            <a:ext cx="4795885" cy="3914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err="1"/>
              <a:t>Gurr</a:t>
            </a:r>
            <a:r>
              <a:rPr lang="en-NZ" sz="2000" dirty="0"/>
              <a:t> uses relative deprivation to ‘‘denote the tension that develops from a discrepancy between the ‘ought’ and the ‘is’ of collective value satisfaction, that disposes men to violence</a:t>
            </a:r>
            <a:r>
              <a:rPr lang="en-NZ" sz="2000" dirty="0" smtClean="0"/>
              <a:t>.’ (</a:t>
            </a:r>
            <a:r>
              <a:rPr lang="en-NZ" sz="2000" dirty="0" err="1" smtClean="0"/>
              <a:t>Gurr</a:t>
            </a:r>
            <a:r>
              <a:rPr lang="en-NZ" sz="2000" dirty="0"/>
              <a:t> </a:t>
            </a:r>
            <a:r>
              <a:rPr lang="en-NZ" sz="2000" dirty="0" smtClean="0"/>
              <a:t>1970: 3-4) </a:t>
            </a:r>
            <a:endParaRPr lang="en-NZ" sz="2000" dirty="0"/>
          </a:p>
          <a:p>
            <a:pPr algn="ctr"/>
            <a:endParaRPr lang="en-NZ" sz="2200" dirty="0"/>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4" name="Picture 13" descr="C:\Users\fsca247\Dropbox\Screenshots\Screenshot 2019-05-14 11.42.3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431" y="1885743"/>
            <a:ext cx="5163091" cy="4225122"/>
          </a:xfrm>
          <a:prstGeom prst="rect">
            <a:avLst/>
          </a:prstGeom>
          <a:noFill/>
          <a:ln>
            <a:noFill/>
          </a:ln>
        </p:spPr>
      </p:pic>
      <p:pic>
        <p:nvPicPr>
          <p:cNvPr id="17" name="Picture 16" descr="C:\Users\fsca247\Dropbox\Screenshots\Screenshot 2019-05-14 11.31.3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9710" y="1938731"/>
            <a:ext cx="5096403" cy="4199415"/>
          </a:xfrm>
          <a:prstGeom prst="rect">
            <a:avLst/>
          </a:prstGeom>
          <a:noFill/>
          <a:ln>
            <a:noFill/>
          </a:ln>
        </p:spPr>
      </p:pic>
      <p:pic>
        <p:nvPicPr>
          <p:cNvPr id="18" name="Picture 17" descr="C:\Users\fsca247\Dropbox\Screenshots\Screenshot 2019-05-15 12.16.5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6188" y="1885743"/>
            <a:ext cx="5180687" cy="4305389"/>
          </a:xfrm>
          <a:prstGeom prst="rect">
            <a:avLst/>
          </a:prstGeom>
          <a:noFill/>
          <a:ln>
            <a:noFill/>
          </a:ln>
        </p:spPr>
      </p:pic>
    </p:spTree>
    <p:extLst>
      <p:ext uri="{BB962C8B-B14F-4D97-AF65-F5344CB8AC3E}">
        <p14:creationId xmlns:p14="http://schemas.microsoft.com/office/powerpoint/2010/main" val="380385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23"/>
                                        </p:tgtEl>
                                        <p:attrNameLst>
                                          <p:attrName>ppt_x</p:attrName>
                                        </p:attrNameLst>
                                      </p:cBhvr>
                                      <p:tavLst>
                                        <p:tav tm="0">
                                          <p:val>
                                            <p:strVal val="ppt_x"/>
                                          </p:val>
                                        </p:tav>
                                        <p:tav tm="100000">
                                          <p:val>
                                            <p:strVal val="ppt_x"/>
                                          </p:val>
                                        </p:tav>
                                      </p:tavLst>
                                    </p:anim>
                                    <p:anim calcmode="lin" valueType="num">
                                      <p:cBhvr additive="base">
                                        <p:cTn id="21" dur="500"/>
                                        <p:tgtEl>
                                          <p:spTgt spid="23"/>
                                        </p:tgtEl>
                                        <p:attrNameLst>
                                          <p:attrName>ppt_y</p:attrName>
                                        </p:attrNameLst>
                                      </p:cBhvr>
                                      <p:tavLst>
                                        <p:tav tm="0">
                                          <p:val>
                                            <p:strVal val="ppt_y"/>
                                          </p:val>
                                        </p:tav>
                                        <p:tav tm="100000">
                                          <p:val>
                                            <p:strVal val="1+ppt_h/2"/>
                                          </p:val>
                                        </p:tav>
                                      </p:tavLst>
                                    </p:anim>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14"/>
                                        </p:tgtEl>
                                        <p:attrNameLst>
                                          <p:attrName>ppt_x</p:attrName>
                                        </p:attrNameLst>
                                      </p:cBhvr>
                                      <p:tavLst>
                                        <p:tav tm="0">
                                          <p:val>
                                            <p:strVal val="ppt_x"/>
                                          </p:val>
                                        </p:tav>
                                        <p:tav tm="100000">
                                          <p:val>
                                            <p:strVal val="ppt_x"/>
                                          </p:val>
                                        </p:tav>
                                      </p:tavLst>
                                    </p:anim>
                                    <p:anim calcmode="lin" valueType="num">
                                      <p:cBhvr additive="base">
                                        <p:cTn id="41" dur="500"/>
                                        <p:tgtEl>
                                          <p:spTgt spid="14"/>
                                        </p:tgtEl>
                                        <p:attrNameLst>
                                          <p:attrName>ppt_y</p:attrName>
                                        </p:attrNameLst>
                                      </p:cBhvr>
                                      <p:tavLst>
                                        <p:tav tm="0">
                                          <p:val>
                                            <p:strVal val="ppt_y"/>
                                          </p:val>
                                        </p:tav>
                                        <p:tav tm="100000">
                                          <p:val>
                                            <p:strVal val="1+ppt_h/2"/>
                                          </p:val>
                                        </p:tav>
                                      </p:tavLst>
                                    </p:anim>
                                    <p:set>
                                      <p:cBhvr>
                                        <p:cTn id="42" dur="1" fill="hold">
                                          <p:stCondLst>
                                            <p:cond delay="499"/>
                                          </p:stCondLst>
                                        </p:cTn>
                                        <p:tgtEl>
                                          <p:spTgt spid="14"/>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17"/>
                                        </p:tgtEl>
                                        <p:attrNameLst>
                                          <p:attrName>ppt_x</p:attrName>
                                        </p:attrNameLst>
                                      </p:cBhvr>
                                      <p:tavLst>
                                        <p:tav tm="0">
                                          <p:val>
                                            <p:strVal val="ppt_x"/>
                                          </p:val>
                                        </p:tav>
                                        <p:tav tm="100000">
                                          <p:val>
                                            <p:strVal val="ppt_x"/>
                                          </p:val>
                                        </p:tav>
                                      </p:tavLst>
                                    </p:anim>
                                    <p:anim calcmode="lin" valueType="num">
                                      <p:cBhvr additive="base">
                                        <p:cTn id="45" dur="500"/>
                                        <p:tgtEl>
                                          <p:spTgt spid="17"/>
                                        </p:tgtEl>
                                        <p:attrNameLst>
                                          <p:attrName>ppt_y</p:attrName>
                                        </p:attrNameLst>
                                      </p:cBhvr>
                                      <p:tavLst>
                                        <p:tav tm="0">
                                          <p:val>
                                            <p:strVal val="ppt_y"/>
                                          </p:val>
                                        </p:tav>
                                        <p:tav tm="100000">
                                          <p:val>
                                            <p:strVal val="1+ppt_h/2"/>
                                          </p:val>
                                        </p:tav>
                                      </p:tavLst>
                                    </p:anim>
                                    <p:set>
                                      <p:cBhvr>
                                        <p:cTn id="46" dur="1" fill="hold">
                                          <p:stCondLst>
                                            <p:cond delay="499"/>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youth bul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439" y="2117153"/>
            <a:ext cx="4728591" cy="39034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452438" y="2082165"/>
            <a:ext cx="4728592" cy="3938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smtClean="0"/>
              <a:t>An </a:t>
            </a:r>
            <a:r>
              <a:rPr lang="en-NZ" sz="2400" dirty="0"/>
              <a:t>excess in </a:t>
            </a:r>
            <a:r>
              <a:rPr lang="en-NZ" sz="2400" dirty="0" smtClean="0"/>
              <a:t>young </a:t>
            </a:r>
            <a:r>
              <a:rPr lang="en-NZ" sz="2400" dirty="0"/>
              <a:t>adult male population predictably leads to social unrest, war and terrorism, as the "third and fourth sons" that find no prestigious positions in their existing societies rationalize their impetus to compete by religion or political </a:t>
            </a:r>
            <a:r>
              <a:rPr lang="en-NZ" sz="2400" dirty="0" smtClean="0"/>
              <a:t>ideology (</a:t>
            </a:r>
            <a:r>
              <a:rPr lang="en-NZ" sz="2400" dirty="0" err="1" smtClean="0"/>
              <a:t>Heinsohn</a:t>
            </a:r>
            <a:r>
              <a:rPr lang="en-NZ" sz="2400" dirty="0" smtClean="0"/>
              <a:t> 2003, original in German)</a:t>
            </a:r>
          </a:p>
        </p:txBody>
      </p:sp>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Root causes of TERRORISM</a:t>
            </a:r>
            <a:r>
              <a:rPr lang="en-GB" dirty="0" smtClean="0"/>
              <a:t/>
            </a:r>
            <a:br>
              <a:rPr lang="en-GB" dirty="0" smtClean="0"/>
            </a:br>
            <a:r>
              <a:rPr lang="en-GB" dirty="0" smtClean="0"/>
              <a:t>Demographic factor </a:t>
            </a:r>
            <a:endParaRPr lang="en-GB" dirty="0"/>
          </a:p>
        </p:txBody>
      </p:sp>
      <p:sp>
        <p:nvSpPr>
          <p:cNvPr id="5" name="Content Placeholder 4"/>
          <p:cNvSpPr>
            <a:spLocks noGrp="1"/>
          </p:cNvSpPr>
          <p:nvPr>
            <p:ph idx="1"/>
          </p:nvPr>
        </p:nvSpPr>
        <p:spPr>
          <a:xfrm>
            <a:off x="1024129" y="1923860"/>
            <a:ext cx="6075918" cy="4739489"/>
          </a:xfrm>
        </p:spPr>
        <p:txBody>
          <a:bodyPr>
            <a:normAutofit/>
          </a:bodyPr>
          <a:lstStyle/>
          <a:p>
            <a:pPr marL="0" indent="0">
              <a:buNone/>
            </a:pPr>
            <a:endParaRPr lang="en-AU" sz="2400" dirty="0"/>
          </a:p>
          <a:p>
            <a:pPr marL="0" indent="0">
              <a:buNone/>
            </a:pPr>
            <a:r>
              <a:rPr lang="en-GB" dirty="0" smtClean="0"/>
              <a:t> </a:t>
            </a:r>
            <a:endParaRPr lang="en-GB" dirty="0"/>
          </a:p>
        </p:txBody>
      </p:sp>
      <p:sp>
        <p:nvSpPr>
          <p:cNvPr id="15" name="Content Placeholder 4"/>
          <p:cNvSpPr txBox="1">
            <a:spLocks/>
          </p:cNvSpPr>
          <p:nvPr/>
        </p:nvSpPr>
        <p:spPr>
          <a:xfrm>
            <a:off x="1052954" y="2026257"/>
            <a:ext cx="5584669" cy="471662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NZ" sz="2800" dirty="0" smtClean="0"/>
              <a:t> Uneven </a:t>
            </a:r>
            <a:r>
              <a:rPr lang="en-NZ" sz="2800" dirty="0"/>
              <a:t>population shifts across different ethnic </a:t>
            </a:r>
            <a:r>
              <a:rPr lang="en-NZ" sz="2800" dirty="0" smtClean="0"/>
              <a:t>groups, </a:t>
            </a:r>
            <a:r>
              <a:rPr lang="en-NZ" sz="2800" dirty="0"/>
              <a:t>rapid population growth, and especially a burgeoning of young </a:t>
            </a:r>
            <a:r>
              <a:rPr lang="en-NZ" sz="2800" dirty="0" smtClean="0"/>
              <a:t>males may increase the risk of political violence/terrorism*</a:t>
            </a:r>
          </a:p>
          <a:p>
            <a:pPr>
              <a:lnSpc>
                <a:spcPct val="100000"/>
              </a:lnSpc>
              <a:spcBef>
                <a:spcPts val="0"/>
              </a:spcBef>
              <a:spcAft>
                <a:spcPts val="0"/>
              </a:spcAft>
              <a:buClrTx/>
              <a:buFont typeface="Wingdings" panose="05000000000000000000" pitchFamily="2" charset="2"/>
              <a:buChar char="q"/>
            </a:pPr>
            <a:r>
              <a:rPr lang="en-NZ" sz="2800" dirty="0"/>
              <a:t> </a:t>
            </a:r>
            <a:r>
              <a:rPr lang="en-NZ" sz="2800" dirty="0" smtClean="0"/>
              <a:t> Key theory: “the youth bulge”*</a:t>
            </a:r>
          </a:p>
          <a:p>
            <a:pPr>
              <a:lnSpc>
                <a:spcPct val="100000"/>
              </a:lnSpc>
              <a:spcBef>
                <a:spcPts val="0"/>
              </a:spcBef>
              <a:spcAft>
                <a:spcPts val="0"/>
              </a:spcAft>
              <a:buClrTx/>
              <a:buFont typeface="Wingdings" panose="05000000000000000000" pitchFamily="2" charset="2"/>
              <a:buChar char="q"/>
            </a:pPr>
            <a:r>
              <a:rPr lang="en-AU" sz="2800" dirty="0" smtClean="0"/>
              <a:t> Inconclusive evidence* </a:t>
            </a:r>
            <a:endParaRPr lang="en-GB" sz="2800"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50965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3"/>
                                        </p:tgtEl>
                                        <p:attrNameLst>
                                          <p:attrName>ppt_x</p:attrName>
                                        </p:attrNameLst>
                                      </p:cBhvr>
                                      <p:tavLst>
                                        <p:tav tm="0">
                                          <p:val>
                                            <p:strVal val="ppt_x"/>
                                          </p:val>
                                        </p:tav>
                                        <p:tav tm="100000">
                                          <p:val>
                                            <p:strVal val="ppt_x"/>
                                          </p:val>
                                        </p:tav>
                                      </p:tavLst>
                                    </p:anim>
                                    <p:anim calcmode="lin" valueType="num">
                                      <p:cBhvr additive="base">
                                        <p:cTn id="21" dur="500"/>
                                        <p:tgtEl>
                                          <p:spTgt spid="13"/>
                                        </p:tgtEl>
                                        <p:attrNameLst>
                                          <p:attrName>ppt_y</p:attrName>
                                        </p:attrNameLst>
                                      </p:cBhvr>
                                      <p:tavLst>
                                        <p:tav tm="0">
                                          <p:val>
                                            <p:strVal val="ppt_y"/>
                                          </p:val>
                                        </p:tav>
                                        <p:tav tm="100000">
                                          <p:val>
                                            <p:strVal val="1+ppt_h/2"/>
                                          </p:val>
                                        </p:tav>
                                      </p:tavLst>
                                    </p:anim>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Root causes of TERRORISM</a:t>
            </a:r>
            <a:r>
              <a:rPr lang="en-GB" dirty="0" smtClean="0"/>
              <a:t/>
            </a:r>
            <a:br>
              <a:rPr lang="en-GB" dirty="0" smtClean="0"/>
            </a:br>
            <a:r>
              <a:rPr lang="en-GB" dirty="0" smtClean="0"/>
              <a:t>Demographic </a:t>
            </a:r>
            <a:r>
              <a:rPr lang="en-GB" dirty="0" err="1" smtClean="0"/>
              <a:t>factor:immigration</a:t>
            </a:r>
            <a:r>
              <a:rPr lang="en-GB" dirty="0" smtClean="0"/>
              <a:t> </a:t>
            </a:r>
            <a:endParaRPr lang="en-GB" dirty="0"/>
          </a:p>
        </p:txBody>
      </p:sp>
      <p:sp>
        <p:nvSpPr>
          <p:cNvPr id="5" name="Content Placeholder 4"/>
          <p:cNvSpPr>
            <a:spLocks noGrp="1"/>
          </p:cNvSpPr>
          <p:nvPr>
            <p:ph idx="1"/>
          </p:nvPr>
        </p:nvSpPr>
        <p:spPr>
          <a:xfrm>
            <a:off x="1024129" y="1923860"/>
            <a:ext cx="4876711" cy="3865147"/>
          </a:xfrm>
        </p:spPr>
        <p:txBody>
          <a:bodyPr>
            <a:normAutofit/>
          </a:bodyPr>
          <a:lstStyle/>
          <a:p>
            <a:pPr marL="0" indent="0">
              <a:buNone/>
            </a:pPr>
            <a:endParaRPr lang="en-AU" sz="2400" dirty="0"/>
          </a:p>
          <a:p>
            <a:pPr marL="0" indent="0">
              <a:buNone/>
            </a:pPr>
            <a:r>
              <a:rPr lang="en-GB" dirty="0" smtClean="0"/>
              <a:t> </a:t>
            </a:r>
            <a:endParaRPr lang="en-GB" dirty="0"/>
          </a:p>
        </p:txBody>
      </p:sp>
      <p:sp>
        <p:nvSpPr>
          <p:cNvPr id="15" name="Content Placeholder 4"/>
          <p:cNvSpPr txBox="1">
            <a:spLocks/>
          </p:cNvSpPr>
          <p:nvPr/>
        </p:nvSpPr>
        <p:spPr>
          <a:xfrm>
            <a:off x="612775" y="1861798"/>
            <a:ext cx="6608204" cy="442717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AU" sz="2600" dirty="0"/>
              <a:t> </a:t>
            </a:r>
            <a:r>
              <a:rPr lang="en-AU" sz="2600" dirty="0" smtClean="0"/>
              <a:t>Popular discourse argues that </a:t>
            </a:r>
            <a:r>
              <a:rPr lang="en-NZ" sz="2600" dirty="0" smtClean="0"/>
              <a:t>immigration </a:t>
            </a:r>
            <a:r>
              <a:rPr lang="en-NZ" sz="2600" dirty="0" smtClean="0"/>
              <a:t>leads </a:t>
            </a:r>
            <a:r>
              <a:rPr lang="en-NZ" sz="2600" dirty="0"/>
              <a:t>to higher terrorism risk in destination </a:t>
            </a:r>
            <a:r>
              <a:rPr lang="en-NZ" sz="2600" dirty="0" smtClean="0"/>
              <a:t>countries*</a:t>
            </a:r>
            <a:r>
              <a:rPr lang="en-AU" sz="2600" dirty="0" smtClean="0"/>
              <a:t> </a:t>
            </a:r>
          </a:p>
          <a:p>
            <a:pPr>
              <a:lnSpc>
                <a:spcPct val="100000"/>
              </a:lnSpc>
              <a:spcBef>
                <a:spcPts val="0"/>
              </a:spcBef>
              <a:spcAft>
                <a:spcPts val="0"/>
              </a:spcAft>
              <a:buClrTx/>
              <a:buFont typeface="Wingdings" panose="05000000000000000000" pitchFamily="2" charset="2"/>
              <a:buChar char="q"/>
            </a:pPr>
            <a:r>
              <a:rPr lang="en-AU" sz="2600" dirty="0"/>
              <a:t> </a:t>
            </a:r>
            <a:r>
              <a:rPr lang="en-AU" sz="2600" dirty="0" smtClean="0"/>
              <a:t>Recent studies find </a:t>
            </a:r>
            <a:r>
              <a:rPr lang="en-AU" sz="2600" dirty="0" smtClean="0"/>
              <a:t>little evidence to support this in regards to immigrants from conflict-prone countries and no </a:t>
            </a:r>
            <a:r>
              <a:rPr lang="en-AU" sz="2600" dirty="0" smtClean="0"/>
              <a:t>evidence </a:t>
            </a:r>
            <a:r>
              <a:rPr lang="en-AU" sz="2600" dirty="0" smtClean="0"/>
              <a:t>in regards to Muslim immigrants </a:t>
            </a:r>
            <a:r>
              <a:rPr lang="en-GB" sz="2600" dirty="0" smtClean="0"/>
              <a:t>(</a:t>
            </a:r>
            <a:r>
              <a:rPr lang="en-GB" sz="2600" dirty="0" err="1" smtClean="0"/>
              <a:t>Bove</a:t>
            </a:r>
            <a:r>
              <a:rPr lang="en-GB" sz="2600" dirty="0" smtClean="0"/>
              <a:t> and </a:t>
            </a:r>
            <a:r>
              <a:rPr lang="en-GB" sz="2600" dirty="0" err="1" smtClean="0"/>
              <a:t>Böhmelt</a:t>
            </a:r>
            <a:r>
              <a:rPr lang="en-GB" sz="2600" dirty="0" smtClean="0"/>
              <a:t>, 2016; </a:t>
            </a:r>
            <a:r>
              <a:rPr lang="en-GB" sz="2600" dirty="0" err="1"/>
              <a:t>Dreher</a:t>
            </a:r>
            <a:r>
              <a:rPr lang="en-GB" sz="2600" dirty="0"/>
              <a:t> </a:t>
            </a:r>
            <a:r>
              <a:rPr lang="en-GB" sz="2600" dirty="0" smtClean="0"/>
              <a:t>et al 2017; </a:t>
            </a:r>
            <a:r>
              <a:rPr lang="en-GB" sz="2600" dirty="0"/>
              <a:t>Forrester </a:t>
            </a:r>
            <a:r>
              <a:rPr lang="en-GB" sz="2600" dirty="0" smtClean="0"/>
              <a:t>et al, 2019)*</a:t>
            </a:r>
            <a:endParaRPr lang="en-AU" sz="2600" dirty="0" smtClean="0"/>
          </a:p>
          <a:p>
            <a:pPr>
              <a:lnSpc>
                <a:spcPct val="100000"/>
              </a:lnSpc>
              <a:spcBef>
                <a:spcPts val="0"/>
              </a:spcBef>
              <a:spcAft>
                <a:spcPts val="0"/>
              </a:spcAft>
              <a:buClrTx/>
              <a:buFont typeface="Wingdings" panose="05000000000000000000" pitchFamily="2" charset="2"/>
              <a:buChar char="q"/>
            </a:pPr>
            <a:r>
              <a:rPr lang="en-AU" sz="2600" dirty="0"/>
              <a:t> </a:t>
            </a:r>
            <a:r>
              <a:rPr lang="en-GB" sz="2600" dirty="0" smtClean="0"/>
              <a:t>Rather</a:t>
            </a:r>
            <a:r>
              <a:rPr lang="en-GB" sz="2600" dirty="0"/>
              <a:t>, </a:t>
            </a:r>
            <a:r>
              <a:rPr lang="en-GB" sz="2600" dirty="0" smtClean="0"/>
              <a:t>Western citizens </a:t>
            </a:r>
            <a:r>
              <a:rPr lang="en-GB" sz="2600" dirty="0"/>
              <a:t>appear to be committing terrorism because of their hostility to </a:t>
            </a:r>
            <a:r>
              <a:rPr lang="en-GB" sz="2600" dirty="0" smtClean="0"/>
              <a:t>immigrants (</a:t>
            </a:r>
            <a:r>
              <a:rPr lang="en-GB" sz="2600" dirty="0" err="1" smtClean="0"/>
              <a:t>McAlexander</a:t>
            </a:r>
            <a:r>
              <a:rPr lang="en-GB" sz="2600" dirty="0" smtClean="0"/>
              <a:t>, 2019)*</a:t>
            </a:r>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8" name="Picture 7"/>
          <p:cNvPicPr>
            <a:picLocks noChangeAspect="1"/>
          </p:cNvPicPr>
          <p:nvPr/>
        </p:nvPicPr>
        <p:blipFill>
          <a:blip r:embed="rId2"/>
          <a:stretch>
            <a:fillRect/>
          </a:stretch>
        </p:blipFill>
        <p:spPr>
          <a:xfrm>
            <a:off x="7275729" y="2026258"/>
            <a:ext cx="4610509" cy="4361386"/>
          </a:xfrm>
          <a:prstGeom prst="rect">
            <a:avLst/>
          </a:prstGeom>
        </p:spPr>
      </p:pic>
    </p:spTree>
    <p:extLst>
      <p:ext uri="{BB962C8B-B14F-4D97-AF65-F5344CB8AC3E}">
        <p14:creationId xmlns:p14="http://schemas.microsoft.com/office/powerpoint/2010/main" val="117719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31" y="469803"/>
            <a:ext cx="10916860" cy="1499616"/>
          </a:xfrm>
        </p:spPr>
        <p:txBody>
          <a:bodyPr>
            <a:normAutofit/>
          </a:bodyPr>
          <a:lstStyle/>
          <a:p>
            <a:pPr algn="ctr">
              <a:spcAft>
                <a:spcPts val="600"/>
              </a:spcAft>
            </a:pPr>
            <a:r>
              <a:rPr lang="en-GB" sz="2800" dirty="0" smtClean="0"/>
              <a:t>Root causes of TERRORISM</a:t>
            </a:r>
            <a:r>
              <a:rPr lang="en-GB" dirty="0" smtClean="0"/>
              <a:t/>
            </a:r>
            <a:br>
              <a:rPr lang="en-GB" dirty="0" smtClean="0"/>
            </a:br>
            <a:r>
              <a:rPr lang="en-GB" dirty="0" smtClean="0"/>
              <a:t>urbanization </a:t>
            </a:r>
            <a:endParaRPr lang="en-GB" dirty="0"/>
          </a:p>
        </p:txBody>
      </p:sp>
      <p:sp>
        <p:nvSpPr>
          <p:cNvPr id="15" name="Content Placeholder 4"/>
          <p:cNvSpPr txBox="1">
            <a:spLocks/>
          </p:cNvSpPr>
          <p:nvPr/>
        </p:nvSpPr>
        <p:spPr>
          <a:xfrm>
            <a:off x="779260" y="1897978"/>
            <a:ext cx="6320788" cy="496002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spcBef>
                <a:spcPts val="0"/>
              </a:spcBef>
              <a:spcAft>
                <a:spcPts val="0"/>
              </a:spcAft>
              <a:buClrTx/>
              <a:buFont typeface="Wingdings" panose="05000000000000000000" pitchFamily="2" charset="2"/>
              <a:buChar char="q"/>
            </a:pPr>
            <a:r>
              <a:rPr lang="en-AU" sz="2600" dirty="0" smtClean="0"/>
              <a:t> </a:t>
            </a:r>
            <a:r>
              <a:rPr lang="en-NZ" sz="2600" dirty="0" smtClean="0"/>
              <a:t>Urbanization—in </a:t>
            </a:r>
            <a:r>
              <a:rPr lang="en-NZ" sz="2600" dirty="0"/>
              <a:t>conjunction with unemployment and poverty—can generate a disaffected population, which enables terrorist </a:t>
            </a:r>
            <a:r>
              <a:rPr lang="en-NZ" sz="2600" dirty="0" smtClean="0"/>
              <a:t>recruitment </a:t>
            </a:r>
            <a:endParaRPr lang="en-NZ" sz="2600" dirty="0"/>
          </a:p>
          <a:p>
            <a:pPr marL="0" indent="0">
              <a:lnSpc>
                <a:spcPct val="110000"/>
              </a:lnSpc>
              <a:spcBef>
                <a:spcPts val="0"/>
              </a:spcBef>
              <a:spcAft>
                <a:spcPts val="0"/>
              </a:spcAft>
              <a:buClrTx/>
              <a:buFont typeface="Wingdings" panose="05000000000000000000" pitchFamily="2" charset="2"/>
              <a:buChar char="q"/>
            </a:pPr>
            <a:r>
              <a:rPr lang="en-US" sz="2600" dirty="0" smtClean="0"/>
              <a:t> Cities main target for terrorist attacks</a:t>
            </a:r>
          </a:p>
          <a:p>
            <a:pPr marL="0" indent="0">
              <a:lnSpc>
                <a:spcPct val="110000"/>
              </a:lnSpc>
              <a:spcBef>
                <a:spcPts val="0"/>
              </a:spcBef>
              <a:spcAft>
                <a:spcPts val="0"/>
              </a:spcAft>
              <a:buClrTx/>
              <a:buFont typeface="Wingdings" panose="05000000000000000000" pitchFamily="2" charset="2"/>
              <a:buChar char="q"/>
            </a:pPr>
            <a:r>
              <a:rPr lang="en-US" sz="2600" dirty="0"/>
              <a:t> </a:t>
            </a:r>
            <a:r>
              <a:rPr lang="en-US" sz="2600" dirty="0" smtClean="0"/>
              <a:t>Main theories: “relative deprivation” and “youth bulge”</a:t>
            </a:r>
          </a:p>
          <a:p>
            <a:pPr marL="0" indent="0">
              <a:lnSpc>
                <a:spcPct val="110000"/>
              </a:lnSpc>
              <a:spcBef>
                <a:spcPts val="0"/>
              </a:spcBef>
              <a:spcAft>
                <a:spcPts val="0"/>
              </a:spcAft>
              <a:buClrTx/>
              <a:buFont typeface="Wingdings" panose="05000000000000000000" pitchFamily="2" charset="2"/>
              <a:buChar char="q"/>
            </a:pPr>
            <a:r>
              <a:rPr lang="en-US" sz="2600" dirty="0"/>
              <a:t> </a:t>
            </a:r>
            <a:r>
              <a:rPr lang="en-US" sz="2600" dirty="0" smtClean="0"/>
              <a:t>Conclusive evidence on cities as main targets, inconclusive regarding urbanization as root cause of terrorism </a:t>
            </a:r>
            <a:endParaRPr lang="en-NZ" sz="2600"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146" name="Picture 2" descr="Image result for fave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366" y="2026257"/>
            <a:ext cx="4579325" cy="457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34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2456</TotalTime>
  <Words>1734</Words>
  <Application>Microsoft Office PowerPoint</Application>
  <PresentationFormat>Widescreen</PresentationFormat>
  <Paragraphs>134</Paragraphs>
  <Slides>22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Tw Cen MT</vt:lpstr>
      <vt:lpstr>Tw Cen MT Condensed</vt:lpstr>
      <vt:lpstr>Wingdings</vt:lpstr>
      <vt:lpstr>Wingdings 3</vt:lpstr>
      <vt:lpstr>Integral</vt:lpstr>
      <vt:lpstr>PowerPoint Presentation</vt:lpstr>
      <vt:lpstr>aims</vt:lpstr>
      <vt:lpstr>outline</vt:lpstr>
      <vt:lpstr>PowerPoint Presentation</vt:lpstr>
      <vt:lpstr>Root causes of TERRORISM</vt:lpstr>
      <vt:lpstr>Root causes of TERRORISM Socioeconomic factor </vt:lpstr>
      <vt:lpstr>Root causes of TERRORISM Demographic factor </vt:lpstr>
      <vt:lpstr>Root causes of TERRORISM Demographic factor:immigration </vt:lpstr>
      <vt:lpstr>Root causes of TERRORISM urbanization </vt:lpstr>
      <vt:lpstr>Root causes of TERRORISM POLITICAL and institutional factors* </vt:lpstr>
      <vt:lpstr>Root causes of TERRORISM POLITICAL TRANSFORMATION AND INSTABILITY </vt:lpstr>
      <vt:lpstr>Root causes of TERRORISM identity and cultural clash </vt:lpstr>
      <vt:lpstr>Root causes of TERRORISM Global economic and political order </vt:lpstr>
      <vt:lpstr>PowerPoint Presentation</vt:lpstr>
      <vt:lpstr>Risk factors for terrorism</vt:lpstr>
      <vt:lpstr>Risk factors for terrorism Psychological characteristics</vt:lpstr>
      <vt:lpstr>Risk factors for terrorism Social interactions, family and peer pressure</vt:lpstr>
      <vt:lpstr>Risk factors for terrorism Revenge as a motivation</vt:lpstr>
      <vt:lpstr>Risk factors for terrorism anomie</vt:lpstr>
      <vt:lpstr>Discussion questions </vt:lpstr>
      <vt:lpstr>KEY points </vt:lpstr>
      <vt:lpstr>References  </vt:lpstr>
    </vt:vector>
  </TitlesOfParts>
  <Company>University of Sussex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Security and Development</dc:title>
  <dc:creator>Synne Dyvik</dc:creator>
  <cp:lastModifiedBy>Fabio Scarpello</cp:lastModifiedBy>
  <cp:revision>327</cp:revision>
  <dcterms:created xsi:type="dcterms:W3CDTF">2015-09-14T16:04:57Z</dcterms:created>
  <dcterms:modified xsi:type="dcterms:W3CDTF">2019-08-05T20:35:24Z</dcterms:modified>
</cp:coreProperties>
</file>