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30"/>
  </p:notesMasterIdLst>
  <p:sldIdLst>
    <p:sldId id="267" r:id="rId2"/>
    <p:sldId id="294" r:id="rId3"/>
    <p:sldId id="264" r:id="rId4"/>
    <p:sldId id="342" r:id="rId5"/>
    <p:sldId id="325" r:id="rId6"/>
    <p:sldId id="374" r:id="rId7"/>
    <p:sldId id="343" r:id="rId8"/>
    <p:sldId id="344" r:id="rId9"/>
    <p:sldId id="346" r:id="rId10"/>
    <p:sldId id="349" r:id="rId11"/>
    <p:sldId id="356" r:id="rId12"/>
    <p:sldId id="347" r:id="rId13"/>
    <p:sldId id="357" r:id="rId14"/>
    <p:sldId id="375" r:id="rId15"/>
    <p:sldId id="350" r:id="rId16"/>
    <p:sldId id="352" r:id="rId17"/>
    <p:sldId id="354" r:id="rId18"/>
    <p:sldId id="355" r:id="rId19"/>
    <p:sldId id="359" r:id="rId20"/>
    <p:sldId id="358" r:id="rId21"/>
    <p:sldId id="360" r:id="rId22"/>
    <p:sldId id="363" r:id="rId23"/>
    <p:sldId id="365" r:id="rId24"/>
    <p:sldId id="366" r:id="rId25"/>
    <p:sldId id="367" r:id="rId26"/>
    <p:sldId id="369" r:id="rId27"/>
    <p:sldId id="373" r:id="rId28"/>
    <p:sldId id="3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ne Dyvik" initials="SD" lastIdx="2" clrIdx="0">
    <p:extLst/>
  </p:cmAuthor>
  <p:cmAuthor id="2" name="Tom" initials="T" lastIdx="1" clrIdx="1">
    <p:extLst>
      <p:ext uri="{19B8F6BF-5375-455C-9EA6-DF929625EA0E}">
        <p15:presenceInfo xmlns:p15="http://schemas.microsoft.com/office/powerpoint/2012/main" userId="Tom" providerId="None"/>
      </p:ext>
    </p:extLst>
  </p:cmAuthor>
  <p:cmAuthor id="3" name="Fabio Scarpello" initials="FS" lastIdx="1" clrIdx="2">
    <p:extLst>
      <p:ext uri="{19B8F6BF-5375-455C-9EA6-DF929625EA0E}">
        <p15:presenceInfo xmlns:p15="http://schemas.microsoft.com/office/powerpoint/2012/main" userId="Fabio Scarp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6" autoAdjust="0"/>
    <p:restoredTop sz="93605" autoAdjust="0"/>
  </p:normalViewPr>
  <p:slideViewPr>
    <p:cSldViewPr snapToGrid="0">
      <p:cViewPr varScale="1">
        <p:scale>
          <a:sx n="79" d="100"/>
          <a:sy n="79" d="100"/>
        </p:scale>
        <p:origin x="317" y="6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26D9-ECEC-4AE5-9F31-3BD6B1D5C2AA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8DF2-2A72-4887-8E47-34182B356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2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9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2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1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1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3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61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1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TyVBhpTEM&amp;list=PLpaIbbnmwJfHK3JVHmE6052nuhj14z3_O&amp;index=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712B6A8-CCDB-41BF-96E7-5F8ED8FE9D73}"/>
              </a:ext>
            </a:extLst>
          </p:cNvPr>
          <p:cNvSpPr txBox="1">
            <a:spLocks/>
          </p:cNvSpPr>
          <p:nvPr/>
        </p:nvSpPr>
        <p:spPr>
          <a:xfrm>
            <a:off x="7137647" y="484559"/>
            <a:ext cx="4936589" cy="551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Terrorism</a:t>
            </a:r>
            <a:endParaRPr lang="en-GB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Dr Fabio Scarpello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Week </a:t>
            </a:r>
            <a:r>
              <a:rPr lang="en-GB" dirty="0" smtClean="0"/>
              <a:t>4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Are female terrorists ‘different’ from ‘male’ terrorists?</a:t>
            </a:r>
          </a:p>
          <a:p>
            <a:pPr algn="ctr"/>
            <a:endParaRPr lang="en-GB" dirty="0"/>
          </a:p>
        </p:txBody>
      </p:sp>
      <p:sp>
        <p:nvSpPr>
          <p:cNvPr id="2" name="AutoShape 2" descr="Image result for root causes of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9" y="845745"/>
            <a:ext cx="6455121" cy="5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5600" dirty="0" smtClean="0"/>
              <a:t>The anarchist wave: focus on </a:t>
            </a:r>
            <a:r>
              <a:rPr lang="en-GB" sz="5600" dirty="0" err="1"/>
              <a:t>Narodnaya</a:t>
            </a:r>
            <a:r>
              <a:rPr lang="en-GB" sz="5600" dirty="0"/>
              <a:t> </a:t>
            </a:r>
            <a:r>
              <a:rPr lang="en-GB" sz="5600" dirty="0" err="1"/>
              <a:t>Volya</a:t>
            </a:r>
            <a:r>
              <a:rPr lang="en-GB" sz="5600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305474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69975" y="1951195"/>
            <a:ext cx="5943668" cy="47193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Long before women acquired the right to vote in </a:t>
            </a:r>
            <a:r>
              <a:rPr lang="en-GB" sz="2800" dirty="0" smtClean="0"/>
              <a:t>Western </a:t>
            </a:r>
            <a:r>
              <a:rPr lang="en-GB" sz="2800" dirty="0"/>
              <a:t>democracies they were active </a:t>
            </a:r>
            <a:r>
              <a:rPr lang="en-GB" sz="2800" dirty="0" smtClean="0"/>
              <a:t>in political violence </a:t>
            </a:r>
            <a:r>
              <a:rPr lang="en-GB" sz="2800" dirty="0"/>
              <a:t>in </a:t>
            </a:r>
            <a:r>
              <a:rPr lang="en-GB" sz="2800" dirty="0" smtClean="0"/>
              <a:t>Russia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Women played a central role in </a:t>
            </a:r>
            <a:r>
              <a:rPr lang="en-GB" sz="2800" dirty="0" err="1"/>
              <a:t>Narodnaya</a:t>
            </a:r>
            <a:r>
              <a:rPr lang="en-GB" sz="2800" dirty="0"/>
              <a:t> </a:t>
            </a:r>
            <a:r>
              <a:rPr lang="en-GB" sz="2800" dirty="0" err="1" smtClean="0"/>
              <a:t>Volya</a:t>
            </a:r>
            <a:r>
              <a:rPr lang="en-GB" sz="2800" dirty="0"/>
              <a:t> </a:t>
            </a:r>
            <a:r>
              <a:rPr lang="en-GB" sz="2800" dirty="0" smtClean="0"/>
              <a:t>group. </a:t>
            </a:r>
            <a:r>
              <a:rPr lang="en-GB" sz="2800" dirty="0"/>
              <a:t>Vera </a:t>
            </a:r>
            <a:r>
              <a:rPr lang="en-GB" sz="2800" dirty="0" err="1" smtClean="0"/>
              <a:t>Zasulich</a:t>
            </a:r>
            <a:r>
              <a:rPr lang="en-GB" sz="2800" dirty="0" smtClean="0"/>
              <a:t> crucial in gaining political traction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T</a:t>
            </a:r>
            <a:r>
              <a:rPr lang="en-GB" sz="2800" dirty="0" smtClean="0"/>
              <a:t>en </a:t>
            </a:r>
            <a:r>
              <a:rPr lang="en-GB" sz="2800" dirty="0"/>
              <a:t>women on </a:t>
            </a:r>
            <a:r>
              <a:rPr lang="en-GB" sz="2800" dirty="0" smtClean="0"/>
              <a:t>the group’s executive </a:t>
            </a:r>
            <a:r>
              <a:rPr lang="en-GB" sz="2800" dirty="0"/>
              <a:t>committee (out of a total of twenty-seven). </a:t>
            </a:r>
            <a:r>
              <a:rPr lang="en-GB" sz="2800" dirty="0" smtClean="0"/>
              <a:t>Women involved in every role, including most daring terrorist acts</a:t>
            </a:r>
            <a:endParaRPr lang="en-GB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NZ" sz="24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424" y="1754372"/>
            <a:ext cx="4014690" cy="4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anarchist wave: </a:t>
            </a:r>
            <a:r>
              <a:rPr lang="en-GB" dirty="0"/>
              <a:t>focus on </a:t>
            </a:r>
            <a:r>
              <a:rPr lang="en-GB" dirty="0" err="1"/>
              <a:t>Narodnaya</a:t>
            </a:r>
            <a:r>
              <a:rPr lang="en-GB" dirty="0"/>
              <a:t> </a:t>
            </a:r>
            <a:r>
              <a:rPr lang="en-GB" dirty="0" err="1"/>
              <a:t>Volya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305474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69975" y="1951195"/>
            <a:ext cx="5612928" cy="47193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Politicisation of women possibly due to women changing role in Russian society after Crimean War (1854)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Women involved were university students, i.e., educated middle-class women based in the cities. No traction in rural, older women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Russian </a:t>
            </a:r>
            <a:r>
              <a:rPr lang="en-GB" sz="2800" i="1" dirty="0" smtClean="0"/>
              <a:t>feminist </a:t>
            </a:r>
            <a:r>
              <a:rPr lang="en-GB" sz="2800" dirty="0" smtClean="0"/>
              <a:t>wave influential abroad too. Emma Goldman was a Russian </a:t>
            </a:r>
            <a:r>
              <a:rPr lang="en-GB" sz="2800" dirty="0"/>
              <a:t>émigré</a:t>
            </a:r>
            <a:r>
              <a:rPr lang="en-GB" sz="2800" dirty="0" smtClean="0"/>
              <a:t> in the USA</a:t>
            </a:r>
            <a:endParaRPr lang="en-NZ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NZ" sz="24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42" name="Picture 2" descr="Image result for Emma Gol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3" y="2019324"/>
            <a:ext cx="5070707" cy="43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NATIONALIST wave: focus on FLN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305474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6" y="2117154"/>
            <a:ext cx="4996841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Women </a:t>
            </a:r>
            <a:r>
              <a:rPr lang="en-GB" sz="2800" dirty="0"/>
              <a:t>involvement in </a:t>
            </a:r>
            <a:r>
              <a:rPr lang="en-GB" sz="2800" dirty="0" smtClean="0"/>
              <a:t>independence </a:t>
            </a:r>
            <a:r>
              <a:rPr lang="en-GB" sz="2800" dirty="0"/>
              <a:t>movements </a:t>
            </a:r>
            <a:r>
              <a:rPr lang="en-GB" sz="2800" dirty="0" smtClean="0"/>
              <a:t>limited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Golda Meir, key figure in Zionist movement, was an exception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FLN recruited some women to set-off bombs. They were selected for their strategic  advantage of being able to ‘</a:t>
            </a:r>
            <a:r>
              <a:rPr lang="en-GB" sz="2800" dirty="0"/>
              <a:t>pass’ as </a:t>
            </a:r>
            <a:r>
              <a:rPr lang="en-GB" sz="2800" dirty="0" smtClean="0"/>
              <a:t>Europeans*</a:t>
            </a:r>
            <a:endParaRPr lang="en-GB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http://www.publicbooks.org/wp-content/uploads/2018/02/IBA-cover-1-20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38" y="2113215"/>
            <a:ext cx="5212265" cy="44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NATIONALIST wave: focus on FLN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305474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6" y="2117154"/>
            <a:ext cx="6319804" cy="4407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‘Gender’ was weaponised by the French and the FLN*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The end result was rising conservatism that limited expectations on women engagement in politics*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Most FLN’s women members labelled ‘patriotic motherhood’ and expected to being good wives and mothers and teach their children religious and traditional values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268" name="Picture 4" descr="A colonial poster from French-ruled Alg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33" y="2117154"/>
            <a:ext cx="4122477" cy="39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leftist wave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117154"/>
            <a:ext cx="7526034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Huge increase in the involvement of women in terrorist groups worldwide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Palestine is an example. Women active in Fatah and the Popular Front for the Liberation of Palestine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Laila Khaled </a:t>
            </a:r>
            <a:r>
              <a:rPr lang="en-US" sz="2800" dirty="0" smtClean="0"/>
              <a:t>part </a:t>
            </a:r>
            <a:r>
              <a:rPr lang="en-US" sz="2800" dirty="0"/>
              <a:t>of a team that hijacked TWA Flight 840 </a:t>
            </a:r>
            <a:r>
              <a:rPr lang="en-US" sz="2800" dirty="0" smtClean="0"/>
              <a:t>on </a:t>
            </a:r>
            <a:r>
              <a:rPr lang="en-US" sz="2800" dirty="0"/>
              <a:t>August 29, </a:t>
            </a:r>
            <a:r>
              <a:rPr lang="en-US" sz="2800" dirty="0" smtClean="0"/>
              <a:t>1969. First female hijacker; hailed as a hero and shaped into a role model for other girls*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Women terrorists particularly prominent in Europe and USA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4" name="Picture 13" descr="https://images.theconversation.com/files/219578/original/file-20180518-42238-hi5652.jpg?ixlib=rb-1.1.0&amp;q=45&amp;auto=format&amp;w=754&amp;fit=cli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63" y="2117154"/>
            <a:ext cx="3468228" cy="442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1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leftist wave: focus on Italy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6" y="2117154"/>
            <a:ext cx="5103846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At least 23% of terrorist arrested in Italy were women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Women active in operational and leadership roles. Margherita </a:t>
            </a:r>
            <a:r>
              <a:rPr lang="en-GB" sz="2800" dirty="0" err="1"/>
              <a:t>Cagol</a:t>
            </a:r>
            <a:r>
              <a:rPr lang="en-GB" sz="2800" dirty="0"/>
              <a:t> co-founders of the Red Brigades. Susanna </a:t>
            </a:r>
            <a:r>
              <a:rPr lang="en-GB" sz="2800" dirty="0" err="1"/>
              <a:t>Ronconi</a:t>
            </a:r>
            <a:r>
              <a:rPr lang="en-GB" sz="2800" dirty="0"/>
              <a:t> co-founder of Front </a:t>
            </a:r>
            <a:r>
              <a:rPr lang="en-GB" sz="2800" dirty="0" smtClean="0"/>
              <a:t>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Women proved more politically committed than men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74" name="Picture 2" descr="Image result for Margherita Cag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66" y="2117154"/>
            <a:ext cx="5250417" cy="44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leftist wave: focus on Italy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117154"/>
            <a:ext cx="6864553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Women involvement in terrorism coincided </a:t>
            </a:r>
            <a:r>
              <a:rPr lang="en-GB" sz="2800" dirty="0"/>
              <a:t>with the </a:t>
            </a:r>
            <a:r>
              <a:rPr lang="en-GB" sz="2800" dirty="0" smtClean="0"/>
              <a:t>Second </a:t>
            </a:r>
            <a:r>
              <a:rPr lang="en-GB" sz="2800" dirty="0"/>
              <a:t>wave of Feminism. </a:t>
            </a:r>
            <a:r>
              <a:rPr lang="en-GB" sz="2800" dirty="0" smtClean="0"/>
              <a:t>This focused </a:t>
            </a:r>
            <a:r>
              <a:rPr lang="en-GB" sz="2800" dirty="0"/>
              <a:t>on issues of equality and </a:t>
            </a:r>
            <a:r>
              <a:rPr lang="en-GB" sz="2800" dirty="0" smtClean="0"/>
              <a:t>called for the blurring of the personal and the political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Women </a:t>
            </a:r>
            <a:r>
              <a:rPr lang="en-GB" sz="2800" dirty="0"/>
              <a:t>drawn from educated middle class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Terror groups closely </a:t>
            </a:r>
            <a:r>
              <a:rPr lang="en-GB" sz="2800" dirty="0"/>
              <a:t>associated with </a:t>
            </a:r>
            <a:r>
              <a:rPr lang="en-GB" sz="2800" dirty="0" smtClean="0"/>
              <a:t>class </a:t>
            </a:r>
            <a:r>
              <a:rPr lang="en-GB" sz="2800" dirty="0"/>
              <a:t>war in a context of sharp left-right political division post-second world </a:t>
            </a:r>
            <a:r>
              <a:rPr lang="en-GB" sz="2800" dirty="0" smtClean="0"/>
              <a:t>war. Women hardly involved in right-wing terrorist groups </a:t>
            </a: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04" y="2117153"/>
            <a:ext cx="3849914" cy="44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leftist wave: focus on the USA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117154"/>
            <a:ext cx="7973506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Women </a:t>
            </a:r>
            <a:r>
              <a:rPr lang="en-GB" sz="2800" dirty="0" smtClean="0"/>
              <a:t>very active in left-wing </a:t>
            </a:r>
            <a:r>
              <a:rPr lang="en-GB" sz="2800" dirty="0"/>
              <a:t>revolutionary </a:t>
            </a:r>
            <a:r>
              <a:rPr lang="en-GB" sz="2800" dirty="0" smtClean="0"/>
              <a:t>groups—Weather Underground, Black </a:t>
            </a:r>
            <a:r>
              <a:rPr lang="en-GB" sz="2800" dirty="0"/>
              <a:t>Liberation </a:t>
            </a:r>
            <a:r>
              <a:rPr lang="en-GB" sz="2800" dirty="0" smtClean="0"/>
              <a:t>Army (BLA), </a:t>
            </a:r>
            <a:r>
              <a:rPr lang="en-GB" sz="2800" dirty="0" err="1"/>
              <a:t>Symbionese</a:t>
            </a:r>
            <a:r>
              <a:rPr lang="en-GB" sz="2800" dirty="0"/>
              <a:t> Liberation Army (SLA) </a:t>
            </a: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Women active in operational and leadership roles</a:t>
            </a: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Bernadine </a:t>
            </a:r>
            <a:r>
              <a:rPr lang="en-GB" sz="2800" dirty="0" err="1"/>
              <a:t>Dohrn</a:t>
            </a:r>
            <a:r>
              <a:rPr lang="en-GB" sz="2800" dirty="0"/>
              <a:t>, Cathy Wilkerson, Susan Stern, Kathy </a:t>
            </a:r>
            <a:r>
              <a:rPr lang="en-GB" sz="2800" dirty="0" err="1"/>
              <a:t>Boudin</a:t>
            </a:r>
            <a:r>
              <a:rPr lang="en-GB" sz="2800" dirty="0"/>
              <a:t>, Linda Evans and Judith Clark </a:t>
            </a:r>
            <a:r>
              <a:rPr lang="en-GB" sz="2800" dirty="0" smtClean="0"/>
              <a:t>key </a:t>
            </a:r>
            <a:r>
              <a:rPr lang="en-GB" sz="2800" dirty="0"/>
              <a:t>founders of the Weather </a:t>
            </a:r>
            <a:r>
              <a:rPr lang="en-GB" sz="2800" dirty="0" smtClean="0"/>
              <a:t>Underground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 err="1" smtClean="0"/>
              <a:t>Assata</a:t>
            </a:r>
            <a:r>
              <a:rPr lang="en-GB" sz="2800" dirty="0" smtClean="0"/>
              <a:t> Shakur key member of BLA. Still wanted*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Angela Atwood, Camilla Hall, Nancy Ling Perry, Emily Harris key founders of </a:t>
            </a:r>
            <a:r>
              <a:rPr lang="en-GB" sz="2800" dirty="0" smtClean="0"/>
              <a:t>SLA</a:t>
            </a:r>
            <a:endParaRPr lang="en-GB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194" name="Picture 2" descr="Hearst, Pat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950092"/>
            <a:ext cx="2658811" cy="45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Waves of terrorism through gendered lens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The leftist wave: focus on the USA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117154"/>
            <a:ext cx="4520187" cy="4407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Terrorism mirrored Second </a:t>
            </a:r>
            <a:r>
              <a:rPr lang="en-GB" sz="2800" dirty="0"/>
              <a:t>W</a:t>
            </a:r>
            <a:r>
              <a:rPr lang="en-GB" sz="2800" dirty="0" smtClean="0"/>
              <a:t>ave of Feminism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American women also strongly affected by the struggle for ‘black liberation’ and anti-Vietnam War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Most of the women involved in terrorism were middle-class, college-educated young </a:t>
            </a:r>
            <a:r>
              <a:rPr lang="en-GB" sz="2800" dirty="0" smtClean="0"/>
              <a:t>women</a:t>
            </a: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9218" name="Picture 2" descr="Image result for women in the black liberation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5" y="2117154"/>
            <a:ext cx="5625686" cy="4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385947" y="160336"/>
            <a:ext cx="1180605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THE RELIGIOUS WAVE THROUGH GENDERED LENS 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waves of terroris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290" name="Picture 2" descr="Image result for FEMALE RELIGIOUS TERRO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60" y="2782670"/>
            <a:ext cx="6254932" cy="33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794075"/>
            <a:ext cx="4824411" cy="354140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 smtClean="0"/>
              <a:t> Problematize how ‘</a:t>
            </a:r>
            <a:r>
              <a:rPr lang="en-GB" sz="2800" dirty="0" smtClean="0"/>
              <a:t>gender’ </a:t>
            </a:r>
            <a:r>
              <a:rPr lang="en-GB" sz="2800" dirty="0"/>
              <a:t>affects </a:t>
            </a:r>
            <a:r>
              <a:rPr lang="en-GB" sz="2800" dirty="0" smtClean="0"/>
              <a:t>women engagement in terrorism and/or our perception of it </a:t>
            </a:r>
            <a:endParaRPr lang="en-US" sz="28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Critically evaluate real or perceived </a:t>
            </a:r>
            <a:r>
              <a:rPr lang="en-GB" sz="2800" dirty="0" smtClean="0"/>
              <a:t>differences in </a:t>
            </a:r>
            <a:r>
              <a:rPr lang="en-GB" sz="2800" dirty="0"/>
              <a:t>why and </a:t>
            </a:r>
            <a:r>
              <a:rPr lang="en-GB" sz="2800" dirty="0" smtClean="0"/>
              <a:t>how men and women perpetrate </a:t>
            </a:r>
            <a:r>
              <a:rPr lang="en-GB" sz="2800" dirty="0"/>
              <a:t>political </a:t>
            </a:r>
            <a:r>
              <a:rPr lang="en-GB" sz="2800" dirty="0" smtClean="0"/>
              <a:t>violence and how </a:t>
            </a:r>
            <a:r>
              <a:rPr lang="en-GB" sz="2800" dirty="0"/>
              <a:t>they are portrayed when they do so</a:t>
            </a:r>
          </a:p>
        </p:txBody>
      </p:sp>
      <p:sp>
        <p:nvSpPr>
          <p:cNvPr id="3" name="AutoShape 2" descr="Image result for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Image result for female terro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81" y="1794075"/>
            <a:ext cx="4879367" cy="33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The religious wave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133190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6" y="2117154"/>
            <a:ext cx="5732043" cy="4407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3200" dirty="0" smtClean="0"/>
              <a:t> Female suicide bombers: ‘gender’ as a strategic advantage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3200" dirty="0" smtClean="0"/>
              <a:t> What do women do? The case of ISIS at its peak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How are ISIS’s women portrayed by the media? The case of British newspapers</a:t>
            </a:r>
          </a:p>
          <a:p>
            <a:pPr marL="0" indent="0">
              <a:buClrTx/>
              <a:buNone/>
            </a:pPr>
            <a:endParaRPr lang="en-GB" sz="24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An international arrest warrant has been issued for Samantha Lewthwaite, top, the 'White Widowâ after the Nairobi outrag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08" y="2002545"/>
            <a:ext cx="4696991" cy="43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The religious 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female suicide bombers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117154"/>
            <a:ext cx="8304246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Sana'a </a:t>
            </a:r>
            <a:r>
              <a:rPr lang="en-GB" sz="2800" dirty="0" err="1"/>
              <a:t>Mehaidli</a:t>
            </a:r>
            <a:r>
              <a:rPr lang="en-GB" sz="2800" dirty="0"/>
              <a:t>, a member of the Syrian Social Nationalist Party, </a:t>
            </a:r>
            <a:r>
              <a:rPr lang="en-GB" sz="2800" dirty="0" smtClean="0"/>
              <a:t>first woman suicide bomber in 1985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Women </a:t>
            </a:r>
            <a:r>
              <a:rPr lang="en-GB" sz="2800" dirty="0"/>
              <a:t>comprised one third to one half of the elite Black </a:t>
            </a:r>
            <a:r>
              <a:rPr lang="en-GB" sz="2800" dirty="0" smtClean="0"/>
              <a:t>Tigers of the </a:t>
            </a:r>
            <a:r>
              <a:rPr lang="en-GB" sz="2800" dirty="0"/>
              <a:t>Liberation Tigers of Tamil </a:t>
            </a:r>
            <a:r>
              <a:rPr lang="en-GB" sz="2800" dirty="0" smtClean="0"/>
              <a:t>Eelam*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Chechenia ‘Black Widows’ also very active. About 42% of suicide attacks between 2002 and 2005*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Beginning in 2002 Palestinian women carried out a long series of suicide attacks against </a:t>
            </a:r>
            <a:r>
              <a:rPr lang="en-GB" sz="2800" dirty="0" smtClean="0"/>
              <a:t>Israelis. Al-Qaeda and ISIS progressively green-lighted women attacks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Gender as a strategic advantage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3314" name="Picture 2" descr="https://upload.wikimedia.org/wikipedia/en/thumb/a/a1/Sana_02.jpg/220px-San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62" y="2119651"/>
            <a:ext cx="2935231" cy="44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700" dirty="0"/>
              <a:t>The religious </a:t>
            </a:r>
            <a:r>
              <a:rPr lang="en-GB" sz="2700" dirty="0" smtClean="0"/>
              <a:t>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do </a:t>
            </a:r>
            <a:r>
              <a:rPr lang="en-GB" dirty="0"/>
              <a:t>women </a:t>
            </a:r>
            <a:r>
              <a:rPr lang="en-GB" dirty="0" smtClean="0"/>
              <a:t>do? The case of </a:t>
            </a:r>
            <a:r>
              <a:rPr lang="en-GB" dirty="0" err="1" smtClean="0"/>
              <a:t>isis</a:t>
            </a:r>
            <a:r>
              <a:rPr lang="en-GB" dirty="0" smtClean="0"/>
              <a:t> at its peak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4" y="2117154"/>
            <a:ext cx="8488621" cy="4407074"/>
          </a:xfrm>
          <a:prstGeom prst="rect">
            <a:avLst/>
          </a:prstGeom>
        </p:spPr>
        <p:txBody>
          <a:bodyPr vert="horz" lIns="45720" tIns="45720" rIns="4572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 smtClean="0"/>
              <a:t> Women central to ISIS’s statebuilding project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 smtClean="0"/>
              <a:t> All-female safe house in Islamic State-controlled Syria, the </a:t>
            </a:r>
            <a:r>
              <a:rPr lang="en-GB" sz="10400" i="1" dirty="0" err="1" smtClean="0"/>
              <a:t>maqar</a:t>
            </a:r>
            <a:r>
              <a:rPr lang="en-GB" sz="10400" dirty="0" smtClean="0"/>
              <a:t>, operated as matchmaking service and a jihad-style finishing school*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 smtClean="0"/>
              <a:t> Main role as “jihadi brides” and “jihadi mothers”. But much more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i="1" dirty="0" smtClean="0"/>
              <a:t> Al-</a:t>
            </a:r>
            <a:r>
              <a:rPr lang="en-GB" sz="10400" i="1" dirty="0" err="1" smtClean="0"/>
              <a:t>Khansaa</a:t>
            </a:r>
            <a:r>
              <a:rPr lang="en-GB" sz="10400" i="1" dirty="0" smtClean="0"/>
              <a:t> Brigade </a:t>
            </a:r>
            <a:r>
              <a:rPr lang="en-GB" sz="10400" dirty="0" smtClean="0"/>
              <a:t>to police morality</a:t>
            </a:r>
            <a:endParaRPr lang="en-GB" sz="10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 smtClean="0"/>
              <a:t> Key recruiters for Westerners brides and fighters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 smtClean="0"/>
              <a:t> Skilled workers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10400" dirty="0"/>
              <a:t> </a:t>
            </a:r>
            <a:r>
              <a:rPr lang="en-GB" sz="10400" dirty="0" smtClean="0"/>
              <a:t>Combat role from 2015 and call to global jihad soon after. ISIS-inspired female suicide bombers in Iraq and elsewhere   </a:t>
            </a:r>
          </a:p>
          <a:p>
            <a:pPr marL="128016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10000" dirty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196" y="2214431"/>
            <a:ext cx="253479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700" dirty="0"/>
              <a:t>The religious </a:t>
            </a:r>
            <a:r>
              <a:rPr lang="en-GB" sz="2700" dirty="0" smtClean="0"/>
              <a:t>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are </a:t>
            </a:r>
            <a:r>
              <a:rPr lang="en-GB" dirty="0" err="1" smtClean="0"/>
              <a:t>isis’</a:t>
            </a:r>
            <a:r>
              <a:rPr lang="en-GB" dirty="0" smtClean="0"/>
              <a:t> women portrayed by the media: the case of British newspapers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275035"/>
            <a:ext cx="6351576" cy="4407074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2800" b="1" i="1" dirty="0" smtClean="0"/>
              <a:t>Jihadi bride label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Assigned </a:t>
            </a:r>
            <a:r>
              <a:rPr lang="en-GB" sz="2800" dirty="0"/>
              <a:t>a (pre)determined gender role within the </a:t>
            </a:r>
            <a:r>
              <a:rPr lang="en-GB" sz="2800" dirty="0" smtClean="0"/>
              <a:t>organisation. It acknowledged women’s </a:t>
            </a:r>
            <a:r>
              <a:rPr lang="en-GB" sz="2800" dirty="0"/>
              <a:t>agency only within the frame of </a:t>
            </a:r>
            <a:r>
              <a:rPr lang="en-GB" sz="2800" dirty="0" smtClean="0"/>
              <a:t>marriage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Different to men labelled as ‘foreign fighters’ which acknowledged broader, heroic men’s agency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Only partly reflected the reality of women’s roles within ISIS</a:t>
            </a:r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04" y="2461938"/>
            <a:ext cx="4215567" cy="39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700" dirty="0"/>
              <a:t>The religious </a:t>
            </a:r>
            <a:r>
              <a:rPr lang="en-GB" sz="2700" dirty="0" smtClean="0"/>
              <a:t>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are </a:t>
            </a:r>
            <a:r>
              <a:rPr lang="en-GB" dirty="0" err="1" smtClean="0"/>
              <a:t>isis’</a:t>
            </a:r>
            <a:r>
              <a:rPr lang="en-GB" dirty="0" smtClean="0"/>
              <a:t> women portrayed by the media: the case of British newspapers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275035"/>
            <a:ext cx="6351576" cy="440707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/>
              <a:t>The vulnerable, confused and naïve jihadists label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Depicted women </a:t>
            </a:r>
            <a:r>
              <a:rPr lang="en-GB" sz="2800" dirty="0"/>
              <a:t>as naïve </a:t>
            </a:r>
            <a:r>
              <a:rPr lang="en-GB" sz="2800" dirty="0" smtClean="0"/>
              <a:t>subjects erased the </a:t>
            </a:r>
            <a:r>
              <a:rPr lang="en-GB" sz="2800" dirty="0"/>
              <a:t>political commitment that may have driven them to join ISIS </a:t>
            </a:r>
            <a:endParaRPr lang="en-GB" sz="2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It </a:t>
            </a:r>
            <a:r>
              <a:rPr lang="en-GB" sz="2800" dirty="0"/>
              <a:t>constructed a terrorist that is </a:t>
            </a:r>
            <a:r>
              <a:rPr lang="en-GB" sz="2800" dirty="0" smtClean="0"/>
              <a:t>not dangerous, violent or credible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Different from men viewed as very dangerous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 reality many ISIS’s women are very ideologically committed, often more than men</a:t>
            </a:r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74" name="Picture 2" descr="Image result for young jihadi girls british news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7" y="2310381"/>
            <a:ext cx="4334035" cy="43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700" dirty="0"/>
              <a:t>The religious </a:t>
            </a:r>
            <a:r>
              <a:rPr lang="en-GB" sz="2700" dirty="0" smtClean="0"/>
              <a:t>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are </a:t>
            </a:r>
            <a:r>
              <a:rPr lang="en-GB" dirty="0" err="1" smtClean="0"/>
              <a:t>isis’</a:t>
            </a:r>
            <a:r>
              <a:rPr lang="en-GB" dirty="0" smtClean="0"/>
              <a:t> women portrayed by the media: the case of British newspapers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275035"/>
            <a:ext cx="6147645" cy="4407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/>
              <a:t>Lured, groomed and enticed jihadists label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The passive voice neglected </a:t>
            </a:r>
            <a:r>
              <a:rPr lang="en-GB" sz="2800" dirty="0" smtClean="0"/>
              <a:t>women’s agency and depicted them as victims </a:t>
            </a:r>
            <a:r>
              <a:rPr lang="en-GB" sz="2800" dirty="0"/>
              <a:t>of the men terrorists who, contrastingly, did exercise their </a:t>
            </a:r>
            <a:r>
              <a:rPr lang="en-GB" sz="2800" dirty="0" smtClean="0"/>
              <a:t>agency</a:t>
            </a:r>
            <a:r>
              <a:rPr lang="en-GB" sz="2800" dirty="0"/>
              <a:t> </a:t>
            </a:r>
            <a:endParaRPr lang="en-GB" sz="2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Women were infantilised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W</a:t>
            </a:r>
            <a:r>
              <a:rPr lang="en-GB" sz="2800" dirty="0" smtClean="0"/>
              <a:t>omen’s </a:t>
            </a:r>
            <a:r>
              <a:rPr lang="en-GB" sz="2800" dirty="0"/>
              <a:t>own words did not support this frame</a:t>
            </a:r>
            <a:endParaRPr lang="en-GB" sz="2800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220" y="2275035"/>
            <a:ext cx="4394383" cy="39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700" dirty="0"/>
              <a:t>The religious </a:t>
            </a:r>
            <a:r>
              <a:rPr lang="en-GB" sz="2700" dirty="0" smtClean="0"/>
              <a:t>wave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are </a:t>
            </a:r>
            <a:r>
              <a:rPr lang="en-GB" dirty="0" err="1" smtClean="0"/>
              <a:t>isis’</a:t>
            </a:r>
            <a:r>
              <a:rPr lang="en-GB" dirty="0" smtClean="0"/>
              <a:t> women portrayed by the media: the case of British newspapers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7264677" cy="43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2275035"/>
            <a:ext cx="6147645" cy="4407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/>
              <a:t>Beauty label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S</a:t>
            </a:r>
            <a:r>
              <a:rPr lang="en-GB" sz="2800" dirty="0" smtClean="0"/>
              <a:t>hifted </a:t>
            </a:r>
            <a:r>
              <a:rPr lang="en-GB" sz="2800" dirty="0"/>
              <a:t>the focus from these militants’ political claims or actions to their </a:t>
            </a:r>
            <a:r>
              <a:rPr lang="en-GB" sz="2800" dirty="0" smtClean="0"/>
              <a:t>looks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Dramatized the difference between their appearance and their violent present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Different to men whose physical appearance is hardly ever noted</a:t>
            </a:r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Vera Zasuli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73" y="2337064"/>
            <a:ext cx="4453530" cy="40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764806" y="617537"/>
            <a:ext cx="1100658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GB" sz="66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8" y="1989137"/>
            <a:ext cx="2889955" cy="3351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6053" y="1186025"/>
            <a:ext cx="76100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Mia Bloom - Seeing the New Face of Terrorism</a:t>
            </a:r>
            <a:endParaRPr lang="en-US" sz="3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810286" y="1886797"/>
            <a:ext cx="2339543" cy="3560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1679" y="2821021"/>
            <a:ext cx="2763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 to students: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Pay particular attention to ‘motivations’ (why women join terrorist groups).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Mia Bloom’s ‘</a:t>
            </a:r>
            <a:r>
              <a:rPr lang="en-US" dirty="0" err="1" smtClean="0">
                <a:solidFill>
                  <a:schemeClr val="bg1"/>
                </a:solidFill>
              </a:rPr>
              <a:t>Rs</a:t>
            </a:r>
            <a:r>
              <a:rPr lang="en-US" dirty="0" smtClean="0">
                <a:solidFill>
                  <a:schemeClr val="bg1"/>
                </a:solidFill>
              </a:rPr>
              <a:t>’ may be in your quiz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89" y="105714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KEY points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5116" y="1271239"/>
            <a:ext cx="7400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NZ" sz="2800" dirty="0" smtClean="0"/>
              <a:t> Women have always been involved in terrorism and political violence. The level and type of involvement has changed across time and 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NZ" sz="2800" dirty="0" smtClean="0"/>
              <a:t> Women involvement in terrorism is shaped partially by ‘gender’ and other social identities. But gender expectations more often colour how perception of their involvement, rather than their real involvement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Gender sensitive analysis need to be context-specific, focus on facts and should be mindful of this perception risk </a:t>
            </a:r>
            <a:endParaRPr lang="en-NZ" dirty="0"/>
          </a:p>
        </p:txBody>
      </p:sp>
      <p:pic>
        <p:nvPicPr>
          <p:cNvPr id="5122" name="Picture 2" descr="Image result for the politics of terrorism lab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91" y="1271239"/>
            <a:ext cx="3680297" cy="49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865" y="1793579"/>
            <a:ext cx="6539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600" dirty="0" smtClean="0"/>
              <a:t> Gender-sensitive analysis: Some key concepts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Gender-sensitive analyses of </a:t>
            </a:r>
            <a:r>
              <a:rPr lang="en-GB" sz="3600" dirty="0" smtClean="0"/>
              <a:t>Rapaport’s “Four Waves”  of terrorism. Focus on Religious Wave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Mia Bloom: Seeing the New Faces of Terrorism </a:t>
            </a:r>
            <a:r>
              <a:rPr lang="en-US" sz="3600" dirty="0" smtClean="0"/>
              <a:t> </a:t>
            </a:r>
            <a:endParaRPr lang="en-GB" sz="3600" dirty="0" smtClean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932460"/>
            <a:ext cx="4468306" cy="41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155575" y="312736"/>
            <a:ext cx="837960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GENDERED LENS: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SOME KEY CONCEPTS 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098" name="Picture 2" descr="Image result for terrorism and g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49" y="465137"/>
            <a:ext cx="3928183" cy="57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Gendered lens: some key concepts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5589322" cy="3775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52955" y="2026258"/>
            <a:ext cx="5932636" cy="34814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q"/>
            </a:pPr>
            <a:r>
              <a:rPr lang="en-AU" sz="4000" dirty="0" smtClean="0"/>
              <a:t> Social construct </a:t>
            </a:r>
            <a:endParaRPr lang="en-US" sz="4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4000" dirty="0"/>
              <a:t> </a:t>
            </a:r>
            <a:r>
              <a:rPr lang="en-US" sz="4000" dirty="0" smtClean="0"/>
              <a:t>Gender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4000" dirty="0"/>
              <a:t> </a:t>
            </a:r>
            <a:r>
              <a:rPr lang="en-US" sz="4000" dirty="0" smtClean="0"/>
              <a:t>Intersectionality </a:t>
            </a:r>
            <a:endParaRPr lang="en-AU" sz="4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55" y="1923860"/>
            <a:ext cx="5242040" cy="42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16860" cy="149961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Gendered lens: some key concepts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SOCIAL CONSTRUCTs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4194" y="1889356"/>
            <a:ext cx="8017102" cy="471733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AU" sz="2800" dirty="0" smtClean="0"/>
              <a:t> A </a:t>
            </a:r>
            <a:r>
              <a:rPr lang="en-AU" sz="2800" dirty="0"/>
              <a:t>social construct is something that exists not in objective reality, but as a result of human interaction. It exists because humans agree that it exists*</a:t>
            </a:r>
            <a:endParaRPr lang="en-GB" sz="2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AU" sz="2800" dirty="0" smtClean="0"/>
              <a:t> Social </a:t>
            </a:r>
            <a:r>
              <a:rPr lang="en-AU" sz="2800" dirty="0"/>
              <a:t>constructs shape our lives. But we also shape them. If a society changes, constructs would develop and old ones may weaken. Constructs are thus fluid*</a:t>
            </a:r>
            <a:endParaRPr lang="en-GB" sz="2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AU" sz="2800" dirty="0" smtClean="0"/>
              <a:t> Social </a:t>
            </a:r>
            <a:r>
              <a:rPr lang="en-AU" sz="2800" dirty="0"/>
              <a:t>constructs are context specific. Different societies have different constructs; what is the "norm" here may clash with what is the "norm" in another country</a:t>
            </a:r>
            <a:endParaRPr lang="en-GB" sz="2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AU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errorism is a social construct</a:t>
            </a:r>
            <a:endParaRPr lang="en-GB" sz="28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296" y="1889355"/>
            <a:ext cx="3269692" cy="47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Gendered lens: some key concepts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gender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046522" cy="3775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69974" y="1951196"/>
            <a:ext cx="7558460" cy="440096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AU" sz="2800" dirty="0" smtClean="0"/>
              <a:t> </a:t>
            </a:r>
            <a:r>
              <a:rPr lang="en-GB" sz="2800" dirty="0"/>
              <a:t>S</a:t>
            </a:r>
            <a:r>
              <a:rPr lang="en-GB" sz="2800" dirty="0" smtClean="0"/>
              <a:t>ex</a:t>
            </a:r>
            <a:r>
              <a:rPr lang="en-GB" sz="2800" b="1" dirty="0" smtClean="0"/>
              <a:t> </a:t>
            </a:r>
            <a:r>
              <a:rPr lang="en-GB" sz="2800" dirty="0"/>
              <a:t>refers to </a:t>
            </a:r>
            <a:r>
              <a:rPr lang="en-GB" sz="2800" dirty="0" smtClean="0"/>
              <a:t>the </a:t>
            </a:r>
            <a:r>
              <a:rPr lang="en-GB" sz="2800" dirty="0"/>
              <a:t>categories of male and female and </a:t>
            </a:r>
            <a:r>
              <a:rPr lang="en-GB" sz="2800" dirty="0" smtClean="0"/>
              <a:t>their </a:t>
            </a:r>
            <a:r>
              <a:rPr lang="en-GB" sz="2800" dirty="0"/>
              <a:t>biological </a:t>
            </a:r>
            <a:r>
              <a:rPr lang="en-GB" sz="2800" dirty="0" smtClean="0"/>
              <a:t>characteristics. Gender </a:t>
            </a:r>
            <a:r>
              <a:rPr lang="en-GB" sz="2800" dirty="0"/>
              <a:t>is </a:t>
            </a:r>
            <a:r>
              <a:rPr lang="en-GB" sz="2800" dirty="0" smtClean="0"/>
              <a:t>the </a:t>
            </a:r>
            <a:r>
              <a:rPr lang="en-GB" sz="2800" dirty="0"/>
              <a:t>assignment of masculine and feminine characteristics to bodies in cultural </a:t>
            </a:r>
            <a:r>
              <a:rPr lang="en-GB" sz="2800" dirty="0" smtClean="0"/>
              <a:t>contexts. Gender is a social construct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Gender </a:t>
            </a:r>
            <a:r>
              <a:rPr lang="en-GB" sz="2800" dirty="0"/>
              <a:t>is contextual and plural in a given </a:t>
            </a:r>
            <a:r>
              <a:rPr lang="en-GB" sz="2800" dirty="0" smtClean="0"/>
              <a:t>culture, across cultures and over </a:t>
            </a:r>
            <a:r>
              <a:rPr lang="en-GB" sz="2800" dirty="0"/>
              <a:t>historical </a:t>
            </a:r>
            <a:r>
              <a:rPr lang="en-GB" sz="2800" dirty="0" smtClean="0"/>
              <a:t>time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The construct of what being ‘male’ or ‘female’ entails in any given society affects how we view male and female engagement in terrorism*</a:t>
            </a:r>
            <a:endParaRPr lang="en-US" sz="2800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194" name="Picture 2" descr="https://media.springernature.com/w306/springer-static/cover-hires/book/978-3-319-73628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29" y="1951196"/>
            <a:ext cx="3068911" cy="46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7538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Gendered lens: some key concepts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intersectionality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6046522" cy="3775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69974" y="1951196"/>
            <a:ext cx="7558460" cy="440707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Gender alone is insufficient to understand how </a:t>
            </a:r>
            <a:r>
              <a:rPr lang="en-GB" sz="2800" dirty="0" smtClean="0"/>
              <a:t>women relate </a:t>
            </a:r>
            <a:r>
              <a:rPr lang="en-GB" sz="2800" dirty="0"/>
              <a:t>to terrorism. </a:t>
            </a:r>
            <a:r>
              <a:rPr lang="en-GB" sz="2800" dirty="0" smtClean="0"/>
              <a:t>Women of </a:t>
            </a:r>
            <a:r>
              <a:rPr lang="en-GB" sz="2800" dirty="0"/>
              <a:t>various ages, race, class, disability, and religion may relate to terrorism </a:t>
            </a:r>
            <a:r>
              <a:rPr lang="en-GB" sz="2800" dirty="0" smtClean="0"/>
              <a:t>differently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Intersectionality </a:t>
            </a:r>
            <a:r>
              <a:rPr lang="en-GB" sz="2800" dirty="0" smtClean="0"/>
              <a:t>refers to how one’s identities— </a:t>
            </a:r>
            <a:r>
              <a:rPr lang="en-GB" sz="2800" dirty="0"/>
              <a:t>such as race, gender, class, age, disability, and </a:t>
            </a:r>
            <a:r>
              <a:rPr lang="en-GB" sz="2800" dirty="0" smtClean="0"/>
              <a:t>religion—interact, or “</a:t>
            </a:r>
            <a:r>
              <a:rPr lang="en-GB" sz="2800" dirty="0"/>
              <a:t>intersect</a:t>
            </a:r>
            <a:r>
              <a:rPr lang="en-GB" sz="2800" dirty="0" smtClean="0"/>
              <a:t>”, </a:t>
            </a:r>
            <a:r>
              <a:rPr lang="en-GB" sz="2800" dirty="0"/>
              <a:t>and produce specific life </a:t>
            </a:r>
            <a:r>
              <a:rPr lang="en-GB" sz="2800" dirty="0" smtClean="0"/>
              <a:t>experiences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Intersectionality is relevant to terrorism since one’s identities influence </a:t>
            </a:r>
            <a:r>
              <a:rPr lang="en-GB" sz="2800" dirty="0"/>
              <a:t>participation in terrorist activities </a:t>
            </a:r>
            <a:endParaRPr lang="en-GB" sz="2800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poverty and terroris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intersectiona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AutoShape 4" descr="Image result for intersectional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844" y="2061703"/>
            <a:ext cx="2796697" cy="41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460375" y="4395639"/>
            <a:ext cx="1180605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WAVES OF TERRORISM THROUGH GENDERED LENS 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waves of terroris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11" y="614905"/>
            <a:ext cx="5560052" cy="39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1452</Words>
  <Application>Microsoft Office PowerPoint</Application>
  <PresentationFormat>Widescreen</PresentationFormat>
  <Paragraphs>135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aims</vt:lpstr>
      <vt:lpstr>outline</vt:lpstr>
      <vt:lpstr>PowerPoint Presentation</vt:lpstr>
      <vt:lpstr>Gendered lens: some key concepts </vt:lpstr>
      <vt:lpstr>Gendered lens: some key concepts SOCIAL CONSTRUCTs</vt:lpstr>
      <vt:lpstr>Gendered lens: some key concepts gender </vt:lpstr>
      <vt:lpstr>Gendered lens: some key concepts intersectionality </vt:lpstr>
      <vt:lpstr>PowerPoint Presentation</vt:lpstr>
      <vt:lpstr>Waves of terrorism through gendered lens  The anarchist wave: focus on Narodnaya Volya </vt:lpstr>
      <vt:lpstr>Waves of terrorism through gendered lens  The anarchist wave: focus on Narodnaya Volya </vt:lpstr>
      <vt:lpstr>Waves of terrorism through gendered lens  The NATIONALIST wave: focus on FLN</vt:lpstr>
      <vt:lpstr>Waves of terrorism through gendered lens  The NATIONALIST wave: focus on FLN</vt:lpstr>
      <vt:lpstr>Waves of terrorism through gendered lens  The leftist wave</vt:lpstr>
      <vt:lpstr>Waves of terrorism through gendered lens  The leftist wave: focus on Italy</vt:lpstr>
      <vt:lpstr>Waves of terrorism through gendered lens  The leftist wave: focus on Italy</vt:lpstr>
      <vt:lpstr>Waves of terrorism through gendered lens  The leftist wave: focus on the USA</vt:lpstr>
      <vt:lpstr>Waves of terrorism through gendered lens  The leftist wave: focus on the USA</vt:lpstr>
      <vt:lpstr>PowerPoint Presentation</vt:lpstr>
      <vt:lpstr>The religious wave</vt:lpstr>
      <vt:lpstr>The religious wave female suicide bombers</vt:lpstr>
      <vt:lpstr>  The religious wave what do women do? The case of isis at its peak </vt:lpstr>
      <vt:lpstr>  The religious wave How are isis’ women portrayed by the media: the case of British newspapers  </vt:lpstr>
      <vt:lpstr>  The religious wave How are isis’ women portrayed by the media: the case of British newspapers  </vt:lpstr>
      <vt:lpstr>  The religious wave How are isis’ women portrayed by the media: the case of British newspapers  </vt:lpstr>
      <vt:lpstr>  The religious wave How are isis’ women portrayed by the media: the case of British newspapers  </vt:lpstr>
      <vt:lpstr>PowerPoint Presentation</vt:lpstr>
      <vt:lpstr>KEY points 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Conflict, Security and Development</dc:title>
  <dc:creator>Synne Dyvik</dc:creator>
  <cp:lastModifiedBy>Fabio Scarpello</cp:lastModifiedBy>
  <cp:revision>383</cp:revision>
  <dcterms:created xsi:type="dcterms:W3CDTF">2015-09-14T16:04:57Z</dcterms:created>
  <dcterms:modified xsi:type="dcterms:W3CDTF">2019-08-13T01:03:30Z</dcterms:modified>
</cp:coreProperties>
</file>