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31"/>
  </p:notesMasterIdLst>
  <p:sldIdLst>
    <p:sldId id="267" r:id="rId2"/>
    <p:sldId id="390" r:id="rId3"/>
    <p:sldId id="391" r:id="rId4"/>
    <p:sldId id="294" r:id="rId5"/>
    <p:sldId id="264" r:id="rId6"/>
    <p:sldId id="342" r:id="rId7"/>
    <p:sldId id="281" r:id="rId8"/>
    <p:sldId id="325" r:id="rId9"/>
    <p:sldId id="373" r:id="rId10"/>
    <p:sldId id="376" r:id="rId11"/>
    <p:sldId id="377" r:id="rId12"/>
    <p:sldId id="346" r:id="rId13"/>
    <p:sldId id="349" r:id="rId14"/>
    <p:sldId id="378" r:id="rId15"/>
    <p:sldId id="389" r:id="rId16"/>
    <p:sldId id="379" r:id="rId17"/>
    <p:sldId id="380" r:id="rId18"/>
    <p:sldId id="382" r:id="rId19"/>
    <p:sldId id="359" r:id="rId20"/>
    <p:sldId id="358" r:id="rId21"/>
    <p:sldId id="383" r:id="rId22"/>
    <p:sldId id="384" r:id="rId23"/>
    <p:sldId id="385" r:id="rId24"/>
    <p:sldId id="386" r:id="rId25"/>
    <p:sldId id="387" r:id="rId26"/>
    <p:sldId id="388" r:id="rId27"/>
    <p:sldId id="392" r:id="rId28"/>
    <p:sldId id="312" r:id="rId29"/>
    <p:sldId id="3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6" autoAdjust="0"/>
    <p:restoredTop sz="93605" autoAdjust="0"/>
  </p:normalViewPr>
  <p:slideViewPr>
    <p:cSldViewPr snapToGrid="0">
      <p:cViewPr varScale="1">
        <p:scale>
          <a:sx n="79" d="100"/>
          <a:sy n="79" d="100"/>
        </p:scale>
        <p:origin x="317" y="8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02448-D0EB-4566-9E19-F2C380C63102}" type="doc">
      <dgm:prSet loTypeId="urn:microsoft.com/office/officeart/2005/8/layout/pyramid1" loCatId="pyramid" qsTypeId="urn:microsoft.com/office/officeart/2005/8/quickstyle/simple1" qsCatId="simple" csTypeId="urn:microsoft.com/office/officeart/2005/8/colors/accent1_2" csCatId="accent1" phldr="1"/>
      <dgm:spPr/>
    </dgm:pt>
    <dgm:pt modelId="{CEB3CBAE-6902-4FCF-9DEC-2348E79FCEFA}">
      <dgm:prSet phldrT="[Text]"/>
      <dgm:spPr>
        <a:solidFill>
          <a:srgbClr val="FF0000"/>
        </a:solidFill>
      </dgm:spPr>
      <dgm:t>
        <a:bodyPr/>
        <a:lstStyle/>
        <a:p>
          <a:r>
            <a:rPr lang="en-GB" dirty="0" smtClean="0"/>
            <a:t>Leadership</a:t>
          </a:r>
          <a:endParaRPr lang="en-GB" dirty="0"/>
        </a:p>
      </dgm:t>
    </dgm:pt>
    <dgm:pt modelId="{2200F5F8-F93D-459B-8179-C599153429AD}" type="parTrans" cxnId="{B5103042-F7AB-4BD1-A2E9-EE346BEE8C59}">
      <dgm:prSet/>
      <dgm:spPr/>
      <dgm:t>
        <a:bodyPr/>
        <a:lstStyle/>
        <a:p>
          <a:endParaRPr lang="en-GB"/>
        </a:p>
      </dgm:t>
    </dgm:pt>
    <dgm:pt modelId="{EE0A6350-777A-4508-9659-374FCA9B3F99}" type="sibTrans" cxnId="{B5103042-F7AB-4BD1-A2E9-EE346BEE8C59}">
      <dgm:prSet/>
      <dgm:spPr/>
      <dgm:t>
        <a:bodyPr/>
        <a:lstStyle/>
        <a:p>
          <a:endParaRPr lang="en-GB"/>
        </a:p>
      </dgm:t>
    </dgm:pt>
    <dgm:pt modelId="{EDE23B94-25CC-4568-B28F-49F87B1AC44F}">
      <dgm:prSet phldrT="[Text]"/>
      <dgm:spPr>
        <a:solidFill>
          <a:srgbClr val="FFC000"/>
        </a:solidFill>
      </dgm:spPr>
      <dgm:t>
        <a:bodyPr/>
        <a:lstStyle/>
        <a:p>
          <a:r>
            <a:rPr lang="en-GB" dirty="0" smtClean="0"/>
            <a:t>Active cadres</a:t>
          </a:r>
          <a:endParaRPr lang="en-GB" dirty="0"/>
        </a:p>
      </dgm:t>
    </dgm:pt>
    <dgm:pt modelId="{597C236E-304B-4934-AB90-09A3BD00AF65}" type="parTrans" cxnId="{171C5909-9C71-4812-B10D-2E018D2789C3}">
      <dgm:prSet/>
      <dgm:spPr/>
      <dgm:t>
        <a:bodyPr/>
        <a:lstStyle/>
        <a:p>
          <a:endParaRPr lang="en-GB"/>
        </a:p>
      </dgm:t>
    </dgm:pt>
    <dgm:pt modelId="{6EDBE1C9-626C-434B-B672-CA331EA35127}" type="sibTrans" cxnId="{171C5909-9C71-4812-B10D-2E018D2789C3}">
      <dgm:prSet/>
      <dgm:spPr/>
      <dgm:t>
        <a:bodyPr/>
        <a:lstStyle/>
        <a:p>
          <a:endParaRPr lang="en-GB"/>
        </a:p>
      </dgm:t>
    </dgm:pt>
    <dgm:pt modelId="{7DB5B0D7-CA68-498C-AE4E-841B95408907}">
      <dgm:prSet phldrT="[Text]"/>
      <dgm:spPr>
        <a:solidFill>
          <a:srgbClr val="FFFF00"/>
        </a:solidFill>
      </dgm:spPr>
      <dgm:t>
        <a:bodyPr/>
        <a:lstStyle/>
        <a:p>
          <a:r>
            <a:rPr lang="en-GB" dirty="0" smtClean="0"/>
            <a:t>Active supporters </a:t>
          </a:r>
          <a:endParaRPr lang="en-GB" dirty="0"/>
        </a:p>
      </dgm:t>
    </dgm:pt>
    <dgm:pt modelId="{BFA66016-B902-4528-82B3-009DF856C28E}" type="parTrans" cxnId="{998D039B-3C38-4340-89D7-EAE6A817A3C2}">
      <dgm:prSet/>
      <dgm:spPr/>
      <dgm:t>
        <a:bodyPr/>
        <a:lstStyle/>
        <a:p>
          <a:endParaRPr lang="en-GB"/>
        </a:p>
      </dgm:t>
    </dgm:pt>
    <dgm:pt modelId="{D1A21D6A-EBD9-4C4E-979C-54C5B84D577C}" type="sibTrans" cxnId="{998D039B-3C38-4340-89D7-EAE6A817A3C2}">
      <dgm:prSet/>
      <dgm:spPr/>
      <dgm:t>
        <a:bodyPr/>
        <a:lstStyle/>
        <a:p>
          <a:endParaRPr lang="en-GB"/>
        </a:p>
      </dgm:t>
    </dgm:pt>
    <dgm:pt modelId="{D1FD55C6-726E-4037-984C-85F411CDB9B5}" type="pres">
      <dgm:prSet presAssocID="{53E02448-D0EB-4566-9E19-F2C380C63102}" presName="Name0" presStyleCnt="0">
        <dgm:presLayoutVars>
          <dgm:dir/>
          <dgm:animLvl val="lvl"/>
          <dgm:resizeHandles val="exact"/>
        </dgm:presLayoutVars>
      </dgm:prSet>
      <dgm:spPr/>
    </dgm:pt>
    <dgm:pt modelId="{148BF3E9-1203-440A-9E71-88E6226E6BA3}" type="pres">
      <dgm:prSet presAssocID="{CEB3CBAE-6902-4FCF-9DEC-2348E79FCEFA}" presName="Name8" presStyleCnt="0"/>
      <dgm:spPr/>
    </dgm:pt>
    <dgm:pt modelId="{0833D6CD-40E0-43BD-B0F6-9613EA879EA8}" type="pres">
      <dgm:prSet presAssocID="{CEB3CBAE-6902-4FCF-9DEC-2348E79FCEFA}" presName="level" presStyleLbl="node1" presStyleIdx="0" presStyleCnt="3">
        <dgm:presLayoutVars>
          <dgm:chMax val="1"/>
          <dgm:bulletEnabled val="1"/>
        </dgm:presLayoutVars>
      </dgm:prSet>
      <dgm:spPr/>
      <dgm:t>
        <a:bodyPr/>
        <a:lstStyle/>
        <a:p>
          <a:endParaRPr lang="en-GB"/>
        </a:p>
      </dgm:t>
    </dgm:pt>
    <dgm:pt modelId="{279ECF33-D12B-4CA6-9A4D-2C4CEC048B6A}" type="pres">
      <dgm:prSet presAssocID="{CEB3CBAE-6902-4FCF-9DEC-2348E79FCEFA}" presName="levelTx" presStyleLbl="revTx" presStyleIdx="0" presStyleCnt="0">
        <dgm:presLayoutVars>
          <dgm:chMax val="1"/>
          <dgm:bulletEnabled val="1"/>
        </dgm:presLayoutVars>
      </dgm:prSet>
      <dgm:spPr/>
      <dgm:t>
        <a:bodyPr/>
        <a:lstStyle/>
        <a:p>
          <a:endParaRPr lang="en-GB"/>
        </a:p>
      </dgm:t>
    </dgm:pt>
    <dgm:pt modelId="{EC5FB039-3A27-4927-905A-47C9597B46E7}" type="pres">
      <dgm:prSet presAssocID="{EDE23B94-25CC-4568-B28F-49F87B1AC44F}" presName="Name8" presStyleCnt="0"/>
      <dgm:spPr/>
    </dgm:pt>
    <dgm:pt modelId="{F49DE682-D380-4A29-AD03-08CDA7E7A68D}" type="pres">
      <dgm:prSet presAssocID="{EDE23B94-25CC-4568-B28F-49F87B1AC44F}" presName="level" presStyleLbl="node1" presStyleIdx="1" presStyleCnt="3">
        <dgm:presLayoutVars>
          <dgm:chMax val="1"/>
          <dgm:bulletEnabled val="1"/>
        </dgm:presLayoutVars>
      </dgm:prSet>
      <dgm:spPr/>
      <dgm:t>
        <a:bodyPr/>
        <a:lstStyle/>
        <a:p>
          <a:endParaRPr lang="en-US"/>
        </a:p>
      </dgm:t>
    </dgm:pt>
    <dgm:pt modelId="{6D28E236-3365-4EE0-A1A9-6BAFF22B6F28}" type="pres">
      <dgm:prSet presAssocID="{EDE23B94-25CC-4568-B28F-49F87B1AC44F}" presName="levelTx" presStyleLbl="revTx" presStyleIdx="0" presStyleCnt="0">
        <dgm:presLayoutVars>
          <dgm:chMax val="1"/>
          <dgm:bulletEnabled val="1"/>
        </dgm:presLayoutVars>
      </dgm:prSet>
      <dgm:spPr/>
      <dgm:t>
        <a:bodyPr/>
        <a:lstStyle/>
        <a:p>
          <a:endParaRPr lang="en-US"/>
        </a:p>
      </dgm:t>
    </dgm:pt>
    <dgm:pt modelId="{BB86FFFC-BD40-48B7-A804-820CE13948B4}" type="pres">
      <dgm:prSet presAssocID="{7DB5B0D7-CA68-498C-AE4E-841B95408907}" presName="Name8" presStyleCnt="0"/>
      <dgm:spPr/>
    </dgm:pt>
    <dgm:pt modelId="{47BB3CA9-216E-4572-9F9D-56164B9F1070}" type="pres">
      <dgm:prSet presAssocID="{7DB5B0D7-CA68-498C-AE4E-841B95408907}" presName="level" presStyleLbl="node1" presStyleIdx="2" presStyleCnt="3" custLinFactNeighborX="243" custLinFactNeighborY="-1999">
        <dgm:presLayoutVars>
          <dgm:chMax val="1"/>
          <dgm:bulletEnabled val="1"/>
        </dgm:presLayoutVars>
      </dgm:prSet>
      <dgm:spPr/>
      <dgm:t>
        <a:bodyPr/>
        <a:lstStyle/>
        <a:p>
          <a:endParaRPr lang="en-GB"/>
        </a:p>
      </dgm:t>
    </dgm:pt>
    <dgm:pt modelId="{49890819-9CB9-416D-9CDD-92F3BC0B8EE9}" type="pres">
      <dgm:prSet presAssocID="{7DB5B0D7-CA68-498C-AE4E-841B95408907}" presName="levelTx" presStyleLbl="revTx" presStyleIdx="0" presStyleCnt="0">
        <dgm:presLayoutVars>
          <dgm:chMax val="1"/>
          <dgm:bulletEnabled val="1"/>
        </dgm:presLayoutVars>
      </dgm:prSet>
      <dgm:spPr/>
      <dgm:t>
        <a:bodyPr/>
        <a:lstStyle/>
        <a:p>
          <a:endParaRPr lang="en-GB"/>
        </a:p>
      </dgm:t>
    </dgm:pt>
  </dgm:ptLst>
  <dgm:cxnLst>
    <dgm:cxn modelId="{34835D49-E7D5-4C2C-8B43-E57287E62F6E}" type="presOf" srcId="{53E02448-D0EB-4566-9E19-F2C380C63102}" destId="{D1FD55C6-726E-4037-984C-85F411CDB9B5}" srcOrd="0" destOrd="0" presId="urn:microsoft.com/office/officeart/2005/8/layout/pyramid1"/>
    <dgm:cxn modelId="{F7FF6583-EDDB-45FA-B482-FDE1C4D506A0}" type="presOf" srcId="{CEB3CBAE-6902-4FCF-9DEC-2348E79FCEFA}" destId="{0833D6CD-40E0-43BD-B0F6-9613EA879EA8}" srcOrd="0" destOrd="0" presId="urn:microsoft.com/office/officeart/2005/8/layout/pyramid1"/>
    <dgm:cxn modelId="{7657D4F6-396F-4FC7-BD97-1FE52CD87CE9}" type="presOf" srcId="{EDE23B94-25CC-4568-B28F-49F87B1AC44F}" destId="{F49DE682-D380-4A29-AD03-08CDA7E7A68D}" srcOrd="0" destOrd="0" presId="urn:microsoft.com/office/officeart/2005/8/layout/pyramid1"/>
    <dgm:cxn modelId="{4456D8F7-BB35-4A9A-9365-DFB5D6FC34FB}" type="presOf" srcId="{EDE23B94-25CC-4568-B28F-49F87B1AC44F}" destId="{6D28E236-3365-4EE0-A1A9-6BAFF22B6F28}" srcOrd="1" destOrd="0" presId="urn:microsoft.com/office/officeart/2005/8/layout/pyramid1"/>
    <dgm:cxn modelId="{63DFC0E7-7D1D-4736-A2A3-35A5B822CD1F}" type="presOf" srcId="{7DB5B0D7-CA68-498C-AE4E-841B95408907}" destId="{47BB3CA9-216E-4572-9F9D-56164B9F1070}" srcOrd="0" destOrd="0" presId="urn:microsoft.com/office/officeart/2005/8/layout/pyramid1"/>
    <dgm:cxn modelId="{B5103042-F7AB-4BD1-A2E9-EE346BEE8C59}" srcId="{53E02448-D0EB-4566-9E19-F2C380C63102}" destId="{CEB3CBAE-6902-4FCF-9DEC-2348E79FCEFA}" srcOrd="0" destOrd="0" parTransId="{2200F5F8-F93D-459B-8179-C599153429AD}" sibTransId="{EE0A6350-777A-4508-9659-374FCA9B3F99}"/>
    <dgm:cxn modelId="{17290890-250E-4507-A7FE-70F24DBBA18B}" type="presOf" srcId="{7DB5B0D7-CA68-498C-AE4E-841B95408907}" destId="{49890819-9CB9-416D-9CDD-92F3BC0B8EE9}" srcOrd="1" destOrd="0" presId="urn:microsoft.com/office/officeart/2005/8/layout/pyramid1"/>
    <dgm:cxn modelId="{998D039B-3C38-4340-89D7-EAE6A817A3C2}" srcId="{53E02448-D0EB-4566-9E19-F2C380C63102}" destId="{7DB5B0D7-CA68-498C-AE4E-841B95408907}" srcOrd="2" destOrd="0" parTransId="{BFA66016-B902-4528-82B3-009DF856C28E}" sibTransId="{D1A21D6A-EBD9-4C4E-979C-54C5B84D577C}"/>
    <dgm:cxn modelId="{B9286D14-CDB3-468F-A037-9B60967FB2E5}" type="presOf" srcId="{CEB3CBAE-6902-4FCF-9DEC-2348E79FCEFA}" destId="{279ECF33-D12B-4CA6-9A4D-2C4CEC048B6A}" srcOrd="1" destOrd="0" presId="urn:microsoft.com/office/officeart/2005/8/layout/pyramid1"/>
    <dgm:cxn modelId="{171C5909-9C71-4812-B10D-2E018D2789C3}" srcId="{53E02448-D0EB-4566-9E19-F2C380C63102}" destId="{EDE23B94-25CC-4568-B28F-49F87B1AC44F}" srcOrd="1" destOrd="0" parTransId="{597C236E-304B-4934-AB90-09A3BD00AF65}" sibTransId="{6EDBE1C9-626C-434B-B672-CA331EA35127}"/>
    <dgm:cxn modelId="{82B05499-085F-4B16-BC93-AED9B1C8F557}" type="presParOf" srcId="{D1FD55C6-726E-4037-984C-85F411CDB9B5}" destId="{148BF3E9-1203-440A-9E71-88E6226E6BA3}" srcOrd="0" destOrd="0" presId="urn:microsoft.com/office/officeart/2005/8/layout/pyramid1"/>
    <dgm:cxn modelId="{7D5531A8-9BEE-4BBA-A92D-CE99F2A907F3}" type="presParOf" srcId="{148BF3E9-1203-440A-9E71-88E6226E6BA3}" destId="{0833D6CD-40E0-43BD-B0F6-9613EA879EA8}" srcOrd="0" destOrd="0" presId="urn:microsoft.com/office/officeart/2005/8/layout/pyramid1"/>
    <dgm:cxn modelId="{D8747E6C-E8A1-4F29-9ABF-DD671C0A52EF}" type="presParOf" srcId="{148BF3E9-1203-440A-9E71-88E6226E6BA3}" destId="{279ECF33-D12B-4CA6-9A4D-2C4CEC048B6A}" srcOrd="1" destOrd="0" presId="urn:microsoft.com/office/officeart/2005/8/layout/pyramid1"/>
    <dgm:cxn modelId="{DA79116C-4C61-46A5-9EB4-0F3EF209FDF2}" type="presParOf" srcId="{D1FD55C6-726E-4037-984C-85F411CDB9B5}" destId="{EC5FB039-3A27-4927-905A-47C9597B46E7}" srcOrd="1" destOrd="0" presId="urn:microsoft.com/office/officeart/2005/8/layout/pyramid1"/>
    <dgm:cxn modelId="{73AF76D8-9878-4530-B51D-7339AF8F2BB5}" type="presParOf" srcId="{EC5FB039-3A27-4927-905A-47C9597B46E7}" destId="{F49DE682-D380-4A29-AD03-08CDA7E7A68D}" srcOrd="0" destOrd="0" presId="urn:microsoft.com/office/officeart/2005/8/layout/pyramid1"/>
    <dgm:cxn modelId="{B8EAF76F-6834-4F37-88C6-8D4C277A7D1C}" type="presParOf" srcId="{EC5FB039-3A27-4927-905A-47C9597B46E7}" destId="{6D28E236-3365-4EE0-A1A9-6BAFF22B6F28}" srcOrd="1" destOrd="0" presId="urn:microsoft.com/office/officeart/2005/8/layout/pyramid1"/>
    <dgm:cxn modelId="{D78C69FA-30EA-4915-95AF-FC021B6EF8B9}" type="presParOf" srcId="{D1FD55C6-726E-4037-984C-85F411CDB9B5}" destId="{BB86FFFC-BD40-48B7-A804-820CE13948B4}" srcOrd="2" destOrd="0" presId="urn:microsoft.com/office/officeart/2005/8/layout/pyramid1"/>
    <dgm:cxn modelId="{1451F1C8-D5E5-4407-A9A7-7C94309185D1}" type="presParOf" srcId="{BB86FFFC-BD40-48B7-A804-820CE13948B4}" destId="{47BB3CA9-216E-4572-9F9D-56164B9F1070}" srcOrd="0" destOrd="0" presId="urn:microsoft.com/office/officeart/2005/8/layout/pyramid1"/>
    <dgm:cxn modelId="{983CD008-F351-42C5-A527-D2687EFBCE02}" type="presParOf" srcId="{BB86FFFC-BD40-48B7-A804-820CE13948B4}" destId="{49890819-9CB9-416D-9CDD-92F3BC0B8EE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3D6CD-40E0-43BD-B0F6-9613EA879EA8}">
      <dsp:nvSpPr>
        <dsp:cNvPr id="0" name=""/>
        <dsp:cNvSpPr/>
      </dsp:nvSpPr>
      <dsp:spPr>
        <a:xfrm>
          <a:off x="2599449" y="0"/>
          <a:ext cx="2599449" cy="942906"/>
        </a:xfrm>
        <a:prstGeom prst="trapezoid">
          <a:avLst>
            <a:gd name="adj" fmla="val 137842"/>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GB" sz="4400" kern="1200" dirty="0" smtClean="0"/>
            <a:t>Leadership</a:t>
          </a:r>
          <a:endParaRPr lang="en-GB" sz="4400" kern="1200" dirty="0"/>
        </a:p>
      </dsp:txBody>
      <dsp:txXfrm>
        <a:off x="2599449" y="0"/>
        <a:ext cx="2599449" cy="942906"/>
      </dsp:txXfrm>
    </dsp:sp>
    <dsp:sp modelId="{F49DE682-D380-4A29-AD03-08CDA7E7A68D}">
      <dsp:nvSpPr>
        <dsp:cNvPr id="0" name=""/>
        <dsp:cNvSpPr/>
      </dsp:nvSpPr>
      <dsp:spPr>
        <a:xfrm>
          <a:off x="1299724" y="942906"/>
          <a:ext cx="5198898" cy="942906"/>
        </a:xfrm>
        <a:prstGeom prst="trapezoid">
          <a:avLst>
            <a:gd name="adj" fmla="val 137842"/>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GB" sz="4400" kern="1200" dirty="0" smtClean="0"/>
            <a:t>Active cadres</a:t>
          </a:r>
          <a:endParaRPr lang="en-GB" sz="4400" kern="1200" dirty="0"/>
        </a:p>
      </dsp:txBody>
      <dsp:txXfrm>
        <a:off x="2209531" y="942906"/>
        <a:ext cx="3379284" cy="942906"/>
      </dsp:txXfrm>
    </dsp:sp>
    <dsp:sp modelId="{47BB3CA9-216E-4572-9F9D-56164B9F1070}">
      <dsp:nvSpPr>
        <dsp:cNvPr id="0" name=""/>
        <dsp:cNvSpPr/>
      </dsp:nvSpPr>
      <dsp:spPr>
        <a:xfrm>
          <a:off x="0" y="1866963"/>
          <a:ext cx="7798348" cy="942906"/>
        </a:xfrm>
        <a:prstGeom prst="trapezoid">
          <a:avLst>
            <a:gd name="adj" fmla="val 137842"/>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GB" sz="4400" kern="1200" dirty="0" smtClean="0"/>
            <a:t>Active supporters </a:t>
          </a:r>
          <a:endParaRPr lang="en-GB" sz="4400" kern="1200" dirty="0"/>
        </a:p>
      </dsp:txBody>
      <dsp:txXfrm>
        <a:off x="1364710" y="1866963"/>
        <a:ext cx="5068926" cy="9429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20/08/2019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5</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6</a:t>
            </a:fld>
            <a:endParaRPr lang="en-GB"/>
          </a:p>
        </p:txBody>
      </p:sp>
    </p:spTree>
    <p:extLst>
      <p:ext uri="{BB962C8B-B14F-4D97-AF65-F5344CB8AC3E}">
        <p14:creationId xmlns:p14="http://schemas.microsoft.com/office/powerpoint/2010/main" val="192989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12</a:t>
            </a:fld>
            <a:endParaRPr lang="en-GB"/>
          </a:p>
        </p:txBody>
      </p:sp>
    </p:spTree>
    <p:extLst>
      <p:ext uri="{BB962C8B-B14F-4D97-AF65-F5344CB8AC3E}">
        <p14:creationId xmlns:p14="http://schemas.microsoft.com/office/powerpoint/2010/main" val="62042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14</a:t>
            </a:fld>
            <a:endParaRPr lang="en-GB"/>
          </a:p>
        </p:txBody>
      </p:sp>
    </p:spTree>
    <p:extLst>
      <p:ext uri="{BB962C8B-B14F-4D97-AF65-F5344CB8AC3E}">
        <p14:creationId xmlns:p14="http://schemas.microsoft.com/office/powerpoint/2010/main" val="2308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15</a:t>
            </a:fld>
            <a:endParaRPr lang="en-GB"/>
          </a:p>
        </p:txBody>
      </p:sp>
    </p:spTree>
    <p:extLst>
      <p:ext uri="{BB962C8B-B14F-4D97-AF65-F5344CB8AC3E}">
        <p14:creationId xmlns:p14="http://schemas.microsoft.com/office/powerpoint/2010/main" val="279473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19</a:t>
            </a:fld>
            <a:endParaRPr lang="en-GB"/>
          </a:p>
        </p:txBody>
      </p:sp>
    </p:spTree>
    <p:extLst>
      <p:ext uri="{BB962C8B-B14F-4D97-AF65-F5344CB8AC3E}">
        <p14:creationId xmlns:p14="http://schemas.microsoft.com/office/powerpoint/2010/main" val="383051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24</a:t>
            </a:fld>
            <a:endParaRPr lang="en-GB"/>
          </a:p>
        </p:txBody>
      </p:sp>
    </p:spTree>
    <p:extLst>
      <p:ext uri="{BB962C8B-B14F-4D97-AF65-F5344CB8AC3E}">
        <p14:creationId xmlns:p14="http://schemas.microsoft.com/office/powerpoint/2010/main" val="27282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28</a:t>
            </a:fld>
            <a:endParaRPr lang="en-GB"/>
          </a:p>
        </p:txBody>
      </p:sp>
    </p:spTree>
    <p:extLst>
      <p:ext uri="{BB962C8B-B14F-4D97-AF65-F5344CB8AC3E}">
        <p14:creationId xmlns:p14="http://schemas.microsoft.com/office/powerpoint/2010/main" val="189683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29</a:t>
            </a:fld>
            <a:endParaRPr lang="en-GB"/>
          </a:p>
        </p:txBody>
      </p:sp>
    </p:spTree>
    <p:extLst>
      <p:ext uri="{BB962C8B-B14F-4D97-AF65-F5344CB8AC3E}">
        <p14:creationId xmlns:p14="http://schemas.microsoft.com/office/powerpoint/2010/main" val="191709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8/20/2019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Mn4cbXSFTzQ" TargetMode="External"/><Relationship Id="rId1" Type="http://schemas.openxmlformats.org/officeDocument/2006/relationships/slideLayout" Target="../slideLayouts/slideLayout2.xml"/><Relationship Id="rId5" Type="http://schemas.openxmlformats.org/officeDocument/2006/relationships/hyperlink" Target="https://hezbollah.org/organizational-chart"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fgr_g1q2ik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dUqtWvNPKI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and.org/pubs/monograph_reports/MR138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dition.cnn.com/2014/09/18/world/meast/isis-syria-iraq-hierarchy/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7137647" y="484559"/>
            <a:ext cx="4936589" cy="551579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dirty="0" smtClean="0"/>
              <a:t>Terrorism</a:t>
            </a:r>
            <a:endParaRPr lang="en-GB" dirty="0"/>
          </a:p>
          <a:p>
            <a:pPr algn="ctr"/>
            <a:endParaRPr lang="en-GB" sz="2800" dirty="0"/>
          </a:p>
          <a:p>
            <a:pPr algn="ctr"/>
            <a:r>
              <a:rPr lang="en-GB" sz="2800" dirty="0"/>
              <a:t>Dr Fabio Scarpello</a:t>
            </a:r>
          </a:p>
          <a:p>
            <a:pPr algn="ctr"/>
            <a:endParaRPr lang="en-GB" dirty="0"/>
          </a:p>
          <a:p>
            <a:pPr algn="ctr"/>
            <a:r>
              <a:rPr lang="en-GB" dirty="0"/>
              <a:t>Week 5</a:t>
            </a:r>
          </a:p>
          <a:p>
            <a:pPr algn="ctr"/>
            <a:endParaRPr lang="en-GB" dirty="0"/>
          </a:p>
          <a:p>
            <a:pPr algn="ctr"/>
            <a:r>
              <a:rPr lang="en-US" dirty="0"/>
              <a:t>What are the organizational structures of terrorist groups? </a:t>
            </a:r>
            <a:endParaRPr lang="en-GB" dirty="0"/>
          </a:p>
        </p:txBody>
      </p:sp>
      <p:sp>
        <p:nvSpPr>
          <p:cNvPr id="2" name="AutoShape 2" descr="Image result for root causes of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832919" y="845745"/>
            <a:ext cx="6455121"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Hierarchy-type structure </a:t>
            </a:r>
            <a:r>
              <a:rPr lang="en-GB" dirty="0" smtClean="0"/>
              <a:t/>
            </a:r>
            <a:br>
              <a:rPr lang="en-GB" dirty="0" smtClean="0"/>
            </a:br>
            <a:r>
              <a:rPr lang="en-GB" dirty="0" smtClean="0"/>
              <a:t>The case of </a:t>
            </a:r>
            <a:r>
              <a:rPr lang="en-NZ" dirty="0"/>
              <a:t>Hezbollah</a:t>
            </a:r>
            <a:endParaRPr lang="en-GB" dirty="0"/>
          </a:p>
        </p:txBody>
      </p:sp>
      <p:sp>
        <p:nvSpPr>
          <p:cNvPr id="5" name="Content Placeholder 4"/>
          <p:cNvSpPr>
            <a:spLocks noGrp="1"/>
          </p:cNvSpPr>
          <p:nvPr>
            <p:ph idx="1"/>
          </p:nvPr>
        </p:nvSpPr>
        <p:spPr>
          <a:xfrm>
            <a:off x="1052954" y="1904124"/>
            <a:ext cx="4222937" cy="3775191"/>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52954" y="2026257"/>
            <a:ext cx="6170147" cy="417061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2" name="Picture 11" descr="C:\Users\fsca247\Dropbox\Screenshots\Screenshot 2019-06-10 11.15.16.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799" y="2185335"/>
            <a:ext cx="3679495" cy="3827337"/>
          </a:xfrm>
          <a:prstGeom prst="rect">
            <a:avLst/>
          </a:prstGeom>
          <a:noFill/>
          <a:ln>
            <a:noFill/>
          </a:ln>
        </p:spPr>
      </p:pic>
      <p:pic>
        <p:nvPicPr>
          <p:cNvPr id="10" name="Picture 9"/>
          <p:cNvPicPr>
            <a:picLocks noChangeAspect="1"/>
          </p:cNvPicPr>
          <p:nvPr/>
        </p:nvPicPr>
        <p:blipFill>
          <a:blip r:embed="rId4"/>
          <a:stretch>
            <a:fillRect/>
          </a:stretch>
        </p:blipFill>
        <p:spPr>
          <a:xfrm>
            <a:off x="6012673" y="2185335"/>
            <a:ext cx="4684450" cy="2156420"/>
          </a:xfrm>
          <a:prstGeom prst="rect">
            <a:avLst/>
          </a:prstGeom>
        </p:spPr>
      </p:pic>
      <p:sp>
        <p:nvSpPr>
          <p:cNvPr id="13" name="TextBox 12"/>
          <p:cNvSpPr txBox="1"/>
          <p:nvPr/>
        </p:nvSpPr>
        <p:spPr>
          <a:xfrm>
            <a:off x="5933732" y="5045646"/>
            <a:ext cx="4442933" cy="369332"/>
          </a:xfrm>
          <a:prstGeom prst="rect">
            <a:avLst/>
          </a:prstGeom>
          <a:noFill/>
        </p:spPr>
        <p:txBody>
          <a:bodyPr wrap="square" rtlCol="0">
            <a:spAutoFit/>
          </a:bodyPr>
          <a:lstStyle/>
          <a:p>
            <a:r>
              <a:rPr lang="en-NZ" u="sng" dirty="0">
                <a:hlinkClick r:id="rId5"/>
              </a:rPr>
              <a:t>https://hezbollah.org/organizational-chart</a:t>
            </a:r>
            <a:endParaRPr lang="en-GB" dirty="0"/>
          </a:p>
        </p:txBody>
      </p:sp>
    </p:spTree>
    <p:extLst>
      <p:ext uri="{BB962C8B-B14F-4D97-AF65-F5344CB8AC3E}">
        <p14:creationId xmlns:p14="http://schemas.microsoft.com/office/powerpoint/2010/main" val="18226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Hierarchy-type structure </a:t>
            </a:r>
            <a:r>
              <a:rPr lang="en-GB" dirty="0" smtClean="0"/>
              <a:t/>
            </a:r>
            <a:br>
              <a:rPr lang="en-GB" dirty="0" smtClean="0"/>
            </a:br>
            <a:r>
              <a:rPr lang="en-GB" dirty="0" smtClean="0"/>
              <a:t>The case of </a:t>
            </a:r>
            <a:r>
              <a:rPr lang="en-NZ" dirty="0"/>
              <a:t>Hezbollah</a:t>
            </a:r>
            <a:endParaRPr lang="en-GB" dirty="0"/>
          </a:p>
        </p:txBody>
      </p:sp>
      <p:sp>
        <p:nvSpPr>
          <p:cNvPr id="5" name="Content Placeholder 4"/>
          <p:cNvSpPr>
            <a:spLocks noGrp="1"/>
          </p:cNvSpPr>
          <p:nvPr>
            <p:ph idx="1"/>
          </p:nvPr>
        </p:nvSpPr>
        <p:spPr>
          <a:xfrm>
            <a:off x="1024129" y="1923860"/>
            <a:ext cx="5589322" cy="3775191"/>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52954" y="2026257"/>
            <a:ext cx="6170147" cy="417061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2341933" y="2026257"/>
            <a:ext cx="7913819" cy="4534727"/>
          </a:xfrm>
          <a:prstGeom prst="rect">
            <a:avLst/>
          </a:prstGeom>
        </p:spPr>
      </p:pic>
    </p:spTree>
    <p:extLst>
      <p:ext uri="{BB962C8B-B14F-4D97-AF65-F5344CB8AC3E}">
        <p14:creationId xmlns:p14="http://schemas.microsoft.com/office/powerpoint/2010/main" val="36762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terrorism and gend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TextBox 10"/>
          <p:cNvSpPr txBox="1"/>
          <p:nvPr/>
        </p:nvSpPr>
        <p:spPr>
          <a:xfrm>
            <a:off x="460375" y="4395639"/>
            <a:ext cx="11806053" cy="2743200"/>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solidFill>
                  <a:schemeClr val="bg1"/>
                </a:solidFill>
              </a:rPr>
              <a:t>NETWORK-TYPE STRUCTURES </a:t>
            </a:r>
            <a:endParaRPr lang="en-US" sz="6600" spc="200" dirty="0">
              <a:solidFill>
                <a:schemeClr val="bg1"/>
              </a:solidFill>
              <a:ea typeface="+mj-ea"/>
              <a:cs typeface="+mj-cs"/>
            </a:endParaRPr>
          </a:p>
        </p:txBody>
      </p:sp>
      <p:sp>
        <p:nvSpPr>
          <p:cNvPr id="2" name="AutoShape 2" descr="Image result for waves of terroris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42" name="Picture 2" descr="Image result for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378796"/>
            <a:ext cx="10688947" cy="464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7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dirty="0" smtClean="0"/>
              <a:t>NETWORK-TYPE STRUCTURES </a:t>
            </a:r>
            <a:endParaRPr lang="en-GB" dirty="0"/>
          </a:p>
        </p:txBody>
      </p:sp>
      <p:sp>
        <p:nvSpPr>
          <p:cNvPr id="5" name="Content Placeholder 4"/>
          <p:cNvSpPr>
            <a:spLocks noGrp="1"/>
          </p:cNvSpPr>
          <p:nvPr>
            <p:ph idx="1"/>
          </p:nvPr>
        </p:nvSpPr>
        <p:spPr>
          <a:xfrm>
            <a:off x="1024129" y="1923860"/>
            <a:ext cx="6305474" cy="4338717"/>
          </a:xfrm>
        </p:spPr>
        <p:txBody>
          <a:bodyPr>
            <a:normAutofit/>
          </a:bodyPr>
          <a:lstStyle/>
          <a:p>
            <a:pPr marL="0" indent="0">
              <a:buNone/>
            </a:pPr>
            <a:endParaRPr lang="en-AU" sz="2400" dirty="0" smtClean="0"/>
          </a:p>
          <a:p>
            <a:endParaRPr lang="en-GB" dirty="0"/>
          </a:p>
        </p:txBody>
      </p:sp>
      <p:sp>
        <p:nvSpPr>
          <p:cNvPr id="15" name="Content Placeholder 4"/>
          <p:cNvSpPr txBox="1">
            <a:spLocks/>
          </p:cNvSpPr>
          <p:nvPr/>
        </p:nvSpPr>
        <p:spPr>
          <a:xfrm>
            <a:off x="1069975" y="1951195"/>
            <a:ext cx="6673242" cy="471931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GB" sz="2800" dirty="0" smtClean="0"/>
              <a:t> </a:t>
            </a:r>
            <a:r>
              <a:rPr lang="en-NZ" sz="2800" dirty="0" smtClean="0"/>
              <a:t>New </a:t>
            </a:r>
            <a:r>
              <a:rPr lang="en-NZ" sz="2800" dirty="0"/>
              <a:t>Terrorism </a:t>
            </a:r>
            <a:r>
              <a:rPr lang="en-NZ" sz="2800" dirty="0" smtClean="0"/>
              <a:t>School, switch </a:t>
            </a:r>
            <a:r>
              <a:rPr lang="en-NZ" sz="2800" dirty="0"/>
              <a:t>from </a:t>
            </a:r>
            <a:r>
              <a:rPr lang="en-NZ" sz="2800" dirty="0" smtClean="0"/>
              <a:t>hierarchy to </a:t>
            </a:r>
            <a:r>
              <a:rPr lang="en-NZ" sz="2800" dirty="0"/>
              <a:t>network-type </a:t>
            </a:r>
            <a:r>
              <a:rPr lang="en-NZ" sz="2800" dirty="0" smtClean="0"/>
              <a:t>terrorist groups</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One view, change partly </a:t>
            </a:r>
            <a:r>
              <a:rPr lang="en-NZ" sz="2800" dirty="0"/>
              <a:t>due to post 9/11 strategies of Al </a:t>
            </a:r>
            <a:r>
              <a:rPr lang="en-NZ" sz="2800" dirty="0" smtClean="0"/>
              <a:t>Qaeda formulated </a:t>
            </a:r>
            <a:r>
              <a:rPr lang="en-NZ" sz="2800" dirty="0"/>
              <a:t>by influential </a:t>
            </a:r>
            <a:r>
              <a:rPr lang="en-NZ" sz="2800" i="1" dirty="0"/>
              <a:t>jihadist </a:t>
            </a:r>
            <a:r>
              <a:rPr lang="en-NZ" sz="2800" dirty="0"/>
              <a:t>ideologues, such as Abu </a:t>
            </a:r>
            <a:r>
              <a:rPr lang="en-NZ" sz="2800" dirty="0" err="1"/>
              <a:t>Musab</a:t>
            </a:r>
            <a:r>
              <a:rPr lang="en-NZ" sz="2800" dirty="0"/>
              <a:t> </a:t>
            </a:r>
            <a:r>
              <a:rPr lang="en-NZ" sz="2800" dirty="0" smtClean="0"/>
              <a:t>al-Suri*</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Another view, change partly due to counterterrorism since 9/11*</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Consensus on the role of the Internet as a </a:t>
            </a:r>
            <a:r>
              <a:rPr lang="en-NZ" sz="2800" dirty="0" smtClean="0"/>
              <a:t>facilitator. The </a:t>
            </a:r>
            <a:r>
              <a:rPr lang="en-NZ" sz="2800" dirty="0" smtClean="0"/>
              <a:t>concept of </a:t>
            </a:r>
            <a:r>
              <a:rPr lang="en-NZ" sz="2800" dirty="0" err="1" smtClean="0"/>
              <a:t>Netwar</a:t>
            </a:r>
            <a:r>
              <a:rPr lang="en-NZ" sz="2800" dirty="0" smtClean="0"/>
              <a:t> has been influential  (</a:t>
            </a:r>
            <a:r>
              <a:rPr lang="en-NZ" sz="2800" dirty="0" err="1" smtClean="0"/>
              <a:t>Arquilla</a:t>
            </a:r>
            <a:r>
              <a:rPr lang="en-NZ" sz="2800" dirty="0" smtClean="0"/>
              <a:t> and </a:t>
            </a:r>
            <a:r>
              <a:rPr lang="en-NZ" sz="2800" dirty="0" err="1" smtClean="0"/>
              <a:t>Ronfeldt</a:t>
            </a:r>
            <a:r>
              <a:rPr lang="en-NZ" sz="2800" dirty="0" smtClean="0"/>
              <a:t> 2001</a:t>
            </a:r>
            <a:r>
              <a:rPr lang="en-NZ" sz="2800" dirty="0" smtClean="0"/>
              <a:t>)* </a:t>
            </a:r>
            <a:endParaRPr lang="en-NZ" sz="28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266" name="Picture 2" descr="Image result for Net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894" y="2115653"/>
            <a:ext cx="3881094" cy="455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754" y="1871231"/>
            <a:ext cx="4537788" cy="4897959"/>
          </a:xfrm>
          <a:prstGeom prst="rect">
            <a:avLst/>
          </a:prstGeom>
          <a:noFill/>
          <a:ln>
            <a:noFill/>
          </a:ln>
        </p:spPr>
      </p:pic>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dirty="0" smtClean="0"/>
              <a:t>NETWORK-TYPE STRUCTURES </a:t>
            </a:r>
            <a:endParaRPr lang="en-GB" dirty="0"/>
          </a:p>
        </p:txBody>
      </p:sp>
      <p:sp>
        <p:nvSpPr>
          <p:cNvPr id="5" name="Content Placeholder 4"/>
          <p:cNvSpPr>
            <a:spLocks noGrp="1"/>
          </p:cNvSpPr>
          <p:nvPr>
            <p:ph idx="1"/>
          </p:nvPr>
        </p:nvSpPr>
        <p:spPr>
          <a:xfrm>
            <a:off x="1024129" y="1923860"/>
            <a:ext cx="6305474" cy="4845331"/>
          </a:xfrm>
        </p:spPr>
        <p:txBody>
          <a:bodyPr>
            <a:normAutofit/>
          </a:bodyPr>
          <a:lstStyle/>
          <a:p>
            <a:pPr marL="0" indent="0">
              <a:buNone/>
            </a:pPr>
            <a:endParaRPr lang="en-AU" sz="2400" dirty="0" smtClean="0"/>
          </a:p>
          <a:p>
            <a:endParaRPr lang="en-GB" dirty="0"/>
          </a:p>
        </p:txBody>
      </p:sp>
      <p:sp>
        <p:nvSpPr>
          <p:cNvPr id="15" name="Content Placeholder 4"/>
          <p:cNvSpPr txBox="1">
            <a:spLocks/>
          </p:cNvSpPr>
          <p:nvPr/>
        </p:nvSpPr>
        <p:spPr>
          <a:xfrm>
            <a:off x="1069975" y="1951195"/>
            <a:ext cx="7026758" cy="471931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GB" sz="2800" dirty="0" smtClean="0"/>
              <a:t> </a:t>
            </a:r>
            <a:r>
              <a:rPr lang="en-NZ" sz="2800" dirty="0" smtClean="0"/>
              <a:t>Chain: people</a:t>
            </a:r>
            <a:r>
              <a:rPr lang="en-NZ" sz="2800" dirty="0"/>
              <a:t>, goods, or information move along a line of separated contacts, and </a:t>
            </a:r>
            <a:r>
              <a:rPr lang="en-NZ" sz="2800" dirty="0" smtClean="0"/>
              <a:t>end-to-end </a:t>
            </a:r>
            <a:r>
              <a:rPr lang="en-NZ" sz="2800" dirty="0"/>
              <a:t>communication </a:t>
            </a:r>
            <a:r>
              <a:rPr lang="en-NZ" sz="2800" dirty="0" smtClean="0"/>
              <a:t>travels </a:t>
            </a:r>
            <a:r>
              <a:rPr lang="en-NZ" sz="2800" dirty="0"/>
              <a:t>through </a:t>
            </a:r>
            <a:r>
              <a:rPr lang="en-NZ" sz="2800" dirty="0" smtClean="0"/>
              <a:t>intermediate nodes</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Hub and Spoke: actors tied </a:t>
            </a:r>
            <a:r>
              <a:rPr lang="en-NZ" sz="2800" dirty="0"/>
              <a:t>to a </a:t>
            </a:r>
            <a:r>
              <a:rPr lang="en-NZ" sz="2800" dirty="0" smtClean="0"/>
              <a:t>central node/actor</a:t>
            </a:r>
            <a:r>
              <a:rPr lang="en-NZ" sz="2800" dirty="0"/>
              <a:t>, and must go through that node to communicate and coordinate with each </a:t>
            </a:r>
            <a:r>
              <a:rPr lang="en-NZ" sz="2800" dirty="0" smtClean="0"/>
              <a:t>other*</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All-Channels: multidirectional, rapid and efficient communication is required. Little hierarchy</a:t>
            </a:r>
            <a:r>
              <a:rPr lang="en-NZ" sz="2800" dirty="0"/>
              <a:t>, no central control or functional </a:t>
            </a:r>
            <a:r>
              <a:rPr lang="en-NZ" sz="2800" dirty="0" smtClean="0"/>
              <a:t>differentiation among members</a:t>
            </a:r>
            <a:r>
              <a:rPr lang="en-NZ" sz="2800" dirty="0" smtClean="0"/>
              <a:t>*</a:t>
            </a:r>
            <a:endParaRPr lang="en-NZ" sz="2800"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3742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terrorism and gend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TextBox 10"/>
          <p:cNvSpPr txBox="1"/>
          <p:nvPr/>
        </p:nvSpPr>
        <p:spPr>
          <a:xfrm>
            <a:off x="460375" y="4395639"/>
            <a:ext cx="11806053" cy="2743200"/>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solidFill>
                  <a:schemeClr val="bg1"/>
                </a:solidFill>
              </a:rPr>
              <a:t>SOCIAL NETWORK ANALYSYS </a:t>
            </a:r>
            <a:endParaRPr lang="en-US" sz="6600" spc="200" dirty="0">
              <a:solidFill>
                <a:schemeClr val="bg1"/>
              </a:solidFill>
              <a:ea typeface="+mj-ea"/>
              <a:cs typeface="+mj-cs"/>
            </a:endParaRPr>
          </a:p>
        </p:txBody>
      </p:sp>
      <p:sp>
        <p:nvSpPr>
          <p:cNvPr id="2" name="AutoShape 2" descr="Image result for waves of terroris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8" name="Picture 4" descr="Image result for social network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85" y="415850"/>
            <a:ext cx="8633190" cy="422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1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NETWORK-TYPE STRUCTURES</a:t>
            </a:r>
            <a:r>
              <a:rPr lang="en-GB" dirty="0" smtClean="0"/>
              <a:t/>
            </a:r>
            <a:br>
              <a:rPr lang="en-GB" dirty="0" smtClean="0"/>
            </a:br>
            <a:r>
              <a:rPr lang="en-GB" dirty="0" smtClean="0"/>
              <a:t>Social network </a:t>
            </a:r>
            <a:r>
              <a:rPr lang="en-GB" dirty="0" smtClean="0"/>
              <a:t>analysis* </a:t>
            </a:r>
            <a:endParaRPr lang="en-GB" dirty="0"/>
          </a:p>
        </p:txBody>
      </p:sp>
      <p:sp>
        <p:nvSpPr>
          <p:cNvPr id="5" name="Content Placeholder 4"/>
          <p:cNvSpPr>
            <a:spLocks noGrp="1"/>
          </p:cNvSpPr>
          <p:nvPr>
            <p:ph idx="1"/>
          </p:nvPr>
        </p:nvSpPr>
        <p:spPr>
          <a:xfrm>
            <a:off x="1024129" y="1923860"/>
            <a:ext cx="6305474" cy="4845331"/>
          </a:xfrm>
        </p:spPr>
        <p:txBody>
          <a:bodyPr>
            <a:normAutofit/>
          </a:bodyPr>
          <a:lstStyle/>
          <a:p>
            <a:pPr marL="0" indent="0">
              <a:buNone/>
            </a:pPr>
            <a:endParaRPr lang="en-AU" sz="2400" dirty="0" smtClean="0"/>
          </a:p>
          <a:p>
            <a:endParaRPr lang="en-GB" dirty="0"/>
          </a:p>
        </p:txBody>
      </p:sp>
      <p:sp>
        <p:nvSpPr>
          <p:cNvPr id="15" name="Content Placeholder 4"/>
          <p:cNvSpPr txBox="1">
            <a:spLocks/>
          </p:cNvSpPr>
          <p:nvPr/>
        </p:nvSpPr>
        <p:spPr>
          <a:xfrm>
            <a:off x="678568" y="1986865"/>
            <a:ext cx="6584005" cy="471931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NZ" sz="3300" dirty="0" smtClean="0"/>
              <a:t> SNA is about connecting the dots</a:t>
            </a:r>
          </a:p>
          <a:p>
            <a:pPr marL="0" indent="0">
              <a:lnSpc>
                <a:spcPct val="100000"/>
              </a:lnSpc>
              <a:spcBef>
                <a:spcPts val="0"/>
              </a:spcBef>
              <a:spcAft>
                <a:spcPts val="0"/>
              </a:spcAft>
              <a:buClrTx/>
              <a:buFont typeface="Wingdings" panose="05000000000000000000" pitchFamily="2" charset="2"/>
              <a:buChar char="q"/>
            </a:pPr>
            <a:r>
              <a:rPr lang="en-NZ" sz="3300" dirty="0"/>
              <a:t> </a:t>
            </a:r>
            <a:r>
              <a:rPr lang="en-NZ" sz="3300" dirty="0" smtClean="0"/>
              <a:t>SNA maps </a:t>
            </a:r>
            <a:r>
              <a:rPr lang="en-NZ" sz="3300" dirty="0"/>
              <a:t>out and </a:t>
            </a:r>
            <a:r>
              <a:rPr lang="en-NZ" sz="3300" dirty="0" smtClean="0"/>
              <a:t>analyses </a:t>
            </a:r>
            <a:r>
              <a:rPr lang="en-NZ" sz="3300" dirty="0"/>
              <a:t>the system of ties among the </a:t>
            </a:r>
            <a:r>
              <a:rPr lang="en-NZ" sz="3300" dirty="0" smtClean="0"/>
              <a:t>actors </a:t>
            </a:r>
            <a:r>
              <a:rPr lang="en-NZ" sz="3300" dirty="0"/>
              <a:t>and </a:t>
            </a:r>
            <a:r>
              <a:rPr lang="en-NZ" sz="3300" dirty="0" smtClean="0"/>
              <a:t>how these </a:t>
            </a:r>
            <a:r>
              <a:rPr lang="en-NZ" sz="3300" dirty="0"/>
              <a:t>relational patterns shape actors' activity, decision making, group dynamics, </a:t>
            </a:r>
            <a:r>
              <a:rPr lang="en-NZ" sz="3300" dirty="0" smtClean="0"/>
              <a:t>and group's </a:t>
            </a:r>
            <a:r>
              <a:rPr lang="en-NZ" sz="3300" dirty="0"/>
              <a:t>collective </a:t>
            </a:r>
            <a:r>
              <a:rPr lang="en-NZ" sz="3300" dirty="0" smtClean="0"/>
              <a:t>action</a:t>
            </a:r>
          </a:p>
          <a:p>
            <a:pPr marL="0" indent="0">
              <a:lnSpc>
                <a:spcPct val="100000"/>
              </a:lnSpc>
              <a:spcBef>
                <a:spcPts val="0"/>
              </a:spcBef>
              <a:spcAft>
                <a:spcPts val="0"/>
              </a:spcAft>
              <a:buClrTx/>
              <a:buFont typeface="Wingdings" panose="05000000000000000000" pitchFamily="2" charset="2"/>
              <a:buChar char="q"/>
            </a:pPr>
            <a:r>
              <a:rPr lang="en-NZ" sz="3300" dirty="0"/>
              <a:t> </a:t>
            </a:r>
            <a:r>
              <a:rPr lang="en-NZ" sz="3300" dirty="0" smtClean="0"/>
              <a:t>In terrorism, key finding is that social ties precede </a:t>
            </a:r>
            <a:r>
              <a:rPr lang="en-NZ" sz="3300" dirty="0"/>
              <a:t>the cause of the violence</a:t>
            </a:r>
            <a:endParaRPr lang="en-GB" sz="3300" dirty="0"/>
          </a:p>
          <a:p>
            <a:pPr>
              <a:buClrTx/>
              <a:buFont typeface="Wingdings" panose="05000000000000000000" pitchFamily="2" charset="2"/>
              <a:buChar char="q"/>
            </a:pPr>
            <a:endParaRPr lang="en-NZ" sz="33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a:hlinkClick r:id="rId2"/>
          </p:cNvPr>
          <p:cNvPicPr>
            <a:picLocks noChangeAspect="1"/>
          </p:cNvPicPr>
          <p:nvPr/>
        </p:nvPicPr>
        <p:blipFill>
          <a:blip r:embed="rId3"/>
          <a:stretch>
            <a:fillRect/>
          </a:stretch>
        </p:blipFill>
        <p:spPr>
          <a:xfrm>
            <a:off x="7262573" y="1923858"/>
            <a:ext cx="4506969" cy="4845332"/>
          </a:xfrm>
          <a:prstGeom prst="rect">
            <a:avLst/>
          </a:prstGeom>
        </p:spPr>
      </p:pic>
    </p:spTree>
    <p:extLst>
      <p:ext uri="{BB962C8B-B14F-4D97-AF65-F5344CB8AC3E}">
        <p14:creationId xmlns:p14="http://schemas.microsoft.com/office/powerpoint/2010/main" val="5083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NETWORK-TYPE STRUCTURES</a:t>
            </a:r>
            <a:r>
              <a:rPr lang="en-GB" dirty="0" smtClean="0"/>
              <a:t/>
            </a:r>
            <a:br>
              <a:rPr lang="en-GB" dirty="0" smtClean="0"/>
            </a:br>
            <a:r>
              <a:rPr lang="en-GB" dirty="0" smtClean="0"/>
              <a:t>Social network analysis </a:t>
            </a:r>
            <a:endParaRPr lang="en-GB" dirty="0"/>
          </a:p>
        </p:txBody>
      </p:sp>
      <p:sp>
        <p:nvSpPr>
          <p:cNvPr id="15" name="Content Placeholder 4"/>
          <p:cNvSpPr txBox="1">
            <a:spLocks/>
          </p:cNvSpPr>
          <p:nvPr/>
        </p:nvSpPr>
        <p:spPr>
          <a:xfrm>
            <a:off x="678567" y="1986865"/>
            <a:ext cx="7463484" cy="412448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GB" sz="3500" dirty="0" smtClean="0"/>
              <a:t> </a:t>
            </a:r>
            <a:r>
              <a:rPr lang="en-GB" sz="3500" dirty="0" smtClean="0"/>
              <a:t>Usua</a:t>
            </a:r>
            <a:r>
              <a:rPr lang="en-GB" sz="3500" dirty="0" smtClean="0"/>
              <a:t>lly applied to understand the network of suspects, or convicted terrorists*</a:t>
            </a:r>
            <a:endParaRPr lang="en-GB" sz="3500" dirty="0" smtClean="0"/>
          </a:p>
          <a:p>
            <a:pPr marL="0" indent="0">
              <a:lnSpc>
                <a:spcPct val="100000"/>
              </a:lnSpc>
              <a:spcBef>
                <a:spcPts val="0"/>
              </a:spcBef>
              <a:spcAft>
                <a:spcPts val="0"/>
              </a:spcAft>
              <a:buClrTx/>
              <a:buFont typeface="Wingdings" panose="05000000000000000000" pitchFamily="2" charset="2"/>
              <a:buChar char="q"/>
            </a:pPr>
            <a:r>
              <a:rPr lang="en-GB" sz="3500" dirty="0" smtClean="0"/>
              <a:t>Who </a:t>
            </a:r>
            <a:r>
              <a:rPr lang="en-GB" sz="3500" dirty="0" smtClean="0"/>
              <a:t>is part of the cell?*</a:t>
            </a:r>
          </a:p>
          <a:p>
            <a:pPr marL="0" indent="0">
              <a:lnSpc>
                <a:spcPct val="100000"/>
              </a:lnSpc>
              <a:spcBef>
                <a:spcPts val="0"/>
              </a:spcBef>
              <a:spcAft>
                <a:spcPts val="0"/>
              </a:spcAft>
              <a:buClrTx/>
              <a:buFont typeface="Wingdings" panose="05000000000000000000" pitchFamily="2" charset="2"/>
              <a:buChar char="q"/>
            </a:pPr>
            <a:r>
              <a:rPr lang="en-GB" sz="3500" dirty="0"/>
              <a:t> </a:t>
            </a:r>
            <a:r>
              <a:rPr lang="en-GB" sz="3500" dirty="0" smtClean="0"/>
              <a:t>What sort of relationships should we focus on?</a:t>
            </a:r>
            <a:r>
              <a:rPr lang="en-NZ" sz="3500" dirty="0" smtClean="0"/>
              <a:t>*</a:t>
            </a:r>
          </a:p>
          <a:p>
            <a:pPr marL="0" indent="0">
              <a:lnSpc>
                <a:spcPct val="100000"/>
              </a:lnSpc>
              <a:spcBef>
                <a:spcPts val="0"/>
              </a:spcBef>
              <a:spcAft>
                <a:spcPts val="0"/>
              </a:spcAft>
              <a:buClrTx/>
              <a:buFont typeface="Wingdings" panose="05000000000000000000" pitchFamily="2" charset="2"/>
              <a:buChar char="q"/>
            </a:pPr>
            <a:r>
              <a:rPr lang="en-NZ" sz="3500" dirty="0"/>
              <a:t> </a:t>
            </a:r>
            <a:r>
              <a:rPr lang="en-NZ" sz="3500" dirty="0" smtClean="0"/>
              <a:t>Who is the hub within the cell?*</a:t>
            </a:r>
          </a:p>
          <a:p>
            <a:pPr marL="0" indent="0">
              <a:lnSpc>
                <a:spcPct val="100000"/>
              </a:lnSpc>
              <a:spcBef>
                <a:spcPts val="0"/>
              </a:spcBef>
              <a:spcAft>
                <a:spcPts val="0"/>
              </a:spcAft>
              <a:buClrTx/>
              <a:buFont typeface="Wingdings" panose="05000000000000000000" pitchFamily="2" charset="2"/>
              <a:buChar char="q"/>
            </a:pPr>
            <a:r>
              <a:rPr lang="en-NZ" sz="3500" dirty="0"/>
              <a:t> </a:t>
            </a:r>
            <a:r>
              <a:rPr lang="en-NZ" sz="3500" dirty="0" smtClean="0"/>
              <a:t>How is a cell linked to others?  </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3" name="Picture 12">
            <a:hlinkClick r:id="rId2"/>
          </p:cNvPr>
          <p:cNvPicPr>
            <a:picLocks noChangeAspect="1"/>
          </p:cNvPicPr>
          <p:nvPr/>
        </p:nvPicPr>
        <p:blipFill>
          <a:blip r:embed="rId3"/>
          <a:stretch>
            <a:fillRect/>
          </a:stretch>
        </p:blipFill>
        <p:spPr>
          <a:xfrm>
            <a:off x="8287966" y="2199384"/>
            <a:ext cx="3653022" cy="4658616"/>
          </a:xfrm>
          <a:prstGeom prst="rect">
            <a:avLst/>
          </a:prstGeom>
        </p:spPr>
      </p:pic>
    </p:spTree>
    <p:extLst>
      <p:ext uri="{BB962C8B-B14F-4D97-AF65-F5344CB8AC3E}">
        <p14:creationId xmlns:p14="http://schemas.microsoft.com/office/powerpoint/2010/main" val="39248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fontScale="90000"/>
          </a:bodyPr>
          <a:lstStyle/>
          <a:p>
            <a:pPr algn="ctr">
              <a:spcAft>
                <a:spcPts val="600"/>
              </a:spcAft>
            </a:pPr>
            <a:r>
              <a:rPr lang="en-GB" sz="2800" dirty="0" smtClean="0"/>
              <a:t>NETWORK-TYPE STRUCTURES</a:t>
            </a:r>
            <a:r>
              <a:rPr lang="en-GB" dirty="0" smtClean="0"/>
              <a:t/>
            </a:r>
            <a:br>
              <a:rPr lang="en-GB" dirty="0" smtClean="0"/>
            </a:br>
            <a:r>
              <a:rPr lang="en-GB" dirty="0" smtClean="0"/>
              <a:t>Social network analysis: the case of Australia neo- jihadists network </a:t>
            </a: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5" name="Picture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74" y="2006417"/>
            <a:ext cx="10838057" cy="4900921"/>
          </a:xfrm>
          <a:prstGeom prst="rect">
            <a:avLst/>
          </a:prstGeom>
          <a:noFill/>
          <a:ln>
            <a:noFill/>
          </a:ln>
        </p:spPr>
      </p:pic>
    </p:spTree>
    <p:extLst>
      <p:ext uri="{BB962C8B-B14F-4D97-AF65-F5344CB8AC3E}">
        <p14:creationId xmlns:p14="http://schemas.microsoft.com/office/powerpoint/2010/main" val="38930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terrorism and gend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TextBox 10"/>
          <p:cNvSpPr txBox="1"/>
          <p:nvPr/>
        </p:nvSpPr>
        <p:spPr>
          <a:xfrm>
            <a:off x="385948" y="160336"/>
            <a:ext cx="11520988" cy="1418484"/>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solidFill>
                  <a:schemeClr val="bg1"/>
                </a:solidFill>
              </a:rPr>
              <a:t>THE CASE OF AL-QAEDA  </a:t>
            </a:r>
            <a:r>
              <a:rPr lang="en-GB" sz="6600" spc="200" dirty="0" smtClean="0">
                <a:solidFill>
                  <a:schemeClr val="bg1"/>
                </a:solidFill>
                <a:ea typeface="+mj-ea"/>
                <a:cs typeface="+mj-cs"/>
              </a:rPr>
              <a:t> </a:t>
            </a:r>
            <a:endParaRPr lang="en-US" sz="6600" spc="200" dirty="0">
              <a:solidFill>
                <a:schemeClr val="bg1"/>
              </a:solidFill>
              <a:ea typeface="+mj-ea"/>
              <a:cs typeface="+mj-cs"/>
            </a:endParaRPr>
          </a:p>
        </p:txBody>
      </p:sp>
      <p:sp>
        <p:nvSpPr>
          <p:cNvPr id="2" name="AutoShape 2" descr="Image result for waves of terroris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2292" name="Picture 4" descr="Image result for al-qa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248424"/>
            <a:ext cx="7043406" cy="398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23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Quiz</a:t>
            </a:r>
            <a:endParaRPr lang="en-GB" dirty="0"/>
          </a:p>
        </p:txBody>
      </p:sp>
      <p:sp>
        <p:nvSpPr>
          <p:cNvPr id="5" name="Content Placeholder 4"/>
          <p:cNvSpPr>
            <a:spLocks noGrp="1"/>
          </p:cNvSpPr>
          <p:nvPr>
            <p:ph idx="1"/>
          </p:nvPr>
        </p:nvSpPr>
        <p:spPr>
          <a:xfrm>
            <a:off x="1024127" y="1794075"/>
            <a:ext cx="10836759" cy="4238334"/>
          </a:xfrm>
        </p:spPr>
        <p:txBody>
          <a:bodyPr>
            <a:normAutofit fontScale="92500"/>
          </a:bodyPr>
          <a:lstStyle/>
          <a:p>
            <a:pPr marL="0" lvl="0" indent="0">
              <a:lnSpc>
                <a:spcPct val="100000"/>
              </a:lnSpc>
              <a:spcBef>
                <a:spcPts val="0"/>
              </a:spcBef>
              <a:spcAft>
                <a:spcPts val="0"/>
              </a:spcAft>
              <a:buClrTx/>
              <a:buNone/>
            </a:pPr>
            <a:r>
              <a:rPr lang="en-GB" sz="3200" dirty="0"/>
              <a:t>Students are required to take two quizzes, each consisting of twenty multiple-choice questions. Each correct answer counts for half a point. Each quiz is worth up to 10% of the overall grade for students. The content of the quiz will be based largely on the PowerPoint presentations of the lectures</a:t>
            </a:r>
            <a:r>
              <a:rPr lang="en-GB" sz="3200" dirty="0" smtClean="0"/>
              <a:t>.</a:t>
            </a:r>
          </a:p>
          <a:p>
            <a:pPr marL="0" lvl="0" indent="0">
              <a:lnSpc>
                <a:spcPct val="100000"/>
              </a:lnSpc>
              <a:spcBef>
                <a:spcPts val="0"/>
              </a:spcBef>
              <a:spcAft>
                <a:spcPts val="0"/>
              </a:spcAft>
              <a:buClrTx/>
              <a:buNone/>
            </a:pPr>
            <a:endParaRPr lang="en-GB" sz="3200" dirty="0" smtClean="0"/>
          </a:p>
          <a:p>
            <a:pPr marL="0" lvl="0" indent="0">
              <a:lnSpc>
                <a:spcPct val="100000"/>
              </a:lnSpc>
              <a:spcBef>
                <a:spcPts val="0"/>
              </a:spcBef>
              <a:spcAft>
                <a:spcPts val="0"/>
              </a:spcAft>
              <a:buClrTx/>
              <a:buNone/>
            </a:pPr>
            <a:r>
              <a:rPr lang="en-GB" sz="3200" dirty="0"/>
              <a:t>Quizzes will be available online via Canvas. Students are encouraged to bring a laptop or another electronic device to access the quiz. Some print copies will be made available for students unable to do so. </a:t>
            </a:r>
            <a:endParaRPr lang="en-US" sz="3000" dirty="0" smtClean="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42748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dirty="0" smtClean="0"/>
              <a:t>The CASE OF AL-QAEDA</a:t>
            </a:r>
            <a:endParaRPr lang="en-GB" dirty="0"/>
          </a:p>
        </p:txBody>
      </p:sp>
      <p:sp>
        <p:nvSpPr>
          <p:cNvPr id="5" name="Content Placeholder 4"/>
          <p:cNvSpPr>
            <a:spLocks noGrp="1"/>
          </p:cNvSpPr>
          <p:nvPr>
            <p:ph idx="1"/>
          </p:nvPr>
        </p:nvSpPr>
        <p:spPr>
          <a:xfrm>
            <a:off x="1024129" y="1923860"/>
            <a:ext cx="6133190" cy="4338717"/>
          </a:xfrm>
        </p:spPr>
        <p:txBody>
          <a:bodyPr>
            <a:normAutofit/>
          </a:bodyPr>
          <a:lstStyle/>
          <a:p>
            <a:pPr marL="0" indent="0">
              <a:buNone/>
            </a:pPr>
            <a:endParaRPr lang="en-AU" sz="2400" dirty="0" smtClean="0"/>
          </a:p>
          <a:p>
            <a:pPr marL="0" indent="0">
              <a:buNone/>
            </a:pPr>
            <a:endParaRPr lang="en-GB" dirty="0"/>
          </a:p>
        </p:txBody>
      </p:sp>
      <p:sp>
        <p:nvSpPr>
          <p:cNvPr id="15" name="Content Placeholder 4"/>
          <p:cNvSpPr txBox="1">
            <a:spLocks/>
          </p:cNvSpPr>
          <p:nvPr/>
        </p:nvSpPr>
        <p:spPr>
          <a:xfrm>
            <a:off x="917575" y="2117154"/>
            <a:ext cx="6154223" cy="440707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0000"/>
              </a:lnSpc>
              <a:spcBef>
                <a:spcPts val="0"/>
              </a:spcBef>
              <a:spcAft>
                <a:spcPts val="0"/>
              </a:spcAft>
              <a:buClrTx/>
              <a:buFont typeface="Wingdings" panose="05000000000000000000" pitchFamily="2" charset="2"/>
              <a:buChar char="q"/>
            </a:pPr>
            <a:r>
              <a:rPr lang="en-GB" sz="3500" dirty="0" smtClean="0"/>
              <a:t> Post-9/11 Al-Qaeda morphed in response to global political context</a:t>
            </a:r>
          </a:p>
          <a:p>
            <a:pPr>
              <a:lnSpc>
                <a:spcPct val="110000"/>
              </a:lnSpc>
              <a:spcBef>
                <a:spcPts val="0"/>
              </a:spcBef>
              <a:spcAft>
                <a:spcPts val="0"/>
              </a:spcAft>
              <a:buClrTx/>
              <a:buFont typeface="Wingdings" panose="05000000000000000000" pitchFamily="2" charset="2"/>
              <a:buChar char="q"/>
            </a:pPr>
            <a:r>
              <a:rPr lang="en-GB" sz="3500" dirty="0"/>
              <a:t> </a:t>
            </a:r>
            <a:r>
              <a:rPr lang="en-GB" sz="3500" dirty="0" smtClean="0"/>
              <a:t>Al-Qaeda is now believed to operate based on a three-tier organisational structure: </a:t>
            </a:r>
          </a:p>
          <a:p>
            <a:pPr marL="0" indent="0">
              <a:lnSpc>
                <a:spcPct val="110000"/>
              </a:lnSpc>
              <a:spcBef>
                <a:spcPts val="0"/>
              </a:spcBef>
              <a:spcAft>
                <a:spcPts val="0"/>
              </a:spcAft>
              <a:buClrTx/>
              <a:buNone/>
            </a:pPr>
            <a:endParaRPr lang="en-GB" sz="2800" dirty="0" smtClean="0"/>
          </a:p>
          <a:p>
            <a:pPr lvl="1">
              <a:lnSpc>
                <a:spcPct val="110000"/>
              </a:lnSpc>
              <a:spcBef>
                <a:spcPts val="0"/>
              </a:spcBef>
              <a:spcAft>
                <a:spcPts val="0"/>
              </a:spcAft>
              <a:buClrTx/>
              <a:buFont typeface="Wingdings" panose="05000000000000000000" pitchFamily="2" charset="2"/>
              <a:buChar char="q"/>
            </a:pPr>
            <a:r>
              <a:rPr lang="en-GB" sz="2400" dirty="0"/>
              <a:t> </a:t>
            </a:r>
            <a:r>
              <a:rPr lang="en-GB" sz="2600" dirty="0" smtClean="0"/>
              <a:t>First-tier, or core leadership</a:t>
            </a:r>
          </a:p>
          <a:p>
            <a:pPr lvl="1">
              <a:lnSpc>
                <a:spcPct val="110000"/>
              </a:lnSpc>
              <a:spcBef>
                <a:spcPts val="0"/>
              </a:spcBef>
              <a:spcAft>
                <a:spcPts val="0"/>
              </a:spcAft>
              <a:buClrTx/>
              <a:buFont typeface="Wingdings" panose="05000000000000000000" pitchFamily="2" charset="2"/>
              <a:buChar char="q"/>
            </a:pPr>
            <a:r>
              <a:rPr lang="en-GB" sz="2600" dirty="0"/>
              <a:t> </a:t>
            </a:r>
            <a:r>
              <a:rPr lang="en-GB" sz="2600" dirty="0" smtClean="0"/>
              <a:t>Second tier, or associate groups and key individuals</a:t>
            </a:r>
          </a:p>
          <a:p>
            <a:pPr lvl="1">
              <a:lnSpc>
                <a:spcPct val="110000"/>
              </a:lnSpc>
              <a:spcBef>
                <a:spcPts val="0"/>
              </a:spcBef>
              <a:spcAft>
                <a:spcPts val="0"/>
              </a:spcAft>
              <a:buClrTx/>
              <a:buFont typeface="Wingdings" panose="05000000000000000000" pitchFamily="2" charset="2"/>
              <a:buChar char="q"/>
            </a:pPr>
            <a:r>
              <a:rPr lang="en-GB" sz="2600" dirty="0"/>
              <a:t> </a:t>
            </a:r>
            <a:r>
              <a:rPr lang="en-GB" sz="2600" dirty="0" smtClean="0"/>
              <a:t>Third-tier, or the ideologically aligned, but operational independent individuals </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8434" name="Picture 2" descr="Image result for al-qae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685" y="2191709"/>
            <a:ext cx="4469239" cy="416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The CASE OF AL-QAEDA</a:t>
            </a:r>
            <a:r>
              <a:rPr lang="en-GB" dirty="0" smtClean="0"/>
              <a:t/>
            </a:r>
            <a:br>
              <a:rPr lang="en-GB" dirty="0" smtClean="0"/>
            </a:br>
            <a:r>
              <a:rPr lang="en-GB" dirty="0" smtClean="0"/>
              <a:t>first tier: core leadership </a:t>
            </a:r>
            <a:endParaRPr lang="en-GB" dirty="0"/>
          </a:p>
        </p:txBody>
      </p:sp>
      <p:sp>
        <p:nvSpPr>
          <p:cNvPr id="5" name="Content Placeholder 4"/>
          <p:cNvSpPr>
            <a:spLocks noGrp="1"/>
          </p:cNvSpPr>
          <p:nvPr>
            <p:ph idx="1"/>
          </p:nvPr>
        </p:nvSpPr>
        <p:spPr>
          <a:xfrm>
            <a:off x="1024129" y="1923860"/>
            <a:ext cx="6133190" cy="4338717"/>
          </a:xfrm>
        </p:spPr>
        <p:txBody>
          <a:bodyPr>
            <a:normAutofit/>
          </a:bodyPr>
          <a:lstStyle/>
          <a:p>
            <a:pPr marL="0" indent="0">
              <a:buNone/>
            </a:pPr>
            <a:endParaRPr lang="en-AU" sz="2400" dirty="0" smtClean="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922" y="2550031"/>
            <a:ext cx="7244048" cy="3279668"/>
          </a:xfrm>
          <a:prstGeom prst="rect">
            <a:avLst/>
          </a:prstGeom>
          <a:noFill/>
          <a:ln>
            <a:noFill/>
          </a:ln>
        </p:spPr>
      </p:pic>
    </p:spTree>
    <p:extLst>
      <p:ext uri="{BB962C8B-B14F-4D97-AF65-F5344CB8AC3E}">
        <p14:creationId xmlns:p14="http://schemas.microsoft.com/office/powerpoint/2010/main" val="413488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fontScale="90000"/>
          </a:bodyPr>
          <a:lstStyle/>
          <a:p>
            <a:pPr algn="ctr">
              <a:spcAft>
                <a:spcPts val="600"/>
              </a:spcAft>
            </a:pPr>
            <a:r>
              <a:rPr lang="en-GB" sz="2800" dirty="0" smtClean="0"/>
              <a:t>The CASE OF AL-QAEDA</a:t>
            </a:r>
            <a:r>
              <a:rPr lang="en-GB" dirty="0" smtClean="0"/>
              <a:t/>
            </a:r>
            <a:br>
              <a:rPr lang="en-GB" dirty="0" smtClean="0"/>
            </a:br>
            <a:r>
              <a:rPr lang="en-GB" sz="5600" dirty="0" smtClean="0"/>
              <a:t>second tier: associated groups and key individuals  </a:t>
            </a:r>
            <a:endParaRPr lang="en-GB" sz="5600" dirty="0"/>
          </a:p>
        </p:txBody>
      </p:sp>
      <p:sp>
        <p:nvSpPr>
          <p:cNvPr id="5" name="Content Placeholder 4"/>
          <p:cNvSpPr>
            <a:spLocks noGrp="1"/>
          </p:cNvSpPr>
          <p:nvPr>
            <p:ph idx="1"/>
          </p:nvPr>
        </p:nvSpPr>
        <p:spPr>
          <a:xfrm>
            <a:off x="1024129" y="2117153"/>
            <a:ext cx="6133190" cy="4338717"/>
          </a:xfrm>
        </p:spPr>
        <p:txBody>
          <a:bodyPr>
            <a:normAutofit/>
          </a:bodyPr>
          <a:lstStyle/>
          <a:p>
            <a:pPr marL="0" indent="0">
              <a:buNone/>
            </a:pPr>
            <a:endParaRPr lang="en-AU" sz="2400" dirty="0" smtClean="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Content Placeholder 4"/>
          <p:cNvSpPr txBox="1">
            <a:spLocks/>
          </p:cNvSpPr>
          <p:nvPr/>
        </p:nvSpPr>
        <p:spPr>
          <a:xfrm>
            <a:off x="917573" y="2269553"/>
            <a:ext cx="7575025" cy="440707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GB" sz="2900" dirty="0" smtClean="0"/>
              <a:t> During the 1990s Al-Qaeda provided training, directions and finance to a number of groups. These remained independent and led localised </a:t>
            </a:r>
            <a:r>
              <a:rPr lang="en-GB" sz="2900" dirty="0" smtClean="0"/>
              <a:t>struggles unti</a:t>
            </a:r>
            <a:r>
              <a:rPr lang="en-GB" sz="2900" dirty="0" smtClean="0"/>
              <a:t>l US invasion of Afghanistan in 2001</a:t>
            </a:r>
            <a:r>
              <a:rPr lang="en-GB" sz="2900" dirty="0" smtClean="0"/>
              <a:t>*</a:t>
            </a:r>
            <a:endParaRPr lang="en-GB" sz="2900" dirty="0" smtClean="0"/>
          </a:p>
          <a:p>
            <a:pPr marL="0" indent="0">
              <a:lnSpc>
                <a:spcPct val="100000"/>
              </a:lnSpc>
              <a:spcBef>
                <a:spcPts val="0"/>
              </a:spcBef>
              <a:spcAft>
                <a:spcPts val="0"/>
              </a:spcAft>
              <a:buClrTx/>
              <a:buFont typeface="Wingdings" panose="05000000000000000000" pitchFamily="2" charset="2"/>
              <a:buChar char="q"/>
            </a:pPr>
            <a:r>
              <a:rPr lang="en-GB" sz="2900" dirty="0"/>
              <a:t> </a:t>
            </a:r>
            <a:r>
              <a:rPr lang="en-GB" sz="2900" dirty="0" smtClean="0"/>
              <a:t>Since US invasion of Iraq in 2003, regional Al-Qaeda branches have been established. Targets more global*</a:t>
            </a:r>
          </a:p>
          <a:p>
            <a:pPr marL="0" indent="0">
              <a:lnSpc>
                <a:spcPct val="100000"/>
              </a:lnSpc>
              <a:spcBef>
                <a:spcPts val="0"/>
              </a:spcBef>
              <a:spcAft>
                <a:spcPts val="0"/>
              </a:spcAft>
              <a:buClrTx/>
              <a:buFont typeface="Wingdings" panose="05000000000000000000" pitchFamily="2" charset="2"/>
              <a:buChar char="q"/>
            </a:pPr>
            <a:r>
              <a:rPr lang="en-GB" sz="2900" dirty="0"/>
              <a:t> </a:t>
            </a:r>
            <a:r>
              <a:rPr lang="en-GB" sz="2900" dirty="0" smtClean="0"/>
              <a:t>Key </a:t>
            </a:r>
            <a:r>
              <a:rPr lang="en-NZ" sz="2900" dirty="0" smtClean="0"/>
              <a:t>clerics and </a:t>
            </a:r>
            <a:r>
              <a:rPr lang="en-NZ" sz="2900" dirty="0"/>
              <a:t>ideological upstarts in Western countries </a:t>
            </a:r>
            <a:r>
              <a:rPr lang="en-NZ" sz="2900" dirty="0" smtClean="0"/>
              <a:t>also part of second tier. </a:t>
            </a:r>
            <a:r>
              <a:rPr lang="en-NZ" sz="2900" dirty="0"/>
              <a:t>Anwar al-</a:t>
            </a:r>
            <a:r>
              <a:rPr lang="en-NZ" sz="2900" dirty="0" err="1"/>
              <a:t>Awlaki</a:t>
            </a:r>
            <a:r>
              <a:rPr lang="en-NZ" sz="2900" dirty="0"/>
              <a:t> </a:t>
            </a:r>
            <a:r>
              <a:rPr lang="en-NZ" sz="2900" dirty="0" smtClean="0"/>
              <a:t>key example*</a:t>
            </a:r>
            <a:endParaRPr lang="en-GB" sz="2900" dirty="0" smtClean="0"/>
          </a:p>
        </p:txBody>
      </p:sp>
      <p:pic>
        <p:nvPicPr>
          <p:cNvPr id="17" name="Picture 16" descr="Anwar al-Awlaki sitting on couch, lightened.jpg"/>
          <p:cNvPicPr/>
          <p:nvPr/>
        </p:nvPicPr>
        <p:blipFill>
          <a:blip r:embed="rId2">
            <a:extLst>
              <a:ext uri="{28A0092B-C50C-407E-A947-70E740481C1C}">
                <a14:useLocalDpi xmlns:a14="http://schemas.microsoft.com/office/drawing/2010/main" val="0"/>
              </a:ext>
            </a:extLst>
          </a:blip>
          <a:srcRect/>
          <a:stretch>
            <a:fillRect/>
          </a:stretch>
        </p:blipFill>
        <p:spPr bwMode="auto">
          <a:xfrm>
            <a:off x="8492598" y="2267442"/>
            <a:ext cx="3448390" cy="4409185"/>
          </a:xfrm>
          <a:prstGeom prst="rect">
            <a:avLst/>
          </a:prstGeom>
          <a:noFill/>
          <a:ln>
            <a:noFill/>
          </a:ln>
        </p:spPr>
      </p:pic>
    </p:spTree>
    <p:extLst>
      <p:ext uri="{BB962C8B-B14F-4D97-AF65-F5344CB8AC3E}">
        <p14:creationId xmlns:p14="http://schemas.microsoft.com/office/powerpoint/2010/main" val="24945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fontScale="90000"/>
          </a:bodyPr>
          <a:lstStyle/>
          <a:p>
            <a:pPr algn="ctr">
              <a:spcAft>
                <a:spcPts val="600"/>
              </a:spcAft>
            </a:pPr>
            <a:r>
              <a:rPr lang="en-GB" sz="2800" dirty="0" smtClean="0"/>
              <a:t>The CASE OF AL-QAEDA</a:t>
            </a:r>
            <a:r>
              <a:rPr lang="en-GB" dirty="0" smtClean="0"/>
              <a:t/>
            </a:r>
            <a:br>
              <a:rPr lang="en-GB" dirty="0" smtClean="0"/>
            </a:br>
            <a:r>
              <a:rPr lang="en-GB" sz="5600" dirty="0" smtClean="0"/>
              <a:t>Third tier: </a:t>
            </a:r>
            <a:r>
              <a:rPr lang="en-GB" sz="5600" dirty="0"/>
              <a:t>ideologically aligned, but operational independent individuals</a:t>
            </a:r>
            <a:r>
              <a:rPr lang="en-GB" sz="5600" dirty="0" smtClean="0"/>
              <a:t>  </a:t>
            </a:r>
            <a:endParaRPr lang="en-GB" sz="5600" dirty="0"/>
          </a:p>
        </p:txBody>
      </p:sp>
      <p:sp>
        <p:nvSpPr>
          <p:cNvPr id="5" name="Content Placeholder 4"/>
          <p:cNvSpPr>
            <a:spLocks noGrp="1"/>
          </p:cNvSpPr>
          <p:nvPr>
            <p:ph idx="1"/>
          </p:nvPr>
        </p:nvSpPr>
        <p:spPr>
          <a:xfrm>
            <a:off x="1024129" y="1923860"/>
            <a:ext cx="6133190" cy="4338717"/>
          </a:xfrm>
        </p:spPr>
        <p:txBody>
          <a:bodyPr>
            <a:normAutofit/>
          </a:bodyPr>
          <a:lstStyle/>
          <a:p>
            <a:pPr marL="0" indent="0">
              <a:buNone/>
            </a:pPr>
            <a:endParaRPr lang="en-AU" sz="2400" dirty="0" smtClean="0"/>
          </a:p>
          <a:p>
            <a:pPr marL="0" indent="0">
              <a:buNone/>
            </a:pPr>
            <a:endParaRPr lang="en-GB" dirty="0" smtClean="0"/>
          </a:p>
          <a:p>
            <a:pPr marL="0" indent="0">
              <a:buNone/>
            </a:pPr>
            <a:r>
              <a:rPr lang="en-GB" dirty="0"/>
              <a:t> </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Content Placeholder 4"/>
          <p:cNvSpPr txBox="1">
            <a:spLocks/>
          </p:cNvSpPr>
          <p:nvPr/>
        </p:nvSpPr>
        <p:spPr>
          <a:xfrm>
            <a:off x="917575" y="2283807"/>
            <a:ext cx="6351576" cy="440707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0"/>
              </a:spcAft>
              <a:buClrTx/>
              <a:buFont typeface="Wingdings" panose="05000000000000000000" pitchFamily="2" charset="2"/>
              <a:buChar char="q"/>
            </a:pPr>
            <a:r>
              <a:rPr lang="en-GB" sz="3400" dirty="0" smtClean="0"/>
              <a:t> Most based in the West and </a:t>
            </a:r>
            <a:r>
              <a:rPr lang="en-NZ" sz="3400" dirty="0" smtClean="0"/>
              <a:t>usually </a:t>
            </a:r>
            <a:r>
              <a:rPr lang="en-NZ" sz="3400" dirty="0"/>
              <a:t>labelled ‘lonewolves’ or ‘homegrown’ terrorists </a:t>
            </a:r>
            <a:endParaRPr lang="en-GB" sz="3400" dirty="0"/>
          </a:p>
          <a:p>
            <a:pPr>
              <a:lnSpc>
                <a:spcPct val="100000"/>
              </a:lnSpc>
              <a:spcBef>
                <a:spcPts val="0"/>
              </a:spcBef>
              <a:spcAft>
                <a:spcPts val="0"/>
              </a:spcAft>
              <a:buClrTx/>
              <a:buFont typeface="Wingdings" panose="05000000000000000000" pitchFamily="2" charset="2"/>
              <a:buChar char="q"/>
            </a:pPr>
            <a:r>
              <a:rPr lang="en-NZ" sz="3400" dirty="0" smtClean="0"/>
              <a:t> Activity characterized </a:t>
            </a:r>
            <a:r>
              <a:rPr lang="en-NZ" sz="3400" dirty="0"/>
              <a:t>by unsophisticated </a:t>
            </a:r>
            <a:r>
              <a:rPr lang="en-NZ" sz="3400" dirty="0" smtClean="0"/>
              <a:t>acts of violence</a:t>
            </a:r>
          </a:p>
          <a:p>
            <a:pPr>
              <a:lnSpc>
                <a:spcPct val="100000"/>
              </a:lnSpc>
              <a:spcBef>
                <a:spcPts val="0"/>
              </a:spcBef>
              <a:spcAft>
                <a:spcPts val="0"/>
              </a:spcAft>
              <a:buClrTx/>
              <a:buFont typeface="Wingdings" panose="05000000000000000000" pitchFamily="2" charset="2"/>
              <a:buChar char="q"/>
            </a:pPr>
            <a:r>
              <a:rPr lang="en-NZ" sz="3400" dirty="0"/>
              <a:t> </a:t>
            </a:r>
            <a:r>
              <a:rPr lang="en-NZ" sz="3400" dirty="0" smtClean="0"/>
              <a:t>Responsible for a string of deadly attacks since 2003, especially in Europe</a:t>
            </a:r>
          </a:p>
        </p:txBody>
      </p:sp>
      <p:pic>
        <p:nvPicPr>
          <p:cNvPr id="19458" name="Picture 2" descr="Image result for lone wolf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510" y="2347040"/>
            <a:ext cx="4549478" cy="428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1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terrorism and gend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TextBox 10"/>
          <p:cNvSpPr txBox="1"/>
          <p:nvPr/>
        </p:nvSpPr>
        <p:spPr>
          <a:xfrm>
            <a:off x="372791" y="1074738"/>
            <a:ext cx="11520988" cy="1418484"/>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solidFill>
                  <a:schemeClr val="bg1"/>
                </a:solidFill>
              </a:rPr>
              <a:t>HIERARCHY OR NETWORK-TYPE GROUPS? WHERE IS THE MAIN THREAT COMING FROM?   </a:t>
            </a:r>
            <a:r>
              <a:rPr lang="en-GB" sz="6600" spc="200" dirty="0" smtClean="0">
                <a:solidFill>
                  <a:schemeClr val="bg1"/>
                </a:solidFill>
                <a:ea typeface="+mj-ea"/>
                <a:cs typeface="+mj-cs"/>
              </a:rPr>
              <a:t> </a:t>
            </a:r>
            <a:endParaRPr lang="en-US" sz="6600" spc="200" dirty="0">
              <a:solidFill>
                <a:schemeClr val="bg1"/>
              </a:solidFill>
              <a:ea typeface="+mj-ea"/>
              <a:cs typeface="+mj-cs"/>
            </a:endParaRPr>
          </a:p>
        </p:txBody>
      </p:sp>
      <p:sp>
        <p:nvSpPr>
          <p:cNvPr id="2" name="AutoShape 2" descr="Image result for waves of terroris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636" y="3436897"/>
            <a:ext cx="3822060" cy="2556041"/>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1407" y="3436896"/>
            <a:ext cx="4391209" cy="2556041"/>
          </a:xfrm>
          <a:prstGeom prst="rect">
            <a:avLst/>
          </a:prstGeom>
          <a:noFill/>
          <a:ln>
            <a:noFill/>
          </a:ln>
        </p:spPr>
      </p:pic>
    </p:spTree>
    <p:extLst>
      <p:ext uri="{BB962C8B-B14F-4D97-AF65-F5344CB8AC3E}">
        <p14:creationId xmlns:p14="http://schemas.microsoft.com/office/powerpoint/2010/main" val="3060527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WHERE </a:t>
            </a:r>
            <a:r>
              <a:rPr lang="en-GB" sz="2800" dirty="0"/>
              <a:t>IS THE MAIN THREAT COMING FROM</a:t>
            </a:r>
            <a:r>
              <a:rPr lang="en-GB" sz="2800" dirty="0" smtClean="0"/>
              <a:t>? </a:t>
            </a:r>
            <a:r>
              <a:rPr lang="en-GB" sz="5600" dirty="0" smtClean="0"/>
              <a:t/>
            </a:r>
            <a:br>
              <a:rPr lang="en-GB" sz="5600" dirty="0" smtClean="0"/>
            </a:br>
            <a:r>
              <a:rPr lang="en-GB" dirty="0" smtClean="0"/>
              <a:t>The ‘network’ camp: strengths, weaknesses </a:t>
            </a:r>
            <a:endParaRPr lang="en-GB" dirty="0"/>
          </a:p>
        </p:txBody>
      </p:sp>
      <p:sp>
        <p:nvSpPr>
          <p:cNvPr id="5" name="Content Placeholder 4"/>
          <p:cNvSpPr>
            <a:spLocks noGrp="1"/>
          </p:cNvSpPr>
          <p:nvPr>
            <p:ph idx="1"/>
          </p:nvPr>
        </p:nvSpPr>
        <p:spPr>
          <a:xfrm>
            <a:off x="1024129" y="1923861"/>
            <a:ext cx="6133190" cy="3555962"/>
          </a:xfrm>
        </p:spPr>
        <p:txBody>
          <a:bodyPr>
            <a:normAutofit/>
          </a:bodyPr>
          <a:lstStyle/>
          <a:p>
            <a:pPr marL="0" indent="0">
              <a:buNone/>
            </a:pPr>
            <a:endParaRPr lang="en-AU" sz="2400" dirty="0" smtClean="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Content Placeholder 4"/>
          <p:cNvSpPr txBox="1">
            <a:spLocks/>
          </p:cNvSpPr>
          <p:nvPr/>
        </p:nvSpPr>
        <p:spPr>
          <a:xfrm>
            <a:off x="917573" y="2283807"/>
            <a:ext cx="7555427" cy="450234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GB" sz="2800" dirty="0" smtClean="0"/>
              <a:t> </a:t>
            </a:r>
            <a:r>
              <a:rPr lang="en-NZ" sz="2800" dirty="0"/>
              <a:t>B</a:t>
            </a:r>
            <a:r>
              <a:rPr lang="en-NZ" sz="2800" dirty="0" smtClean="0"/>
              <a:t>iggest </a:t>
            </a:r>
            <a:r>
              <a:rPr lang="en-NZ" sz="2800" dirty="0"/>
              <a:t>threat </a:t>
            </a:r>
            <a:r>
              <a:rPr lang="en-NZ" sz="2800" dirty="0" smtClean="0"/>
              <a:t>unaffiliated individuals/cells </a:t>
            </a:r>
            <a:r>
              <a:rPr lang="en-NZ" sz="2800" dirty="0"/>
              <a:t>motivated by Al Qaeda’s message of transnational </a:t>
            </a:r>
            <a:r>
              <a:rPr lang="en-NZ" sz="2800" dirty="0" smtClean="0"/>
              <a:t>jihad. These ‘bunch of guys’ can </a:t>
            </a:r>
            <a:r>
              <a:rPr lang="en-NZ" sz="2800" dirty="0"/>
              <a:t>appear </a:t>
            </a:r>
            <a:r>
              <a:rPr lang="en-NZ" sz="2800" dirty="0" smtClean="0"/>
              <a:t>anywhere</a:t>
            </a:r>
            <a:r>
              <a:rPr lang="en-NZ" sz="2800" dirty="0"/>
              <a:t> </a:t>
            </a:r>
            <a:r>
              <a:rPr lang="en-NZ" sz="2800" dirty="0" smtClean="0"/>
              <a:t>and conduct small scale attacks at any time</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Their </a:t>
            </a:r>
            <a:r>
              <a:rPr lang="en-NZ" sz="2800" dirty="0"/>
              <a:t>flexibility, anonymity, and motivation make them a formidable adversary for the </a:t>
            </a:r>
            <a:r>
              <a:rPr lang="en-NZ" sz="2800" dirty="0" smtClean="0"/>
              <a:t>security apparatus </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But they have </a:t>
            </a:r>
            <a:r>
              <a:rPr lang="en-NZ" sz="2800" dirty="0"/>
              <a:t>informal command structure lacking in centralization, limited resources, and no formal </a:t>
            </a:r>
            <a:r>
              <a:rPr lang="en-NZ" sz="2800" dirty="0" smtClean="0"/>
              <a:t>training</a:t>
            </a:r>
            <a:endParaRPr lang="en-NZ" sz="2800" dirty="0"/>
          </a:p>
          <a:p>
            <a:pPr marL="0" indent="0">
              <a:lnSpc>
                <a:spcPct val="120000"/>
              </a:lnSpc>
              <a:spcBef>
                <a:spcPts val="0"/>
              </a:spcBef>
              <a:spcAft>
                <a:spcPts val="0"/>
              </a:spcAft>
              <a:buClrTx/>
              <a:buNone/>
            </a:pPr>
            <a:endParaRPr lang="en-NZ" sz="2800" dirty="0" smtClean="0"/>
          </a:p>
        </p:txBody>
      </p:sp>
      <p:pic>
        <p:nvPicPr>
          <p:cNvPr id="12" name="Picture 11"/>
          <p:cNvPicPr>
            <a:picLocks noChangeAspect="1"/>
          </p:cNvPicPr>
          <p:nvPr/>
        </p:nvPicPr>
        <p:blipFill>
          <a:blip r:embed="rId2"/>
          <a:stretch>
            <a:fillRect/>
          </a:stretch>
        </p:blipFill>
        <p:spPr>
          <a:xfrm>
            <a:off x="8597991" y="2283807"/>
            <a:ext cx="3342996" cy="4407074"/>
          </a:xfrm>
          <a:prstGeom prst="rect">
            <a:avLst/>
          </a:prstGeom>
        </p:spPr>
      </p:pic>
    </p:spTree>
    <p:extLst>
      <p:ext uri="{BB962C8B-B14F-4D97-AF65-F5344CB8AC3E}">
        <p14:creationId xmlns:p14="http://schemas.microsoft.com/office/powerpoint/2010/main" val="239567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fontScale="90000"/>
          </a:bodyPr>
          <a:lstStyle/>
          <a:p>
            <a:pPr algn="ctr">
              <a:spcAft>
                <a:spcPts val="600"/>
              </a:spcAft>
            </a:pPr>
            <a:r>
              <a:rPr lang="en-GB" sz="2800" dirty="0" smtClean="0"/>
              <a:t>WHERE </a:t>
            </a:r>
            <a:r>
              <a:rPr lang="en-GB" sz="2800" dirty="0"/>
              <a:t>IS THE MAIN THREAT COMING FROM</a:t>
            </a:r>
            <a:r>
              <a:rPr lang="en-GB" sz="2800" dirty="0" smtClean="0"/>
              <a:t>? </a:t>
            </a:r>
            <a:r>
              <a:rPr lang="en-GB" sz="5600" dirty="0" smtClean="0"/>
              <a:t/>
            </a:r>
            <a:br>
              <a:rPr lang="en-GB" sz="5600" dirty="0" smtClean="0"/>
            </a:br>
            <a:r>
              <a:rPr lang="en-GB" sz="5600" dirty="0" smtClean="0"/>
              <a:t>The ‘hierarchy’ camp: strengths, weaknesses </a:t>
            </a:r>
            <a:endParaRPr lang="en-GB" sz="5600" dirty="0"/>
          </a:p>
        </p:txBody>
      </p:sp>
      <p:sp>
        <p:nvSpPr>
          <p:cNvPr id="5" name="Content Placeholder 4"/>
          <p:cNvSpPr>
            <a:spLocks noGrp="1"/>
          </p:cNvSpPr>
          <p:nvPr>
            <p:ph idx="1"/>
          </p:nvPr>
        </p:nvSpPr>
        <p:spPr>
          <a:xfrm>
            <a:off x="1024129" y="1923861"/>
            <a:ext cx="6869972" cy="3555962"/>
          </a:xfrm>
        </p:spPr>
        <p:txBody>
          <a:bodyPr>
            <a:normAutofit/>
          </a:bodyPr>
          <a:lstStyle/>
          <a:p>
            <a:pPr marL="0" indent="0">
              <a:buNone/>
            </a:pPr>
            <a:endParaRPr lang="en-AU" sz="2400" dirty="0" smtClean="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Content Placeholder 4"/>
          <p:cNvSpPr txBox="1">
            <a:spLocks/>
          </p:cNvSpPr>
          <p:nvPr/>
        </p:nvSpPr>
        <p:spPr>
          <a:xfrm>
            <a:off x="917573" y="2283807"/>
            <a:ext cx="6700234" cy="45023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GB" sz="2800" dirty="0" smtClean="0"/>
              <a:t> </a:t>
            </a:r>
            <a:r>
              <a:rPr lang="en-NZ" sz="2800" dirty="0"/>
              <a:t>B</a:t>
            </a:r>
            <a:r>
              <a:rPr lang="en-NZ" sz="2800" dirty="0" smtClean="0"/>
              <a:t>iggest </a:t>
            </a:r>
            <a:r>
              <a:rPr lang="en-NZ" sz="2800" dirty="0"/>
              <a:t>threat stems from </a:t>
            </a:r>
            <a:r>
              <a:rPr lang="en-NZ" sz="2800" dirty="0" smtClean="0"/>
              <a:t>centralised organisations. These allow efficient </a:t>
            </a:r>
            <a:r>
              <a:rPr lang="en-NZ" sz="2800" dirty="0"/>
              <a:t>operational </a:t>
            </a:r>
            <a:r>
              <a:rPr lang="en-NZ" sz="2800" dirty="0" smtClean="0"/>
              <a:t>planning and execution of coordinated, large scale attacks</a:t>
            </a:r>
          </a:p>
          <a:p>
            <a:pPr marL="0" indent="0">
              <a:lnSpc>
                <a:spcPct val="100000"/>
              </a:lnSpc>
              <a:spcBef>
                <a:spcPts val="0"/>
              </a:spcBef>
              <a:spcAft>
                <a:spcPts val="0"/>
              </a:spcAft>
              <a:buClrTx/>
              <a:buFont typeface="Wingdings" panose="05000000000000000000" pitchFamily="2" charset="2"/>
              <a:buChar char="q"/>
            </a:pPr>
            <a:r>
              <a:rPr lang="en-NZ" sz="2800" dirty="0" smtClean="0"/>
              <a:t> </a:t>
            </a:r>
            <a:r>
              <a:rPr lang="en-NZ" sz="2800" dirty="0"/>
              <a:t>Al-Qaeda still a major </a:t>
            </a:r>
            <a:r>
              <a:rPr lang="en-NZ" sz="2800" dirty="0" smtClean="0"/>
              <a:t>threat and continues </a:t>
            </a:r>
            <a:r>
              <a:rPr lang="en-NZ" sz="2800" dirty="0"/>
              <a:t>to access relatively large resource pools from fundraising efforts </a:t>
            </a:r>
            <a:r>
              <a:rPr lang="en-NZ" sz="2800" dirty="0" smtClean="0"/>
              <a:t>in the Gulf region</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But Al Qaeda target </a:t>
            </a:r>
            <a:r>
              <a:rPr lang="en-NZ" sz="2800" dirty="0"/>
              <a:t>of relentless intelligence </a:t>
            </a:r>
            <a:r>
              <a:rPr lang="en-NZ" sz="2800" dirty="0" smtClean="0"/>
              <a:t>collection. </a:t>
            </a:r>
            <a:r>
              <a:rPr lang="en-NZ" sz="2800" dirty="0"/>
              <a:t>Avoiding detection remains a primary operational </a:t>
            </a:r>
            <a:r>
              <a:rPr lang="en-NZ" sz="2800" dirty="0" smtClean="0"/>
              <a:t>of its ‘core’  </a:t>
            </a:r>
            <a:endParaRPr lang="en-GB" sz="2800" dirty="0"/>
          </a:p>
        </p:txBody>
      </p:sp>
      <p:pic>
        <p:nvPicPr>
          <p:cNvPr id="13" name="Picture 12"/>
          <p:cNvPicPr>
            <a:picLocks noChangeAspect="1"/>
          </p:cNvPicPr>
          <p:nvPr/>
        </p:nvPicPr>
        <p:blipFill>
          <a:blip r:embed="rId2"/>
          <a:stretch>
            <a:fillRect/>
          </a:stretch>
        </p:blipFill>
        <p:spPr>
          <a:xfrm>
            <a:off x="8417175" y="2488801"/>
            <a:ext cx="1743075" cy="2619375"/>
          </a:xfrm>
          <a:prstGeom prst="rect">
            <a:avLst/>
          </a:prstGeom>
        </p:spPr>
      </p:pic>
      <p:pic>
        <p:nvPicPr>
          <p:cNvPr id="24580" name="Picture 4" descr="Image result for bruce hoffman inside terro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3956" y="3921262"/>
            <a:ext cx="18192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dirty="0" smtClean="0"/>
              <a:t>Discussion questions</a:t>
            </a:r>
            <a:endParaRPr lang="en-GB" dirty="0"/>
          </a:p>
        </p:txBody>
      </p:sp>
      <p:sp>
        <p:nvSpPr>
          <p:cNvPr id="5" name="Content Placeholder 4"/>
          <p:cNvSpPr>
            <a:spLocks noGrp="1"/>
          </p:cNvSpPr>
          <p:nvPr>
            <p:ph idx="1"/>
          </p:nvPr>
        </p:nvSpPr>
        <p:spPr>
          <a:xfrm>
            <a:off x="1024129" y="1923861"/>
            <a:ext cx="9734662" cy="3555962"/>
          </a:xfrm>
        </p:spPr>
        <p:txBody>
          <a:bodyPr>
            <a:normAutofit/>
          </a:bodyPr>
          <a:lstStyle/>
          <a:p>
            <a:pPr marL="0" indent="0">
              <a:buNone/>
            </a:pPr>
            <a:endParaRPr lang="en-AU" sz="2400" dirty="0" smtClean="0"/>
          </a:p>
          <a:p>
            <a:pPr marL="0" indent="0">
              <a:buNone/>
            </a:pPr>
            <a:endParaRPr lang="en-GB"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intersectionalit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 name="AutoShape 4" descr="Image result for intersectionality"/>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Vera Zasulich"/>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Content Placeholder 4"/>
          <p:cNvSpPr txBox="1">
            <a:spLocks/>
          </p:cNvSpPr>
          <p:nvPr/>
        </p:nvSpPr>
        <p:spPr>
          <a:xfrm>
            <a:off x="917573" y="2283807"/>
            <a:ext cx="6700234" cy="45023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lvl="0" indent="-457200">
              <a:buClrTx/>
              <a:buFont typeface="+mj-lt"/>
              <a:buAutoNum type="arabicPeriod"/>
            </a:pPr>
            <a:r>
              <a:rPr lang="en-AU" sz="3000" dirty="0"/>
              <a:t>Is there a predominant organisational structure for contemporary terrorist groups?</a:t>
            </a:r>
            <a:endParaRPr lang="en-NZ" sz="3000" dirty="0"/>
          </a:p>
          <a:p>
            <a:pPr marL="457200" lvl="0" indent="-457200">
              <a:buClrTx/>
              <a:buFont typeface="+mj-lt"/>
              <a:buAutoNum type="arabicPeriod"/>
            </a:pPr>
            <a:r>
              <a:rPr lang="en-AU" sz="3000" dirty="0"/>
              <a:t>Which organisational structure presents the highest level of threat? </a:t>
            </a:r>
            <a:endParaRPr lang="en-NZ" sz="3000" dirty="0"/>
          </a:p>
          <a:p>
            <a:pPr marL="457200" lvl="0" indent="-457200">
              <a:buClrTx/>
              <a:buFont typeface="+mj-lt"/>
              <a:buAutoNum type="arabicPeriod"/>
            </a:pPr>
            <a:r>
              <a:rPr lang="en-AU" sz="3000" dirty="0"/>
              <a:t>How would you describe Al-Qaeda’s organisational structure?</a:t>
            </a:r>
            <a:endParaRPr lang="en-NZ" sz="3000" dirty="0"/>
          </a:p>
          <a:p>
            <a:pPr marL="0" indent="0">
              <a:lnSpc>
                <a:spcPct val="100000"/>
              </a:lnSpc>
              <a:spcBef>
                <a:spcPts val="0"/>
              </a:spcBef>
              <a:spcAft>
                <a:spcPts val="0"/>
              </a:spcAft>
              <a:buClrTx/>
              <a:buNone/>
            </a:pPr>
            <a:r>
              <a:rPr lang="en-NZ" sz="2800" dirty="0" smtClean="0"/>
              <a:t>  </a:t>
            </a:r>
            <a:endParaRPr lang="en-GB" sz="2800" dirty="0"/>
          </a:p>
        </p:txBody>
      </p:sp>
    </p:spTree>
    <p:extLst>
      <p:ext uri="{BB962C8B-B14F-4D97-AF65-F5344CB8AC3E}">
        <p14:creationId xmlns:p14="http://schemas.microsoft.com/office/powerpoint/2010/main" val="27551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KEY points </a:t>
            </a:r>
            <a:endParaRPr lang="en-GB" dirty="0"/>
          </a:p>
        </p:txBody>
      </p:sp>
      <p:sp>
        <p:nvSpPr>
          <p:cNvPr id="5" name="TextBox 4"/>
          <p:cNvSpPr txBox="1"/>
          <p:nvPr/>
        </p:nvSpPr>
        <p:spPr>
          <a:xfrm>
            <a:off x="727743" y="1396227"/>
            <a:ext cx="6508516" cy="5170646"/>
          </a:xfrm>
          <a:prstGeom prst="rect">
            <a:avLst/>
          </a:prstGeom>
          <a:noFill/>
        </p:spPr>
        <p:txBody>
          <a:bodyPr wrap="square" rtlCol="0">
            <a:spAutoFit/>
          </a:bodyPr>
          <a:lstStyle/>
          <a:p>
            <a:pPr>
              <a:buFont typeface="Wingdings" panose="05000000000000000000" pitchFamily="2" charset="2"/>
              <a:buChar char="q"/>
            </a:pPr>
            <a:r>
              <a:rPr lang="en-NZ" sz="3000" dirty="0" smtClean="0"/>
              <a:t> The organisational structure of terrorist groups vary from hierarchal to networks. Each has strengths and weaknesses</a:t>
            </a:r>
          </a:p>
          <a:p>
            <a:pPr>
              <a:buFont typeface="Wingdings" panose="05000000000000000000" pitchFamily="2" charset="2"/>
              <a:buChar char="q"/>
            </a:pPr>
            <a:r>
              <a:rPr lang="en-NZ" sz="3000" dirty="0"/>
              <a:t> </a:t>
            </a:r>
            <a:r>
              <a:rPr lang="en-NZ" sz="3000" dirty="0" smtClean="0"/>
              <a:t>Structures are not fixed. Groups morph according to the political and operational context. </a:t>
            </a:r>
            <a:r>
              <a:rPr lang="en-NZ" sz="3000" dirty="0"/>
              <a:t>G</a:t>
            </a:r>
            <a:r>
              <a:rPr lang="en-NZ" sz="3000" dirty="0" smtClean="0"/>
              <a:t>roups often present elements of hierarchal and  network structures</a:t>
            </a:r>
          </a:p>
          <a:p>
            <a:pPr>
              <a:buFont typeface="Wingdings" panose="05000000000000000000" pitchFamily="2" charset="2"/>
              <a:buChar char="q"/>
            </a:pPr>
            <a:r>
              <a:rPr lang="en-NZ" sz="3000" dirty="0"/>
              <a:t> </a:t>
            </a:r>
            <a:r>
              <a:rPr lang="en-NZ" sz="3000" dirty="0" smtClean="0"/>
              <a:t>Social Network Analysis is useful to map and understand some of the dynamics that shape networks </a:t>
            </a:r>
            <a:endParaRPr lang="en-NZ" sz="3000" dirty="0"/>
          </a:p>
        </p:txBody>
      </p:sp>
      <p:pic>
        <p:nvPicPr>
          <p:cNvPr id="5122" name="Picture 2" descr="Image result for the politics of terrorism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054" y="1396227"/>
            <a:ext cx="3680297" cy="517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5" name="TextBox 4"/>
          <p:cNvSpPr txBox="1"/>
          <p:nvPr/>
        </p:nvSpPr>
        <p:spPr>
          <a:xfrm>
            <a:off x="675116" y="1653283"/>
            <a:ext cx="11383123" cy="3693319"/>
          </a:xfrm>
          <a:prstGeom prst="rect">
            <a:avLst/>
          </a:prstGeom>
          <a:noFill/>
        </p:spPr>
        <p:txBody>
          <a:bodyPr wrap="square" rtlCol="0">
            <a:spAutoFit/>
          </a:bodyPr>
          <a:lstStyle/>
          <a:p>
            <a:pPr marL="361950" indent="-361950"/>
            <a:r>
              <a:rPr lang="en-NZ" dirty="0" err="1" smtClean="0"/>
              <a:t>Arquilla</a:t>
            </a:r>
            <a:r>
              <a:rPr lang="en-NZ" dirty="0"/>
              <a:t>, John, and David </a:t>
            </a:r>
            <a:r>
              <a:rPr lang="en-NZ" dirty="0" err="1"/>
              <a:t>Ronfeldt</a:t>
            </a:r>
            <a:r>
              <a:rPr lang="en-NZ" dirty="0"/>
              <a:t>. 2001. </a:t>
            </a:r>
            <a:r>
              <a:rPr lang="en-NZ" i="1" dirty="0"/>
              <a:t>Networks and </a:t>
            </a:r>
            <a:r>
              <a:rPr lang="en-NZ" i="1" dirty="0" err="1"/>
              <a:t>Netwars</a:t>
            </a:r>
            <a:r>
              <a:rPr lang="en-NZ" i="1" dirty="0"/>
              <a:t> the Future of Terror, Crime, and Militancy</a:t>
            </a:r>
            <a:r>
              <a:rPr lang="en-NZ" dirty="0"/>
              <a:t>. </a:t>
            </a:r>
            <a:r>
              <a:rPr lang="it-IT" dirty="0"/>
              <a:t>Santa Monica, Calif.: Rand. </a:t>
            </a:r>
            <a:r>
              <a:rPr lang="it-IT" u="sng" dirty="0">
                <a:hlinkClick r:id="rId3"/>
              </a:rPr>
              <a:t>https://www.rand.org/pubs/monograph_reports/MR1382.html</a:t>
            </a:r>
            <a:r>
              <a:rPr lang="it-IT" dirty="0"/>
              <a:t>. </a:t>
            </a:r>
            <a:r>
              <a:rPr lang="it-IT" dirty="0" smtClean="0"/>
              <a:t>[Grah on network types]</a:t>
            </a:r>
          </a:p>
          <a:p>
            <a:pPr marL="361950" indent="-361950"/>
            <a:r>
              <a:rPr lang="en-GB" dirty="0" err="1"/>
              <a:t>Gunaratna</a:t>
            </a:r>
            <a:r>
              <a:rPr lang="en-GB" dirty="0"/>
              <a:t>, Rohan, and Aviv </a:t>
            </a:r>
            <a:r>
              <a:rPr lang="en-GB" dirty="0" err="1"/>
              <a:t>Oreg</a:t>
            </a:r>
            <a:r>
              <a:rPr lang="en-GB" dirty="0"/>
              <a:t>. 2010. “Al Qaeda’s Organizational Structure and Its Evolution.” </a:t>
            </a:r>
            <a:r>
              <a:rPr lang="en-GB" i="1" dirty="0"/>
              <a:t>Studies in Conflict &amp; Terrorism</a:t>
            </a:r>
            <a:r>
              <a:rPr lang="en-GB" dirty="0"/>
              <a:t> 33 (12): 1043–78. </a:t>
            </a:r>
            <a:r>
              <a:rPr lang="en-GB" dirty="0" smtClean="0"/>
              <a:t>[Graph of Al-Qaeda]</a:t>
            </a:r>
            <a:endParaRPr lang="it-IT" dirty="0" smtClean="0"/>
          </a:p>
          <a:p>
            <a:pPr marL="361950" indent="-361950"/>
            <a:r>
              <a:rPr lang="en-GB" dirty="0"/>
              <a:t>Kelly, Mitchel, and </a:t>
            </a:r>
            <a:r>
              <a:rPr lang="en-GB" dirty="0" err="1"/>
              <a:t>Anthea</a:t>
            </a:r>
            <a:r>
              <a:rPr lang="en-GB" dirty="0"/>
              <a:t> McCarthy-Jones. 2019. “Mapping Connections: A Dark Network Analysis of </a:t>
            </a:r>
            <a:r>
              <a:rPr lang="en-GB" dirty="0" err="1"/>
              <a:t>Neojihadism</a:t>
            </a:r>
            <a:r>
              <a:rPr lang="en-GB" dirty="0"/>
              <a:t> in Australia.” </a:t>
            </a:r>
            <a:r>
              <a:rPr lang="en-GB" i="1" dirty="0"/>
              <a:t>Terrorism and Political Violence</a:t>
            </a:r>
            <a:r>
              <a:rPr lang="en-GB" dirty="0"/>
              <a:t>, March, 1–23. </a:t>
            </a:r>
            <a:r>
              <a:rPr lang="en-GB" dirty="0" smtClean="0"/>
              <a:t>[Graph of Australia </a:t>
            </a:r>
            <a:r>
              <a:rPr lang="en-GB" dirty="0" err="1" smtClean="0"/>
              <a:t>Neojihadistas</a:t>
            </a:r>
            <a:r>
              <a:rPr lang="en-GB" dirty="0" smtClean="0"/>
              <a:t> Network]</a:t>
            </a:r>
            <a:endParaRPr lang="it-IT" dirty="0" smtClean="0"/>
          </a:p>
          <a:p>
            <a:pPr marL="361950" indent="-361950"/>
            <a:r>
              <a:rPr lang="en-GB" dirty="0" smtClean="0"/>
              <a:t>Ken</a:t>
            </a:r>
            <a:r>
              <a:rPr lang="en-GB" dirty="0"/>
              <a:t>, </a:t>
            </a:r>
            <a:r>
              <a:rPr lang="en-GB" dirty="0" err="1"/>
              <a:t>Miichi</a:t>
            </a:r>
            <a:r>
              <a:rPr lang="en-GB" dirty="0"/>
              <a:t>. 2016. “Looking at Links and Nodes: How Jihadists in Indonesia Survived.” </a:t>
            </a:r>
            <a:r>
              <a:rPr lang="en-GB" i="1" dirty="0"/>
              <a:t>Southeast Asian Studies</a:t>
            </a:r>
            <a:r>
              <a:rPr lang="en-GB" dirty="0"/>
              <a:t> 5 (1): 135–154</a:t>
            </a:r>
            <a:r>
              <a:rPr lang="en-GB" dirty="0" smtClean="0"/>
              <a:t>. [Graph on Jemaah Islamiyah] </a:t>
            </a:r>
          </a:p>
          <a:p>
            <a:pPr marL="361950" indent="-361950"/>
            <a:r>
              <a:rPr lang="en-NZ" dirty="0" smtClean="0"/>
              <a:t>Thompson</a:t>
            </a:r>
            <a:r>
              <a:rPr lang="en-NZ" dirty="0"/>
              <a:t>, Nick, and Atika Shubert. 2014. “The Anatomy of ISIS: How the ‘Islamic State’ Is Run, from Oil to Beheadings.” </a:t>
            </a:r>
            <a:r>
              <a:rPr lang="en-NZ" i="1" dirty="0"/>
              <a:t>CNN</a:t>
            </a:r>
            <a:r>
              <a:rPr lang="en-NZ" dirty="0"/>
              <a:t>, January 14, 2014. </a:t>
            </a:r>
            <a:r>
              <a:rPr lang="en-NZ" u="sng" dirty="0">
                <a:hlinkClick r:id="rId4"/>
              </a:rPr>
              <a:t>https://edition.cnn.com/2014/09/18/world/meast/isis-syria-iraq-hierarchy/index.html</a:t>
            </a:r>
            <a:r>
              <a:rPr lang="en-NZ" dirty="0"/>
              <a:t> [Graph of ISIS] </a:t>
            </a:r>
          </a:p>
          <a:p>
            <a:pPr marL="361950" indent="-361950"/>
            <a:endParaRPr lang="en-NZ" dirty="0" smtClean="0"/>
          </a:p>
          <a:p>
            <a:pPr marL="361950" indent="-361950"/>
            <a:endParaRPr lang="en-NZ" dirty="0"/>
          </a:p>
        </p:txBody>
      </p:sp>
    </p:spTree>
    <p:extLst>
      <p:ext uri="{BB962C8B-B14F-4D97-AF65-F5344CB8AC3E}">
        <p14:creationId xmlns:p14="http://schemas.microsoft.com/office/powerpoint/2010/main" val="336995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Quiz</a:t>
            </a:r>
            <a:endParaRPr lang="en-GB" dirty="0"/>
          </a:p>
        </p:txBody>
      </p:sp>
      <p:sp>
        <p:nvSpPr>
          <p:cNvPr id="5" name="Content Placeholder 4"/>
          <p:cNvSpPr>
            <a:spLocks noGrp="1"/>
          </p:cNvSpPr>
          <p:nvPr>
            <p:ph idx="1"/>
          </p:nvPr>
        </p:nvSpPr>
        <p:spPr>
          <a:xfrm>
            <a:off x="1024127" y="1794075"/>
            <a:ext cx="10836759" cy="4238334"/>
          </a:xfrm>
        </p:spPr>
        <p:txBody>
          <a:bodyPr>
            <a:normAutofit fontScale="92500" lnSpcReduction="20000"/>
          </a:bodyPr>
          <a:lstStyle/>
          <a:p>
            <a:pPr marL="0" lvl="0" indent="0">
              <a:lnSpc>
                <a:spcPct val="100000"/>
              </a:lnSpc>
              <a:spcBef>
                <a:spcPts val="0"/>
              </a:spcBef>
              <a:spcAft>
                <a:spcPts val="0"/>
              </a:spcAft>
              <a:buClrTx/>
              <a:buNone/>
            </a:pPr>
            <a:r>
              <a:rPr lang="en-GB" sz="3200" dirty="0"/>
              <a:t>Questions will be shuffled. No two students will have the same set of questions. </a:t>
            </a:r>
            <a:r>
              <a:rPr lang="en-GB" sz="3200" b="1" u="sng" dirty="0">
                <a:solidFill>
                  <a:srgbClr val="FF0000"/>
                </a:solidFill>
              </a:rPr>
              <a:t>Students can </a:t>
            </a:r>
            <a:r>
              <a:rPr lang="en-GB" sz="3200" b="1" u="sng" dirty="0" smtClean="0">
                <a:solidFill>
                  <a:srgbClr val="FF0000"/>
                </a:solidFill>
              </a:rPr>
              <a:t>only have one attempt at each question</a:t>
            </a:r>
            <a:r>
              <a:rPr lang="en-GB" sz="3200" dirty="0" smtClean="0"/>
              <a:t>.  </a:t>
            </a:r>
          </a:p>
          <a:p>
            <a:pPr marL="0" lvl="0" indent="0">
              <a:lnSpc>
                <a:spcPct val="100000"/>
              </a:lnSpc>
              <a:spcBef>
                <a:spcPts val="0"/>
              </a:spcBef>
              <a:spcAft>
                <a:spcPts val="0"/>
              </a:spcAft>
              <a:buClrTx/>
              <a:buNone/>
            </a:pPr>
            <a:endParaRPr lang="en-GB" sz="3200" dirty="0" smtClean="0"/>
          </a:p>
          <a:p>
            <a:pPr marL="0" lvl="0" indent="0">
              <a:lnSpc>
                <a:spcPct val="100000"/>
              </a:lnSpc>
              <a:spcBef>
                <a:spcPts val="0"/>
              </a:spcBef>
              <a:spcAft>
                <a:spcPts val="0"/>
              </a:spcAft>
              <a:buClrTx/>
              <a:buNone/>
            </a:pPr>
            <a:r>
              <a:rPr lang="en-GB" sz="3200" dirty="0"/>
              <a:t>Quizzes will be administered during the first ten minutes of the lecture in weeks seven (7) and twelve (12). To access the quiz students need a code that will be provided by Dr Scarpello on the day of the quiz. Students therefore need to attend the lecture on the day of the two quizzes. Students unable to do so must contact Dr Fabio Scarpello in advance to arrange alternative provisions. Students that fail to do so and do not attend the lecture will be unable to take the quiz and will be awarded a zero grade for the quiz. </a:t>
            </a:r>
            <a:endParaRPr lang="en-GB" sz="3200" dirty="0" smtClean="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6426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7" y="1794075"/>
            <a:ext cx="5001703" cy="4238334"/>
          </a:xfrm>
        </p:spPr>
        <p:txBody>
          <a:bodyPr>
            <a:normAutofit/>
          </a:bodyPr>
          <a:lstStyle/>
          <a:p>
            <a:pPr lvl="0">
              <a:lnSpc>
                <a:spcPct val="100000"/>
              </a:lnSpc>
              <a:spcBef>
                <a:spcPts val="0"/>
              </a:spcBef>
              <a:spcAft>
                <a:spcPts val="0"/>
              </a:spcAft>
              <a:buClrTx/>
              <a:buFont typeface="Wingdings" panose="05000000000000000000" pitchFamily="2" charset="2"/>
              <a:buChar char="q"/>
            </a:pPr>
            <a:r>
              <a:rPr lang="en-US" sz="2800" dirty="0" smtClean="0"/>
              <a:t> </a:t>
            </a:r>
            <a:r>
              <a:rPr lang="en-US" sz="3000" dirty="0" smtClean="0"/>
              <a:t>Evaluate </a:t>
            </a:r>
            <a:r>
              <a:rPr lang="en-GB" sz="3000" dirty="0" smtClean="0"/>
              <a:t>key organizational structures, and their respective strengths and weaknesses  </a:t>
            </a:r>
          </a:p>
          <a:p>
            <a:pPr>
              <a:lnSpc>
                <a:spcPct val="100000"/>
              </a:lnSpc>
              <a:spcBef>
                <a:spcPts val="0"/>
              </a:spcBef>
              <a:spcAft>
                <a:spcPts val="0"/>
              </a:spcAft>
              <a:buClrTx/>
              <a:buFont typeface="Wingdings" panose="05000000000000000000" pitchFamily="2" charset="2"/>
              <a:buChar char="q"/>
            </a:pPr>
            <a:r>
              <a:rPr lang="en-GB" sz="3000" dirty="0" smtClean="0"/>
              <a:t> Reflect on </a:t>
            </a:r>
            <a:r>
              <a:rPr lang="en-US" sz="3000" dirty="0" smtClean="0"/>
              <a:t>how organizational structures are </a:t>
            </a:r>
            <a:r>
              <a:rPr lang="en-US" sz="3000" dirty="0"/>
              <a:t>fluid and </a:t>
            </a:r>
            <a:r>
              <a:rPr lang="en-US" sz="3000" dirty="0" smtClean="0"/>
              <a:t>may change according to the political </a:t>
            </a:r>
            <a:r>
              <a:rPr lang="en-US" sz="3000" dirty="0"/>
              <a:t>context where groups </a:t>
            </a:r>
            <a:r>
              <a:rPr lang="en-US" sz="3000" dirty="0" smtClean="0"/>
              <a:t>operate</a:t>
            </a:r>
          </a:p>
          <a:p>
            <a:pPr marL="0" indent="0">
              <a:lnSpc>
                <a:spcPct val="100000"/>
              </a:lnSpc>
              <a:spcBef>
                <a:spcPts val="0"/>
              </a:spcBef>
              <a:spcAft>
                <a:spcPts val="0"/>
              </a:spcAft>
              <a:buClrTx/>
              <a:buNone/>
            </a:pPr>
            <a:endParaRPr lang="en-US" sz="3000" dirty="0" smtClean="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0" name="Picture 2" descr="Image result for terrorist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26153"/>
            <a:ext cx="5333269" cy="374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outline</a:t>
            </a:r>
            <a:endParaRPr lang="en-GB" dirty="0"/>
          </a:p>
        </p:txBody>
      </p:sp>
      <p:sp>
        <p:nvSpPr>
          <p:cNvPr id="5" name="TextBox 4"/>
          <p:cNvSpPr txBox="1"/>
          <p:nvPr/>
        </p:nvSpPr>
        <p:spPr>
          <a:xfrm>
            <a:off x="5874527" y="1879098"/>
            <a:ext cx="5949478" cy="3785652"/>
          </a:xfrm>
          <a:prstGeom prst="rect">
            <a:avLst/>
          </a:prstGeom>
          <a:noFill/>
        </p:spPr>
        <p:txBody>
          <a:bodyPr wrap="square" rtlCol="0">
            <a:spAutoFit/>
          </a:bodyPr>
          <a:lstStyle/>
          <a:p>
            <a:pPr>
              <a:buFont typeface="Wingdings" panose="05000000000000000000" pitchFamily="2" charset="2"/>
              <a:buChar char="q"/>
            </a:pPr>
            <a:r>
              <a:rPr lang="en-US" sz="4000" dirty="0" smtClean="0"/>
              <a:t> Hierarchy-type structure</a:t>
            </a:r>
          </a:p>
          <a:p>
            <a:pPr>
              <a:buFont typeface="Wingdings" panose="05000000000000000000" pitchFamily="2" charset="2"/>
              <a:buChar char="q"/>
            </a:pPr>
            <a:r>
              <a:rPr lang="en-US" sz="4000" dirty="0"/>
              <a:t> </a:t>
            </a:r>
            <a:r>
              <a:rPr lang="en-US" sz="4000" dirty="0" smtClean="0"/>
              <a:t>Network-type structures</a:t>
            </a:r>
          </a:p>
          <a:p>
            <a:pPr>
              <a:buFont typeface="Wingdings" panose="05000000000000000000" pitchFamily="2" charset="2"/>
              <a:buChar char="q"/>
            </a:pPr>
            <a:r>
              <a:rPr lang="en-US" sz="4000" dirty="0"/>
              <a:t> </a:t>
            </a:r>
            <a:r>
              <a:rPr lang="en-US" sz="4000" dirty="0" smtClean="0"/>
              <a:t>Social Network Analysis </a:t>
            </a:r>
          </a:p>
          <a:p>
            <a:pPr>
              <a:buFont typeface="Wingdings" panose="05000000000000000000" pitchFamily="2" charset="2"/>
              <a:buChar char="q"/>
            </a:pPr>
            <a:r>
              <a:rPr lang="en-US" sz="4000" dirty="0"/>
              <a:t> </a:t>
            </a:r>
            <a:r>
              <a:rPr lang="en-US" sz="4000" dirty="0" smtClean="0"/>
              <a:t>The case of Al-Qaeda</a:t>
            </a:r>
          </a:p>
          <a:p>
            <a:pPr>
              <a:buFont typeface="Wingdings" panose="05000000000000000000" pitchFamily="2" charset="2"/>
              <a:buChar char="q"/>
            </a:pPr>
            <a:r>
              <a:rPr lang="en-US" sz="4000" dirty="0"/>
              <a:t> </a:t>
            </a:r>
            <a:r>
              <a:rPr lang="en-US" sz="4000" dirty="0" smtClean="0"/>
              <a:t>What structure-type presents the most threat? </a:t>
            </a:r>
            <a:endParaRPr lang="en-GB" sz="36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terrorism and gend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6" name="Picture 2" descr="Image result for terrorist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822" y="1879098"/>
            <a:ext cx="4352834" cy="36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 name="AutoShape 2" descr="Image result for terrorism and gend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1" name="TextBox 10"/>
          <p:cNvSpPr txBox="1"/>
          <p:nvPr/>
        </p:nvSpPr>
        <p:spPr>
          <a:xfrm>
            <a:off x="643360" y="-144463"/>
            <a:ext cx="11100097" cy="2743200"/>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solidFill>
                  <a:schemeClr val="bg1"/>
                </a:solidFill>
              </a:rPr>
              <a:t>HIERARCHY-TYPE STRUCTURE  </a:t>
            </a:r>
            <a:r>
              <a:rPr lang="en-GB" sz="6600" spc="200" dirty="0" smtClean="0">
                <a:solidFill>
                  <a:schemeClr val="bg1"/>
                </a:solidFill>
                <a:ea typeface="+mj-ea"/>
                <a:cs typeface="+mj-cs"/>
              </a:rPr>
              <a:t> </a:t>
            </a:r>
            <a:endParaRPr lang="en-US" sz="6600" spc="200" dirty="0">
              <a:solidFill>
                <a:schemeClr val="bg1"/>
              </a:solidFill>
              <a:ea typeface="+mj-ea"/>
              <a:cs typeface="+mj-cs"/>
            </a:endParaRPr>
          </a:p>
        </p:txBody>
      </p:sp>
      <p:pic>
        <p:nvPicPr>
          <p:cNvPr id="5122" name="Picture 2" descr="https://images.complex.com/complex/image/upload/c_limit,dpr_auto,q_90,w_720/fl_lossy,pg_1/aozojvy4bz3sqtzbyx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53790"/>
            <a:ext cx="10543124" cy="460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04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a:t>Hierarchy-type structure </a:t>
            </a:r>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24129" y="1923859"/>
            <a:ext cx="5032640" cy="107452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Tx/>
              <a:buNone/>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4" name="Content Placeholder 4"/>
          <p:cNvSpPr txBox="1">
            <a:spLocks/>
          </p:cNvSpPr>
          <p:nvPr/>
        </p:nvSpPr>
        <p:spPr>
          <a:xfrm>
            <a:off x="1052955" y="2026258"/>
            <a:ext cx="5932636" cy="34814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GB" dirty="0" smtClean="0"/>
          </a:p>
        </p:txBody>
      </p:sp>
      <p:graphicFrame>
        <p:nvGraphicFramePr>
          <p:cNvPr id="6" name="Diagram 5"/>
          <p:cNvGraphicFramePr/>
          <p:nvPr>
            <p:extLst>
              <p:ext uri="{D42A27DB-BD31-4B8C-83A1-F6EECF244321}">
                <p14:modId xmlns:p14="http://schemas.microsoft.com/office/powerpoint/2010/main" val="1524344558"/>
              </p:ext>
            </p:extLst>
          </p:nvPr>
        </p:nvGraphicFramePr>
        <p:xfrm>
          <a:off x="2361652" y="2374809"/>
          <a:ext cx="7798348" cy="282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5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dirty="0" smtClean="0"/>
              <a:t>Hierarchy-type structure </a:t>
            </a:r>
            <a:endParaRPr lang="en-GB" dirty="0"/>
          </a:p>
        </p:txBody>
      </p:sp>
      <p:sp>
        <p:nvSpPr>
          <p:cNvPr id="5" name="Content Placeholder 4"/>
          <p:cNvSpPr>
            <a:spLocks noGrp="1"/>
          </p:cNvSpPr>
          <p:nvPr>
            <p:ph idx="1"/>
          </p:nvPr>
        </p:nvSpPr>
        <p:spPr>
          <a:xfrm>
            <a:off x="1024129" y="1923860"/>
            <a:ext cx="5589322" cy="3775191"/>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52954" y="2026257"/>
            <a:ext cx="7722655" cy="458505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Font typeface="Wingdings" panose="05000000000000000000" pitchFamily="2" charset="2"/>
              <a:buChar char="q"/>
            </a:pPr>
            <a:r>
              <a:rPr lang="en-AU" sz="2800" dirty="0" smtClean="0"/>
              <a:t> </a:t>
            </a:r>
            <a:r>
              <a:rPr lang="en-GB" sz="2800" dirty="0"/>
              <a:t>Organisational structure resembles pyramid</a:t>
            </a:r>
          </a:p>
          <a:p>
            <a:pPr marL="0" indent="0">
              <a:lnSpc>
                <a:spcPct val="100000"/>
              </a:lnSpc>
              <a:spcBef>
                <a:spcPts val="0"/>
              </a:spcBef>
              <a:spcAft>
                <a:spcPts val="0"/>
              </a:spcAft>
              <a:buClrTx/>
              <a:buFont typeface="Wingdings" panose="05000000000000000000" pitchFamily="2" charset="2"/>
              <a:buChar char="q"/>
            </a:pPr>
            <a:r>
              <a:rPr lang="en-US" sz="2800" dirty="0" smtClean="0"/>
              <a:t> Best suited </a:t>
            </a:r>
            <a:r>
              <a:rPr lang="en-US" sz="2800" dirty="0"/>
              <a:t>for </a:t>
            </a:r>
            <a:r>
              <a:rPr lang="en-NZ" sz="2800" dirty="0"/>
              <a:t>large groups </a:t>
            </a:r>
            <a:r>
              <a:rPr lang="en-NZ" sz="2800" dirty="0" smtClean="0"/>
              <a:t>operating in one territory and needing  </a:t>
            </a:r>
            <a:r>
              <a:rPr lang="en-NZ" sz="2800" dirty="0"/>
              <a:t>rules, </a:t>
            </a:r>
            <a:r>
              <a:rPr lang="en-NZ" sz="2800" dirty="0" smtClean="0"/>
              <a:t>reporting </a:t>
            </a:r>
            <a:r>
              <a:rPr lang="en-NZ" sz="2800" dirty="0"/>
              <a:t>mechanisms </a:t>
            </a:r>
            <a:r>
              <a:rPr lang="en-NZ" sz="2800" dirty="0" smtClean="0"/>
              <a:t>and the ability to document dynamics, processes and demands </a:t>
            </a:r>
            <a:endParaRPr lang="en-AU" sz="2800" dirty="0" smtClean="0"/>
          </a:p>
          <a:p>
            <a:pPr marL="0" indent="0">
              <a:lnSpc>
                <a:spcPct val="100000"/>
              </a:lnSpc>
              <a:spcBef>
                <a:spcPts val="0"/>
              </a:spcBef>
              <a:spcAft>
                <a:spcPts val="0"/>
              </a:spcAft>
              <a:buClrTx/>
              <a:buFont typeface="Wingdings" panose="05000000000000000000" pitchFamily="2" charset="2"/>
              <a:buChar char="q"/>
            </a:pPr>
            <a:r>
              <a:rPr lang="en-US" sz="2800" dirty="0" smtClean="0"/>
              <a:t> It provides clear </a:t>
            </a:r>
            <a:r>
              <a:rPr lang="en-NZ" sz="2800" dirty="0" smtClean="0"/>
              <a:t>leadership </a:t>
            </a:r>
            <a:r>
              <a:rPr lang="en-NZ" sz="2800" dirty="0"/>
              <a:t>structure, </a:t>
            </a:r>
            <a:r>
              <a:rPr lang="en-NZ" sz="2800" dirty="0" smtClean="0"/>
              <a:t>objectives</a:t>
            </a:r>
            <a:r>
              <a:rPr lang="en-NZ" sz="2800" dirty="0"/>
              <a:t>, and coordination </a:t>
            </a:r>
            <a:r>
              <a:rPr lang="en-NZ" sz="2800" dirty="0" smtClean="0"/>
              <a:t>channels  </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It is based on unilateral </a:t>
            </a:r>
            <a:r>
              <a:rPr lang="en-NZ" sz="2800" dirty="0"/>
              <a:t>relationship between the agenda-setting leadership and </a:t>
            </a:r>
            <a:r>
              <a:rPr lang="en-NZ" sz="2800" dirty="0" smtClean="0"/>
              <a:t>subordinate units</a:t>
            </a:r>
          </a:p>
          <a:p>
            <a:pPr marL="0" indent="0">
              <a:lnSpc>
                <a:spcPct val="100000"/>
              </a:lnSpc>
              <a:spcBef>
                <a:spcPts val="0"/>
              </a:spcBef>
              <a:spcAft>
                <a:spcPts val="0"/>
              </a:spcAft>
              <a:buClrTx/>
              <a:buFont typeface="Wingdings" panose="05000000000000000000" pitchFamily="2" charset="2"/>
              <a:buChar char="q"/>
            </a:pPr>
            <a:r>
              <a:rPr lang="en-NZ" sz="2800" dirty="0"/>
              <a:t> </a:t>
            </a:r>
            <a:r>
              <a:rPr lang="en-NZ" sz="2800" dirty="0" smtClean="0"/>
              <a:t>It involves specialization </a:t>
            </a:r>
            <a:r>
              <a:rPr lang="en-NZ" sz="2800" dirty="0"/>
              <a:t>of roles and </a:t>
            </a:r>
            <a:r>
              <a:rPr lang="en-NZ" sz="2800" dirty="0" smtClean="0"/>
              <a:t>functions with clear </a:t>
            </a:r>
            <a:r>
              <a:rPr lang="en-NZ" sz="2800" dirty="0"/>
              <a:t>departmental </a:t>
            </a:r>
            <a:r>
              <a:rPr lang="en-NZ" sz="2800" dirty="0" smtClean="0"/>
              <a:t>boundaries</a:t>
            </a:r>
            <a:endParaRPr lang="en-GB" sz="28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098" name="Picture 2" descr="Image result for terrorist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562" y="2117154"/>
            <a:ext cx="2906425" cy="444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5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17538"/>
            <a:ext cx="10916860" cy="1499616"/>
          </a:xfrm>
        </p:spPr>
        <p:txBody>
          <a:bodyPr>
            <a:normAutofit/>
          </a:bodyPr>
          <a:lstStyle/>
          <a:p>
            <a:pPr algn="ctr">
              <a:spcAft>
                <a:spcPts val="600"/>
              </a:spcAft>
            </a:pPr>
            <a:r>
              <a:rPr lang="en-GB" sz="2800" dirty="0" smtClean="0"/>
              <a:t>Hierarchy-type structure </a:t>
            </a:r>
            <a:r>
              <a:rPr lang="en-GB" dirty="0" smtClean="0"/>
              <a:t/>
            </a:r>
            <a:br>
              <a:rPr lang="en-GB" dirty="0" smtClean="0"/>
            </a:br>
            <a:r>
              <a:rPr lang="en-GB" dirty="0" smtClean="0"/>
              <a:t>The case of ISIS in 2015</a:t>
            </a:r>
            <a:endParaRPr lang="en-GB" dirty="0"/>
          </a:p>
        </p:txBody>
      </p:sp>
      <p:sp>
        <p:nvSpPr>
          <p:cNvPr id="5" name="Content Placeholder 4"/>
          <p:cNvSpPr>
            <a:spLocks noGrp="1"/>
          </p:cNvSpPr>
          <p:nvPr>
            <p:ph idx="1"/>
          </p:nvPr>
        </p:nvSpPr>
        <p:spPr>
          <a:xfrm>
            <a:off x="1024129" y="1923860"/>
            <a:ext cx="5589322" cy="3775191"/>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1052954" y="2026257"/>
            <a:ext cx="6170147" cy="417061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Wingdings" panose="05000000000000000000" pitchFamily="2" charset="2"/>
              <a:buChar char="q"/>
            </a:pPr>
            <a:endParaRPr lang="en-GB" dirty="0" smtClean="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poverty and terroris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descr="C:\Users\fsca247\Dropbox\Screenshots\Screenshot 2019-06-10 11.44.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112" y="2026257"/>
            <a:ext cx="10171324" cy="4769248"/>
          </a:xfrm>
          <a:prstGeom prst="rect">
            <a:avLst/>
          </a:prstGeom>
          <a:noFill/>
          <a:ln>
            <a:noFill/>
          </a:ln>
        </p:spPr>
      </p:pic>
    </p:spTree>
    <p:extLst>
      <p:ext uri="{BB962C8B-B14F-4D97-AF65-F5344CB8AC3E}">
        <p14:creationId xmlns:p14="http://schemas.microsoft.com/office/powerpoint/2010/main" val="38606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3401</TotalTime>
  <Words>1298</Words>
  <Application>Microsoft Office PowerPoint</Application>
  <PresentationFormat>Widescreen</PresentationFormat>
  <Paragraphs>116</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Tw Cen MT</vt:lpstr>
      <vt:lpstr>Tw Cen MT Condensed</vt:lpstr>
      <vt:lpstr>Wingdings</vt:lpstr>
      <vt:lpstr>Wingdings 3</vt:lpstr>
      <vt:lpstr>Integral</vt:lpstr>
      <vt:lpstr>PowerPoint Presentation</vt:lpstr>
      <vt:lpstr>Quiz</vt:lpstr>
      <vt:lpstr>Quiz</vt:lpstr>
      <vt:lpstr>aims</vt:lpstr>
      <vt:lpstr>outline</vt:lpstr>
      <vt:lpstr>PowerPoint Presentation</vt:lpstr>
      <vt:lpstr>Hierarchy-type structure </vt:lpstr>
      <vt:lpstr>Hierarchy-type structure </vt:lpstr>
      <vt:lpstr>Hierarchy-type structure  The case of ISIS in 2015</vt:lpstr>
      <vt:lpstr>Hierarchy-type structure  The case of Hezbollah</vt:lpstr>
      <vt:lpstr>Hierarchy-type structure  The case of Hezbollah</vt:lpstr>
      <vt:lpstr>PowerPoint Presentation</vt:lpstr>
      <vt:lpstr>NETWORK-TYPE STRUCTURES </vt:lpstr>
      <vt:lpstr>NETWORK-TYPE STRUCTURES </vt:lpstr>
      <vt:lpstr>PowerPoint Presentation</vt:lpstr>
      <vt:lpstr>NETWORK-TYPE STRUCTURES Social network analysis* </vt:lpstr>
      <vt:lpstr>NETWORK-TYPE STRUCTURES Social network analysis </vt:lpstr>
      <vt:lpstr>NETWORK-TYPE STRUCTURES Social network analysis: the case of Australia neo- jihadists network </vt:lpstr>
      <vt:lpstr>PowerPoint Presentation</vt:lpstr>
      <vt:lpstr>The CASE OF AL-QAEDA</vt:lpstr>
      <vt:lpstr>The CASE OF AL-QAEDA first tier: core leadership </vt:lpstr>
      <vt:lpstr>The CASE OF AL-QAEDA second tier: associated groups and key individuals  </vt:lpstr>
      <vt:lpstr>The CASE OF AL-QAEDA Third tier: ideologically aligned, but operational independent individuals  </vt:lpstr>
      <vt:lpstr>PowerPoint Presentation</vt:lpstr>
      <vt:lpstr>WHERE IS THE MAIN THREAT COMING FROM?  The ‘network’ camp: strengths, weaknesses </vt:lpstr>
      <vt:lpstr>WHERE IS THE MAIN THREAT COMING FROM?  The ‘hierarchy’ camp: strengths, weaknesses </vt:lpstr>
      <vt:lpstr>Discussion questions</vt:lpstr>
      <vt:lpstr>KEY points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414</cp:revision>
  <dcterms:created xsi:type="dcterms:W3CDTF">2015-09-14T16:04:57Z</dcterms:created>
  <dcterms:modified xsi:type="dcterms:W3CDTF">2019-08-19T20:24:53Z</dcterms:modified>
</cp:coreProperties>
</file>