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Lst>
  <p:notesMasterIdLst>
    <p:notesMasterId r:id="rId40"/>
  </p:notesMasterIdLst>
  <p:sldIdLst>
    <p:sldId id="267" r:id="rId2"/>
    <p:sldId id="294" r:id="rId3"/>
    <p:sldId id="264" r:id="rId4"/>
    <p:sldId id="272" r:id="rId5"/>
    <p:sldId id="341" r:id="rId6"/>
    <p:sldId id="342" r:id="rId7"/>
    <p:sldId id="371" r:id="rId8"/>
    <p:sldId id="296" r:id="rId9"/>
    <p:sldId id="281" r:id="rId10"/>
    <p:sldId id="372" r:id="rId11"/>
    <p:sldId id="382" r:id="rId12"/>
    <p:sldId id="346" r:id="rId13"/>
    <p:sldId id="345" r:id="rId14"/>
    <p:sldId id="343" r:id="rId15"/>
    <p:sldId id="347" r:id="rId16"/>
    <p:sldId id="353" r:id="rId17"/>
    <p:sldId id="354" r:id="rId18"/>
    <p:sldId id="289" r:id="rId19"/>
    <p:sldId id="337" r:id="rId20"/>
    <p:sldId id="383" r:id="rId21"/>
    <p:sldId id="355" r:id="rId22"/>
    <p:sldId id="356" r:id="rId23"/>
    <p:sldId id="393" r:id="rId24"/>
    <p:sldId id="390" r:id="rId25"/>
    <p:sldId id="361" r:id="rId26"/>
    <p:sldId id="384" r:id="rId27"/>
    <p:sldId id="385" r:id="rId28"/>
    <p:sldId id="386" r:id="rId29"/>
    <p:sldId id="391" r:id="rId30"/>
    <p:sldId id="369" r:id="rId31"/>
    <p:sldId id="370" r:id="rId32"/>
    <p:sldId id="387" r:id="rId33"/>
    <p:sldId id="388" r:id="rId34"/>
    <p:sldId id="389" r:id="rId35"/>
    <p:sldId id="392" r:id="rId36"/>
    <p:sldId id="394" r:id="rId37"/>
    <p:sldId id="312" r:id="rId38"/>
    <p:sldId id="32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nne Dyvik" initials="SD" lastIdx="2" clrIdx="0">
    <p:extLst/>
  </p:cmAuthor>
  <p:cmAuthor id="2" name="Tom" initials="T" lastIdx="1" clrIdx="1">
    <p:extLst>
      <p:ext uri="{19B8F6BF-5375-455C-9EA6-DF929625EA0E}">
        <p15:presenceInfo xmlns:p15="http://schemas.microsoft.com/office/powerpoint/2012/main" userId="Tom" providerId="None"/>
      </p:ext>
    </p:extLst>
  </p:cmAuthor>
  <p:cmAuthor id="3" name="Fabio Scarpello" initials="FS" lastIdx="1" clrIdx="2">
    <p:extLst>
      <p:ext uri="{19B8F6BF-5375-455C-9EA6-DF929625EA0E}">
        <p15:presenceInfo xmlns:p15="http://schemas.microsoft.com/office/powerpoint/2012/main" userId="Fabio Scarpel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92" autoAdjust="0"/>
    <p:restoredTop sz="90365" autoAdjust="0"/>
  </p:normalViewPr>
  <p:slideViewPr>
    <p:cSldViewPr snapToGrid="0">
      <p:cViewPr varScale="1">
        <p:scale>
          <a:sx n="76" d="100"/>
          <a:sy n="76" d="100"/>
        </p:scale>
        <p:origin x="370" y="62"/>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E26D9-ECEC-4AE5-9F31-3BD6B1D5C2AA}" type="datetimeFigureOut">
              <a:rPr lang="en-GB" smtClean="0"/>
              <a:t>27/08/2019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F8DF2-2A72-4887-8E47-34182B3567A9}" type="slidenum">
              <a:rPr lang="en-GB" smtClean="0"/>
              <a:t>‹#›</a:t>
            </a:fld>
            <a:endParaRPr lang="en-GB"/>
          </a:p>
        </p:txBody>
      </p:sp>
    </p:spTree>
    <p:extLst>
      <p:ext uri="{BB962C8B-B14F-4D97-AF65-F5344CB8AC3E}">
        <p14:creationId xmlns:p14="http://schemas.microsoft.com/office/powerpoint/2010/main" val="188883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3</a:t>
            </a:fld>
            <a:endParaRPr lang="en-GB"/>
          </a:p>
        </p:txBody>
      </p:sp>
    </p:spTree>
    <p:extLst>
      <p:ext uri="{BB962C8B-B14F-4D97-AF65-F5344CB8AC3E}">
        <p14:creationId xmlns:p14="http://schemas.microsoft.com/office/powerpoint/2010/main" val="164322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64123-EF34-4713-9590-887887FCD291}" type="slidenum">
              <a:rPr lang="en-US" smtClean="0"/>
              <a:t>4</a:t>
            </a:fld>
            <a:endParaRPr lang="en-US"/>
          </a:p>
        </p:txBody>
      </p:sp>
    </p:spTree>
    <p:extLst>
      <p:ext uri="{BB962C8B-B14F-4D97-AF65-F5344CB8AC3E}">
        <p14:creationId xmlns:p14="http://schemas.microsoft.com/office/powerpoint/2010/main" val="3599875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64123-EF34-4713-9590-887887FCD291}" type="slidenum">
              <a:rPr lang="en-US" smtClean="0"/>
              <a:t>8</a:t>
            </a:fld>
            <a:endParaRPr lang="en-US"/>
          </a:p>
        </p:txBody>
      </p:sp>
    </p:spTree>
    <p:extLst>
      <p:ext uri="{BB962C8B-B14F-4D97-AF65-F5344CB8AC3E}">
        <p14:creationId xmlns:p14="http://schemas.microsoft.com/office/powerpoint/2010/main" val="425135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4EF8DF2-2A72-4887-8E47-34182B3567A9}" type="slidenum">
              <a:rPr lang="en-GB" smtClean="0"/>
              <a:t>13</a:t>
            </a:fld>
            <a:endParaRPr lang="en-GB"/>
          </a:p>
        </p:txBody>
      </p:sp>
    </p:spTree>
    <p:extLst>
      <p:ext uri="{BB962C8B-B14F-4D97-AF65-F5344CB8AC3E}">
        <p14:creationId xmlns:p14="http://schemas.microsoft.com/office/powerpoint/2010/main" val="192492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4EF8DF2-2A72-4887-8E47-34182B3567A9}" type="slidenum">
              <a:rPr lang="en-GB" smtClean="0"/>
              <a:t>19</a:t>
            </a:fld>
            <a:endParaRPr lang="en-GB"/>
          </a:p>
        </p:txBody>
      </p:sp>
    </p:spTree>
    <p:extLst>
      <p:ext uri="{BB962C8B-B14F-4D97-AF65-F5344CB8AC3E}">
        <p14:creationId xmlns:p14="http://schemas.microsoft.com/office/powerpoint/2010/main" val="406134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37</a:t>
            </a:fld>
            <a:endParaRPr lang="en-GB"/>
          </a:p>
        </p:txBody>
      </p:sp>
    </p:spTree>
    <p:extLst>
      <p:ext uri="{BB962C8B-B14F-4D97-AF65-F5344CB8AC3E}">
        <p14:creationId xmlns:p14="http://schemas.microsoft.com/office/powerpoint/2010/main" val="1896834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38</a:t>
            </a:fld>
            <a:endParaRPr lang="en-GB"/>
          </a:p>
        </p:txBody>
      </p:sp>
    </p:spTree>
    <p:extLst>
      <p:ext uri="{BB962C8B-B14F-4D97-AF65-F5344CB8AC3E}">
        <p14:creationId xmlns:p14="http://schemas.microsoft.com/office/powerpoint/2010/main" val="1516808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861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9501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74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924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612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21071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813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066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298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72239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02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8/27/2019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93583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M7tpWFF0KtQ"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youtube.com/watch?v=-fYoxH1X_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youtube.com/watch?v=zxYd1aNTxDQ"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bbc.com/news/world-asia-3040792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pbs.org/wgbh/frontline/article/lone-wolf-attacks-are-becoming-more-common-and-more-deadly/" TargetMode="External"/><Relationship Id="rId5" Type="http://schemas.openxmlformats.org/officeDocument/2006/relationships/hyperlink" Target="https://www.economist.com/graphic-detail/2017/03/23/terrorist-atrocities-in-western-europe" TargetMode="External"/><Relationship Id="rId4" Type="http://schemas.openxmlformats.org/officeDocument/2006/relationships/hyperlink" Target="https://www.pewresearch.org/fact-tank/2017/11/29/5-facts-about-the-muslim-population-in-europe/.%7bGrap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712B6A8-CCDB-41BF-96E7-5F8ED8FE9D73}"/>
              </a:ext>
            </a:extLst>
          </p:cNvPr>
          <p:cNvSpPr txBox="1">
            <a:spLocks/>
          </p:cNvSpPr>
          <p:nvPr/>
        </p:nvSpPr>
        <p:spPr>
          <a:xfrm>
            <a:off x="7137647" y="484559"/>
            <a:ext cx="4936589" cy="551579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endParaRPr lang="en-GB" dirty="0"/>
          </a:p>
          <a:p>
            <a:pPr algn="ctr"/>
            <a:endParaRPr lang="en-GB" dirty="0"/>
          </a:p>
          <a:p>
            <a:pPr algn="ctr"/>
            <a:r>
              <a:rPr lang="en-GB" dirty="0" smtClean="0"/>
              <a:t>Terrorism</a:t>
            </a:r>
            <a:endParaRPr lang="en-GB" dirty="0"/>
          </a:p>
          <a:p>
            <a:pPr algn="ctr"/>
            <a:endParaRPr lang="en-GB" sz="2800" dirty="0"/>
          </a:p>
          <a:p>
            <a:pPr algn="ctr"/>
            <a:r>
              <a:rPr lang="en-GB" sz="2800" dirty="0"/>
              <a:t>Dr Fabio Scarpello</a:t>
            </a:r>
          </a:p>
          <a:p>
            <a:pPr algn="ctr"/>
            <a:endParaRPr lang="en-GB" dirty="0"/>
          </a:p>
          <a:p>
            <a:pPr algn="ctr"/>
            <a:r>
              <a:rPr lang="en-GB"/>
              <a:t>Week </a:t>
            </a:r>
            <a:r>
              <a:rPr lang="en-GB" dirty="0" smtClean="0"/>
              <a:t>6</a:t>
            </a:r>
            <a:endParaRPr lang="en-GB" dirty="0"/>
          </a:p>
          <a:p>
            <a:pPr algn="ctr"/>
            <a:endParaRPr lang="en-GB" dirty="0"/>
          </a:p>
          <a:p>
            <a:pPr algn="ctr"/>
            <a:r>
              <a:rPr lang="en-GB" dirty="0" smtClean="0"/>
              <a:t>Lonewolf and homegrown terrorists: what is there to know?</a:t>
            </a:r>
            <a:endParaRPr lang="en-GB" dirty="0"/>
          </a:p>
          <a:p>
            <a:pPr algn="ctr"/>
            <a:endParaRPr lang="en-GB" dirty="0"/>
          </a:p>
          <a:p>
            <a:pPr algn="ctr"/>
            <a:endParaRPr lang="en-GB" dirty="0"/>
          </a:p>
        </p:txBody>
      </p:sp>
      <p:sp>
        <p:nvSpPr>
          <p:cNvPr id="2" name="AutoShape 2" descr="Image result for root causes of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6" name="Picture 5"/>
          <p:cNvPicPr>
            <a:picLocks noChangeAspect="1"/>
          </p:cNvPicPr>
          <p:nvPr/>
        </p:nvPicPr>
        <p:blipFill>
          <a:blip r:embed="rId2"/>
          <a:stretch>
            <a:fillRect/>
          </a:stretch>
        </p:blipFill>
        <p:spPr>
          <a:xfrm>
            <a:off x="734242" y="839167"/>
            <a:ext cx="6455121" cy="5438350"/>
          </a:xfrm>
          <a:prstGeom prst="rect">
            <a:avLst/>
          </a:prstGeom>
        </p:spPr>
      </p:pic>
    </p:spTree>
    <p:extLst>
      <p:ext uri="{BB962C8B-B14F-4D97-AF65-F5344CB8AC3E}">
        <p14:creationId xmlns:p14="http://schemas.microsoft.com/office/powerpoint/2010/main" val="549312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dirty="0" smtClean="0"/>
              <a:t>Homegrown TERRORISM</a:t>
            </a:r>
            <a:r>
              <a:rPr lang="en-GB" dirty="0"/>
              <a:t/>
            </a:r>
            <a:br>
              <a:rPr lang="en-GB" dirty="0"/>
            </a:br>
            <a:r>
              <a:rPr lang="en-GB" dirty="0"/>
              <a:t>Contextualization</a:t>
            </a:r>
            <a:r>
              <a:rPr lang="en-NZ" dirty="0" smtClean="0"/>
              <a:t> </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Content Placeholder 4"/>
          <p:cNvSpPr txBox="1">
            <a:spLocks/>
          </p:cNvSpPr>
          <p:nvPr/>
        </p:nvSpPr>
        <p:spPr>
          <a:xfrm>
            <a:off x="1110744" y="2023371"/>
            <a:ext cx="5803173" cy="471292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lnSpc>
                <a:spcPct val="100000"/>
              </a:lnSpc>
              <a:spcBef>
                <a:spcPts val="0"/>
              </a:spcBef>
              <a:spcAft>
                <a:spcPts val="0"/>
              </a:spcAft>
              <a:buClrTx/>
              <a:buFont typeface="Wingdings" panose="05000000000000000000" pitchFamily="2" charset="2"/>
              <a:buChar char="q"/>
            </a:pPr>
            <a:r>
              <a:rPr lang="en-AU" sz="3200" dirty="0" smtClean="0"/>
              <a:t> </a:t>
            </a:r>
            <a:r>
              <a:rPr lang="en-AU" sz="3600" dirty="0" smtClean="0"/>
              <a:t>Homegrown terrorism most prominent in Europe, where it has taken Islamic tints since 2001</a:t>
            </a:r>
          </a:p>
          <a:p>
            <a:pPr lvl="1">
              <a:lnSpc>
                <a:spcPct val="100000"/>
              </a:lnSpc>
              <a:spcBef>
                <a:spcPts val="0"/>
              </a:spcBef>
              <a:spcAft>
                <a:spcPts val="0"/>
              </a:spcAft>
              <a:buClrTx/>
              <a:buFont typeface="Wingdings" panose="05000000000000000000" pitchFamily="2" charset="2"/>
              <a:buChar char="q"/>
            </a:pPr>
            <a:r>
              <a:rPr lang="en-AU" sz="3600" dirty="0"/>
              <a:t> </a:t>
            </a:r>
            <a:r>
              <a:rPr lang="en-AU" sz="3600" dirty="0" smtClean="0"/>
              <a:t>‘Terrorism’ has a long history in Europe. Current period not particularly terrorism-prone</a:t>
            </a:r>
          </a:p>
        </p:txBody>
      </p:sp>
      <p:pic>
        <p:nvPicPr>
          <p:cNvPr id="14338" name="Picture 2" descr="Image result for homegrown terrorism eur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612" y="2023371"/>
            <a:ext cx="4219666" cy="43576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fsca247\Dropbox\Screenshots\Screenshot 2019-06-05 12.28.16.png"/>
          <p:cNvPicPr/>
          <p:nvPr/>
        </p:nvPicPr>
        <p:blipFill>
          <a:blip r:embed="rId3">
            <a:extLst>
              <a:ext uri="{28A0092B-C50C-407E-A947-70E740481C1C}">
                <a14:useLocalDpi xmlns:a14="http://schemas.microsoft.com/office/drawing/2010/main" val="0"/>
              </a:ext>
            </a:extLst>
          </a:blip>
          <a:srcRect/>
          <a:stretch>
            <a:fillRect/>
          </a:stretch>
        </p:blipFill>
        <p:spPr bwMode="auto">
          <a:xfrm>
            <a:off x="8347075" y="1907019"/>
            <a:ext cx="11202314" cy="4829280"/>
          </a:xfrm>
          <a:prstGeom prst="rect">
            <a:avLst/>
          </a:prstGeom>
          <a:noFill/>
          <a:ln>
            <a:noFill/>
          </a:ln>
        </p:spPr>
      </p:pic>
      <p:pic>
        <p:nvPicPr>
          <p:cNvPr id="11" name="Picture 10" descr="C:\Users\fsca247\Dropbox\Screenshots\Screenshot 2019-06-05 12.32.13.png"/>
          <p:cNvPicPr/>
          <p:nvPr/>
        </p:nvPicPr>
        <p:blipFill>
          <a:blip r:embed="rId4">
            <a:extLst>
              <a:ext uri="{28A0092B-C50C-407E-A947-70E740481C1C}">
                <a14:useLocalDpi xmlns:a14="http://schemas.microsoft.com/office/drawing/2010/main" val="0"/>
              </a:ext>
            </a:extLst>
          </a:blip>
          <a:srcRect/>
          <a:stretch>
            <a:fillRect/>
          </a:stretch>
        </p:blipFill>
        <p:spPr bwMode="auto">
          <a:xfrm>
            <a:off x="7799416" y="2610876"/>
            <a:ext cx="7475974" cy="4905291"/>
          </a:xfrm>
          <a:prstGeom prst="rect">
            <a:avLst/>
          </a:prstGeom>
          <a:noFill/>
          <a:ln>
            <a:noFill/>
          </a:ln>
        </p:spPr>
      </p:pic>
    </p:spTree>
    <p:extLst>
      <p:ext uri="{BB962C8B-B14F-4D97-AF65-F5344CB8AC3E}">
        <p14:creationId xmlns:p14="http://schemas.microsoft.com/office/powerpoint/2010/main" val="419070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2"/>
                                        </p:tgtEl>
                                        <p:attrNameLst>
                                          <p:attrName>ppt_x</p:attrName>
                                        </p:attrNameLst>
                                      </p:cBhvr>
                                      <p:tavLst>
                                        <p:tav tm="0">
                                          <p:val>
                                            <p:strVal val="ppt_x"/>
                                          </p:val>
                                        </p:tav>
                                        <p:tav tm="100000">
                                          <p:val>
                                            <p:strVal val="ppt_x"/>
                                          </p:val>
                                        </p:tav>
                                      </p:tavLst>
                                    </p:anim>
                                    <p:anim calcmode="lin" valueType="num">
                                      <p:cBhvr additive="base">
                                        <p:cTn id="17" dur="500"/>
                                        <p:tgtEl>
                                          <p:spTgt spid="12"/>
                                        </p:tgtEl>
                                        <p:attrNameLst>
                                          <p:attrName>ppt_y</p:attrName>
                                        </p:attrNameLst>
                                      </p:cBhvr>
                                      <p:tavLst>
                                        <p:tav tm="0">
                                          <p:val>
                                            <p:strVal val="ppt_y"/>
                                          </p:val>
                                        </p:tav>
                                        <p:tav tm="100000">
                                          <p:val>
                                            <p:strVal val="1+ppt_h/2"/>
                                          </p:val>
                                        </p:tav>
                                      </p:tavLst>
                                    </p:anim>
                                    <p:set>
                                      <p:cBhvr>
                                        <p:cTn id="18" dur="1" fill="hold">
                                          <p:stCondLst>
                                            <p:cond delay="4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84375" y="2557462"/>
            <a:ext cx="8681537" cy="3597724"/>
          </a:xfrm>
          <a:prstGeom prst="rect">
            <a:avLst/>
          </a:prstGeom>
        </p:spPr>
      </p:pic>
      <p:sp>
        <p:nvSpPr>
          <p:cNvPr id="33" name="Chevron 4"/>
          <p:cNvSpPr/>
          <p:nvPr/>
        </p:nvSpPr>
        <p:spPr>
          <a:xfrm>
            <a:off x="5469917" y="3160680"/>
            <a:ext cx="1252166" cy="536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95" tIns="23495" rIns="23495" bIns="23495" numCol="1" spcCol="1270" anchor="ctr" anchorCtr="0">
            <a:noAutofit/>
          </a:bodyPr>
          <a:lstStyle/>
          <a:p>
            <a:pPr algn="ctr" defTabSz="1644650">
              <a:lnSpc>
                <a:spcPct val="90000"/>
              </a:lnSpc>
              <a:spcBef>
                <a:spcPct val="0"/>
              </a:spcBef>
              <a:spcAft>
                <a:spcPct val="35000"/>
              </a:spcAft>
            </a:pPr>
            <a:endParaRPr lang="en-AU" sz="3700" dirty="0"/>
          </a:p>
        </p:txBody>
      </p:sp>
      <p:sp>
        <p:nvSpPr>
          <p:cNvPr id="6" name="TextBox 5"/>
          <p:cNvSpPr txBox="1"/>
          <p:nvPr/>
        </p:nvSpPr>
        <p:spPr>
          <a:xfrm>
            <a:off x="677501" y="724969"/>
            <a:ext cx="10721183" cy="3139321"/>
          </a:xfrm>
          <a:prstGeom prst="rect">
            <a:avLst/>
          </a:prstGeom>
          <a:noFill/>
        </p:spPr>
        <p:txBody>
          <a:bodyPr wrap="square" rtlCol="0">
            <a:spAutoFit/>
          </a:bodyPr>
          <a:lstStyle/>
          <a:p>
            <a:r>
              <a:rPr lang="en-US" sz="6600" dirty="0" smtClean="0">
                <a:solidFill>
                  <a:schemeClr val="bg1"/>
                </a:solidFill>
              </a:rPr>
              <a:t> ROOT CAUSES AND RISK FACTORS IN COMPARATIVE TERMS </a:t>
            </a:r>
            <a:endParaRPr lang="en-GB" sz="6600" dirty="0">
              <a:solidFill>
                <a:schemeClr val="bg1"/>
              </a:solidFill>
            </a:endParaRPr>
          </a:p>
        </p:txBody>
      </p:sp>
      <p:sp>
        <p:nvSpPr>
          <p:cNvPr id="3" name="AutoShape 2" descr="Image result for neoliberalism"/>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723116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dirty="0" smtClean="0"/>
              <a:t>Group-based terrorism root-causes</a:t>
            </a:r>
            <a:endParaRPr lang="en-GB" dirty="0"/>
          </a:p>
        </p:txBody>
      </p:sp>
      <p:sp>
        <p:nvSpPr>
          <p:cNvPr id="5" name="Content Placeholder 4"/>
          <p:cNvSpPr>
            <a:spLocks noGrp="1"/>
          </p:cNvSpPr>
          <p:nvPr>
            <p:ph idx="1"/>
          </p:nvPr>
        </p:nvSpPr>
        <p:spPr>
          <a:xfrm>
            <a:off x="1024129" y="1923860"/>
            <a:ext cx="4905891" cy="4739489"/>
          </a:xfrm>
        </p:spPr>
        <p:txBody>
          <a:bodyPr>
            <a:normAutofit/>
          </a:bodyPr>
          <a:lstStyle/>
          <a:p>
            <a:pPr marL="0" indent="0">
              <a:buNone/>
            </a:pPr>
            <a:endParaRPr lang="en-AU" sz="2400" dirty="0"/>
          </a:p>
          <a:p>
            <a:r>
              <a:rPr lang="en-GB" dirty="0" smtClean="0"/>
              <a:t> </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2" name="Content Placeholder 4"/>
          <p:cNvSpPr txBox="1">
            <a:spLocks/>
          </p:cNvSpPr>
          <p:nvPr/>
        </p:nvSpPr>
        <p:spPr>
          <a:xfrm>
            <a:off x="4216999" y="2101649"/>
            <a:ext cx="7476563" cy="4634649"/>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spcBef>
                <a:spcPts val="0"/>
              </a:spcBef>
              <a:spcAft>
                <a:spcPts val="0"/>
              </a:spcAft>
              <a:buClrTx/>
              <a:buNone/>
            </a:pPr>
            <a:r>
              <a:rPr lang="en-AU" sz="2600" b="1" dirty="0" smtClean="0"/>
              <a:t>Evidence-based critiques</a:t>
            </a:r>
            <a:r>
              <a:rPr lang="en-AU" sz="2400" b="1" dirty="0" smtClean="0"/>
              <a:t/>
            </a:r>
            <a:br>
              <a:rPr lang="en-AU" sz="2400" b="1" dirty="0" smtClean="0"/>
            </a:br>
            <a:endParaRPr lang="en-AU" sz="2400" b="1" dirty="0"/>
          </a:p>
          <a:p>
            <a:pPr>
              <a:lnSpc>
                <a:spcPct val="110000"/>
              </a:lnSpc>
              <a:spcBef>
                <a:spcPts val="0"/>
              </a:spcBef>
              <a:spcAft>
                <a:spcPts val="0"/>
              </a:spcAft>
              <a:buClrTx/>
              <a:buFont typeface="Wingdings" panose="05000000000000000000" pitchFamily="2" charset="2"/>
              <a:buChar char="q"/>
            </a:pPr>
            <a:r>
              <a:rPr lang="en-GB" sz="2200" dirty="0" smtClean="0"/>
              <a:t> </a:t>
            </a:r>
            <a:r>
              <a:rPr lang="en-GB" sz="2600" dirty="0" smtClean="0"/>
              <a:t>Inconclusive evidence but theory of relative deprivation highlights that </a:t>
            </a:r>
            <a:r>
              <a:rPr lang="en-NZ" sz="2600" dirty="0" smtClean="0"/>
              <a:t>people deprived of what they deem valuable </a:t>
            </a:r>
            <a:r>
              <a:rPr lang="en-NZ" sz="2600" dirty="0"/>
              <a:t>in society—whether money, justice, status or privilege—may revert to violence to obtain </a:t>
            </a:r>
            <a:r>
              <a:rPr lang="en-NZ" sz="2600" dirty="0" smtClean="0"/>
              <a:t>these</a:t>
            </a:r>
          </a:p>
          <a:p>
            <a:pPr marL="128016" lvl="1" indent="0">
              <a:lnSpc>
                <a:spcPct val="110000"/>
              </a:lnSpc>
              <a:spcBef>
                <a:spcPts val="0"/>
              </a:spcBef>
              <a:spcAft>
                <a:spcPts val="0"/>
              </a:spcAft>
              <a:buClrTx/>
              <a:buNone/>
            </a:pPr>
            <a:endParaRPr lang="en-NZ" sz="2000" dirty="0" smtClean="0"/>
          </a:p>
          <a:p>
            <a:pPr marL="92075" lvl="1" indent="36513">
              <a:lnSpc>
                <a:spcPct val="110000"/>
              </a:lnSpc>
              <a:spcBef>
                <a:spcPts val="0"/>
              </a:spcBef>
              <a:spcAft>
                <a:spcPts val="0"/>
              </a:spcAft>
              <a:buClrTx/>
              <a:buFont typeface="Wingdings" panose="05000000000000000000" pitchFamily="2" charset="2"/>
              <a:buChar char="q"/>
            </a:pPr>
            <a:r>
              <a:rPr lang="en-AU" sz="2200" dirty="0" smtClean="0"/>
              <a:t> </a:t>
            </a:r>
            <a:r>
              <a:rPr lang="en-AU" sz="2600" dirty="0" smtClean="0"/>
              <a:t>Most terrorism in </a:t>
            </a:r>
            <a:r>
              <a:rPr lang="en-NZ" sz="2600" dirty="0" smtClean="0"/>
              <a:t>conflict-ridden/fragile countries </a:t>
            </a:r>
            <a:r>
              <a:rPr lang="en-NZ" sz="2600" dirty="0"/>
              <a:t>and </a:t>
            </a:r>
            <a:r>
              <a:rPr lang="en-NZ" sz="2600" dirty="0" smtClean="0"/>
              <a:t>countries </a:t>
            </a:r>
            <a:r>
              <a:rPr lang="en-NZ" sz="2600" dirty="0"/>
              <a:t>with intermediate level of political </a:t>
            </a:r>
            <a:r>
              <a:rPr lang="en-NZ" sz="2600" dirty="0" smtClean="0"/>
              <a:t>freedom. No substantial evidence for ‘cultural and identity’ factors root-cause, though these may channel socioeconomic and global political grievances</a:t>
            </a:r>
            <a:endParaRPr lang="en-AU" sz="2600" dirty="0" smtClean="0"/>
          </a:p>
        </p:txBody>
      </p:sp>
      <p:sp>
        <p:nvSpPr>
          <p:cNvPr id="10" name="Content Placeholder 4"/>
          <p:cNvSpPr txBox="1">
            <a:spLocks/>
          </p:cNvSpPr>
          <p:nvPr/>
        </p:nvSpPr>
        <p:spPr>
          <a:xfrm>
            <a:off x="372919" y="2113748"/>
            <a:ext cx="3844080" cy="463464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spcBef>
                <a:spcPts val="0"/>
              </a:spcBef>
              <a:spcAft>
                <a:spcPts val="0"/>
              </a:spcAft>
              <a:buClrTx/>
              <a:buNone/>
            </a:pPr>
            <a:r>
              <a:rPr lang="en-AU" sz="2400" b="1" dirty="0" smtClean="0"/>
              <a:t>Root-causes, group-based terrorism  </a:t>
            </a:r>
            <a:endParaRPr lang="en-AU" sz="2400" b="1" dirty="0"/>
          </a:p>
          <a:p>
            <a:pPr>
              <a:lnSpc>
                <a:spcPct val="110000"/>
              </a:lnSpc>
              <a:spcBef>
                <a:spcPts val="0"/>
              </a:spcBef>
              <a:spcAft>
                <a:spcPts val="0"/>
              </a:spcAft>
              <a:buClrTx/>
              <a:buFont typeface="Wingdings" panose="05000000000000000000" pitchFamily="2" charset="2"/>
              <a:buChar char="q"/>
            </a:pPr>
            <a:r>
              <a:rPr lang="en-AU" sz="2400" dirty="0" smtClean="0"/>
              <a:t> </a:t>
            </a:r>
            <a:r>
              <a:rPr lang="en-NZ" sz="2200" dirty="0" smtClean="0"/>
              <a:t>Socioeconomic</a:t>
            </a:r>
            <a:endParaRPr lang="en-NZ" dirty="0"/>
          </a:p>
          <a:p>
            <a:pPr>
              <a:lnSpc>
                <a:spcPct val="110000"/>
              </a:lnSpc>
              <a:spcBef>
                <a:spcPts val="0"/>
              </a:spcBef>
              <a:spcAft>
                <a:spcPts val="0"/>
              </a:spcAft>
              <a:buClrTx/>
              <a:buFont typeface="Wingdings" panose="05000000000000000000" pitchFamily="2" charset="2"/>
              <a:buChar char="q"/>
            </a:pPr>
            <a:r>
              <a:rPr lang="en-NZ" sz="2200" dirty="0" smtClean="0"/>
              <a:t> Demographic</a:t>
            </a:r>
            <a:endParaRPr lang="en-NZ" dirty="0"/>
          </a:p>
          <a:p>
            <a:pPr>
              <a:lnSpc>
                <a:spcPct val="110000"/>
              </a:lnSpc>
              <a:spcBef>
                <a:spcPts val="0"/>
              </a:spcBef>
              <a:spcAft>
                <a:spcPts val="0"/>
              </a:spcAft>
              <a:buClrTx/>
              <a:buFont typeface="Wingdings" panose="05000000000000000000" pitchFamily="2" charset="2"/>
              <a:buChar char="q"/>
            </a:pPr>
            <a:r>
              <a:rPr lang="en-NZ" sz="2200" dirty="0" smtClean="0"/>
              <a:t> Urbanisation </a:t>
            </a:r>
            <a:endParaRPr lang="en-NZ" dirty="0"/>
          </a:p>
          <a:p>
            <a:pPr>
              <a:lnSpc>
                <a:spcPct val="110000"/>
              </a:lnSpc>
              <a:spcBef>
                <a:spcPts val="0"/>
              </a:spcBef>
              <a:spcAft>
                <a:spcPts val="0"/>
              </a:spcAft>
              <a:buClrTx/>
              <a:buFont typeface="Wingdings" panose="05000000000000000000" pitchFamily="2" charset="2"/>
              <a:buChar char="q"/>
            </a:pPr>
            <a:r>
              <a:rPr lang="en-NZ" sz="2200" dirty="0" smtClean="0"/>
              <a:t> Political and institutional</a:t>
            </a:r>
          </a:p>
          <a:p>
            <a:pPr>
              <a:lnSpc>
                <a:spcPct val="110000"/>
              </a:lnSpc>
              <a:spcBef>
                <a:spcPts val="0"/>
              </a:spcBef>
              <a:spcAft>
                <a:spcPts val="0"/>
              </a:spcAft>
              <a:buClrTx/>
              <a:buFont typeface="Wingdings" panose="05000000000000000000" pitchFamily="2" charset="2"/>
              <a:buChar char="q"/>
            </a:pPr>
            <a:r>
              <a:rPr lang="en-NZ" sz="2200" dirty="0" smtClean="0"/>
              <a:t> Political transformation and instability</a:t>
            </a:r>
          </a:p>
          <a:p>
            <a:pPr>
              <a:lnSpc>
                <a:spcPct val="110000"/>
              </a:lnSpc>
              <a:spcBef>
                <a:spcPts val="0"/>
              </a:spcBef>
              <a:spcAft>
                <a:spcPts val="0"/>
              </a:spcAft>
              <a:buClrTx/>
              <a:buFont typeface="Wingdings" panose="05000000000000000000" pitchFamily="2" charset="2"/>
              <a:buChar char="q"/>
            </a:pPr>
            <a:r>
              <a:rPr lang="en-NZ" dirty="0"/>
              <a:t> </a:t>
            </a:r>
            <a:r>
              <a:rPr lang="en-NZ" sz="2200" dirty="0" smtClean="0"/>
              <a:t>Identity and cultural  </a:t>
            </a:r>
          </a:p>
          <a:p>
            <a:pPr>
              <a:lnSpc>
                <a:spcPct val="110000"/>
              </a:lnSpc>
              <a:spcBef>
                <a:spcPts val="0"/>
              </a:spcBef>
              <a:spcAft>
                <a:spcPts val="0"/>
              </a:spcAft>
              <a:buClrTx/>
              <a:buFont typeface="Wingdings" panose="05000000000000000000" pitchFamily="2" charset="2"/>
              <a:buChar char="q"/>
            </a:pPr>
            <a:r>
              <a:rPr lang="en-NZ" dirty="0"/>
              <a:t> </a:t>
            </a:r>
            <a:r>
              <a:rPr lang="en-NZ" sz="2200" dirty="0" smtClean="0"/>
              <a:t>Global political and economic </a:t>
            </a:r>
            <a:endParaRPr lang="en-AU" sz="2200" dirty="0" smtClean="0"/>
          </a:p>
        </p:txBody>
      </p:sp>
    </p:spTree>
    <p:extLst>
      <p:ext uri="{BB962C8B-B14F-4D97-AF65-F5344CB8AC3E}">
        <p14:creationId xmlns:p14="http://schemas.microsoft.com/office/powerpoint/2010/main" val="396839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dirty="0"/>
              <a:t>LONEWOLF TERRORISM</a:t>
            </a:r>
            <a:r>
              <a:rPr lang="en-GB" dirty="0"/>
              <a:t/>
            </a:r>
            <a:br>
              <a:rPr lang="en-GB" dirty="0"/>
            </a:br>
            <a:r>
              <a:rPr lang="en-GB" dirty="0" smtClean="0"/>
              <a:t>root-causes*</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2" name="Content Placeholder 4"/>
          <p:cNvSpPr txBox="1">
            <a:spLocks/>
          </p:cNvSpPr>
          <p:nvPr/>
        </p:nvSpPr>
        <p:spPr>
          <a:xfrm>
            <a:off x="1026282" y="2040870"/>
            <a:ext cx="6304228" cy="463464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buClrTx/>
              <a:buFont typeface="Wingdings" panose="05000000000000000000" pitchFamily="2" charset="2"/>
              <a:buChar char="q"/>
            </a:pPr>
            <a:r>
              <a:rPr lang="en-AU" sz="2800" dirty="0" smtClean="0"/>
              <a:t> Relative deprivation relevant. Most are unemployed, in low-paying jobs, rejected from institutions, clubs etc.* </a:t>
            </a:r>
          </a:p>
          <a:p>
            <a:pPr>
              <a:lnSpc>
                <a:spcPct val="100000"/>
              </a:lnSpc>
              <a:spcBef>
                <a:spcPts val="0"/>
              </a:spcBef>
              <a:spcAft>
                <a:spcPts val="0"/>
              </a:spcAft>
              <a:buClrTx/>
              <a:buFont typeface="Wingdings" panose="05000000000000000000" pitchFamily="2" charset="2"/>
              <a:buChar char="q"/>
            </a:pPr>
            <a:r>
              <a:rPr lang="en-AU" sz="2800" dirty="0"/>
              <a:t> </a:t>
            </a:r>
            <a:r>
              <a:rPr lang="en-AU" sz="2800" dirty="0" smtClean="0"/>
              <a:t>Ideology relevant, though ‘constructed’ </a:t>
            </a:r>
          </a:p>
          <a:p>
            <a:pPr>
              <a:lnSpc>
                <a:spcPct val="100000"/>
              </a:lnSpc>
              <a:spcBef>
                <a:spcPts val="0"/>
              </a:spcBef>
              <a:spcAft>
                <a:spcPts val="0"/>
              </a:spcAft>
              <a:buClrTx/>
              <a:buFont typeface="Wingdings" panose="05000000000000000000" pitchFamily="2" charset="2"/>
              <a:buChar char="q"/>
            </a:pPr>
            <a:r>
              <a:rPr lang="en-AU" sz="2800" dirty="0"/>
              <a:t> </a:t>
            </a:r>
            <a:r>
              <a:rPr lang="en-AU" sz="2800" dirty="0" smtClean="0"/>
              <a:t>‘Cultural and identity’ relevant for LWs as vehicles to channel personal grievances*</a:t>
            </a:r>
            <a:endParaRPr lang="en-AU" sz="2800" dirty="0"/>
          </a:p>
          <a:p>
            <a:pPr>
              <a:lnSpc>
                <a:spcPct val="100000"/>
              </a:lnSpc>
              <a:spcBef>
                <a:spcPts val="0"/>
              </a:spcBef>
              <a:spcAft>
                <a:spcPts val="0"/>
              </a:spcAft>
              <a:buClrTx/>
              <a:buFont typeface="Wingdings" panose="05000000000000000000" pitchFamily="2" charset="2"/>
              <a:buChar char="q"/>
            </a:pPr>
            <a:r>
              <a:rPr lang="en-AU" sz="2800" dirty="0" smtClean="0"/>
              <a:t> </a:t>
            </a:r>
            <a:r>
              <a:rPr lang="en-NZ" sz="2800" dirty="0"/>
              <a:t>P</a:t>
            </a:r>
            <a:r>
              <a:rPr lang="en-NZ" sz="2800" dirty="0" smtClean="0"/>
              <a:t>olitical factors (institutional, transformation and instability and global political economy) that play a </a:t>
            </a:r>
            <a:r>
              <a:rPr lang="en-NZ" sz="2800" dirty="0"/>
              <a:t>role in </a:t>
            </a:r>
            <a:r>
              <a:rPr lang="en-NZ" sz="2800" dirty="0" smtClean="0"/>
              <a:t>group-based terrorism less relevant </a:t>
            </a:r>
            <a:r>
              <a:rPr lang="en-NZ" sz="2800" dirty="0"/>
              <a:t>for lonewolves</a:t>
            </a:r>
            <a:endParaRPr lang="en-AU" sz="2800" dirty="0" smtClean="0"/>
          </a:p>
        </p:txBody>
      </p:sp>
      <p:pic>
        <p:nvPicPr>
          <p:cNvPr id="7170" name="Picture 2" descr="Image result for lone wolf terror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670" y="2125847"/>
            <a:ext cx="4032570" cy="454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53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dirty="0" smtClean="0"/>
              <a:t>group-based terrorism risk factors</a:t>
            </a:r>
            <a:endParaRPr lang="en-GB" dirty="0"/>
          </a:p>
        </p:txBody>
      </p:sp>
      <p:sp>
        <p:nvSpPr>
          <p:cNvPr id="15" name="Content Placeholder 4"/>
          <p:cNvSpPr txBox="1">
            <a:spLocks/>
          </p:cNvSpPr>
          <p:nvPr/>
        </p:nvSpPr>
        <p:spPr>
          <a:xfrm>
            <a:off x="1024128" y="2026152"/>
            <a:ext cx="3935999" cy="4341756"/>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0"/>
              </a:spcBef>
              <a:spcAft>
                <a:spcPts val="0"/>
              </a:spcAft>
              <a:buClrTx/>
              <a:buNone/>
            </a:pPr>
            <a:r>
              <a:rPr lang="en-AU" sz="2800" b="1" dirty="0" smtClean="0"/>
              <a:t>Risk factors, group-based terrorism </a:t>
            </a:r>
          </a:p>
          <a:p>
            <a:pPr marL="0" indent="0">
              <a:lnSpc>
                <a:spcPct val="100000"/>
              </a:lnSpc>
              <a:spcBef>
                <a:spcPts val="0"/>
              </a:spcBef>
              <a:spcAft>
                <a:spcPts val="0"/>
              </a:spcAft>
              <a:buClrTx/>
              <a:buNone/>
            </a:pPr>
            <a:endParaRPr lang="en-AU" sz="2800" dirty="0" smtClean="0"/>
          </a:p>
          <a:p>
            <a:pPr>
              <a:lnSpc>
                <a:spcPct val="100000"/>
              </a:lnSpc>
              <a:spcBef>
                <a:spcPts val="0"/>
              </a:spcBef>
              <a:spcAft>
                <a:spcPts val="0"/>
              </a:spcAft>
              <a:buClrTx/>
              <a:buFont typeface="Wingdings" panose="05000000000000000000" pitchFamily="2" charset="2"/>
              <a:buChar char="q"/>
            </a:pPr>
            <a:r>
              <a:rPr lang="en-AU" sz="2800" dirty="0" smtClean="0"/>
              <a:t>Psychological </a:t>
            </a:r>
            <a:r>
              <a:rPr lang="en-AU" sz="2800" dirty="0"/>
              <a:t>characteristics</a:t>
            </a:r>
          </a:p>
          <a:p>
            <a:pPr>
              <a:lnSpc>
                <a:spcPct val="100000"/>
              </a:lnSpc>
              <a:spcBef>
                <a:spcPts val="0"/>
              </a:spcBef>
              <a:spcAft>
                <a:spcPts val="0"/>
              </a:spcAft>
              <a:buClrTx/>
              <a:buFont typeface="Wingdings" panose="05000000000000000000" pitchFamily="2" charset="2"/>
              <a:buChar char="q"/>
            </a:pPr>
            <a:r>
              <a:rPr lang="en-AU" sz="2800" dirty="0"/>
              <a:t> Social interactions, family and peer pressure</a:t>
            </a:r>
          </a:p>
          <a:p>
            <a:pPr>
              <a:lnSpc>
                <a:spcPct val="100000"/>
              </a:lnSpc>
              <a:spcBef>
                <a:spcPts val="0"/>
              </a:spcBef>
              <a:spcAft>
                <a:spcPts val="0"/>
              </a:spcAft>
              <a:buClrTx/>
              <a:buFont typeface="Wingdings" panose="05000000000000000000" pitchFamily="2" charset="2"/>
              <a:buChar char="q"/>
            </a:pPr>
            <a:r>
              <a:rPr lang="en-AU" sz="2800" dirty="0"/>
              <a:t> </a:t>
            </a:r>
            <a:r>
              <a:rPr lang="en-AU" sz="2800" dirty="0" smtClean="0"/>
              <a:t>Revenge </a:t>
            </a:r>
          </a:p>
          <a:p>
            <a:pPr>
              <a:lnSpc>
                <a:spcPct val="100000"/>
              </a:lnSpc>
              <a:spcBef>
                <a:spcPts val="0"/>
              </a:spcBef>
              <a:spcAft>
                <a:spcPts val="0"/>
              </a:spcAft>
              <a:buClrTx/>
              <a:buFont typeface="Wingdings" panose="05000000000000000000" pitchFamily="2" charset="2"/>
              <a:buChar char="q"/>
            </a:pPr>
            <a:r>
              <a:rPr lang="en-AU" sz="2800" dirty="0"/>
              <a:t> </a:t>
            </a:r>
            <a:r>
              <a:rPr lang="en-AU" sz="2800" dirty="0" smtClean="0"/>
              <a:t>Rape for women </a:t>
            </a:r>
            <a:endParaRPr lang="en-AU" sz="2800" dirty="0"/>
          </a:p>
          <a:p>
            <a:pPr>
              <a:lnSpc>
                <a:spcPct val="100000"/>
              </a:lnSpc>
              <a:spcBef>
                <a:spcPts val="0"/>
              </a:spcBef>
              <a:spcAft>
                <a:spcPts val="0"/>
              </a:spcAft>
              <a:buClrTx/>
              <a:buFont typeface="Wingdings" panose="05000000000000000000" pitchFamily="2" charset="2"/>
              <a:buChar char="q"/>
            </a:pPr>
            <a:r>
              <a:rPr lang="en-AU" sz="2800" dirty="0"/>
              <a:t> </a:t>
            </a:r>
            <a:r>
              <a:rPr lang="en-AU" sz="2800" dirty="0" smtClean="0"/>
              <a:t>Anomie </a:t>
            </a:r>
            <a:endParaRPr lang="en-AU" sz="2800"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Content Placeholder 4"/>
          <p:cNvSpPr txBox="1">
            <a:spLocks/>
          </p:cNvSpPr>
          <p:nvPr/>
        </p:nvSpPr>
        <p:spPr>
          <a:xfrm>
            <a:off x="5439342" y="2075999"/>
            <a:ext cx="6501647" cy="4712928"/>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0"/>
              </a:spcBef>
              <a:spcAft>
                <a:spcPts val="0"/>
              </a:spcAft>
              <a:buClrTx/>
              <a:buNone/>
            </a:pPr>
            <a:r>
              <a:rPr lang="en-AU" sz="2800" b="1" dirty="0" smtClean="0"/>
              <a:t>Evidence-based critiques  </a:t>
            </a:r>
          </a:p>
          <a:p>
            <a:pPr marL="0" indent="0">
              <a:lnSpc>
                <a:spcPct val="100000"/>
              </a:lnSpc>
              <a:spcBef>
                <a:spcPts val="0"/>
              </a:spcBef>
              <a:spcAft>
                <a:spcPts val="0"/>
              </a:spcAft>
              <a:buClrTx/>
              <a:buNone/>
            </a:pPr>
            <a:endParaRPr lang="en-AU" sz="2800" dirty="0" smtClean="0"/>
          </a:p>
          <a:p>
            <a:pPr marL="0" indent="0">
              <a:lnSpc>
                <a:spcPct val="100000"/>
              </a:lnSpc>
              <a:spcBef>
                <a:spcPts val="0"/>
              </a:spcBef>
              <a:spcAft>
                <a:spcPts val="0"/>
              </a:spcAft>
              <a:buClrTx/>
              <a:buNone/>
            </a:pPr>
            <a:endParaRPr lang="en-AU" sz="2800" dirty="0"/>
          </a:p>
          <a:p>
            <a:pPr>
              <a:lnSpc>
                <a:spcPct val="100000"/>
              </a:lnSpc>
              <a:spcBef>
                <a:spcPts val="0"/>
              </a:spcBef>
              <a:spcAft>
                <a:spcPts val="0"/>
              </a:spcAft>
              <a:buClrTx/>
              <a:buFont typeface="Wingdings" panose="05000000000000000000" pitchFamily="2" charset="2"/>
              <a:buChar char="q"/>
            </a:pPr>
            <a:r>
              <a:rPr lang="en-AU" sz="2800" dirty="0" smtClean="0"/>
              <a:t>Psychological traits irrelevant. ‘Normality’ main trait</a:t>
            </a:r>
            <a:endParaRPr lang="en-AU" sz="2800" dirty="0"/>
          </a:p>
          <a:p>
            <a:pPr>
              <a:lnSpc>
                <a:spcPct val="100000"/>
              </a:lnSpc>
              <a:spcBef>
                <a:spcPts val="0"/>
              </a:spcBef>
              <a:spcAft>
                <a:spcPts val="0"/>
              </a:spcAft>
              <a:buClrTx/>
              <a:buFont typeface="Wingdings" panose="05000000000000000000" pitchFamily="2" charset="2"/>
              <a:buChar char="q"/>
            </a:pPr>
            <a:r>
              <a:rPr lang="en-AU" sz="2800" dirty="0"/>
              <a:t> T</a:t>
            </a:r>
            <a:r>
              <a:rPr lang="en-AU" sz="2800" dirty="0" smtClean="0"/>
              <a:t>he role of family and peers important in why an individual may join a terrorist group </a:t>
            </a:r>
            <a:endParaRPr lang="en-AU" sz="2800" dirty="0"/>
          </a:p>
          <a:p>
            <a:pPr>
              <a:lnSpc>
                <a:spcPct val="100000"/>
              </a:lnSpc>
              <a:spcBef>
                <a:spcPts val="0"/>
              </a:spcBef>
              <a:spcAft>
                <a:spcPts val="0"/>
              </a:spcAft>
              <a:buClrTx/>
              <a:buFont typeface="Wingdings" panose="05000000000000000000" pitchFamily="2" charset="2"/>
              <a:buChar char="q"/>
            </a:pPr>
            <a:r>
              <a:rPr lang="en-AU" sz="2800" dirty="0"/>
              <a:t> Revenge </a:t>
            </a:r>
            <a:r>
              <a:rPr lang="en-AU" sz="2800" dirty="0" smtClean="0"/>
              <a:t>a clear motivation, especially for women. Rape very relevant for women</a:t>
            </a:r>
            <a:endParaRPr lang="en-AU" sz="2800" dirty="0"/>
          </a:p>
          <a:p>
            <a:pPr>
              <a:lnSpc>
                <a:spcPct val="100000"/>
              </a:lnSpc>
              <a:spcBef>
                <a:spcPts val="0"/>
              </a:spcBef>
              <a:spcAft>
                <a:spcPts val="0"/>
              </a:spcAft>
              <a:buClrTx/>
              <a:buFont typeface="Wingdings" panose="05000000000000000000" pitchFamily="2" charset="2"/>
              <a:buChar char="q"/>
            </a:pPr>
            <a:r>
              <a:rPr lang="en-AU" sz="2800" dirty="0"/>
              <a:t> </a:t>
            </a:r>
            <a:r>
              <a:rPr lang="en-AU" sz="2800" dirty="0" smtClean="0"/>
              <a:t>No conclusive evidence regarding anomie, but possible  </a:t>
            </a:r>
            <a:endParaRPr lang="en-AU" sz="2800" dirty="0"/>
          </a:p>
        </p:txBody>
      </p:sp>
    </p:spTree>
    <p:extLst>
      <p:ext uri="{BB962C8B-B14F-4D97-AF65-F5344CB8AC3E}">
        <p14:creationId xmlns:p14="http://schemas.microsoft.com/office/powerpoint/2010/main" val="320854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dirty="0" smtClean="0"/>
              <a:t>LONEWOLF TERRORISM</a:t>
            </a:r>
            <a:r>
              <a:rPr lang="en-GB" dirty="0"/>
              <a:t/>
            </a:r>
            <a:br>
              <a:rPr lang="en-GB" dirty="0"/>
            </a:br>
            <a:r>
              <a:rPr lang="en-GB" dirty="0" smtClean="0"/>
              <a:t>risk factors</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Content Placeholder 4"/>
          <p:cNvSpPr txBox="1">
            <a:spLocks/>
          </p:cNvSpPr>
          <p:nvPr/>
        </p:nvSpPr>
        <p:spPr>
          <a:xfrm>
            <a:off x="1110744" y="2023371"/>
            <a:ext cx="5803173" cy="4712928"/>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lnSpc>
                <a:spcPct val="100000"/>
              </a:lnSpc>
              <a:spcBef>
                <a:spcPts val="0"/>
              </a:spcBef>
              <a:spcAft>
                <a:spcPts val="0"/>
              </a:spcAft>
              <a:buClrTx/>
              <a:buFont typeface="Wingdings" panose="05000000000000000000" pitchFamily="2" charset="2"/>
              <a:buChar char="q"/>
            </a:pPr>
            <a:r>
              <a:rPr lang="en-AU" sz="3200" dirty="0" smtClean="0"/>
              <a:t> </a:t>
            </a:r>
            <a:r>
              <a:rPr lang="en-AU" sz="3200" b="1" dirty="0" smtClean="0"/>
              <a:t> </a:t>
            </a:r>
            <a:r>
              <a:rPr lang="en-NZ" sz="3200" dirty="0"/>
              <a:t>N</a:t>
            </a:r>
            <a:r>
              <a:rPr lang="en-NZ" sz="3200" dirty="0" smtClean="0"/>
              <a:t>exus </a:t>
            </a:r>
            <a:r>
              <a:rPr lang="en-NZ" sz="3200" dirty="0"/>
              <a:t>between mental illness </a:t>
            </a:r>
            <a:r>
              <a:rPr lang="en-NZ" sz="3200" dirty="0" smtClean="0"/>
              <a:t>and lonewolf terrorism inconclusive. But evidence suggests more relevant that for group-based terrorism*</a:t>
            </a:r>
          </a:p>
          <a:p>
            <a:pPr lvl="1">
              <a:lnSpc>
                <a:spcPct val="100000"/>
              </a:lnSpc>
              <a:spcBef>
                <a:spcPts val="0"/>
              </a:spcBef>
              <a:spcAft>
                <a:spcPts val="0"/>
              </a:spcAft>
              <a:buClrTx/>
              <a:buFont typeface="Wingdings" panose="05000000000000000000" pitchFamily="2" charset="2"/>
              <a:buChar char="q"/>
            </a:pPr>
            <a:r>
              <a:rPr lang="en-NZ" sz="3200" b="1" dirty="0"/>
              <a:t> </a:t>
            </a:r>
            <a:r>
              <a:rPr lang="en-NZ" sz="3200" dirty="0" smtClean="0"/>
              <a:t>Lonewolves, </a:t>
            </a:r>
            <a:r>
              <a:rPr lang="en-NZ" sz="3200" dirty="0"/>
              <a:t>to varying degrees, are loners with few friends and prefer to act alone</a:t>
            </a:r>
            <a:r>
              <a:rPr lang="en-NZ" sz="3200" dirty="0" smtClean="0"/>
              <a:t>. Family and peers do not play a relevant role</a:t>
            </a:r>
            <a:endParaRPr lang="en-AU" sz="3200" dirty="0" smtClean="0"/>
          </a:p>
          <a:p>
            <a:pPr marL="0" indent="0">
              <a:lnSpc>
                <a:spcPct val="100000"/>
              </a:lnSpc>
              <a:spcBef>
                <a:spcPts val="0"/>
              </a:spcBef>
              <a:spcAft>
                <a:spcPts val="0"/>
              </a:spcAft>
              <a:buClrTx/>
              <a:buNone/>
            </a:pPr>
            <a:endParaRPr lang="en-AU" sz="2800" dirty="0"/>
          </a:p>
        </p:txBody>
      </p:sp>
      <p:pic>
        <p:nvPicPr>
          <p:cNvPr id="9218" name="Picture 2" descr="Image result for lone wolf terror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0945" y="2011723"/>
            <a:ext cx="3577106" cy="4540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46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dirty="0" smtClean="0"/>
              <a:t>Homegrown TERRORISM</a:t>
            </a:r>
            <a:r>
              <a:rPr lang="en-GB" dirty="0"/>
              <a:t/>
            </a:r>
            <a:br>
              <a:rPr lang="en-GB" dirty="0"/>
            </a:br>
            <a:r>
              <a:rPr lang="en-GB" dirty="0" smtClean="0"/>
              <a:t>root-causes</a:t>
            </a:r>
            <a:r>
              <a:rPr lang="en-NZ" dirty="0" smtClean="0"/>
              <a:t> </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Content Placeholder 4"/>
          <p:cNvSpPr txBox="1">
            <a:spLocks/>
          </p:cNvSpPr>
          <p:nvPr/>
        </p:nvSpPr>
        <p:spPr>
          <a:xfrm>
            <a:off x="1110743" y="2023371"/>
            <a:ext cx="4730499" cy="47129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0"/>
              </a:spcBef>
              <a:spcAft>
                <a:spcPts val="0"/>
              </a:spcAft>
              <a:buClrTx/>
              <a:buNone/>
            </a:pPr>
            <a:r>
              <a:rPr lang="en-AU" sz="2800" b="1" dirty="0" smtClean="0"/>
              <a:t>Lonewolves, root-causes </a:t>
            </a:r>
          </a:p>
          <a:p>
            <a:pPr marL="0" indent="0">
              <a:lnSpc>
                <a:spcPct val="100000"/>
              </a:lnSpc>
              <a:spcBef>
                <a:spcPts val="0"/>
              </a:spcBef>
              <a:spcAft>
                <a:spcPts val="0"/>
              </a:spcAft>
              <a:buClrTx/>
              <a:buNone/>
            </a:pPr>
            <a:endParaRPr lang="en-AU" sz="2300" dirty="0" smtClean="0"/>
          </a:p>
          <a:p>
            <a:pPr>
              <a:lnSpc>
                <a:spcPct val="100000"/>
              </a:lnSpc>
              <a:spcBef>
                <a:spcPts val="0"/>
              </a:spcBef>
              <a:spcAft>
                <a:spcPts val="0"/>
              </a:spcAft>
              <a:buClrTx/>
              <a:buFont typeface="Wingdings" panose="05000000000000000000" pitchFamily="2" charset="2"/>
              <a:buChar char="q"/>
            </a:pPr>
            <a:r>
              <a:rPr lang="en-AU" sz="2400" dirty="0" smtClean="0"/>
              <a:t> Relative </a:t>
            </a:r>
            <a:r>
              <a:rPr lang="en-AU" sz="2400" dirty="0"/>
              <a:t>deprivation </a:t>
            </a:r>
            <a:r>
              <a:rPr lang="en-AU" sz="2400" dirty="0" smtClean="0"/>
              <a:t>relevant </a:t>
            </a:r>
            <a:endParaRPr lang="en-AU" sz="2400" dirty="0"/>
          </a:p>
          <a:p>
            <a:pPr>
              <a:lnSpc>
                <a:spcPct val="100000"/>
              </a:lnSpc>
              <a:spcBef>
                <a:spcPts val="0"/>
              </a:spcBef>
              <a:spcAft>
                <a:spcPts val="0"/>
              </a:spcAft>
              <a:buClrTx/>
              <a:buFont typeface="Wingdings" panose="05000000000000000000" pitchFamily="2" charset="2"/>
              <a:buChar char="q"/>
            </a:pPr>
            <a:r>
              <a:rPr lang="en-AU" sz="2400" dirty="0"/>
              <a:t> Ideology relevant, though ‘constructed’ from several </a:t>
            </a:r>
            <a:r>
              <a:rPr lang="en-AU" sz="2400" dirty="0" smtClean="0"/>
              <a:t>available </a:t>
            </a:r>
            <a:endParaRPr lang="en-AU" sz="2400" dirty="0"/>
          </a:p>
          <a:p>
            <a:pPr>
              <a:lnSpc>
                <a:spcPct val="100000"/>
              </a:lnSpc>
              <a:spcBef>
                <a:spcPts val="0"/>
              </a:spcBef>
              <a:spcAft>
                <a:spcPts val="0"/>
              </a:spcAft>
              <a:buClrTx/>
              <a:buFont typeface="Wingdings" panose="05000000000000000000" pitchFamily="2" charset="2"/>
              <a:buChar char="q"/>
            </a:pPr>
            <a:r>
              <a:rPr lang="en-AU" sz="2400" dirty="0"/>
              <a:t> ‘Cultural and identity’ often vehicles to channel personal grievances</a:t>
            </a:r>
          </a:p>
          <a:p>
            <a:pPr>
              <a:lnSpc>
                <a:spcPct val="100000"/>
              </a:lnSpc>
              <a:spcBef>
                <a:spcPts val="0"/>
              </a:spcBef>
              <a:spcAft>
                <a:spcPts val="0"/>
              </a:spcAft>
              <a:buClrTx/>
              <a:buFont typeface="Wingdings" panose="05000000000000000000" pitchFamily="2" charset="2"/>
              <a:buChar char="q"/>
            </a:pPr>
            <a:r>
              <a:rPr lang="en-AU" sz="2400" dirty="0"/>
              <a:t> </a:t>
            </a:r>
            <a:r>
              <a:rPr lang="en-NZ" sz="2400" dirty="0" smtClean="0"/>
              <a:t>Political factors, such as conflict</a:t>
            </a:r>
            <a:r>
              <a:rPr lang="en-NZ" sz="2400" dirty="0"/>
              <a:t>, </a:t>
            </a:r>
            <a:r>
              <a:rPr lang="en-NZ" sz="2400" dirty="0" smtClean="0"/>
              <a:t>anomie, global political-economic order not much  relevant</a:t>
            </a:r>
            <a:endParaRPr lang="en-AU" sz="2400" dirty="0"/>
          </a:p>
        </p:txBody>
      </p:sp>
      <p:sp>
        <p:nvSpPr>
          <p:cNvPr id="11" name="Content Placeholder 4"/>
          <p:cNvSpPr txBox="1">
            <a:spLocks/>
          </p:cNvSpPr>
          <p:nvPr/>
        </p:nvSpPr>
        <p:spPr>
          <a:xfrm>
            <a:off x="6674480" y="2074609"/>
            <a:ext cx="4730499" cy="47129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0"/>
              </a:spcBef>
              <a:spcAft>
                <a:spcPts val="0"/>
              </a:spcAft>
              <a:buClrTx/>
              <a:buNone/>
            </a:pPr>
            <a:r>
              <a:rPr lang="en-AU" sz="2800" b="1" dirty="0" smtClean="0"/>
              <a:t>Homegrown, root-causes </a:t>
            </a:r>
          </a:p>
          <a:p>
            <a:pPr marL="0" indent="0">
              <a:lnSpc>
                <a:spcPct val="100000"/>
              </a:lnSpc>
              <a:spcBef>
                <a:spcPts val="0"/>
              </a:spcBef>
              <a:spcAft>
                <a:spcPts val="0"/>
              </a:spcAft>
              <a:buClrTx/>
              <a:buNone/>
            </a:pPr>
            <a:endParaRPr lang="en-AU" sz="2300" dirty="0" smtClean="0"/>
          </a:p>
          <a:p>
            <a:pPr>
              <a:lnSpc>
                <a:spcPct val="100000"/>
              </a:lnSpc>
              <a:spcBef>
                <a:spcPts val="0"/>
              </a:spcBef>
              <a:spcAft>
                <a:spcPts val="0"/>
              </a:spcAft>
              <a:buClrTx/>
              <a:buFont typeface="Wingdings" panose="05000000000000000000" pitchFamily="2" charset="2"/>
              <a:buChar char="q"/>
            </a:pPr>
            <a:r>
              <a:rPr lang="en-AU" sz="2700" dirty="0"/>
              <a:t>  </a:t>
            </a:r>
            <a:r>
              <a:rPr lang="en-AU" sz="2700" dirty="0" smtClean="0"/>
              <a:t>Relative deprivation crucial.  Most are poorly integrated second-third generation Muslims*</a:t>
            </a:r>
          </a:p>
          <a:p>
            <a:pPr>
              <a:lnSpc>
                <a:spcPct val="100000"/>
              </a:lnSpc>
              <a:spcBef>
                <a:spcPts val="0"/>
              </a:spcBef>
              <a:spcAft>
                <a:spcPts val="0"/>
              </a:spcAft>
              <a:buClrTx/>
              <a:buFont typeface="Wingdings" panose="05000000000000000000" pitchFamily="2" charset="2"/>
              <a:buChar char="q"/>
            </a:pPr>
            <a:r>
              <a:rPr lang="en-AU" sz="2700" dirty="0"/>
              <a:t> </a:t>
            </a:r>
            <a:r>
              <a:rPr lang="en-AU" sz="2700" dirty="0" smtClean="0"/>
              <a:t>Global political economic issues key root-cause of group grievance. The plight of the </a:t>
            </a:r>
            <a:r>
              <a:rPr lang="en-AU" sz="2700" dirty="0" err="1" smtClean="0"/>
              <a:t>Ummah</a:t>
            </a:r>
            <a:endParaRPr lang="en-AU" sz="2700" dirty="0" smtClean="0"/>
          </a:p>
          <a:p>
            <a:pPr>
              <a:lnSpc>
                <a:spcPct val="100000"/>
              </a:lnSpc>
              <a:spcBef>
                <a:spcPts val="0"/>
              </a:spcBef>
              <a:spcAft>
                <a:spcPts val="0"/>
              </a:spcAft>
              <a:buClrTx/>
              <a:buFont typeface="Wingdings" panose="05000000000000000000" pitchFamily="2" charset="2"/>
              <a:buChar char="q"/>
            </a:pPr>
            <a:r>
              <a:rPr lang="en-AU" sz="2700" dirty="0"/>
              <a:t> </a:t>
            </a:r>
            <a:r>
              <a:rPr lang="en-AU" sz="2700" dirty="0" smtClean="0"/>
              <a:t>It is about perceived injustices, rather than Clash of Civilization</a:t>
            </a:r>
          </a:p>
          <a:p>
            <a:pPr marL="0" indent="0">
              <a:lnSpc>
                <a:spcPct val="100000"/>
              </a:lnSpc>
              <a:spcBef>
                <a:spcPts val="0"/>
              </a:spcBef>
              <a:spcAft>
                <a:spcPts val="0"/>
              </a:spcAft>
              <a:buClrTx/>
              <a:buNone/>
            </a:pPr>
            <a:endParaRPr lang="en-AU" sz="2400" dirty="0"/>
          </a:p>
        </p:txBody>
      </p:sp>
      <p:pic>
        <p:nvPicPr>
          <p:cNvPr id="12" name="Picture 11" descr="C:\Users\fsca247\Dropbox\Screenshots\Screenshot 2019-06-05 13.36.46.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5" y="1879114"/>
            <a:ext cx="5929952" cy="4857185"/>
          </a:xfrm>
          <a:prstGeom prst="rect">
            <a:avLst/>
          </a:prstGeom>
          <a:noFill/>
          <a:ln>
            <a:noFill/>
          </a:ln>
        </p:spPr>
      </p:pic>
    </p:spTree>
    <p:extLst>
      <p:ext uri="{BB962C8B-B14F-4D97-AF65-F5344CB8AC3E}">
        <p14:creationId xmlns:p14="http://schemas.microsoft.com/office/powerpoint/2010/main" val="173600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2"/>
                                        </p:tgtEl>
                                        <p:attrNameLst>
                                          <p:attrName>ppt_x</p:attrName>
                                        </p:attrNameLst>
                                      </p:cBhvr>
                                      <p:tavLst>
                                        <p:tav tm="0">
                                          <p:val>
                                            <p:strVal val="ppt_x"/>
                                          </p:val>
                                        </p:tav>
                                        <p:tav tm="100000">
                                          <p:val>
                                            <p:strVal val="ppt_x"/>
                                          </p:val>
                                        </p:tav>
                                      </p:tavLst>
                                    </p:anim>
                                    <p:anim calcmode="lin" valueType="num">
                                      <p:cBhvr additive="base">
                                        <p:cTn id="17" dur="500"/>
                                        <p:tgtEl>
                                          <p:spTgt spid="12"/>
                                        </p:tgtEl>
                                        <p:attrNameLst>
                                          <p:attrName>ppt_y</p:attrName>
                                        </p:attrNameLst>
                                      </p:cBhvr>
                                      <p:tavLst>
                                        <p:tav tm="0">
                                          <p:val>
                                            <p:strVal val="ppt_y"/>
                                          </p:val>
                                        </p:tav>
                                        <p:tav tm="100000">
                                          <p:val>
                                            <p:strVal val="1+ppt_h/2"/>
                                          </p:val>
                                        </p:tav>
                                      </p:tavLst>
                                    </p:anim>
                                    <p:set>
                                      <p:cBhvr>
                                        <p:cTn id="18" dur="1" fill="hold">
                                          <p:stCondLst>
                                            <p:cond delay="4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dirty="0" smtClean="0"/>
              <a:t>Homegrown TERRORISM</a:t>
            </a:r>
            <a:r>
              <a:rPr lang="en-GB" dirty="0"/>
              <a:t/>
            </a:r>
            <a:br>
              <a:rPr lang="en-GB" dirty="0"/>
            </a:br>
            <a:r>
              <a:rPr lang="en-GB" dirty="0" smtClean="0"/>
              <a:t>risk factors</a:t>
            </a:r>
            <a:r>
              <a:rPr lang="en-NZ" dirty="0" smtClean="0"/>
              <a:t> </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Content Placeholder 4"/>
          <p:cNvSpPr txBox="1">
            <a:spLocks/>
          </p:cNvSpPr>
          <p:nvPr/>
        </p:nvSpPr>
        <p:spPr>
          <a:xfrm>
            <a:off x="1110743" y="2023371"/>
            <a:ext cx="4730499" cy="47129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0"/>
              </a:spcBef>
              <a:spcAft>
                <a:spcPts val="0"/>
              </a:spcAft>
              <a:buClrTx/>
              <a:buNone/>
            </a:pPr>
            <a:r>
              <a:rPr lang="en-AU" sz="2800" b="1" dirty="0" smtClean="0"/>
              <a:t>Lonewolves, risk factors  </a:t>
            </a:r>
          </a:p>
          <a:p>
            <a:pPr marL="0" indent="0">
              <a:lnSpc>
                <a:spcPct val="100000"/>
              </a:lnSpc>
              <a:spcBef>
                <a:spcPts val="0"/>
              </a:spcBef>
              <a:spcAft>
                <a:spcPts val="0"/>
              </a:spcAft>
              <a:buClrTx/>
              <a:buNone/>
            </a:pPr>
            <a:endParaRPr lang="en-AU" sz="2300" dirty="0" smtClean="0"/>
          </a:p>
          <a:p>
            <a:pPr lvl="1">
              <a:lnSpc>
                <a:spcPct val="100000"/>
              </a:lnSpc>
              <a:spcBef>
                <a:spcPts val="0"/>
              </a:spcBef>
              <a:spcAft>
                <a:spcPts val="0"/>
              </a:spcAft>
              <a:buClrTx/>
              <a:buFont typeface="Wingdings" panose="05000000000000000000" pitchFamily="2" charset="2"/>
              <a:buChar char="q"/>
            </a:pPr>
            <a:r>
              <a:rPr lang="en-NZ" sz="2400" dirty="0" smtClean="0"/>
              <a:t> </a:t>
            </a:r>
            <a:r>
              <a:rPr lang="en-NZ" sz="3200" dirty="0"/>
              <a:t>M</a:t>
            </a:r>
            <a:r>
              <a:rPr lang="en-NZ" sz="3200" dirty="0" smtClean="0"/>
              <a:t>ental </a:t>
            </a:r>
            <a:r>
              <a:rPr lang="en-NZ" sz="3200" dirty="0"/>
              <a:t>illness </a:t>
            </a:r>
            <a:r>
              <a:rPr lang="en-NZ" sz="3200" dirty="0" smtClean="0"/>
              <a:t>fairly relevant </a:t>
            </a:r>
            <a:endParaRPr lang="en-NZ" sz="3200" dirty="0"/>
          </a:p>
          <a:p>
            <a:pPr marL="177800" lvl="1" indent="-49213">
              <a:lnSpc>
                <a:spcPct val="100000"/>
              </a:lnSpc>
              <a:spcBef>
                <a:spcPts val="0"/>
              </a:spcBef>
              <a:spcAft>
                <a:spcPts val="0"/>
              </a:spcAft>
              <a:buClrTx/>
              <a:buFont typeface="Wingdings" panose="05000000000000000000" pitchFamily="2" charset="2"/>
              <a:buChar char="q"/>
            </a:pPr>
            <a:r>
              <a:rPr lang="en-NZ" sz="3200" b="1" dirty="0"/>
              <a:t> </a:t>
            </a:r>
            <a:r>
              <a:rPr lang="en-NZ" sz="3200" dirty="0"/>
              <a:t>Lonewolves, to varying degrees, are loners with few friends and prefer to act alone. Family and peers do not play a relevant role</a:t>
            </a:r>
            <a:endParaRPr lang="en-AU" sz="3200" dirty="0"/>
          </a:p>
        </p:txBody>
      </p:sp>
      <p:sp>
        <p:nvSpPr>
          <p:cNvPr id="11" name="Content Placeholder 4"/>
          <p:cNvSpPr txBox="1">
            <a:spLocks/>
          </p:cNvSpPr>
          <p:nvPr/>
        </p:nvSpPr>
        <p:spPr>
          <a:xfrm>
            <a:off x="6674480" y="2074609"/>
            <a:ext cx="4730499" cy="47129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0"/>
              </a:spcBef>
              <a:spcAft>
                <a:spcPts val="0"/>
              </a:spcAft>
              <a:buClrTx/>
              <a:buNone/>
            </a:pPr>
            <a:r>
              <a:rPr lang="en-AU" sz="2800" b="1" dirty="0" smtClean="0"/>
              <a:t>Homegrown, risk factors  </a:t>
            </a:r>
          </a:p>
          <a:p>
            <a:pPr marL="0" indent="0">
              <a:lnSpc>
                <a:spcPct val="100000"/>
              </a:lnSpc>
              <a:spcBef>
                <a:spcPts val="0"/>
              </a:spcBef>
              <a:spcAft>
                <a:spcPts val="0"/>
              </a:spcAft>
              <a:buClrTx/>
              <a:buNone/>
            </a:pPr>
            <a:endParaRPr lang="en-AU" sz="2300" dirty="0" smtClean="0"/>
          </a:p>
          <a:p>
            <a:pPr marL="0" indent="0">
              <a:lnSpc>
                <a:spcPct val="100000"/>
              </a:lnSpc>
              <a:spcBef>
                <a:spcPts val="0"/>
              </a:spcBef>
              <a:spcAft>
                <a:spcPts val="0"/>
              </a:spcAft>
              <a:buClrTx/>
              <a:buFont typeface="Wingdings" panose="05000000000000000000" pitchFamily="2" charset="2"/>
              <a:buChar char="q"/>
            </a:pPr>
            <a:r>
              <a:rPr lang="en-AU" sz="3200" dirty="0"/>
              <a:t> </a:t>
            </a:r>
            <a:r>
              <a:rPr lang="en-AU" sz="3200" dirty="0" smtClean="0"/>
              <a:t>Mental illness not a relevant risk factor</a:t>
            </a:r>
          </a:p>
          <a:p>
            <a:pPr marL="0" indent="0">
              <a:lnSpc>
                <a:spcPct val="100000"/>
              </a:lnSpc>
              <a:spcBef>
                <a:spcPts val="0"/>
              </a:spcBef>
              <a:spcAft>
                <a:spcPts val="0"/>
              </a:spcAft>
              <a:buClrTx/>
              <a:buFont typeface="Wingdings" panose="05000000000000000000" pitchFamily="2" charset="2"/>
              <a:buChar char="q"/>
            </a:pPr>
            <a:r>
              <a:rPr lang="en-US" sz="3200" dirty="0" smtClean="0"/>
              <a:t> Social network, especially peers, key risk factor*</a:t>
            </a:r>
          </a:p>
          <a:p>
            <a:pPr>
              <a:lnSpc>
                <a:spcPct val="100000"/>
              </a:lnSpc>
              <a:spcBef>
                <a:spcPts val="0"/>
              </a:spcBef>
              <a:spcAft>
                <a:spcPts val="0"/>
              </a:spcAft>
              <a:buClrTx/>
              <a:buFont typeface="Wingdings" panose="05000000000000000000" pitchFamily="2" charset="2"/>
              <a:buChar char="q"/>
            </a:pPr>
            <a:r>
              <a:rPr lang="en-US" sz="3200" dirty="0"/>
              <a:t> </a:t>
            </a:r>
            <a:r>
              <a:rPr lang="en-US" sz="3200" dirty="0" smtClean="0"/>
              <a:t>Many had a past in petty crimes*</a:t>
            </a:r>
            <a:endParaRPr lang="en-AU" sz="3200" dirty="0"/>
          </a:p>
        </p:txBody>
      </p:sp>
    </p:spTree>
    <p:extLst>
      <p:ext uri="{BB962C8B-B14F-4D97-AF65-F5344CB8AC3E}">
        <p14:creationId xmlns:p14="http://schemas.microsoft.com/office/powerpoint/2010/main" val="188964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Chevron 4"/>
          <p:cNvSpPr/>
          <p:nvPr/>
        </p:nvSpPr>
        <p:spPr>
          <a:xfrm>
            <a:off x="5469917" y="3160680"/>
            <a:ext cx="1252166" cy="536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95" tIns="23495" rIns="23495" bIns="23495" numCol="1" spcCol="1270" anchor="ctr" anchorCtr="0">
            <a:noAutofit/>
          </a:bodyPr>
          <a:lstStyle/>
          <a:p>
            <a:pPr algn="ctr" defTabSz="1644650">
              <a:lnSpc>
                <a:spcPct val="90000"/>
              </a:lnSpc>
              <a:spcBef>
                <a:spcPct val="0"/>
              </a:spcBef>
              <a:spcAft>
                <a:spcPct val="35000"/>
              </a:spcAft>
            </a:pPr>
            <a:endParaRPr lang="en-AU" sz="3700" dirty="0"/>
          </a:p>
        </p:txBody>
      </p:sp>
      <p:sp>
        <p:nvSpPr>
          <p:cNvPr id="6" name="TextBox 5"/>
          <p:cNvSpPr txBox="1"/>
          <p:nvPr/>
        </p:nvSpPr>
        <p:spPr>
          <a:xfrm>
            <a:off x="677501" y="724969"/>
            <a:ext cx="10721183" cy="1107996"/>
          </a:xfrm>
          <a:prstGeom prst="rect">
            <a:avLst/>
          </a:prstGeom>
          <a:noFill/>
        </p:spPr>
        <p:txBody>
          <a:bodyPr wrap="square" rtlCol="0">
            <a:spAutoFit/>
          </a:bodyPr>
          <a:lstStyle/>
          <a:p>
            <a:r>
              <a:rPr lang="en-US" sz="6600" dirty="0" smtClean="0">
                <a:solidFill>
                  <a:schemeClr val="bg1"/>
                </a:solidFill>
              </a:rPr>
              <a:t> RADICALISATION THEORY </a:t>
            </a:r>
            <a:endParaRPr lang="en-GB" sz="6600" dirty="0">
              <a:solidFill>
                <a:schemeClr val="bg1"/>
              </a:solidFill>
            </a:endParaRPr>
          </a:p>
        </p:txBody>
      </p:sp>
      <p:sp>
        <p:nvSpPr>
          <p:cNvPr id="3" name="AutoShape 2" descr="Image result for neoliberalism"/>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1984375" y="2557462"/>
            <a:ext cx="8681537" cy="3597724"/>
          </a:xfrm>
          <a:prstGeom prst="rect">
            <a:avLst/>
          </a:prstGeom>
        </p:spPr>
      </p:pic>
    </p:spTree>
    <p:extLst>
      <p:ext uri="{BB962C8B-B14F-4D97-AF65-F5344CB8AC3E}">
        <p14:creationId xmlns:p14="http://schemas.microsoft.com/office/powerpoint/2010/main" val="25128414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975" y="527554"/>
            <a:ext cx="10916860" cy="1499616"/>
          </a:xfrm>
        </p:spPr>
        <p:txBody>
          <a:bodyPr>
            <a:normAutofit/>
          </a:bodyPr>
          <a:lstStyle/>
          <a:p>
            <a:pPr algn="ctr">
              <a:spcAft>
                <a:spcPts val="600"/>
              </a:spcAft>
            </a:pPr>
            <a:r>
              <a:rPr lang="en-GB" spc="200" dirty="0" smtClean="0">
                <a:solidFill>
                  <a:schemeClr val="tx1"/>
                </a:solidFill>
              </a:rPr>
              <a:t>Radicalisation theory </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3" name="Content Placeholder 4"/>
          <p:cNvSpPr txBox="1">
            <a:spLocks/>
          </p:cNvSpPr>
          <p:nvPr/>
        </p:nvSpPr>
        <p:spPr>
          <a:xfrm>
            <a:off x="765173" y="2169157"/>
            <a:ext cx="6208383" cy="455105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buClrTx/>
              <a:buFont typeface="Wingdings" panose="05000000000000000000" pitchFamily="2" charset="2"/>
              <a:buChar char="q"/>
            </a:pPr>
            <a:r>
              <a:rPr lang="en-AU" sz="2800" dirty="0" smtClean="0"/>
              <a:t> </a:t>
            </a:r>
            <a:r>
              <a:rPr lang="en-NZ" sz="2800" dirty="0"/>
              <a:t>Terrorism </a:t>
            </a:r>
            <a:r>
              <a:rPr lang="en-NZ" sz="2800" dirty="0" smtClean="0"/>
              <a:t>rarely</a:t>
            </a:r>
            <a:r>
              <a:rPr lang="en-NZ" sz="2800" dirty="0"/>
              <a:t>, if ever, </a:t>
            </a:r>
            <a:r>
              <a:rPr lang="en-NZ" sz="2800" dirty="0" smtClean="0"/>
              <a:t>is the </a:t>
            </a:r>
            <a:r>
              <a:rPr lang="en-NZ" sz="2800" dirty="0"/>
              <a:t>result of a sudden </a:t>
            </a:r>
            <a:r>
              <a:rPr lang="en-NZ" sz="2800" dirty="0" smtClean="0"/>
              <a:t>impulse. It is a ‘process’</a:t>
            </a:r>
          </a:p>
          <a:p>
            <a:pPr>
              <a:lnSpc>
                <a:spcPct val="100000"/>
              </a:lnSpc>
              <a:spcBef>
                <a:spcPts val="0"/>
              </a:spcBef>
              <a:spcAft>
                <a:spcPts val="0"/>
              </a:spcAft>
              <a:buClrTx/>
              <a:buFont typeface="Wingdings" panose="05000000000000000000" pitchFamily="2" charset="2"/>
              <a:buChar char="q"/>
            </a:pPr>
            <a:r>
              <a:rPr lang="en-NZ" sz="2800" dirty="0" smtClean="0"/>
              <a:t> Main </a:t>
            </a:r>
            <a:r>
              <a:rPr lang="en-NZ" sz="2800" dirty="0"/>
              <a:t>avenues for radicalisation: place of worship, internet/social media, prisons. </a:t>
            </a:r>
            <a:r>
              <a:rPr lang="en-NZ" sz="2800" dirty="0" smtClean="0"/>
              <a:t>Widespread view that extremists </a:t>
            </a:r>
            <a:r>
              <a:rPr lang="en-NZ" sz="2800" dirty="0"/>
              <a:t>or ‘hate preachers’ may groom vulnerable individuals, </a:t>
            </a:r>
            <a:r>
              <a:rPr lang="en-GB" sz="2800" dirty="0"/>
              <a:t>whether in person or </a:t>
            </a:r>
            <a:r>
              <a:rPr lang="en-GB" sz="2800" dirty="0" smtClean="0"/>
              <a:t>online</a:t>
            </a:r>
            <a:r>
              <a:rPr lang="en-NZ" sz="2800" dirty="0" smtClean="0"/>
              <a:t>*</a:t>
            </a:r>
          </a:p>
          <a:p>
            <a:pPr>
              <a:lnSpc>
                <a:spcPct val="100000"/>
              </a:lnSpc>
              <a:spcBef>
                <a:spcPts val="0"/>
              </a:spcBef>
              <a:spcAft>
                <a:spcPts val="0"/>
              </a:spcAft>
              <a:buClrTx/>
              <a:buFont typeface="Wingdings" panose="05000000000000000000" pitchFamily="2" charset="2"/>
              <a:buChar char="q"/>
            </a:pPr>
            <a:r>
              <a:rPr lang="en-US" sz="2800" dirty="0"/>
              <a:t> </a:t>
            </a:r>
            <a:r>
              <a:rPr lang="en-US" sz="2800" dirty="0" smtClean="0"/>
              <a:t>The tipping point from radical into a terrorist </a:t>
            </a:r>
            <a:r>
              <a:rPr lang="en-GB" sz="2800" dirty="0" smtClean="0"/>
              <a:t>(or violent extremist) is a catalyst*</a:t>
            </a:r>
            <a:endParaRPr lang="en-GB" sz="2800" dirty="0"/>
          </a:p>
          <a:p>
            <a:pPr marL="0" indent="0">
              <a:lnSpc>
                <a:spcPct val="100000"/>
              </a:lnSpc>
              <a:spcBef>
                <a:spcPts val="0"/>
              </a:spcBef>
              <a:spcAft>
                <a:spcPts val="0"/>
              </a:spcAft>
              <a:buClrTx/>
              <a:buNone/>
            </a:pPr>
            <a:endParaRPr lang="en-GB" sz="2800" dirty="0"/>
          </a:p>
          <a:p>
            <a:pPr>
              <a:lnSpc>
                <a:spcPct val="100000"/>
              </a:lnSpc>
              <a:spcBef>
                <a:spcPts val="0"/>
              </a:spcBef>
              <a:spcAft>
                <a:spcPts val="0"/>
              </a:spcAft>
              <a:buClrTx/>
              <a:buFont typeface="Wingdings" panose="05000000000000000000" pitchFamily="2" charset="2"/>
              <a:buChar char="q"/>
            </a:pPr>
            <a:endParaRPr lang="en-GB" sz="2800" dirty="0"/>
          </a:p>
          <a:p>
            <a:pPr>
              <a:lnSpc>
                <a:spcPct val="100000"/>
              </a:lnSpc>
              <a:spcBef>
                <a:spcPts val="0"/>
              </a:spcBef>
              <a:spcAft>
                <a:spcPts val="0"/>
              </a:spcAft>
              <a:buClrTx/>
              <a:buFont typeface="Wingdings" panose="05000000000000000000" pitchFamily="2" charset="2"/>
              <a:buChar char="q"/>
            </a:pPr>
            <a:endParaRPr lang="en-AU" sz="2800" dirty="0" smtClean="0"/>
          </a:p>
        </p:txBody>
      </p:sp>
      <p:sp>
        <p:nvSpPr>
          <p:cNvPr id="4" name="AutoShape 2" descr="Image result for radicalisati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5" name="Picture 4"/>
          <p:cNvPicPr>
            <a:picLocks noChangeAspect="1"/>
          </p:cNvPicPr>
          <p:nvPr/>
        </p:nvPicPr>
        <p:blipFill>
          <a:blip r:embed="rId3"/>
          <a:stretch>
            <a:fillRect/>
          </a:stretch>
        </p:blipFill>
        <p:spPr>
          <a:xfrm>
            <a:off x="7285055" y="2224888"/>
            <a:ext cx="4701780" cy="3924703"/>
          </a:xfrm>
          <a:prstGeom prst="rect">
            <a:avLst/>
          </a:prstGeom>
        </p:spPr>
      </p:pic>
    </p:spTree>
    <p:extLst>
      <p:ext uri="{BB962C8B-B14F-4D97-AF65-F5344CB8AC3E}">
        <p14:creationId xmlns:p14="http://schemas.microsoft.com/office/powerpoint/2010/main" val="138938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aims</a:t>
            </a:r>
            <a:endParaRPr lang="en-GB" dirty="0"/>
          </a:p>
        </p:txBody>
      </p:sp>
      <p:sp>
        <p:nvSpPr>
          <p:cNvPr id="5" name="Content Placeholder 4"/>
          <p:cNvSpPr>
            <a:spLocks noGrp="1"/>
          </p:cNvSpPr>
          <p:nvPr>
            <p:ph idx="1"/>
          </p:nvPr>
        </p:nvSpPr>
        <p:spPr>
          <a:xfrm>
            <a:off x="1024128" y="1794075"/>
            <a:ext cx="7356776" cy="4942224"/>
          </a:xfrm>
        </p:spPr>
        <p:txBody>
          <a:bodyPr>
            <a:noAutofit/>
          </a:bodyPr>
          <a:lstStyle/>
          <a:p>
            <a:pPr lvl="0">
              <a:lnSpc>
                <a:spcPct val="100000"/>
              </a:lnSpc>
              <a:spcBef>
                <a:spcPts val="0"/>
              </a:spcBef>
              <a:spcAft>
                <a:spcPts val="0"/>
              </a:spcAft>
              <a:buClrTx/>
              <a:buFont typeface="Wingdings" panose="05000000000000000000" pitchFamily="2" charset="2"/>
              <a:buChar char="q"/>
            </a:pPr>
            <a:r>
              <a:rPr lang="en-US" sz="3600" dirty="0" smtClean="0"/>
              <a:t> </a:t>
            </a:r>
            <a:r>
              <a:rPr lang="en-US" sz="3600" dirty="0"/>
              <a:t>A</a:t>
            </a:r>
            <a:r>
              <a:rPr lang="en-US" sz="3600" dirty="0" smtClean="0"/>
              <a:t>ssess </a:t>
            </a:r>
            <a:r>
              <a:rPr lang="en-US" sz="3600" dirty="0"/>
              <a:t>the differences </a:t>
            </a:r>
            <a:r>
              <a:rPr lang="en-US" sz="3600" dirty="0" smtClean="0"/>
              <a:t>between </a:t>
            </a:r>
            <a:r>
              <a:rPr lang="en-US" sz="3600" dirty="0"/>
              <a:t>lonewolf, homegrown and group-based terrorism</a:t>
            </a:r>
            <a:r>
              <a:rPr lang="en-US" sz="3600" dirty="0" smtClean="0"/>
              <a:t> </a:t>
            </a:r>
          </a:p>
          <a:p>
            <a:pPr lvl="0">
              <a:lnSpc>
                <a:spcPct val="100000"/>
              </a:lnSpc>
              <a:spcBef>
                <a:spcPts val="0"/>
              </a:spcBef>
              <a:spcAft>
                <a:spcPts val="0"/>
              </a:spcAft>
              <a:buClrTx/>
              <a:buFont typeface="Wingdings" panose="05000000000000000000" pitchFamily="2" charset="2"/>
              <a:buChar char="q"/>
            </a:pPr>
            <a:r>
              <a:rPr lang="en-US" sz="3600" dirty="0"/>
              <a:t> </a:t>
            </a:r>
            <a:r>
              <a:rPr lang="en-GB" sz="3600" dirty="0" smtClean="0"/>
              <a:t>Reflect </a:t>
            </a:r>
            <a:r>
              <a:rPr lang="en-GB" sz="3600" dirty="0"/>
              <a:t>on the broader societal </a:t>
            </a:r>
            <a:r>
              <a:rPr lang="en-GB" sz="3600" dirty="0" smtClean="0"/>
              <a:t>contexts </a:t>
            </a:r>
            <a:r>
              <a:rPr lang="en-GB" sz="3600" dirty="0"/>
              <a:t>that </a:t>
            </a:r>
            <a:r>
              <a:rPr lang="en-GB" sz="3600" dirty="0" smtClean="0"/>
              <a:t>lead to LWs and HGTs</a:t>
            </a:r>
          </a:p>
          <a:p>
            <a:pPr lvl="0">
              <a:buClrTx/>
              <a:buFont typeface="Wingdings" panose="05000000000000000000" pitchFamily="2" charset="2"/>
              <a:buChar char="q"/>
            </a:pPr>
            <a:r>
              <a:rPr lang="en-GB" sz="3600" dirty="0"/>
              <a:t> </a:t>
            </a:r>
            <a:r>
              <a:rPr lang="en-US" sz="3600" dirty="0"/>
              <a:t>Think critically about </a:t>
            </a:r>
            <a:r>
              <a:rPr lang="en-US" sz="3600" dirty="0" smtClean="0"/>
              <a:t>radicalization </a:t>
            </a:r>
            <a:r>
              <a:rPr lang="en-US" sz="3600" dirty="0"/>
              <a:t>theory and its </a:t>
            </a:r>
            <a:r>
              <a:rPr lang="en-US" sz="3600" dirty="0" smtClean="0"/>
              <a:t>policymaking implications</a:t>
            </a:r>
            <a:endParaRPr lang="en-GB" sz="3600" dirty="0"/>
          </a:p>
        </p:txBody>
      </p:sp>
      <p:sp>
        <p:nvSpPr>
          <p:cNvPr id="3" name="AutoShape 2" descr="Image result for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7" name="Picture 6"/>
          <p:cNvPicPr>
            <a:picLocks noChangeAspect="1"/>
          </p:cNvPicPr>
          <p:nvPr/>
        </p:nvPicPr>
        <p:blipFill>
          <a:blip r:embed="rId2"/>
          <a:stretch>
            <a:fillRect/>
          </a:stretch>
        </p:blipFill>
        <p:spPr>
          <a:xfrm>
            <a:off x="8767482" y="1865802"/>
            <a:ext cx="3198660" cy="4665379"/>
          </a:xfrm>
          <a:prstGeom prst="rect">
            <a:avLst/>
          </a:prstGeom>
        </p:spPr>
      </p:pic>
    </p:spTree>
    <p:extLst>
      <p:ext uri="{BB962C8B-B14F-4D97-AF65-F5344CB8AC3E}">
        <p14:creationId xmlns:p14="http://schemas.microsoft.com/office/powerpoint/2010/main" val="342432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975" y="527554"/>
            <a:ext cx="10916860" cy="1499616"/>
          </a:xfrm>
        </p:spPr>
        <p:txBody>
          <a:bodyPr>
            <a:normAutofit/>
          </a:bodyPr>
          <a:lstStyle/>
          <a:p>
            <a:pPr algn="ctr">
              <a:spcAft>
                <a:spcPts val="600"/>
              </a:spcAft>
            </a:pPr>
            <a:r>
              <a:rPr lang="en-GB" spc="200" dirty="0" smtClean="0">
                <a:solidFill>
                  <a:schemeClr val="tx1"/>
                </a:solidFill>
              </a:rPr>
              <a:t>Radicalisation theory </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 name="Picture 9" descr="C:\Users\fsca247\Dropbox\Screenshots\Screenshot 2019-05-15 15.46.17.png"/>
          <p:cNvPicPr/>
          <p:nvPr/>
        </p:nvPicPr>
        <p:blipFill>
          <a:blip r:embed="rId2">
            <a:extLst>
              <a:ext uri="{28A0092B-C50C-407E-A947-70E740481C1C}">
                <a14:useLocalDpi xmlns:a14="http://schemas.microsoft.com/office/drawing/2010/main" val="0"/>
              </a:ext>
            </a:extLst>
          </a:blip>
          <a:srcRect/>
          <a:stretch>
            <a:fillRect/>
          </a:stretch>
        </p:blipFill>
        <p:spPr bwMode="auto">
          <a:xfrm>
            <a:off x="2248347" y="1943247"/>
            <a:ext cx="7315201" cy="4150224"/>
          </a:xfrm>
          <a:prstGeom prst="rect">
            <a:avLst/>
          </a:prstGeom>
          <a:noFill/>
          <a:ln>
            <a:noFill/>
          </a:ln>
        </p:spPr>
      </p:pic>
    </p:spTree>
    <p:extLst>
      <p:ext uri="{BB962C8B-B14F-4D97-AF65-F5344CB8AC3E}">
        <p14:creationId xmlns:p14="http://schemas.microsoft.com/office/powerpoint/2010/main" val="2019554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975" y="527554"/>
            <a:ext cx="10916860" cy="1499616"/>
          </a:xfrm>
        </p:spPr>
        <p:txBody>
          <a:bodyPr>
            <a:normAutofit/>
          </a:bodyPr>
          <a:lstStyle/>
          <a:p>
            <a:pPr algn="ctr">
              <a:spcAft>
                <a:spcPts val="600"/>
              </a:spcAft>
            </a:pPr>
            <a:r>
              <a:rPr lang="en-GB" sz="2800" spc="200" dirty="0" smtClean="0">
                <a:solidFill>
                  <a:schemeClr val="tx1"/>
                </a:solidFill>
              </a:rPr>
              <a:t>Radicalisation theory</a:t>
            </a:r>
            <a:r>
              <a:rPr lang="en-GB" spc="200" dirty="0" smtClean="0">
                <a:solidFill>
                  <a:schemeClr val="tx1"/>
                </a:solidFill>
              </a:rPr>
              <a:t/>
            </a:r>
            <a:br>
              <a:rPr lang="en-GB" spc="200" dirty="0" smtClean="0">
                <a:solidFill>
                  <a:schemeClr val="tx1"/>
                </a:solidFill>
              </a:rPr>
            </a:br>
            <a:r>
              <a:rPr lang="en-GB" spc="200" dirty="0" smtClean="0">
                <a:solidFill>
                  <a:schemeClr val="tx1"/>
                </a:solidFill>
              </a:rPr>
              <a:t>Lonewolf terrorism </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3" name="Content Placeholder 4"/>
          <p:cNvSpPr txBox="1">
            <a:spLocks/>
          </p:cNvSpPr>
          <p:nvPr/>
        </p:nvSpPr>
        <p:spPr>
          <a:xfrm>
            <a:off x="460375" y="1868455"/>
            <a:ext cx="7568258" cy="470316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buClrTx/>
              <a:buFont typeface="Wingdings" panose="05000000000000000000" pitchFamily="2" charset="2"/>
              <a:buChar char="q"/>
            </a:pPr>
            <a:r>
              <a:rPr lang="en-NZ" sz="2800" dirty="0" smtClean="0"/>
              <a:t> First phase. Individual may join groups, and be boastful with family and friends. No evidence of being ‘groomed/brainwashed’*</a:t>
            </a:r>
            <a:endParaRPr lang="en-GB" sz="2800" dirty="0"/>
          </a:p>
          <a:p>
            <a:pPr>
              <a:lnSpc>
                <a:spcPct val="100000"/>
              </a:lnSpc>
              <a:spcBef>
                <a:spcPts val="0"/>
              </a:spcBef>
              <a:spcAft>
                <a:spcPts val="0"/>
              </a:spcAft>
              <a:buClrTx/>
              <a:buFont typeface="Wingdings" panose="05000000000000000000" pitchFamily="2" charset="2"/>
              <a:buChar char="q"/>
            </a:pPr>
            <a:r>
              <a:rPr lang="en-GB" sz="2800" dirty="0" smtClean="0"/>
              <a:t> Second phase. Individual </a:t>
            </a:r>
            <a:r>
              <a:rPr lang="en-NZ" sz="2800" dirty="0" smtClean="0"/>
              <a:t>retrieves into solitude, usually rejects groups for </a:t>
            </a:r>
            <a:r>
              <a:rPr lang="en-NZ" sz="2800" dirty="0"/>
              <a:t>various </a:t>
            </a:r>
            <a:r>
              <a:rPr lang="en-NZ" sz="2800" dirty="0" smtClean="0"/>
              <a:t>reasons</a:t>
            </a:r>
          </a:p>
          <a:p>
            <a:pPr>
              <a:lnSpc>
                <a:spcPct val="100000"/>
              </a:lnSpc>
              <a:spcBef>
                <a:spcPts val="0"/>
              </a:spcBef>
              <a:spcAft>
                <a:spcPts val="0"/>
              </a:spcAft>
              <a:buClrTx/>
              <a:buFont typeface="Wingdings" panose="05000000000000000000" pitchFamily="2" charset="2"/>
              <a:buChar char="q"/>
            </a:pPr>
            <a:r>
              <a:rPr lang="en-NZ" sz="2800" dirty="0"/>
              <a:t> </a:t>
            </a:r>
            <a:r>
              <a:rPr lang="en-NZ" sz="2800" dirty="0" smtClean="0"/>
              <a:t>Third phase. Internet becomes central, and an </a:t>
            </a:r>
            <a:r>
              <a:rPr lang="en-NZ" sz="2800" dirty="0"/>
              <a:t>unfiltered </a:t>
            </a:r>
            <a:r>
              <a:rPr lang="en-NZ" sz="2800" dirty="0" smtClean="0"/>
              <a:t>mirror that </a:t>
            </a:r>
            <a:r>
              <a:rPr lang="en-NZ" sz="2800" dirty="0"/>
              <a:t>amplifies </a:t>
            </a:r>
            <a:r>
              <a:rPr lang="en-NZ" sz="2800" dirty="0" smtClean="0"/>
              <a:t>conjectures </a:t>
            </a:r>
            <a:r>
              <a:rPr lang="en-NZ" sz="2800" dirty="0"/>
              <a:t>and </a:t>
            </a:r>
            <a:r>
              <a:rPr lang="en-NZ" sz="2800" dirty="0" smtClean="0"/>
              <a:t>ideas. No evidence of Internet as original source of radicalisation*</a:t>
            </a:r>
          </a:p>
          <a:p>
            <a:pPr>
              <a:lnSpc>
                <a:spcPct val="100000"/>
              </a:lnSpc>
              <a:spcBef>
                <a:spcPts val="0"/>
              </a:spcBef>
              <a:spcAft>
                <a:spcPts val="0"/>
              </a:spcAft>
              <a:buClrTx/>
              <a:buFont typeface="Wingdings" panose="05000000000000000000" pitchFamily="2" charset="2"/>
              <a:buChar char="q"/>
            </a:pPr>
            <a:r>
              <a:rPr lang="en-US" sz="2800" dirty="0"/>
              <a:t> </a:t>
            </a:r>
            <a:r>
              <a:rPr lang="en-US" sz="2800" dirty="0" smtClean="0"/>
              <a:t>Forth phase. A few cross into violence. Not always a catalyst for taking action </a:t>
            </a:r>
            <a:endParaRPr lang="en-GB" sz="2800" dirty="0"/>
          </a:p>
        </p:txBody>
      </p:sp>
      <p:pic>
        <p:nvPicPr>
          <p:cNvPr id="2050" name="Picture 2" descr="Image result for Lone Wolf terror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0035" y="1868454"/>
            <a:ext cx="3666800" cy="4703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88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975" y="527554"/>
            <a:ext cx="10916860" cy="1499616"/>
          </a:xfrm>
        </p:spPr>
        <p:txBody>
          <a:bodyPr>
            <a:normAutofit/>
          </a:bodyPr>
          <a:lstStyle/>
          <a:p>
            <a:pPr algn="ctr">
              <a:spcAft>
                <a:spcPts val="600"/>
              </a:spcAft>
            </a:pPr>
            <a:r>
              <a:rPr lang="en-GB" sz="2800" spc="200" dirty="0" smtClean="0">
                <a:solidFill>
                  <a:schemeClr val="tx1"/>
                </a:solidFill>
              </a:rPr>
              <a:t>Radicalisation theory</a:t>
            </a:r>
            <a:r>
              <a:rPr lang="en-GB" spc="200" dirty="0" smtClean="0">
                <a:solidFill>
                  <a:schemeClr val="tx1"/>
                </a:solidFill>
              </a:rPr>
              <a:t/>
            </a:r>
            <a:br>
              <a:rPr lang="en-GB" spc="200" dirty="0" smtClean="0">
                <a:solidFill>
                  <a:schemeClr val="tx1"/>
                </a:solidFill>
              </a:rPr>
            </a:br>
            <a:r>
              <a:rPr lang="en-GB" spc="200" dirty="0" smtClean="0">
                <a:solidFill>
                  <a:schemeClr val="tx1"/>
                </a:solidFill>
              </a:rPr>
              <a:t>homegrown terrorism </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3" name="Content Placeholder 4"/>
          <p:cNvSpPr txBox="1">
            <a:spLocks/>
          </p:cNvSpPr>
          <p:nvPr/>
        </p:nvSpPr>
        <p:spPr>
          <a:xfrm>
            <a:off x="612776" y="1890685"/>
            <a:ext cx="5717686" cy="4854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buClrTx/>
              <a:buFont typeface="Wingdings" panose="05000000000000000000" pitchFamily="2" charset="2"/>
              <a:buChar char="q"/>
            </a:pPr>
            <a:r>
              <a:rPr lang="en-GB" sz="2800" dirty="0" smtClean="0"/>
              <a:t> Religion </a:t>
            </a:r>
            <a:r>
              <a:rPr lang="en-GB" sz="2800" dirty="0"/>
              <a:t>not driving force, but </a:t>
            </a:r>
            <a:r>
              <a:rPr lang="en-NZ" sz="2800" dirty="0"/>
              <a:t>a channel to vent </a:t>
            </a:r>
            <a:r>
              <a:rPr lang="en-NZ" sz="2800" dirty="0" smtClean="0"/>
              <a:t>frustrations. </a:t>
            </a:r>
            <a:r>
              <a:rPr lang="en-NZ" sz="2800" dirty="0"/>
              <a:t>No evidence of being ‘</a:t>
            </a:r>
            <a:r>
              <a:rPr lang="en-NZ" sz="2800" dirty="0" smtClean="0"/>
              <a:t>groomed/brainwashed’. Individuals seek alternative moral code</a:t>
            </a:r>
            <a:endParaRPr lang="en-GB" sz="2800" dirty="0"/>
          </a:p>
          <a:p>
            <a:pPr>
              <a:lnSpc>
                <a:spcPct val="100000"/>
              </a:lnSpc>
              <a:spcBef>
                <a:spcPts val="0"/>
              </a:spcBef>
              <a:spcAft>
                <a:spcPts val="0"/>
              </a:spcAft>
              <a:buClrTx/>
              <a:buFont typeface="Wingdings" panose="05000000000000000000" pitchFamily="2" charset="2"/>
              <a:buChar char="q"/>
            </a:pPr>
            <a:r>
              <a:rPr lang="en-GB" sz="2800" dirty="0" smtClean="0"/>
              <a:t> </a:t>
            </a:r>
            <a:r>
              <a:rPr lang="en-NZ" sz="2800" dirty="0"/>
              <a:t>Ideology not a precondition for </a:t>
            </a:r>
            <a:r>
              <a:rPr lang="en-NZ" sz="2800" dirty="0" smtClean="0"/>
              <a:t>violence—violence </a:t>
            </a:r>
            <a:r>
              <a:rPr lang="en-NZ" sz="2800" dirty="0"/>
              <a:t>a precondition for engaging with extremist </a:t>
            </a:r>
            <a:r>
              <a:rPr lang="en-NZ" sz="2800" dirty="0" smtClean="0"/>
              <a:t>ideology. It is more like a process of </a:t>
            </a:r>
            <a:r>
              <a:rPr lang="en-NZ" sz="2800" i="1" dirty="0" smtClean="0"/>
              <a:t>Islamising</a:t>
            </a:r>
            <a:r>
              <a:rPr lang="en-NZ" sz="2800" dirty="0" smtClean="0"/>
              <a:t> violence, rather than violent Islamic ideology </a:t>
            </a:r>
          </a:p>
          <a:p>
            <a:pPr marL="0" indent="0">
              <a:lnSpc>
                <a:spcPct val="100000"/>
              </a:lnSpc>
              <a:spcBef>
                <a:spcPts val="0"/>
              </a:spcBef>
              <a:spcAft>
                <a:spcPts val="0"/>
              </a:spcAft>
              <a:buClrTx/>
              <a:buNone/>
            </a:pPr>
            <a:endParaRPr lang="en-GB" sz="2800" dirty="0"/>
          </a:p>
          <a:p>
            <a:pPr>
              <a:lnSpc>
                <a:spcPct val="100000"/>
              </a:lnSpc>
              <a:spcBef>
                <a:spcPts val="0"/>
              </a:spcBef>
              <a:spcAft>
                <a:spcPts val="0"/>
              </a:spcAft>
              <a:buClrTx/>
              <a:buFont typeface="Wingdings" panose="05000000000000000000" pitchFamily="2" charset="2"/>
              <a:buChar char="q"/>
            </a:pPr>
            <a:endParaRPr lang="en-GB" sz="2800" dirty="0"/>
          </a:p>
        </p:txBody>
      </p:sp>
      <p:pic>
        <p:nvPicPr>
          <p:cNvPr id="8" name="Picture 7"/>
          <p:cNvPicPr>
            <a:picLocks noChangeAspect="1"/>
          </p:cNvPicPr>
          <p:nvPr/>
        </p:nvPicPr>
        <p:blipFill>
          <a:blip r:embed="rId2"/>
          <a:stretch>
            <a:fillRect/>
          </a:stretch>
        </p:blipFill>
        <p:spPr>
          <a:xfrm>
            <a:off x="6787661" y="2027170"/>
            <a:ext cx="5199173" cy="4559824"/>
          </a:xfrm>
          <a:prstGeom prst="rect">
            <a:avLst/>
          </a:prstGeom>
        </p:spPr>
      </p:pic>
    </p:spTree>
    <p:extLst>
      <p:ext uri="{BB962C8B-B14F-4D97-AF65-F5344CB8AC3E}">
        <p14:creationId xmlns:p14="http://schemas.microsoft.com/office/powerpoint/2010/main" val="243515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975" y="527554"/>
            <a:ext cx="10916860" cy="1499616"/>
          </a:xfrm>
        </p:spPr>
        <p:txBody>
          <a:bodyPr>
            <a:normAutofit/>
          </a:bodyPr>
          <a:lstStyle/>
          <a:p>
            <a:pPr algn="ctr">
              <a:spcAft>
                <a:spcPts val="600"/>
              </a:spcAft>
            </a:pPr>
            <a:r>
              <a:rPr lang="en-GB" sz="2800" spc="200" dirty="0" smtClean="0">
                <a:solidFill>
                  <a:schemeClr val="tx1"/>
                </a:solidFill>
              </a:rPr>
              <a:t>Radicalisation theory</a:t>
            </a:r>
            <a:r>
              <a:rPr lang="en-GB" spc="200" dirty="0" smtClean="0">
                <a:solidFill>
                  <a:schemeClr val="tx1"/>
                </a:solidFill>
              </a:rPr>
              <a:t/>
            </a:r>
            <a:br>
              <a:rPr lang="en-GB" spc="200" dirty="0" smtClean="0">
                <a:solidFill>
                  <a:schemeClr val="tx1"/>
                </a:solidFill>
              </a:rPr>
            </a:br>
            <a:r>
              <a:rPr lang="en-GB" spc="200" dirty="0" smtClean="0">
                <a:solidFill>
                  <a:schemeClr val="tx1"/>
                </a:solidFill>
              </a:rPr>
              <a:t>homegrown terrorism </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3" name="Content Placeholder 4"/>
          <p:cNvSpPr txBox="1">
            <a:spLocks/>
          </p:cNvSpPr>
          <p:nvPr/>
        </p:nvSpPr>
        <p:spPr>
          <a:xfrm>
            <a:off x="612776" y="1890685"/>
            <a:ext cx="7456050" cy="4854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buClrTx/>
              <a:buFont typeface="Wingdings" panose="05000000000000000000" pitchFamily="2" charset="2"/>
              <a:buChar char="q"/>
            </a:pPr>
            <a:r>
              <a:rPr lang="en-NZ" sz="2800" dirty="0" smtClean="0"/>
              <a:t> First phase. </a:t>
            </a:r>
            <a:r>
              <a:rPr lang="en-GB" sz="2800" dirty="0" smtClean="0"/>
              <a:t>Idealisation/indoctrination done individually</a:t>
            </a:r>
            <a:r>
              <a:rPr lang="en-GB" sz="2800" dirty="0"/>
              <a:t>, with peers or in prison. No evidence of </a:t>
            </a:r>
            <a:r>
              <a:rPr lang="en-GB" sz="2800" dirty="0" smtClean="0"/>
              <a:t>Internet’s key role. New-found religious belief exhibited, but shallow in content</a:t>
            </a:r>
            <a:endParaRPr lang="en-GB" sz="2800" dirty="0"/>
          </a:p>
          <a:p>
            <a:pPr>
              <a:lnSpc>
                <a:spcPct val="100000"/>
              </a:lnSpc>
              <a:spcBef>
                <a:spcPts val="0"/>
              </a:spcBef>
              <a:spcAft>
                <a:spcPts val="0"/>
              </a:spcAft>
              <a:buClrTx/>
              <a:buFont typeface="Wingdings" panose="05000000000000000000" pitchFamily="2" charset="2"/>
              <a:buChar char="q"/>
            </a:pPr>
            <a:r>
              <a:rPr lang="en-GB" sz="2800" dirty="0" smtClean="0"/>
              <a:t> Second phase. Establishment </a:t>
            </a:r>
            <a:r>
              <a:rPr lang="en-GB" sz="2800" dirty="0"/>
              <a:t>of </a:t>
            </a:r>
            <a:r>
              <a:rPr lang="en-GB" sz="2800" dirty="0" smtClean="0"/>
              <a:t>like-minded clique key </a:t>
            </a:r>
            <a:r>
              <a:rPr lang="en-GB" sz="2800" dirty="0"/>
              <a:t>phase in self-radicalisation. </a:t>
            </a:r>
            <a:r>
              <a:rPr lang="en-GB" sz="2800" dirty="0" smtClean="0"/>
              <a:t>Members usually knew each-other before* </a:t>
            </a:r>
            <a:endParaRPr lang="en-GB" sz="2800" dirty="0"/>
          </a:p>
          <a:p>
            <a:pPr>
              <a:lnSpc>
                <a:spcPct val="100000"/>
              </a:lnSpc>
              <a:spcBef>
                <a:spcPts val="0"/>
              </a:spcBef>
              <a:spcAft>
                <a:spcPts val="0"/>
              </a:spcAft>
              <a:buClrTx/>
              <a:buFont typeface="Wingdings" panose="05000000000000000000" pitchFamily="2" charset="2"/>
              <a:buChar char="q"/>
            </a:pPr>
            <a:r>
              <a:rPr lang="en-GB" sz="2800" dirty="0" smtClean="0"/>
              <a:t> Third phase. </a:t>
            </a:r>
            <a:r>
              <a:rPr lang="en-NZ" sz="2800" dirty="0" smtClean="0"/>
              <a:t>Internet amplifies conjectures and key in seeking validation </a:t>
            </a:r>
          </a:p>
          <a:p>
            <a:pPr>
              <a:lnSpc>
                <a:spcPct val="100000"/>
              </a:lnSpc>
              <a:spcBef>
                <a:spcPts val="0"/>
              </a:spcBef>
              <a:spcAft>
                <a:spcPts val="0"/>
              </a:spcAft>
              <a:buClrTx/>
              <a:buFont typeface="Wingdings" panose="05000000000000000000" pitchFamily="2" charset="2"/>
              <a:buChar char="q"/>
            </a:pPr>
            <a:r>
              <a:rPr lang="en-GB" sz="2800" dirty="0" smtClean="0"/>
              <a:t> Fourth phase. A few cross into violence. International </a:t>
            </a:r>
            <a:r>
              <a:rPr lang="en-GB" sz="2800" dirty="0"/>
              <a:t>events may be catalyst, tipping </a:t>
            </a:r>
            <a:r>
              <a:rPr lang="en-GB" sz="2800" dirty="0" smtClean="0"/>
              <a:t>point</a:t>
            </a:r>
            <a:r>
              <a:rPr lang="en-NZ" sz="2800" dirty="0" smtClean="0"/>
              <a:t>   </a:t>
            </a:r>
            <a:endParaRPr lang="en-GB" sz="2800" dirty="0"/>
          </a:p>
          <a:p>
            <a:pPr>
              <a:lnSpc>
                <a:spcPct val="100000"/>
              </a:lnSpc>
              <a:spcBef>
                <a:spcPts val="0"/>
              </a:spcBef>
              <a:spcAft>
                <a:spcPts val="0"/>
              </a:spcAft>
              <a:buClrTx/>
              <a:buFont typeface="Wingdings" panose="05000000000000000000" pitchFamily="2" charset="2"/>
              <a:buChar char="q"/>
            </a:pPr>
            <a:endParaRPr lang="en-GB" sz="2800" dirty="0"/>
          </a:p>
        </p:txBody>
      </p:sp>
      <p:sp>
        <p:nvSpPr>
          <p:cNvPr id="4" name="AutoShape 2" descr="Image result for 2005 london bombing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5" name="Picture 4"/>
          <p:cNvPicPr>
            <a:picLocks noChangeAspect="1"/>
          </p:cNvPicPr>
          <p:nvPr/>
        </p:nvPicPr>
        <p:blipFill>
          <a:blip r:embed="rId2"/>
          <a:stretch>
            <a:fillRect/>
          </a:stretch>
        </p:blipFill>
        <p:spPr>
          <a:xfrm>
            <a:off x="8221227" y="2027170"/>
            <a:ext cx="3818160" cy="4511616"/>
          </a:xfrm>
          <a:prstGeom prst="rect">
            <a:avLst/>
          </a:prstGeom>
        </p:spPr>
      </p:pic>
    </p:spTree>
    <p:extLst>
      <p:ext uri="{BB962C8B-B14F-4D97-AF65-F5344CB8AC3E}">
        <p14:creationId xmlns:p14="http://schemas.microsoft.com/office/powerpoint/2010/main" val="28146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Chevron 4"/>
          <p:cNvSpPr/>
          <p:nvPr/>
        </p:nvSpPr>
        <p:spPr>
          <a:xfrm>
            <a:off x="5469917" y="3160680"/>
            <a:ext cx="1252166" cy="536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95" tIns="23495" rIns="23495" bIns="23495" numCol="1" spcCol="1270" anchor="ctr" anchorCtr="0">
            <a:noAutofit/>
          </a:bodyPr>
          <a:lstStyle/>
          <a:p>
            <a:pPr algn="ctr" defTabSz="1644650">
              <a:lnSpc>
                <a:spcPct val="90000"/>
              </a:lnSpc>
              <a:spcBef>
                <a:spcPct val="0"/>
              </a:spcBef>
              <a:spcAft>
                <a:spcPct val="35000"/>
              </a:spcAft>
            </a:pPr>
            <a:endParaRPr lang="en-AU" sz="3700" dirty="0"/>
          </a:p>
        </p:txBody>
      </p:sp>
      <p:sp>
        <p:nvSpPr>
          <p:cNvPr id="6" name="TextBox 5"/>
          <p:cNvSpPr txBox="1"/>
          <p:nvPr/>
        </p:nvSpPr>
        <p:spPr>
          <a:xfrm>
            <a:off x="677501" y="724969"/>
            <a:ext cx="10721183" cy="1107996"/>
          </a:xfrm>
          <a:prstGeom prst="rect">
            <a:avLst/>
          </a:prstGeom>
          <a:noFill/>
        </p:spPr>
        <p:txBody>
          <a:bodyPr wrap="square" rtlCol="0">
            <a:spAutoFit/>
          </a:bodyPr>
          <a:lstStyle/>
          <a:p>
            <a:r>
              <a:rPr lang="en-US" sz="6600" dirty="0" smtClean="0">
                <a:solidFill>
                  <a:schemeClr val="bg1"/>
                </a:solidFill>
              </a:rPr>
              <a:t>SOME CASE STUDIES </a:t>
            </a:r>
            <a:endParaRPr lang="en-GB" sz="6600" dirty="0">
              <a:solidFill>
                <a:schemeClr val="bg1"/>
              </a:solidFill>
            </a:endParaRPr>
          </a:p>
        </p:txBody>
      </p:sp>
      <p:sp>
        <p:nvSpPr>
          <p:cNvPr id="3" name="AutoShape 2" descr="Image result for neoliberalism"/>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Image result for homegrown terror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4" y="2628900"/>
            <a:ext cx="9300398" cy="3599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138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dirty="0" smtClean="0"/>
              <a:t>LONEWOLF TERRORISM</a:t>
            </a:r>
            <a:r>
              <a:rPr lang="en-GB" dirty="0" smtClean="0"/>
              <a:t/>
            </a:r>
            <a:br>
              <a:rPr lang="en-GB" dirty="0" smtClean="0"/>
            </a:br>
            <a:r>
              <a:rPr lang="en-GB" dirty="0" smtClean="0"/>
              <a:t>the rise of </a:t>
            </a:r>
            <a:r>
              <a:rPr lang="en-GB" dirty="0"/>
              <a:t>The Rise of the </a:t>
            </a:r>
            <a:r>
              <a:rPr lang="en-GB" dirty="0" smtClean="0"/>
              <a:t>Lonewolf in the US</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Content Placeholder 4"/>
          <p:cNvSpPr txBox="1">
            <a:spLocks/>
          </p:cNvSpPr>
          <p:nvPr/>
        </p:nvSpPr>
        <p:spPr>
          <a:xfrm>
            <a:off x="1110745" y="2023371"/>
            <a:ext cx="3372546" cy="356538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lnSpc>
                <a:spcPct val="100000"/>
              </a:lnSpc>
              <a:spcBef>
                <a:spcPts val="0"/>
              </a:spcBef>
              <a:spcAft>
                <a:spcPts val="0"/>
              </a:spcAft>
              <a:buClrTx/>
              <a:buFont typeface="Wingdings" panose="05000000000000000000" pitchFamily="2" charset="2"/>
              <a:buChar char="q"/>
            </a:pPr>
            <a:r>
              <a:rPr lang="en-AU" sz="3200" dirty="0" smtClean="0"/>
              <a:t> Motivation</a:t>
            </a:r>
          </a:p>
          <a:p>
            <a:pPr lvl="1">
              <a:lnSpc>
                <a:spcPct val="100000"/>
              </a:lnSpc>
              <a:spcBef>
                <a:spcPts val="0"/>
              </a:spcBef>
              <a:spcAft>
                <a:spcPts val="0"/>
              </a:spcAft>
              <a:buClrTx/>
              <a:buFont typeface="Wingdings" panose="05000000000000000000" pitchFamily="2" charset="2"/>
              <a:buChar char="q"/>
            </a:pPr>
            <a:r>
              <a:rPr lang="en-AU" sz="3200" dirty="0"/>
              <a:t> </a:t>
            </a:r>
            <a:r>
              <a:rPr lang="en-AU" sz="3200" dirty="0" smtClean="0"/>
              <a:t>Root-causes</a:t>
            </a:r>
          </a:p>
          <a:p>
            <a:pPr lvl="1">
              <a:lnSpc>
                <a:spcPct val="100000"/>
              </a:lnSpc>
              <a:spcBef>
                <a:spcPts val="0"/>
              </a:spcBef>
              <a:spcAft>
                <a:spcPts val="0"/>
              </a:spcAft>
              <a:buClrTx/>
              <a:buFont typeface="Wingdings" panose="05000000000000000000" pitchFamily="2" charset="2"/>
              <a:buChar char="q"/>
            </a:pPr>
            <a:r>
              <a:rPr lang="en-AU" sz="3200" dirty="0"/>
              <a:t> </a:t>
            </a:r>
            <a:r>
              <a:rPr lang="en-AU" sz="3200" dirty="0" smtClean="0"/>
              <a:t>Risk factors </a:t>
            </a:r>
          </a:p>
          <a:p>
            <a:pPr lvl="1">
              <a:lnSpc>
                <a:spcPct val="100000"/>
              </a:lnSpc>
              <a:spcBef>
                <a:spcPts val="0"/>
              </a:spcBef>
              <a:spcAft>
                <a:spcPts val="0"/>
              </a:spcAft>
              <a:buClrTx/>
              <a:buFont typeface="Wingdings" panose="05000000000000000000" pitchFamily="2" charset="2"/>
              <a:buChar char="q"/>
            </a:pPr>
            <a:r>
              <a:rPr lang="en-AU" sz="3200" dirty="0"/>
              <a:t> </a:t>
            </a:r>
            <a:r>
              <a:rPr lang="en-AU" sz="3200" dirty="0" smtClean="0"/>
              <a:t>Radicalisation</a:t>
            </a:r>
          </a:p>
          <a:p>
            <a:pPr lvl="1">
              <a:lnSpc>
                <a:spcPct val="100000"/>
              </a:lnSpc>
              <a:spcBef>
                <a:spcPts val="0"/>
              </a:spcBef>
              <a:spcAft>
                <a:spcPts val="0"/>
              </a:spcAft>
              <a:buClrTx/>
              <a:buFont typeface="Wingdings" panose="05000000000000000000" pitchFamily="2" charset="2"/>
              <a:buChar char="q"/>
            </a:pPr>
            <a:r>
              <a:rPr lang="en-AU" sz="3200" dirty="0"/>
              <a:t> </a:t>
            </a:r>
            <a:r>
              <a:rPr lang="en-AU" sz="3200" dirty="0" smtClean="0"/>
              <a:t>Tactics</a:t>
            </a:r>
          </a:p>
          <a:p>
            <a:pPr lvl="1">
              <a:lnSpc>
                <a:spcPct val="100000"/>
              </a:lnSpc>
              <a:spcBef>
                <a:spcPts val="0"/>
              </a:spcBef>
              <a:spcAft>
                <a:spcPts val="0"/>
              </a:spcAft>
              <a:buClrTx/>
              <a:buFont typeface="Wingdings" panose="05000000000000000000" pitchFamily="2" charset="2"/>
              <a:buChar char="q"/>
            </a:pPr>
            <a:r>
              <a:rPr lang="en-AU" sz="3200" dirty="0"/>
              <a:t> </a:t>
            </a:r>
            <a:r>
              <a:rPr lang="en-AU" sz="3200" dirty="0" smtClean="0"/>
              <a:t>Level of threat</a:t>
            </a:r>
            <a:endParaRPr lang="en-AU" sz="2800" dirty="0"/>
          </a:p>
        </p:txBody>
      </p:sp>
      <p:pic>
        <p:nvPicPr>
          <p:cNvPr id="11" name="Picture 10" descr="C:\Users\fsca247\Dropbox\Screenshots\Screenshot 2019-06-04 16.44.36.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3540" y="2023371"/>
            <a:ext cx="6898141" cy="4329662"/>
          </a:xfrm>
          <a:prstGeom prst="rect">
            <a:avLst/>
          </a:prstGeom>
          <a:noFill/>
          <a:ln>
            <a:noFill/>
          </a:ln>
        </p:spPr>
      </p:pic>
    </p:spTree>
    <p:extLst>
      <p:ext uri="{BB962C8B-B14F-4D97-AF65-F5344CB8AC3E}">
        <p14:creationId xmlns:p14="http://schemas.microsoft.com/office/powerpoint/2010/main" val="3193082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dirty="0" smtClean="0"/>
              <a:t>LONEWOLF TERRORISM</a:t>
            </a:r>
            <a:r>
              <a:rPr lang="en-GB" dirty="0" smtClean="0"/>
              <a:t/>
            </a:r>
            <a:br>
              <a:rPr lang="en-GB" dirty="0" smtClean="0"/>
            </a:br>
            <a:r>
              <a:rPr lang="en-NZ" dirty="0" smtClean="0"/>
              <a:t>Timothy </a:t>
            </a:r>
            <a:r>
              <a:rPr lang="en-NZ" dirty="0"/>
              <a:t>McVeigh</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Content Placeholder 4"/>
          <p:cNvSpPr txBox="1">
            <a:spLocks/>
          </p:cNvSpPr>
          <p:nvPr/>
        </p:nvSpPr>
        <p:spPr>
          <a:xfrm>
            <a:off x="1110745" y="2023371"/>
            <a:ext cx="7004556" cy="471292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28016" lvl="1" indent="0">
              <a:lnSpc>
                <a:spcPct val="100000"/>
              </a:lnSpc>
              <a:spcBef>
                <a:spcPts val="0"/>
              </a:spcBef>
              <a:spcAft>
                <a:spcPts val="0"/>
              </a:spcAft>
              <a:buClrTx/>
              <a:buNone/>
            </a:pPr>
            <a:r>
              <a:rPr lang="en-NZ" sz="2800" dirty="0" smtClean="0"/>
              <a:t>On </a:t>
            </a:r>
            <a:r>
              <a:rPr lang="en-NZ" sz="2800" dirty="0"/>
              <a:t>April 19, 1995 American Timothy McVeigh killed 168 people and injured hundreds with a truck bomb in Oklahoma City. Though McVeigh conceived of, planned and carried out the bombing, he did not act totally alone. Terry Nichols was convicted of conspiring with him, though his involvement was limited to helping mix the fertilizer and other bomb ingredients; McVeigh had threatened to harm him and his family if he did not </a:t>
            </a:r>
            <a:r>
              <a:rPr lang="en-NZ" sz="2800" dirty="0" smtClean="0"/>
              <a:t>help</a:t>
            </a:r>
            <a:endParaRPr lang="en-AU" sz="2800" dirty="0"/>
          </a:p>
        </p:txBody>
      </p:sp>
      <p:pic>
        <p:nvPicPr>
          <p:cNvPr id="10242" name="Picture 2" descr="Image result for timothy mcvei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746" y="2255940"/>
            <a:ext cx="3396797" cy="424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521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dirty="0" smtClean="0"/>
              <a:t>LONEWOLF TERRORISM</a:t>
            </a:r>
            <a:r>
              <a:rPr lang="en-GB" dirty="0" smtClean="0"/>
              <a:t/>
            </a:r>
            <a:br>
              <a:rPr lang="en-GB" dirty="0" smtClean="0"/>
            </a:br>
            <a:r>
              <a:rPr lang="en-NZ" dirty="0" smtClean="0"/>
              <a:t>Anders </a:t>
            </a:r>
            <a:r>
              <a:rPr lang="en-NZ" dirty="0"/>
              <a:t>Behring Breivik</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Content Placeholder 4"/>
          <p:cNvSpPr txBox="1">
            <a:spLocks/>
          </p:cNvSpPr>
          <p:nvPr/>
        </p:nvSpPr>
        <p:spPr>
          <a:xfrm>
            <a:off x="1110744" y="2023371"/>
            <a:ext cx="6759627" cy="47129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28016" lvl="1" indent="0">
              <a:lnSpc>
                <a:spcPct val="100000"/>
              </a:lnSpc>
              <a:spcBef>
                <a:spcPts val="0"/>
              </a:spcBef>
              <a:spcAft>
                <a:spcPts val="0"/>
              </a:spcAft>
              <a:buClrTx/>
              <a:buNone/>
            </a:pPr>
            <a:r>
              <a:rPr lang="en-NZ" sz="2800" dirty="0" smtClean="0"/>
              <a:t>On </a:t>
            </a:r>
            <a:r>
              <a:rPr lang="en-NZ" sz="2800" dirty="0"/>
              <a:t>22 July 2011, Norwegian Anders Behring Breivik killed 77 people in two consecutive attacks. First, he killed eight people with a </a:t>
            </a:r>
            <a:r>
              <a:rPr lang="en-NZ" sz="2800" dirty="0" smtClean="0"/>
              <a:t>car-bomb </a:t>
            </a:r>
            <a:r>
              <a:rPr lang="en-NZ" sz="2800" dirty="0"/>
              <a:t>placed in the </a:t>
            </a:r>
            <a:r>
              <a:rPr lang="en-NZ" sz="2800" dirty="0" smtClean="0"/>
              <a:t>Norwegian </a:t>
            </a:r>
            <a:r>
              <a:rPr lang="en-NZ" sz="2800" dirty="0"/>
              <a:t>government headquarters in Oslo. An hour later, he appeared at the summer camp of the Worker's Youth League, the youth organization of the Labour Party, at the island of </a:t>
            </a:r>
            <a:r>
              <a:rPr lang="en-NZ" sz="2800" dirty="0" err="1" smtClean="0"/>
              <a:t>Utøya</a:t>
            </a:r>
            <a:r>
              <a:rPr lang="en-NZ" sz="2800" dirty="0" smtClean="0"/>
              <a:t>. He </a:t>
            </a:r>
            <a:r>
              <a:rPr lang="en-NZ" sz="2800" dirty="0"/>
              <a:t>shot for approximately 90 minutes, killing 69 </a:t>
            </a:r>
            <a:r>
              <a:rPr lang="en-NZ" sz="2800" dirty="0" smtClean="0"/>
              <a:t>people</a:t>
            </a:r>
            <a:endParaRPr lang="en-GB" sz="2800" dirty="0"/>
          </a:p>
          <a:p>
            <a:pPr lvl="1">
              <a:lnSpc>
                <a:spcPct val="100000"/>
              </a:lnSpc>
              <a:spcBef>
                <a:spcPts val="0"/>
              </a:spcBef>
              <a:spcAft>
                <a:spcPts val="0"/>
              </a:spcAft>
              <a:buClrTx/>
              <a:buFont typeface="Wingdings" panose="05000000000000000000" pitchFamily="2" charset="2"/>
              <a:buChar char="q"/>
            </a:pPr>
            <a:endParaRPr lang="en-AU" sz="2800" dirty="0"/>
          </a:p>
        </p:txBody>
      </p:sp>
      <p:pic>
        <p:nvPicPr>
          <p:cNvPr id="5" name="Picture 4"/>
          <p:cNvPicPr>
            <a:picLocks noChangeAspect="1"/>
          </p:cNvPicPr>
          <p:nvPr/>
        </p:nvPicPr>
        <p:blipFill>
          <a:blip r:embed="rId2"/>
          <a:stretch>
            <a:fillRect/>
          </a:stretch>
        </p:blipFill>
        <p:spPr>
          <a:xfrm>
            <a:off x="8148061" y="2125846"/>
            <a:ext cx="3792928" cy="4285017"/>
          </a:xfrm>
          <a:prstGeom prst="rect">
            <a:avLst/>
          </a:prstGeom>
        </p:spPr>
      </p:pic>
    </p:spTree>
    <p:extLst>
      <p:ext uri="{BB962C8B-B14F-4D97-AF65-F5344CB8AC3E}">
        <p14:creationId xmlns:p14="http://schemas.microsoft.com/office/powerpoint/2010/main" val="3222428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dirty="0" smtClean="0"/>
              <a:t>LONEWOLF TERRORISM</a:t>
            </a:r>
            <a:r>
              <a:rPr lang="en-GB" dirty="0" smtClean="0"/>
              <a:t/>
            </a:r>
            <a:br>
              <a:rPr lang="en-GB" dirty="0" smtClean="0"/>
            </a:br>
            <a:r>
              <a:rPr lang="en-NZ" dirty="0" smtClean="0"/>
              <a:t>Brenton </a:t>
            </a:r>
            <a:r>
              <a:rPr lang="en-NZ" dirty="0"/>
              <a:t>Tarrant </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Content Placeholder 4"/>
          <p:cNvSpPr txBox="1">
            <a:spLocks/>
          </p:cNvSpPr>
          <p:nvPr/>
        </p:nvSpPr>
        <p:spPr>
          <a:xfrm>
            <a:off x="1110744" y="2023371"/>
            <a:ext cx="5460878" cy="471292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28016" lvl="1" indent="0">
              <a:lnSpc>
                <a:spcPct val="100000"/>
              </a:lnSpc>
              <a:spcBef>
                <a:spcPts val="0"/>
              </a:spcBef>
              <a:spcAft>
                <a:spcPts val="0"/>
              </a:spcAft>
              <a:buClrTx/>
              <a:buNone/>
            </a:pPr>
            <a:r>
              <a:rPr lang="en-NZ" sz="2800" dirty="0" smtClean="0"/>
              <a:t>On </a:t>
            </a:r>
            <a:r>
              <a:rPr lang="en-NZ" sz="2800" dirty="0"/>
              <a:t>15 March 2019 Australian Brenton Tarrant killed 51 people and injured 50 more in two consecutive terrorist attacks at mosques in Christchurch, New Zealand. The attacks began at the Al Noor Mosque in the suburb of </a:t>
            </a:r>
            <a:r>
              <a:rPr lang="en-NZ" sz="2800" dirty="0" err="1"/>
              <a:t>Riccarton</a:t>
            </a:r>
            <a:r>
              <a:rPr lang="en-NZ" sz="2800" dirty="0"/>
              <a:t> at 1:40 pm and continued at the Linwood Islamic Centre at about 1:55 </a:t>
            </a:r>
            <a:r>
              <a:rPr lang="en-NZ" sz="2800" dirty="0" smtClean="0"/>
              <a:t>pm</a:t>
            </a:r>
            <a:endParaRPr lang="en-GB" sz="2800" dirty="0"/>
          </a:p>
        </p:txBody>
      </p:sp>
      <p:pic>
        <p:nvPicPr>
          <p:cNvPr id="6" name="Picture 5"/>
          <p:cNvPicPr>
            <a:picLocks noChangeAspect="1"/>
          </p:cNvPicPr>
          <p:nvPr/>
        </p:nvPicPr>
        <p:blipFill>
          <a:blip r:embed="rId2"/>
          <a:stretch>
            <a:fillRect/>
          </a:stretch>
        </p:blipFill>
        <p:spPr>
          <a:xfrm>
            <a:off x="7723414" y="2125845"/>
            <a:ext cx="3724163" cy="4314425"/>
          </a:xfrm>
          <a:prstGeom prst="rect">
            <a:avLst/>
          </a:prstGeom>
        </p:spPr>
      </p:pic>
    </p:spTree>
    <p:extLst>
      <p:ext uri="{BB962C8B-B14F-4D97-AF65-F5344CB8AC3E}">
        <p14:creationId xmlns:p14="http://schemas.microsoft.com/office/powerpoint/2010/main" val="4140403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dirty="0" smtClean="0"/>
              <a:t>LONEWOLF TERRORISM</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Content Placeholder 4"/>
          <p:cNvSpPr txBox="1">
            <a:spLocks/>
          </p:cNvSpPr>
          <p:nvPr/>
        </p:nvSpPr>
        <p:spPr>
          <a:xfrm>
            <a:off x="1110744" y="2023371"/>
            <a:ext cx="5397632" cy="471292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0">
              <a:buClrTx/>
              <a:buFont typeface="Wingdings" panose="05000000000000000000" pitchFamily="2" charset="2"/>
              <a:buChar char="q"/>
            </a:pPr>
            <a:r>
              <a:rPr lang="en-NZ" sz="2800" dirty="0" smtClean="0"/>
              <a:t> Are </a:t>
            </a:r>
            <a:r>
              <a:rPr lang="en-NZ" sz="2800" dirty="0"/>
              <a:t>they really lonewolves? </a:t>
            </a:r>
          </a:p>
          <a:p>
            <a:pPr lvl="0">
              <a:buClrTx/>
              <a:buFont typeface="Wingdings" panose="05000000000000000000" pitchFamily="2" charset="2"/>
              <a:buChar char="q"/>
            </a:pPr>
            <a:r>
              <a:rPr lang="en-NZ" sz="2800" dirty="0" smtClean="0"/>
              <a:t> What </a:t>
            </a:r>
            <a:r>
              <a:rPr lang="en-NZ" sz="2800" dirty="0"/>
              <a:t>were the root-causes and risk-factors that led them to terrorism? </a:t>
            </a:r>
          </a:p>
          <a:p>
            <a:pPr lvl="0">
              <a:buClrTx/>
              <a:buFont typeface="Wingdings" panose="05000000000000000000" pitchFamily="2" charset="2"/>
              <a:buChar char="q"/>
            </a:pPr>
            <a:r>
              <a:rPr lang="en-NZ" sz="2800" dirty="0" smtClean="0"/>
              <a:t> What </a:t>
            </a:r>
            <a:r>
              <a:rPr lang="en-NZ" sz="2800" dirty="0"/>
              <a:t>was their radicalisation trajectory like? </a:t>
            </a:r>
          </a:p>
          <a:p>
            <a:pPr lvl="0">
              <a:buClrTx/>
              <a:buFont typeface="Wingdings" panose="05000000000000000000" pitchFamily="2" charset="2"/>
              <a:buChar char="q"/>
            </a:pPr>
            <a:r>
              <a:rPr lang="en-NZ" sz="2800" dirty="0" smtClean="0"/>
              <a:t> </a:t>
            </a:r>
            <a:r>
              <a:rPr lang="en-NZ" sz="2800" i="1" dirty="0" smtClean="0"/>
              <a:t>What </a:t>
            </a:r>
            <a:r>
              <a:rPr lang="en-NZ" sz="2800" i="1" dirty="0"/>
              <a:t>are the communalities and differences in the profiles and radicalisation of the three cases?</a:t>
            </a:r>
          </a:p>
        </p:txBody>
      </p:sp>
      <p:sp>
        <p:nvSpPr>
          <p:cNvPr id="4" name="AutoShape 2" descr="Image result for a question for you"/>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4" descr="Image result for a question for you"/>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1" name="Picture 10"/>
          <p:cNvPicPr>
            <a:picLocks noChangeAspect="1"/>
          </p:cNvPicPr>
          <p:nvPr/>
        </p:nvPicPr>
        <p:blipFill>
          <a:blip r:embed="rId2"/>
          <a:stretch>
            <a:fillRect/>
          </a:stretch>
        </p:blipFill>
        <p:spPr>
          <a:xfrm>
            <a:off x="7476566" y="1921458"/>
            <a:ext cx="3579774" cy="4551170"/>
          </a:xfrm>
          <a:prstGeom prst="rect">
            <a:avLst/>
          </a:prstGeom>
        </p:spPr>
      </p:pic>
    </p:spTree>
    <p:extLst>
      <p:ext uri="{BB962C8B-B14F-4D97-AF65-F5344CB8AC3E}">
        <p14:creationId xmlns:p14="http://schemas.microsoft.com/office/powerpoint/2010/main" val="3621375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lstStyle/>
          <a:p>
            <a:pPr algn="ctr"/>
            <a:r>
              <a:rPr lang="en-GB" dirty="0" smtClean="0"/>
              <a:t>outline</a:t>
            </a:r>
            <a:endParaRPr lang="en-GB" dirty="0"/>
          </a:p>
        </p:txBody>
      </p:sp>
      <p:sp>
        <p:nvSpPr>
          <p:cNvPr id="5" name="TextBox 4"/>
          <p:cNvSpPr txBox="1"/>
          <p:nvPr/>
        </p:nvSpPr>
        <p:spPr>
          <a:xfrm>
            <a:off x="447414" y="1757812"/>
            <a:ext cx="6245226" cy="4031873"/>
          </a:xfrm>
          <a:prstGeom prst="rect">
            <a:avLst/>
          </a:prstGeom>
          <a:noFill/>
        </p:spPr>
        <p:txBody>
          <a:bodyPr wrap="square" rtlCol="0">
            <a:spAutoFit/>
          </a:bodyPr>
          <a:lstStyle/>
          <a:p>
            <a:pPr lvl="0">
              <a:buFont typeface="Wingdings" panose="05000000000000000000" pitchFamily="2" charset="2"/>
              <a:buChar char="q"/>
            </a:pPr>
            <a:r>
              <a:rPr lang="en-GB" sz="3200" dirty="0" smtClean="0"/>
              <a:t> Definitional and conceptual issues</a:t>
            </a:r>
          </a:p>
          <a:p>
            <a:pPr lvl="0">
              <a:buFont typeface="Wingdings" panose="05000000000000000000" pitchFamily="2" charset="2"/>
              <a:buChar char="q"/>
            </a:pPr>
            <a:r>
              <a:rPr lang="en-GB" sz="3200" dirty="0" smtClean="0"/>
              <a:t> Contextualisation of the threat</a:t>
            </a:r>
            <a:endParaRPr lang="en-GB" sz="3200" dirty="0"/>
          </a:p>
          <a:p>
            <a:pPr lvl="0">
              <a:buFont typeface="Wingdings" panose="05000000000000000000" pitchFamily="2" charset="2"/>
              <a:buChar char="q"/>
            </a:pPr>
            <a:r>
              <a:rPr lang="en-GB" sz="3200" dirty="0" smtClean="0"/>
              <a:t> Root-causes and risk factors in comparative terms </a:t>
            </a:r>
          </a:p>
          <a:p>
            <a:pPr marL="0" lvl="1">
              <a:buFont typeface="Wingdings" panose="05000000000000000000" pitchFamily="2" charset="2"/>
              <a:buChar char="q"/>
            </a:pPr>
            <a:r>
              <a:rPr lang="en-GB" sz="3200" dirty="0" smtClean="0"/>
              <a:t> Radicalisation theory</a:t>
            </a:r>
            <a:endParaRPr lang="en-GB" sz="3200" dirty="0"/>
          </a:p>
          <a:p>
            <a:pPr marL="0" lvl="1">
              <a:buFont typeface="Wingdings" panose="05000000000000000000" pitchFamily="2" charset="2"/>
              <a:buChar char="q"/>
            </a:pPr>
            <a:r>
              <a:rPr lang="en-GB" sz="3200" dirty="0" smtClean="0"/>
              <a:t> Radicalisation </a:t>
            </a:r>
            <a:r>
              <a:rPr lang="en-GB" sz="3200" dirty="0"/>
              <a:t>trajectories </a:t>
            </a:r>
            <a:r>
              <a:rPr lang="en-GB" sz="3200" dirty="0" smtClean="0"/>
              <a:t>of lonewolf/homegrown terrorists</a:t>
            </a:r>
          </a:p>
          <a:p>
            <a:pPr marL="0" lvl="1">
              <a:buFont typeface="Wingdings" panose="05000000000000000000" pitchFamily="2" charset="2"/>
              <a:buChar char="q"/>
            </a:pPr>
            <a:r>
              <a:rPr lang="en-GB" sz="3200" i="1" dirty="0"/>
              <a:t> </a:t>
            </a:r>
            <a:r>
              <a:rPr lang="en-GB" sz="3200" dirty="0" smtClean="0"/>
              <a:t>Case studies (time permitting)</a:t>
            </a:r>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2050" name="Picture 2" descr="Image result for lonewolf and homegrown terror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757812"/>
            <a:ext cx="5082318" cy="403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48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dirty="0" smtClean="0"/>
              <a:t>LONEWOLF TERRORISM</a:t>
            </a:r>
            <a:r>
              <a:rPr lang="en-GB" dirty="0" smtClean="0"/>
              <a:t/>
            </a:r>
            <a:br>
              <a:rPr lang="en-GB" dirty="0" smtClean="0"/>
            </a:br>
            <a:r>
              <a:rPr lang="en-GB" dirty="0"/>
              <a:t>Why Are Terrorists Targeting Paris</a:t>
            </a:r>
            <a:r>
              <a:rPr lang="en-GB" dirty="0" smtClean="0"/>
              <a:t>?</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Content Placeholder 4"/>
          <p:cNvSpPr txBox="1">
            <a:spLocks/>
          </p:cNvSpPr>
          <p:nvPr/>
        </p:nvSpPr>
        <p:spPr>
          <a:xfrm>
            <a:off x="765175" y="1961956"/>
            <a:ext cx="4373207" cy="416588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lnSpc>
                <a:spcPct val="100000"/>
              </a:lnSpc>
              <a:spcBef>
                <a:spcPts val="0"/>
              </a:spcBef>
              <a:spcAft>
                <a:spcPts val="0"/>
              </a:spcAft>
              <a:buClrTx/>
              <a:buFont typeface="Wingdings" panose="05000000000000000000" pitchFamily="2" charset="2"/>
              <a:buChar char="q"/>
            </a:pPr>
            <a:r>
              <a:rPr lang="en-AU" sz="3200" dirty="0"/>
              <a:t> </a:t>
            </a:r>
            <a:r>
              <a:rPr lang="en-AU" sz="3200" dirty="0" smtClean="0"/>
              <a:t>Root-causes </a:t>
            </a:r>
          </a:p>
          <a:p>
            <a:pPr lvl="1">
              <a:lnSpc>
                <a:spcPct val="100000"/>
              </a:lnSpc>
              <a:spcBef>
                <a:spcPts val="0"/>
              </a:spcBef>
              <a:spcAft>
                <a:spcPts val="0"/>
              </a:spcAft>
              <a:buClrTx/>
              <a:buFont typeface="Wingdings" panose="05000000000000000000" pitchFamily="2" charset="2"/>
              <a:buChar char="q"/>
            </a:pPr>
            <a:r>
              <a:rPr lang="en-AU" sz="3200" dirty="0"/>
              <a:t> </a:t>
            </a:r>
            <a:r>
              <a:rPr lang="en-AU" sz="3200" dirty="0" smtClean="0"/>
              <a:t>Risk factors</a:t>
            </a:r>
          </a:p>
          <a:p>
            <a:pPr lvl="1">
              <a:lnSpc>
                <a:spcPct val="100000"/>
              </a:lnSpc>
              <a:spcBef>
                <a:spcPts val="0"/>
              </a:spcBef>
              <a:spcAft>
                <a:spcPts val="0"/>
              </a:spcAft>
              <a:buClrTx/>
              <a:buFont typeface="Wingdings" panose="05000000000000000000" pitchFamily="2" charset="2"/>
              <a:buChar char="q"/>
            </a:pPr>
            <a:r>
              <a:rPr lang="en-AU" sz="3200" dirty="0"/>
              <a:t> </a:t>
            </a:r>
            <a:r>
              <a:rPr lang="en-AU" sz="3200" dirty="0" smtClean="0"/>
              <a:t>Domestic and international relations</a:t>
            </a:r>
          </a:p>
          <a:p>
            <a:pPr lvl="1">
              <a:lnSpc>
                <a:spcPct val="100000"/>
              </a:lnSpc>
              <a:spcBef>
                <a:spcPts val="0"/>
              </a:spcBef>
              <a:spcAft>
                <a:spcPts val="0"/>
              </a:spcAft>
              <a:buClrTx/>
              <a:buFont typeface="Wingdings" panose="05000000000000000000" pitchFamily="2" charset="2"/>
              <a:buChar char="q"/>
            </a:pPr>
            <a:r>
              <a:rPr lang="en-AU" sz="3200" dirty="0"/>
              <a:t> </a:t>
            </a:r>
            <a:r>
              <a:rPr lang="en-AU" sz="3200" dirty="0" smtClean="0"/>
              <a:t>Level of threat  </a:t>
            </a:r>
          </a:p>
          <a:p>
            <a:pPr marL="128016" lvl="1" indent="0">
              <a:lnSpc>
                <a:spcPct val="100000"/>
              </a:lnSpc>
              <a:spcBef>
                <a:spcPts val="0"/>
              </a:spcBef>
              <a:spcAft>
                <a:spcPts val="0"/>
              </a:spcAft>
              <a:buClrTx/>
              <a:buNone/>
            </a:pPr>
            <a:endParaRPr lang="en-AU" sz="2800" dirty="0"/>
          </a:p>
        </p:txBody>
      </p:sp>
      <p:pic>
        <p:nvPicPr>
          <p:cNvPr id="5" name="Picture 4">
            <a:hlinkClick r:id="rId2"/>
          </p:cNvPr>
          <p:cNvPicPr>
            <a:picLocks noChangeAspect="1"/>
          </p:cNvPicPr>
          <p:nvPr/>
        </p:nvPicPr>
        <p:blipFill>
          <a:blip r:embed="rId3"/>
          <a:stretch>
            <a:fillRect/>
          </a:stretch>
        </p:blipFill>
        <p:spPr>
          <a:xfrm>
            <a:off x="4769893" y="2236571"/>
            <a:ext cx="6947589" cy="4471304"/>
          </a:xfrm>
          <a:prstGeom prst="rect">
            <a:avLst/>
          </a:prstGeom>
        </p:spPr>
      </p:pic>
    </p:spTree>
    <p:extLst>
      <p:ext uri="{BB962C8B-B14F-4D97-AF65-F5344CB8AC3E}">
        <p14:creationId xmlns:p14="http://schemas.microsoft.com/office/powerpoint/2010/main" val="2634462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dirty="0" smtClean="0"/>
              <a:t>LONEWOLF TERRORISM</a:t>
            </a:r>
            <a:r>
              <a:rPr lang="en-GB" dirty="0" smtClean="0"/>
              <a:t/>
            </a:r>
            <a:br>
              <a:rPr lang="en-GB" dirty="0" smtClean="0"/>
            </a:br>
            <a:r>
              <a:rPr lang="en-GB" dirty="0"/>
              <a:t>Is Belgium A Terrorist Hotspot</a:t>
            </a:r>
            <a:r>
              <a:rPr lang="en-GB" dirty="0" smtClean="0"/>
              <a:t>?</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Content Placeholder 4"/>
          <p:cNvSpPr txBox="1">
            <a:spLocks/>
          </p:cNvSpPr>
          <p:nvPr/>
        </p:nvSpPr>
        <p:spPr>
          <a:xfrm>
            <a:off x="765175" y="1961956"/>
            <a:ext cx="4373207" cy="416588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lnSpc>
                <a:spcPct val="100000"/>
              </a:lnSpc>
              <a:spcBef>
                <a:spcPts val="0"/>
              </a:spcBef>
              <a:spcAft>
                <a:spcPts val="0"/>
              </a:spcAft>
              <a:buClrTx/>
              <a:buFont typeface="Wingdings" panose="05000000000000000000" pitchFamily="2" charset="2"/>
              <a:buChar char="q"/>
            </a:pPr>
            <a:r>
              <a:rPr lang="en-AU" sz="3200" dirty="0"/>
              <a:t> </a:t>
            </a:r>
            <a:r>
              <a:rPr lang="en-AU" sz="3200" dirty="0" smtClean="0"/>
              <a:t>Root-causes </a:t>
            </a:r>
          </a:p>
          <a:p>
            <a:pPr lvl="1">
              <a:lnSpc>
                <a:spcPct val="100000"/>
              </a:lnSpc>
              <a:spcBef>
                <a:spcPts val="0"/>
              </a:spcBef>
              <a:spcAft>
                <a:spcPts val="0"/>
              </a:spcAft>
              <a:buClrTx/>
              <a:buFont typeface="Wingdings" panose="05000000000000000000" pitchFamily="2" charset="2"/>
              <a:buChar char="q"/>
            </a:pPr>
            <a:r>
              <a:rPr lang="en-AU" sz="3200" dirty="0"/>
              <a:t> </a:t>
            </a:r>
            <a:r>
              <a:rPr lang="en-AU" sz="3200" dirty="0" smtClean="0"/>
              <a:t>Risk factors</a:t>
            </a:r>
          </a:p>
          <a:p>
            <a:pPr lvl="1">
              <a:lnSpc>
                <a:spcPct val="100000"/>
              </a:lnSpc>
              <a:spcBef>
                <a:spcPts val="0"/>
              </a:spcBef>
              <a:spcAft>
                <a:spcPts val="0"/>
              </a:spcAft>
              <a:buClrTx/>
              <a:buFont typeface="Wingdings" panose="05000000000000000000" pitchFamily="2" charset="2"/>
              <a:buChar char="q"/>
            </a:pPr>
            <a:r>
              <a:rPr lang="en-AU" sz="3200" dirty="0"/>
              <a:t> </a:t>
            </a:r>
            <a:r>
              <a:rPr lang="en-AU" sz="3200" dirty="0" smtClean="0"/>
              <a:t>Domestic and international relations</a:t>
            </a:r>
          </a:p>
          <a:p>
            <a:pPr lvl="1">
              <a:lnSpc>
                <a:spcPct val="100000"/>
              </a:lnSpc>
              <a:spcBef>
                <a:spcPts val="0"/>
              </a:spcBef>
              <a:spcAft>
                <a:spcPts val="0"/>
              </a:spcAft>
              <a:buClrTx/>
              <a:buFont typeface="Wingdings" panose="05000000000000000000" pitchFamily="2" charset="2"/>
              <a:buChar char="q"/>
            </a:pPr>
            <a:r>
              <a:rPr lang="en-AU" sz="3200" dirty="0"/>
              <a:t> </a:t>
            </a:r>
            <a:r>
              <a:rPr lang="en-AU" sz="3200" dirty="0" smtClean="0"/>
              <a:t>Level of threat  </a:t>
            </a:r>
          </a:p>
          <a:p>
            <a:pPr marL="128016" lvl="1" indent="0">
              <a:lnSpc>
                <a:spcPct val="100000"/>
              </a:lnSpc>
              <a:spcBef>
                <a:spcPts val="0"/>
              </a:spcBef>
              <a:spcAft>
                <a:spcPts val="0"/>
              </a:spcAft>
              <a:buClrTx/>
              <a:buNone/>
            </a:pPr>
            <a:endParaRPr lang="en-AU" sz="2800" dirty="0"/>
          </a:p>
        </p:txBody>
      </p:sp>
      <p:pic>
        <p:nvPicPr>
          <p:cNvPr id="4" name="Picture 3">
            <a:hlinkClick r:id="rId2"/>
          </p:cNvPr>
          <p:cNvPicPr>
            <a:picLocks noChangeAspect="1"/>
          </p:cNvPicPr>
          <p:nvPr/>
        </p:nvPicPr>
        <p:blipFill>
          <a:blip r:embed="rId3"/>
          <a:stretch>
            <a:fillRect/>
          </a:stretch>
        </p:blipFill>
        <p:spPr>
          <a:xfrm>
            <a:off x="5079175" y="2224584"/>
            <a:ext cx="6605471" cy="4415051"/>
          </a:xfrm>
          <a:prstGeom prst="rect">
            <a:avLst/>
          </a:prstGeom>
        </p:spPr>
      </p:pic>
    </p:spTree>
    <p:extLst>
      <p:ext uri="{BB962C8B-B14F-4D97-AF65-F5344CB8AC3E}">
        <p14:creationId xmlns:p14="http://schemas.microsoft.com/office/powerpoint/2010/main" val="3549014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dirty="0" smtClean="0"/>
              <a:t>Homegrown TERRORISM</a:t>
            </a:r>
            <a:r>
              <a:rPr lang="en-GB" dirty="0" smtClean="0"/>
              <a:t/>
            </a:r>
            <a:br>
              <a:rPr lang="en-GB" dirty="0" smtClean="0"/>
            </a:br>
            <a:r>
              <a:rPr lang="en-NZ" dirty="0"/>
              <a:t>11 March 2004 Madrid train bombings </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Content Placeholder 4"/>
          <p:cNvSpPr txBox="1">
            <a:spLocks/>
          </p:cNvSpPr>
          <p:nvPr/>
        </p:nvSpPr>
        <p:spPr>
          <a:xfrm>
            <a:off x="460375" y="2351968"/>
            <a:ext cx="6840764" cy="385288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0"/>
            <a:r>
              <a:rPr lang="en-GB" sz="2800" dirty="0" smtClean="0"/>
              <a:t>These were </a:t>
            </a:r>
            <a:r>
              <a:rPr lang="en-NZ" sz="2800" dirty="0"/>
              <a:t>were nearly simultaneous, coordinated bombings against the </a:t>
            </a:r>
            <a:r>
              <a:rPr lang="en-NZ" sz="2800" dirty="0" err="1"/>
              <a:t>Cercanías</a:t>
            </a:r>
            <a:r>
              <a:rPr lang="en-NZ" sz="2800" dirty="0"/>
              <a:t> commuter train system of Madrid, </a:t>
            </a:r>
            <a:r>
              <a:rPr lang="en-NZ" sz="2800" dirty="0" smtClean="0"/>
              <a:t>Spain. The </a:t>
            </a:r>
            <a:r>
              <a:rPr lang="en-NZ" sz="2800" dirty="0"/>
              <a:t>explosions killed 193 people and injured around 2,000. The bombings constituted the deadliest terrorist attack carried out in the history of Spain and the deadliest in Europe since the 1988 bombing of Pan Am Flight 103 over Lockerbie, Scotland</a:t>
            </a:r>
            <a:endParaRPr lang="en-GB" sz="2800" dirty="0"/>
          </a:p>
          <a:p>
            <a:endParaRPr lang="en-GB" sz="2800" dirty="0"/>
          </a:p>
        </p:txBody>
      </p:sp>
      <p:pic>
        <p:nvPicPr>
          <p:cNvPr id="5" name="Picture 4"/>
          <p:cNvPicPr>
            <a:picLocks noChangeAspect="1"/>
          </p:cNvPicPr>
          <p:nvPr/>
        </p:nvPicPr>
        <p:blipFill>
          <a:blip r:embed="rId2"/>
          <a:stretch>
            <a:fillRect/>
          </a:stretch>
        </p:blipFill>
        <p:spPr>
          <a:xfrm>
            <a:off x="7429500" y="2458271"/>
            <a:ext cx="4275369" cy="3746586"/>
          </a:xfrm>
          <a:prstGeom prst="rect">
            <a:avLst/>
          </a:prstGeom>
        </p:spPr>
      </p:pic>
    </p:spTree>
    <p:extLst>
      <p:ext uri="{BB962C8B-B14F-4D97-AF65-F5344CB8AC3E}">
        <p14:creationId xmlns:p14="http://schemas.microsoft.com/office/powerpoint/2010/main" val="970045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dirty="0" smtClean="0"/>
              <a:t>Homegrown TERRORISM</a:t>
            </a:r>
            <a:r>
              <a:rPr lang="en-GB" dirty="0"/>
              <a:t/>
            </a:r>
            <a:br>
              <a:rPr lang="en-GB" dirty="0"/>
            </a:br>
            <a:r>
              <a:rPr lang="en-GB" dirty="0"/>
              <a:t>7 July 2005 London bombings </a:t>
            </a:r>
            <a:r>
              <a:rPr lang="en-NZ" dirty="0" smtClean="0"/>
              <a:t> </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Content Placeholder 4"/>
          <p:cNvSpPr txBox="1">
            <a:spLocks/>
          </p:cNvSpPr>
          <p:nvPr/>
        </p:nvSpPr>
        <p:spPr>
          <a:xfrm>
            <a:off x="594179" y="2180861"/>
            <a:ext cx="6827611" cy="47129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2800" dirty="0" smtClean="0"/>
              <a:t>These were coordinated suicide </a:t>
            </a:r>
            <a:r>
              <a:rPr lang="en-GB" sz="2800" dirty="0"/>
              <a:t>attacks in London, </a:t>
            </a:r>
            <a:r>
              <a:rPr lang="en-GB" sz="2800" dirty="0" smtClean="0"/>
              <a:t> carried out by four men. Fifty-two </a:t>
            </a:r>
            <a:r>
              <a:rPr lang="en-GB" sz="2800" dirty="0"/>
              <a:t>people were killed and more than 700 were injured. </a:t>
            </a:r>
            <a:r>
              <a:rPr lang="en-GB" sz="2800" dirty="0" smtClean="0"/>
              <a:t>The </a:t>
            </a:r>
            <a:r>
              <a:rPr lang="en-GB" sz="2800" dirty="0"/>
              <a:t>members of the cell were: </a:t>
            </a:r>
            <a:r>
              <a:rPr lang="en-NZ" sz="2800" dirty="0" smtClean="0"/>
              <a:t>Mohammad </a:t>
            </a:r>
            <a:r>
              <a:rPr lang="en-NZ" sz="2800" dirty="0" err="1"/>
              <a:t>Sidique</a:t>
            </a:r>
            <a:r>
              <a:rPr lang="en-NZ" sz="2800" dirty="0"/>
              <a:t> </a:t>
            </a:r>
            <a:r>
              <a:rPr lang="en-NZ" sz="2800" dirty="0" smtClean="0"/>
              <a:t>Khan, </a:t>
            </a:r>
            <a:r>
              <a:rPr lang="en-NZ" sz="2800" dirty="0" err="1" smtClean="0"/>
              <a:t>Shehzad</a:t>
            </a:r>
            <a:r>
              <a:rPr lang="en-NZ" sz="2800" dirty="0" smtClean="0"/>
              <a:t> </a:t>
            </a:r>
            <a:r>
              <a:rPr lang="en-NZ" sz="2800" dirty="0" err="1" smtClean="0"/>
              <a:t>Tanweer</a:t>
            </a:r>
            <a:r>
              <a:rPr lang="en-NZ" sz="2800" dirty="0" smtClean="0"/>
              <a:t>, Germaine Lindsay, </a:t>
            </a:r>
            <a:r>
              <a:rPr lang="en-NZ" sz="2800" dirty="0" err="1" smtClean="0"/>
              <a:t>Hasib</a:t>
            </a:r>
            <a:r>
              <a:rPr lang="en-NZ" sz="2800" dirty="0" smtClean="0"/>
              <a:t> Hussain.</a:t>
            </a:r>
            <a:endParaRPr lang="en-GB" sz="2800" dirty="0"/>
          </a:p>
        </p:txBody>
      </p:sp>
      <p:pic>
        <p:nvPicPr>
          <p:cNvPr id="6146" name="Picture 2" descr="https://upload.wikimedia.org/wikipedia/en/thumb/f/f9/July_7%2C_2005_London_bombings_CCTV.JPG/220px-July_7%2C_2005_London_bombings_CCT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429" y="2180861"/>
            <a:ext cx="3739242" cy="415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1134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dirty="0" smtClean="0"/>
              <a:t>Homegrown TERRORISM</a:t>
            </a:r>
            <a:r>
              <a:rPr lang="en-GB" dirty="0" smtClean="0"/>
              <a:t/>
            </a:r>
            <a:br>
              <a:rPr lang="en-GB" dirty="0" smtClean="0"/>
            </a:br>
            <a:r>
              <a:rPr lang="en-GB" dirty="0"/>
              <a:t>13 November 2015 Paris attacks</a:t>
            </a:r>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Content Placeholder 4"/>
          <p:cNvSpPr txBox="1">
            <a:spLocks/>
          </p:cNvSpPr>
          <p:nvPr/>
        </p:nvSpPr>
        <p:spPr>
          <a:xfrm>
            <a:off x="765175" y="2145072"/>
            <a:ext cx="6544582" cy="401079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2800" dirty="0" smtClean="0"/>
              <a:t>These were </a:t>
            </a:r>
            <a:r>
              <a:rPr lang="en-GB" sz="2800" dirty="0"/>
              <a:t>a series of co-ordinated terrorist attacks that killed 130 people and injured 413. The Islamic State of Iraq and the Levant (ISIL) claimed responsibility for the </a:t>
            </a:r>
            <a:r>
              <a:rPr lang="en-GB" sz="2800" dirty="0" smtClean="0"/>
              <a:t>attacks,</a:t>
            </a:r>
            <a:r>
              <a:rPr lang="en-GB" sz="2800" baseline="30000" dirty="0"/>
              <a:t> </a:t>
            </a:r>
            <a:r>
              <a:rPr lang="en-GB" sz="2800" dirty="0" smtClean="0"/>
              <a:t>saying </a:t>
            </a:r>
            <a:r>
              <a:rPr lang="en-GB" sz="2800" dirty="0"/>
              <a:t>that it was retaliation for the French airstrikes on ISIL targets in Syria and Iraq. </a:t>
            </a:r>
            <a:r>
              <a:rPr lang="en-GB" sz="2800" dirty="0" smtClean="0"/>
              <a:t>The </a:t>
            </a:r>
            <a:r>
              <a:rPr lang="en-GB" sz="2800" dirty="0"/>
              <a:t>attackers were shot or blew themselves up when police raided the theatre. </a:t>
            </a:r>
          </a:p>
        </p:txBody>
      </p:sp>
      <p:pic>
        <p:nvPicPr>
          <p:cNvPr id="7170" name="Picture 2" descr="Image result for 13 November 2015 Paris atta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3658" y="2145072"/>
            <a:ext cx="3401146" cy="433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004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dirty="0" smtClean="0"/>
              <a:t>HOMEGROWN TERRORISM</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Content Placeholder 4"/>
          <p:cNvSpPr txBox="1">
            <a:spLocks/>
          </p:cNvSpPr>
          <p:nvPr/>
        </p:nvSpPr>
        <p:spPr>
          <a:xfrm>
            <a:off x="1110744" y="2023371"/>
            <a:ext cx="5397632" cy="4712928"/>
          </a:xfrm>
          <a:prstGeom prst="rect">
            <a:avLst/>
          </a:prstGeom>
        </p:spPr>
        <p:txBody>
          <a:bodyPr vert="horz" lIns="45720" tIns="45720" rIns="4572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0">
              <a:buClrTx/>
              <a:buFont typeface="Wingdings" panose="05000000000000000000" pitchFamily="2" charset="2"/>
              <a:buChar char="q"/>
            </a:pPr>
            <a:r>
              <a:rPr lang="en-NZ" sz="2800" dirty="0" smtClean="0"/>
              <a:t> What </a:t>
            </a:r>
            <a:r>
              <a:rPr lang="en-NZ" sz="2800" dirty="0"/>
              <a:t>were the root-causes and risk-factors that led </a:t>
            </a:r>
            <a:r>
              <a:rPr lang="en-NZ" sz="2800" dirty="0" smtClean="0"/>
              <a:t>to the establishment of these cells?  </a:t>
            </a:r>
            <a:endParaRPr lang="en-NZ" sz="2800" dirty="0"/>
          </a:p>
          <a:p>
            <a:pPr lvl="0">
              <a:buClrTx/>
              <a:buFont typeface="Wingdings" panose="05000000000000000000" pitchFamily="2" charset="2"/>
              <a:buChar char="q"/>
            </a:pPr>
            <a:r>
              <a:rPr lang="en-NZ" sz="2800" dirty="0" smtClean="0"/>
              <a:t> What </a:t>
            </a:r>
            <a:r>
              <a:rPr lang="en-NZ" sz="2800" dirty="0"/>
              <a:t>was </a:t>
            </a:r>
            <a:r>
              <a:rPr lang="en-NZ" sz="2800" dirty="0" smtClean="0"/>
              <a:t>the radicalisation </a:t>
            </a:r>
            <a:r>
              <a:rPr lang="en-NZ" sz="2800" dirty="0"/>
              <a:t>trajectory </a:t>
            </a:r>
            <a:r>
              <a:rPr lang="en-NZ" sz="2800" dirty="0" smtClean="0"/>
              <a:t>of the members of these cells? </a:t>
            </a:r>
            <a:endParaRPr lang="en-NZ" sz="2800" dirty="0"/>
          </a:p>
          <a:p>
            <a:pPr lvl="0">
              <a:buClrTx/>
              <a:buFont typeface="Wingdings" panose="05000000000000000000" pitchFamily="2" charset="2"/>
              <a:buChar char="q"/>
            </a:pPr>
            <a:r>
              <a:rPr lang="en-NZ" sz="2800" dirty="0" smtClean="0"/>
              <a:t> </a:t>
            </a:r>
            <a:r>
              <a:rPr lang="en-NZ" sz="2800" i="1" dirty="0" smtClean="0"/>
              <a:t>What </a:t>
            </a:r>
            <a:r>
              <a:rPr lang="en-NZ" sz="2800" i="1" dirty="0"/>
              <a:t>are the communalities and differences in the profiles and radicalisation of the </a:t>
            </a:r>
            <a:r>
              <a:rPr lang="en-NZ" sz="2800" i="1" dirty="0" smtClean="0"/>
              <a:t>three cases?</a:t>
            </a:r>
          </a:p>
          <a:p>
            <a:pPr lvl="0">
              <a:buClrTx/>
              <a:buFont typeface="Wingdings" panose="05000000000000000000" pitchFamily="2" charset="2"/>
              <a:buChar char="q"/>
            </a:pPr>
            <a:r>
              <a:rPr lang="en-NZ" sz="2800" i="1" dirty="0"/>
              <a:t> </a:t>
            </a:r>
            <a:r>
              <a:rPr lang="en-NZ" sz="2800" i="1" dirty="0" smtClean="0"/>
              <a:t>What are the main differences in the root causes and risk factors between LWs and HMTs? </a:t>
            </a:r>
          </a:p>
          <a:p>
            <a:pPr lvl="0">
              <a:buClrTx/>
              <a:buFont typeface="Wingdings" panose="05000000000000000000" pitchFamily="2" charset="2"/>
              <a:buChar char="q"/>
            </a:pPr>
            <a:r>
              <a:rPr lang="en-NZ" sz="2800" i="1" dirty="0"/>
              <a:t> </a:t>
            </a:r>
            <a:r>
              <a:rPr lang="en-NZ" sz="2800" i="1" dirty="0" smtClean="0"/>
              <a:t>What are the key differences in the radicalisation trajectories between GBT, LWR and HGT? </a:t>
            </a:r>
            <a:endParaRPr lang="en-NZ" sz="2800" i="1" dirty="0"/>
          </a:p>
        </p:txBody>
      </p:sp>
      <p:sp>
        <p:nvSpPr>
          <p:cNvPr id="4" name="AutoShape 2" descr="Image result for a question for you"/>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4" descr="Image result for a question for you"/>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1" name="Picture 10"/>
          <p:cNvPicPr>
            <a:picLocks noChangeAspect="1"/>
          </p:cNvPicPr>
          <p:nvPr/>
        </p:nvPicPr>
        <p:blipFill>
          <a:blip r:embed="rId2"/>
          <a:stretch>
            <a:fillRect/>
          </a:stretch>
        </p:blipFill>
        <p:spPr>
          <a:xfrm>
            <a:off x="7476566" y="1921458"/>
            <a:ext cx="3579774" cy="4551170"/>
          </a:xfrm>
          <a:prstGeom prst="rect">
            <a:avLst/>
          </a:prstGeom>
        </p:spPr>
      </p:pic>
    </p:spTree>
    <p:extLst>
      <p:ext uri="{BB962C8B-B14F-4D97-AF65-F5344CB8AC3E}">
        <p14:creationId xmlns:p14="http://schemas.microsoft.com/office/powerpoint/2010/main" val="6459896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dirty="0" smtClean="0"/>
              <a:t>Discussion questions</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Content Placeholder 4"/>
          <p:cNvSpPr txBox="1">
            <a:spLocks/>
          </p:cNvSpPr>
          <p:nvPr/>
        </p:nvSpPr>
        <p:spPr>
          <a:xfrm>
            <a:off x="1110744" y="2023371"/>
            <a:ext cx="7983014" cy="471292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457200" indent="-457200">
              <a:buClrTx/>
              <a:buFont typeface="+mj-lt"/>
              <a:buAutoNum type="arabicPeriod"/>
            </a:pPr>
            <a:r>
              <a:rPr lang="en-AU" sz="3500" i="1" dirty="0" smtClean="0"/>
              <a:t>What </a:t>
            </a:r>
            <a:r>
              <a:rPr lang="en-AU" sz="3500" i="1" dirty="0"/>
              <a:t>is the difference between lonewolf and homegrown terrorists? </a:t>
            </a:r>
            <a:endParaRPr lang="en-NZ" sz="3500" i="1" dirty="0"/>
          </a:p>
          <a:p>
            <a:pPr marL="457200" indent="-457200">
              <a:buClrTx/>
              <a:buFont typeface="+mj-lt"/>
              <a:buAutoNum type="arabicPeriod"/>
            </a:pPr>
            <a:r>
              <a:rPr lang="en-AU" sz="3500" i="1" dirty="0"/>
              <a:t>What root-cause or risk factors best explain who is more likely to become a lonewolf or a homegrown terrorist?  </a:t>
            </a:r>
            <a:endParaRPr lang="en-NZ" sz="3500" i="1" dirty="0"/>
          </a:p>
          <a:p>
            <a:pPr marL="457200" indent="-457200">
              <a:buClrTx/>
              <a:buFont typeface="+mj-lt"/>
              <a:buAutoNum type="arabicPeriod"/>
            </a:pPr>
            <a:r>
              <a:rPr lang="en-AU" sz="3500" dirty="0"/>
              <a:t>Mosque and the internet are the key places where individuals are radicalised. Discuss using examples </a:t>
            </a:r>
            <a:endParaRPr lang="en-NZ" sz="3500" dirty="0">
              <a:effectLst/>
            </a:endParaRPr>
          </a:p>
        </p:txBody>
      </p:sp>
      <p:sp>
        <p:nvSpPr>
          <p:cNvPr id="4" name="AutoShape 2" descr="Image result for a question for you"/>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4" descr="Image result for a question for you"/>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4013245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89" y="105714"/>
            <a:ext cx="9720072" cy="1499616"/>
          </a:xfrm>
        </p:spPr>
        <p:txBody>
          <a:bodyPr/>
          <a:lstStyle/>
          <a:p>
            <a:pPr algn="ctr"/>
            <a:r>
              <a:rPr lang="en-GB" dirty="0" smtClean="0"/>
              <a:t>KEY points </a:t>
            </a:r>
            <a:endParaRPr lang="en-GB" dirty="0"/>
          </a:p>
        </p:txBody>
      </p:sp>
      <p:sp>
        <p:nvSpPr>
          <p:cNvPr id="5" name="TextBox 4"/>
          <p:cNvSpPr txBox="1"/>
          <p:nvPr/>
        </p:nvSpPr>
        <p:spPr>
          <a:xfrm>
            <a:off x="3041798" y="1605330"/>
            <a:ext cx="8920705" cy="4832092"/>
          </a:xfrm>
          <a:prstGeom prst="rect">
            <a:avLst/>
          </a:prstGeom>
          <a:noFill/>
        </p:spPr>
        <p:txBody>
          <a:bodyPr wrap="square" rtlCol="0">
            <a:spAutoFit/>
          </a:bodyPr>
          <a:lstStyle/>
          <a:p>
            <a:pPr marL="11113" indent="-11113">
              <a:buFont typeface="Wingdings" panose="05000000000000000000" pitchFamily="2" charset="2"/>
              <a:buChar char="q"/>
            </a:pPr>
            <a:r>
              <a:rPr lang="en-NZ" sz="2800" dirty="0" smtClean="0"/>
              <a:t> LWT pan-ideological </a:t>
            </a:r>
            <a:r>
              <a:rPr lang="en-NZ" sz="2800" dirty="0"/>
              <a:t>tactic, forged in the 19</a:t>
            </a:r>
            <a:r>
              <a:rPr lang="en-NZ" sz="2800" baseline="30000" dirty="0"/>
              <a:t>th</a:t>
            </a:r>
            <a:r>
              <a:rPr lang="en-NZ" sz="2800" dirty="0"/>
              <a:t> century anarchism before being taken </a:t>
            </a:r>
            <a:r>
              <a:rPr lang="en-NZ" sz="2800" dirty="0" smtClean="0"/>
              <a:t>up, in particular by far-right </a:t>
            </a:r>
            <a:r>
              <a:rPr lang="en-NZ" sz="2800" dirty="0"/>
              <a:t>extremists in the US </a:t>
            </a:r>
            <a:endParaRPr lang="en-NZ" sz="2800" dirty="0" smtClean="0"/>
          </a:p>
          <a:p>
            <a:pPr marL="11113" indent="-11113">
              <a:buFont typeface="Wingdings" panose="05000000000000000000" pitchFamily="2" charset="2"/>
              <a:buChar char="q"/>
            </a:pPr>
            <a:r>
              <a:rPr lang="en-NZ" sz="2800" dirty="0"/>
              <a:t> No reliable profile of </a:t>
            </a:r>
            <a:r>
              <a:rPr lang="en-NZ" sz="2800" dirty="0" smtClean="0"/>
              <a:t>LWTs. Relative deprivation relevant. LWTs present higher incidence </a:t>
            </a:r>
            <a:r>
              <a:rPr lang="en-NZ" sz="2800" dirty="0"/>
              <a:t>of psychological </a:t>
            </a:r>
            <a:r>
              <a:rPr lang="en-NZ" sz="2800" dirty="0" smtClean="0"/>
              <a:t>problems</a:t>
            </a:r>
            <a:endParaRPr lang="en-GB" sz="2800" dirty="0"/>
          </a:p>
          <a:p>
            <a:pPr marL="11113" indent="-11113">
              <a:buFont typeface="Wingdings" panose="05000000000000000000" pitchFamily="2" charset="2"/>
              <a:buChar char="q"/>
            </a:pPr>
            <a:r>
              <a:rPr lang="en-GB" sz="2800" dirty="0" smtClean="0"/>
              <a:t> HGT t</a:t>
            </a:r>
            <a:r>
              <a:rPr lang="en-NZ" sz="2800" dirty="0" err="1" smtClean="0"/>
              <a:t>aken</a:t>
            </a:r>
            <a:r>
              <a:rPr lang="en-NZ" sz="2800" dirty="0" smtClean="0"/>
              <a:t> </a:t>
            </a:r>
            <a:r>
              <a:rPr lang="en-NZ" sz="2800" dirty="0"/>
              <a:t>up mostly by jihadis in Europe </a:t>
            </a:r>
            <a:r>
              <a:rPr lang="en-NZ" sz="2800" dirty="0" smtClean="0"/>
              <a:t>since 9/11</a:t>
            </a:r>
            <a:endParaRPr lang="en-GB" sz="2800" dirty="0"/>
          </a:p>
          <a:p>
            <a:pPr marL="11113" indent="-11113">
              <a:buFont typeface="Wingdings" panose="05000000000000000000" pitchFamily="2" charset="2"/>
              <a:buChar char="q"/>
            </a:pPr>
            <a:r>
              <a:rPr lang="en-NZ" sz="2800" dirty="0" smtClean="0"/>
              <a:t> </a:t>
            </a:r>
            <a:r>
              <a:rPr lang="en-GB" sz="2800" dirty="0"/>
              <a:t>No reliable profile of HGTs. Relative deprivation </a:t>
            </a:r>
            <a:r>
              <a:rPr lang="en-GB" sz="2800" dirty="0" smtClean="0"/>
              <a:t>relevant. Social network key</a:t>
            </a:r>
          </a:p>
          <a:p>
            <a:pPr marL="11113" indent="-11113">
              <a:buFont typeface="Wingdings" panose="05000000000000000000" pitchFamily="2" charset="2"/>
              <a:buChar char="q"/>
            </a:pPr>
            <a:r>
              <a:rPr lang="en-GB" sz="2800" dirty="0"/>
              <a:t> Radicalisation theory </a:t>
            </a:r>
            <a:r>
              <a:rPr lang="en-GB" sz="2800" dirty="0" smtClean="0"/>
              <a:t>problematic </a:t>
            </a:r>
            <a:r>
              <a:rPr lang="en-GB" sz="2800" dirty="0"/>
              <a:t>and not supported by evidence in LWTs and HGTs trajectories. Yet influential in policy circles </a:t>
            </a:r>
            <a:endParaRPr lang="en-NZ" sz="2800" dirty="0"/>
          </a:p>
        </p:txBody>
      </p:sp>
      <p:pic>
        <p:nvPicPr>
          <p:cNvPr id="4" name="Picture 2" descr="Image result for the politics of terrorism lab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81" y="1699708"/>
            <a:ext cx="2875918" cy="453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8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89" y="105714"/>
            <a:ext cx="9720072" cy="1499616"/>
          </a:xfrm>
        </p:spPr>
        <p:txBody>
          <a:bodyPr/>
          <a:lstStyle/>
          <a:p>
            <a:pPr algn="ctr"/>
            <a:r>
              <a:rPr lang="en-GB" dirty="0" smtClean="0"/>
              <a:t>References  </a:t>
            </a:r>
            <a:endParaRPr lang="en-GB" dirty="0"/>
          </a:p>
        </p:txBody>
      </p:sp>
      <p:sp>
        <p:nvSpPr>
          <p:cNvPr id="5" name="TextBox 4"/>
          <p:cNvSpPr txBox="1"/>
          <p:nvPr/>
        </p:nvSpPr>
        <p:spPr>
          <a:xfrm>
            <a:off x="675116" y="1653283"/>
            <a:ext cx="10873881" cy="4801314"/>
          </a:xfrm>
          <a:prstGeom prst="rect">
            <a:avLst/>
          </a:prstGeom>
          <a:noFill/>
        </p:spPr>
        <p:txBody>
          <a:bodyPr wrap="square" rtlCol="0">
            <a:spAutoFit/>
          </a:bodyPr>
          <a:lstStyle/>
          <a:p>
            <a:pPr marL="361950" indent="-361950"/>
            <a:r>
              <a:rPr lang="en-GB" i="1" dirty="0"/>
              <a:t>BBC News</a:t>
            </a:r>
            <a:r>
              <a:rPr lang="en-GB" dirty="0"/>
              <a:t>. 2014. “NZ Approves New Anti-Terror Laws,” December 10, 2014, sec. Asia. </a:t>
            </a:r>
            <a:r>
              <a:rPr lang="en-GB" dirty="0">
                <a:hlinkClick r:id="rId3"/>
              </a:rPr>
              <a:t>https://www.bbc.com/news/world-asia-30407920</a:t>
            </a:r>
            <a:r>
              <a:rPr lang="en-GB" dirty="0" smtClean="0"/>
              <a:t>. [Graph on Foreign Fighters]</a:t>
            </a:r>
            <a:endParaRPr lang="en-GB" dirty="0"/>
          </a:p>
          <a:p>
            <a:pPr marL="361950" indent="-361950"/>
            <a:r>
              <a:rPr lang="en-GB" dirty="0" smtClean="0"/>
              <a:t>Becker</a:t>
            </a:r>
            <a:r>
              <a:rPr lang="en-GB" dirty="0"/>
              <a:t>, Michael. 2014. “Explaining Lone Wolf Target Selection in the United States.” </a:t>
            </a:r>
            <a:r>
              <a:rPr lang="en-GB" i="1" dirty="0"/>
              <a:t>Studies in Conflict &amp; Terrorism</a:t>
            </a:r>
            <a:r>
              <a:rPr lang="en-GB" dirty="0"/>
              <a:t> 37 (11): 959–78. </a:t>
            </a:r>
            <a:endParaRPr lang="en-GB" dirty="0" smtClean="0"/>
          </a:p>
          <a:p>
            <a:pPr marL="361950" indent="-361950"/>
            <a:r>
              <a:rPr lang="en-GB" dirty="0"/>
              <a:t>Crone, </a:t>
            </a:r>
            <a:r>
              <a:rPr lang="en-GB" dirty="0" err="1"/>
              <a:t>Manni</a:t>
            </a:r>
            <a:r>
              <a:rPr lang="en-GB" dirty="0"/>
              <a:t>, and Martin Harrow. 2011. “Homegrown Terrorism in the West.” </a:t>
            </a:r>
            <a:r>
              <a:rPr lang="en-GB" i="1" dirty="0"/>
              <a:t>Terrorism and Political Violence</a:t>
            </a:r>
            <a:r>
              <a:rPr lang="en-GB" dirty="0"/>
              <a:t> 23 (4): 521–36. </a:t>
            </a:r>
            <a:endParaRPr lang="en-GB" dirty="0" smtClean="0"/>
          </a:p>
          <a:p>
            <a:pPr marL="361950" indent="-361950"/>
            <a:r>
              <a:rPr lang="en-GB" dirty="0"/>
              <a:t>Hackett, Conrad. 2017. “5 Facts about the Muslim Population in Europe.” </a:t>
            </a:r>
            <a:r>
              <a:rPr lang="en-GB" i="1" dirty="0"/>
              <a:t>Pew </a:t>
            </a:r>
            <a:r>
              <a:rPr lang="en-GB" i="1" dirty="0" err="1"/>
              <a:t>Rersearch</a:t>
            </a:r>
            <a:r>
              <a:rPr lang="en-GB" i="1" dirty="0"/>
              <a:t> Centre</a:t>
            </a:r>
            <a:r>
              <a:rPr lang="en-GB" dirty="0"/>
              <a:t>, November 29, 2017. </a:t>
            </a:r>
            <a:r>
              <a:rPr lang="en-GB" dirty="0">
                <a:hlinkClick r:id="rId4"/>
              </a:rPr>
              <a:t>https://www.pewresearch.org/fact-tank/2017/11/29/5-facts-about-the-muslim-population-in-europe</a:t>
            </a:r>
            <a:r>
              <a:rPr lang="en-GB" dirty="0" smtClean="0">
                <a:hlinkClick r:id="rId4"/>
              </a:rPr>
              <a:t>/.{Graph</a:t>
            </a:r>
            <a:r>
              <a:rPr lang="en-GB" dirty="0" smtClean="0"/>
              <a:t> on Muslims in Europe]</a:t>
            </a:r>
          </a:p>
          <a:p>
            <a:pPr marL="361950" indent="-361950"/>
            <a:r>
              <a:rPr lang="en-GB" dirty="0" err="1" smtClean="0"/>
              <a:t>Spaaij</a:t>
            </a:r>
            <a:r>
              <a:rPr lang="en-GB" dirty="0"/>
              <a:t>, Ramón. 2010. “The Enigma of Lone Wolf Terrorism: An Assessment.” </a:t>
            </a:r>
            <a:r>
              <a:rPr lang="en-GB" i="1" dirty="0"/>
              <a:t>Studies in Conflict &amp; Terrorism</a:t>
            </a:r>
            <a:r>
              <a:rPr lang="en-GB" dirty="0"/>
              <a:t> 33 (9): 854–70. </a:t>
            </a:r>
          </a:p>
          <a:p>
            <a:pPr marL="361950" indent="-361950"/>
            <a:r>
              <a:rPr lang="en-GB" i="1" dirty="0"/>
              <a:t>The Economist</a:t>
            </a:r>
            <a:r>
              <a:rPr lang="en-GB" dirty="0"/>
              <a:t>. 2017. “Terrorist Atrocities in Western Europe,” March 23, 2017. </a:t>
            </a:r>
            <a:r>
              <a:rPr lang="en-GB" dirty="0">
                <a:hlinkClick r:id="rId5"/>
              </a:rPr>
              <a:t>https://www.economist.com/graphic-detail/2017/03/23/terrorist-atrocities-in-western-europe</a:t>
            </a:r>
            <a:r>
              <a:rPr lang="en-GB" dirty="0" smtClean="0"/>
              <a:t>. [Graphs on homegrown terrorism]</a:t>
            </a:r>
            <a:endParaRPr lang="en-GB" dirty="0"/>
          </a:p>
          <a:p>
            <a:pPr marL="361950" indent="-361950"/>
            <a:r>
              <a:rPr lang="en-GB" dirty="0" smtClean="0"/>
              <a:t>Worth</a:t>
            </a:r>
            <a:r>
              <a:rPr lang="en-GB" dirty="0"/>
              <a:t>, </a:t>
            </a:r>
            <a:r>
              <a:rPr lang="en-GB" dirty="0" err="1"/>
              <a:t>katie</a:t>
            </a:r>
            <a:r>
              <a:rPr lang="en-GB" dirty="0"/>
              <a:t>. 2016. “Gunned Down: The Power of the NRA. Lone Wolf Attacks Are Becoming More Common — And More Deadly.” </a:t>
            </a:r>
            <a:r>
              <a:rPr lang="en-GB" i="1" dirty="0"/>
              <a:t>Frontline</a:t>
            </a:r>
            <a:r>
              <a:rPr lang="en-GB" dirty="0"/>
              <a:t>, July 14, 2016. </a:t>
            </a:r>
            <a:r>
              <a:rPr lang="en-GB" dirty="0">
                <a:hlinkClick r:id="rId6"/>
              </a:rPr>
              <a:t>https://www.pbs.org/wgbh/frontline/article/lone-wolf-attacks-are-becoming-more-common-and-more-deadly</a:t>
            </a:r>
            <a:r>
              <a:rPr lang="en-GB" dirty="0" smtClean="0">
                <a:hlinkClick r:id="rId6"/>
              </a:rPr>
              <a:t>/</a:t>
            </a:r>
            <a:r>
              <a:rPr lang="en-GB" dirty="0" smtClean="0"/>
              <a:t>. [Graphs on lonewolves] </a:t>
            </a:r>
          </a:p>
          <a:p>
            <a:pPr marL="361950" indent="-361950"/>
            <a:endParaRPr lang="en-GB" dirty="0" smtClean="0"/>
          </a:p>
        </p:txBody>
      </p:sp>
    </p:spTree>
    <p:extLst>
      <p:ext uri="{BB962C8B-B14F-4D97-AF65-F5344CB8AC3E}">
        <p14:creationId xmlns:p14="http://schemas.microsoft.com/office/powerpoint/2010/main" val="403655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88A901F-2380-409D-B12F-3A0FDAFAEEE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4CD50C8-2F85-4F12-A5B5-9336E254A7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B8D726A5-7900-41B4-8D49-49B4A2010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6170" y="0"/>
            <a:ext cx="11006587" cy="2265925"/>
          </a:xfrm>
          <a:prstGeom prst="rect">
            <a:avLst/>
          </a:prstGeom>
        </p:spPr>
        <p:txBody>
          <a:bodyPr vert="horz" lIns="91440" tIns="45720" rIns="91440" bIns="45720" rtlCol="0" anchor="ctr">
            <a:noAutofit/>
          </a:bodyPr>
          <a:lstStyle/>
          <a:p>
            <a:pPr defTabSz="914400">
              <a:lnSpc>
                <a:spcPct val="80000"/>
              </a:lnSpc>
              <a:spcBef>
                <a:spcPct val="0"/>
              </a:spcBef>
              <a:spcAft>
                <a:spcPts val="600"/>
              </a:spcAft>
            </a:pPr>
            <a:r>
              <a:rPr lang="en-US" sz="6600" spc="200" dirty="0" smtClean="0">
                <a:latin typeface="+mj-lt"/>
                <a:ea typeface="+mj-ea"/>
                <a:cs typeface="+mj-cs"/>
              </a:rPr>
              <a:t>DEFINITIONAL AND CONCEPTUAL ISSUES</a:t>
            </a:r>
            <a:endParaRPr lang="en-US" sz="6600" spc="200" dirty="0">
              <a:latin typeface="+mj-lt"/>
              <a:ea typeface="+mj-ea"/>
              <a:cs typeface="+mj-cs"/>
            </a:endParaRPr>
          </a:p>
        </p:txBody>
      </p:sp>
      <p:cxnSp>
        <p:nvCxnSpPr>
          <p:cNvPr id="17" name="Straight Connector 16">
            <a:extLst>
              <a:ext uri="{FF2B5EF4-FFF2-40B4-BE49-F238E27FC236}">
                <a16:creationId xmlns:a16="http://schemas.microsoft.com/office/drawing/2014/main" id="{46E49661-E258-450C-8150-A91A6B30D1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1657761" y="1585400"/>
            <a:ext cx="9144000" cy="4683832"/>
          </a:xfrm>
          <a:prstGeom prst="rect">
            <a:avLst/>
          </a:prstGeom>
        </p:spPr>
      </p:pic>
    </p:spTree>
    <p:extLst>
      <p:ext uri="{BB962C8B-B14F-4D97-AF65-F5344CB8AC3E}">
        <p14:creationId xmlns:p14="http://schemas.microsoft.com/office/powerpoint/2010/main" val="4963192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dirty="0" smtClean="0"/>
              <a:t>LONEWOLF TERRORISM</a:t>
            </a:r>
            <a:r>
              <a:rPr lang="en-GB" dirty="0" smtClean="0"/>
              <a:t/>
            </a:r>
            <a:br>
              <a:rPr lang="en-GB" dirty="0" smtClean="0"/>
            </a:br>
            <a:r>
              <a:rPr lang="en-GB" dirty="0" smtClean="0"/>
              <a:t>definitional and conceptual issues</a:t>
            </a:r>
            <a:endParaRPr lang="en-GB" dirty="0"/>
          </a:p>
        </p:txBody>
      </p:sp>
      <p:sp>
        <p:nvSpPr>
          <p:cNvPr id="15" name="Content Placeholder 4"/>
          <p:cNvSpPr txBox="1">
            <a:spLocks/>
          </p:cNvSpPr>
          <p:nvPr/>
        </p:nvSpPr>
        <p:spPr>
          <a:xfrm>
            <a:off x="1024126" y="2026152"/>
            <a:ext cx="7044699" cy="468489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0">
              <a:lnSpc>
                <a:spcPct val="100000"/>
              </a:lnSpc>
              <a:spcBef>
                <a:spcPts val="0"/>
              </a:spcBef>
              <a:spcAft>
                <a:spcPts val="0"/>
              </a:spcAft>
              <a:buClrTx/>
              <a:buFont typeface="Wingdings" panose="05000000000000000000" pitchFamily="2" charset="2"/>
              <a:buChar char="q"/>
            </a:pPr>
            <a:r>
              <a:rPr lang="en-AU" sz="2800" dirty="0" smtClean="0"/>
              <a:t> Based on broader definition of terrorism: (1) LWs operate</a:t>
            </a:r>
            <a:r>
              <a:rPr lang="en-NZ" sz="2800" dirty="0" smtClean="0"/>
              <a:t> individually; (2) do </a:t>
            </a:r>
            <a:r>
              <a:rPr lang="en-NZ" sz="2800" dirty="0"/>
              <a:t>not belong to </a:t>
            </a:r>
            <a:r>
              <a:rPr lang="en-NZ" sz="2800" dirty="0" smtClean="0"/>
              <a:t>a terrorist group; (3) their actions are </a:t>
            </a:r>
            <a:r>
              <a:rPr lang="en-NZ" sz="2800" dirty="0"/>
              <a:t>conceived and directed </a:t>
            </a:r>
            <a:r>
              <a:rPr lang="en-NZ" sz="2800" dirty="0" smtClean="0"/>
              <a:t>without direction from outside </a:t>
            </a:r>
            <a:r>
              <a:rPr lang="en-NZ" sz="2800" dirty="0"/>
              <a:t>command or hierarch</a:t>
            </a:r>
            <a:r>
              <a:rPr lang="en-NZ" sz="2800" dirty="0" smtClean="0"/>
              <a:t> </a:t>
            </a:r>
            <a:r>
              <a:rPr lang="en-AU" sz="2800" dirty="0" smtClean="0"/>
              <a:t> (</a:t>
            </a:r>
            <a:r>
              <a:rPr lang="en-NZ" sz="2800" dirty="0" err="1" smtClean="0"/>
              <a:t>Spaaij</a:t>
            </a:r>
            <a:r>
              <a:rPr lang="en-NZ" sz="2800" dirty="0" smtClean="0"/>
              <a:t> 2010)</a:t>
            </a:r>
          </a:p>
          <a:p>
            <a:pPr lvl="0">
              <a:lnSpc>
                <a:spcPct val="100000"/>
              </a:lnSpc>
              <a:spcBef>
                <a:spcPts val="0"/>
              </a:spcBef>
              <a:spcAft>
                <a:spcPts val="0"/>
              </a:spcAft>
              <a:buClrTx/>
              <a:buFont typeface="Wingdings" panose="05000000000000000000" pitchFamily="2" charset="2"/>
              <a:buChar char="q"/>
            </a:pPr>
            <a:r>
              <a:rPr lang="en-NZ" sz="2800" dirty="0"/>
              <a:t> </a:t>
            </a:r>
            <a:r>
              <a:rPr lang="en-NZ" sz="2800" dirty="0" smtClean="0"/>
              <a:t>Lonewolf crime is “</a:t>
            </a:r>
            <a:r>
              <a:rPr lang="en-NZ" sz="2800" dirty="0"/>
              <a:t>ideologically driven violence, or attempted violence, perpetrated by an individual who plans and executes an attack in the absence of collaboration with other individuals or </a:t>
            </a:r>
            <a:r>
              <a:rPr lang="en-NZ" sz="2800" dirty="0" smtClean="0"/>
              <a:t>group” (Becker 2014) </a:t>
            </a:r>
            <a:endParaRPr lang="en-US" sz="2800" dirty="0" smtClean="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5122" name="Picture 2" descr="Image result for lone wolf terror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6749" y="2125846"/>
            <a:ext cx="3564240" cy="437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28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dirty="0" smtClean="0"/>
              <a:t>LONEWOLF TERRORISM</a:t>
            </a:r>
            <a:r>
              <a:rPr lang="en-GB" dirty="0" smtClean="0"/>
              <a:t/>
            </a:r>
            <a:br>
              <a:rPr lang="en-GB" dirty="0" smtClean="0"/>
            </a:br>
            <a:r>
              <a:rPr lang="en-GB" dirty="0" smtClean="0"/>
              <a:t>definitional and conceptual issues</a:t>
            </a:r>
            <a:endParaRPr lang="en-GB" dirty="0"/>
          </a:p>
        </p:txBody>
      </p:sp>
      <p:sp>
        <p:nvSpPr>
          <p:cNvPr id="15" name="Content Placeholder 4"/>
          <p:cNvSpPr txBox="1">
            <a:spLocks/>
          </p:cNvSpPr>
          <p:nvPr/>
        </p:nvSpPr>
        <p:spPr>
          <a:xfrm>
            <a:off x="1024128" y="2026152"/>
            <a:ext cx="6029815" cy="434175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0">
              <a:lnSpc>
                <a:spcPct val="100000"/>
              </a:lnSpc>
              <a:spcBef>
                <a:spcPts val="0"/>
              </a:spcBef>
              <a:spcAft>
                <a:spcPts val="0"/>
              </a:spcAft>
              <a:buClrTx/>
              <a:buFont typeface="Wingdings" panose="05000000000000000000" pitchFamily="2" charset="2"/>
              <a:buChar char="q"/>
            </a:pPr>
            <a:r>
              <a:rPr lang="en-AU" sz="2800" dirty="0" smtClean="0"/>
              <a:t> </a:t>
            </a:r>
            <a:r>
              <a:rPr lang="en-NZ" sz="2800" dirty="0" smtClean="0"/>
              <a:t>Lonewolf must </a:t>
            </a:r>
            <a:r>
              <a:rPr lang="en-NZ" sz="2800" dirty="0"/>
              <a:t>be placed within the broader context of the individual’s personal history, social relations, and political or religious </a:t>
            </a:r>
            <a:r>
              <a:rPr lang="en-NZ" sz="2800" dirty="0" smtClean="0"/>
              <a:t>struggles</a:t>
            </a:r>
          </a:p>
          <a:p>
            <a:pPr lvl="0">
              <a:lnSpc>
                <a:spcPct val="100000"/>
              </a:lnSpc>
              <a:spcBef>
                <a:spcPts val="0"/>
              </a:spcBef>
              <a:spcAft>
                <a:spcPts val="0"/>
              </a:spcAft>
              <a:buClrTx/>
              <a:buFont typeface="Wingdings" panose="05000000000000000000" pitchFamily="2" charset="2"/>
              <a:buChar char="q"/>
            </a:pPr>
            <a:r>
              <a:rPr lang="en-NZ" sz="2800" dirty="0"/>
              <a:t> A degree of external social influence is often </a:t>
            </a:r>
            <a:r>
              <a:rPr lang="en-NZ" sz="2800" dirty="0" smtClean="0"/>
              <a:t>present with outsiders on or off-line. Enablers </a:t>
            </a:r>
            <a:r>
              <a:rPr lang="en-NZ" sz="2800" dirty="0"/>
              <a:t>are </a:t>
            </a:r>
            <a:r>
              <a:rPr lang="en-NZ" sz="2800" dirty="0" smtClean="0"/>
              <a:t>influential* </a:t>
            </a:r>
          </a:p>
          <a:p>
            <a:pPr lvl="0">
              <a:lnSpc>
                <a:spcPct val="100000"/>
              </a:lnSpc>
              <a:spcBef>
                <a:spcPts val="0"/>
              </a:spcBef>
              <a:spcAft>
                <a:spcPts val="0"/>
              </a:spcAft>
              <a:buClrTx/>
              <a:buFont typeface="Wingdings" panose="05000000000000000000" pitchFamily="2" charset="2"/>
              <a:buChar char="q"/>
            </a:pPr>
            <a:r>
              <a:rPr lang="en-NZ" sz="2800" dirty="0"/>
              <a:t> </a:t>
            </a:r>
            <a:r>
              <a:rPr lang="en-NZ" sz="2800" dirty="0" smtClean="0"/>
              <a:t>How alone are lonewolves? Various terms question this variable*</a:t>
            </a:r>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6146" name="Picture 2" descr="https://libgen.me/covers/815000/aa16ea977985b098816e0708a76f35a1-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023" y="2071368"/>
            <a:ext cx="4190074" cy="4296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54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dirty="0" smtClean="0"/>
              <a:t>Homegrown TERRORISM</a:t>
            </a:r>
            <a:r>
              <a:rPr lang="en-GB" dirty="0"/>
              <a:t/>
            </a:r>
            <a:br>
              <a:rPr lang="en-GB" dirty="0"/>
            </a:br>
            <a:r>
              <a:rPr lang="en-GB" dirty="0" smtClean="0"/>
              <a:t>definitional and conceptual issues</a:t>
            </a:r>
            <a:r>
              <a:rPr lang="en-NZ" dirty="0" smtClean="0"/>
              <a:t> </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Content Placeholder 4"/>
          <p:cNvSpPr txBox="1">
            <a:spLocks/>
          </p:cNvSpPr>
          <p:nvPr/>
        </p:nvSpPr>
        <p:spPr>
          <a:xfrm>
            <a:off x="1110743" y="2023371"/>
            <a:ext cx="6765566" cy="47129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buClrTx/>
              <a:buFont typeface="Wingdings" panose="05000000000000000000" pitchFamily="2" charset="2"/>
              <a:buChar char="q"/>
            </a:pPr>
            <a:r>
              <a:rPr lang="en-AU" sz="2800" dirty="0" smtClean="0"/>
              <a:t> Threat first emerged due to decentralisation </a:t>
            </a:r>
            <a:r>
              <a:rPr lang="en-AU" sz="2800" dirty="0"/>
              <a:t>of Al-Qaeda and internationally-motivated, home-based terror*</a:t>
            </a:r>
          </a:p>
          <a:p>
            <a:pPr>
              <a:lnSpc>
                <a:spcPct val="100000"/>
              </a:lnSpc>
              <a:spcBef>
                <a:spcPts val="0"/>
              </a:spcBef>
              <a:spcAft>
                <a:spcPts val="0"/>
              </a:spcAft>
              <a:buClrTx/>
              <a:buFont typeface="Wingdings" panose="05000000000000000000" pitchFamily="2" charset="2"/>
              <a:buChar char="q"/>
            </a:pPr>
            <a:r>
              <a:rPr lang="en-AU" sz="2800" dirty="0" smtClean="0"/>
              <a:t> Individuals born, raised and self-radicalised </a:t>
            </a:r>
            <a:r>
              <a:rPr lang="en-AU" sz="2800" dirty="0"/>
              <a:t>in the </a:t>
            </a:r>
            <a:r>
              <a:rPr lang="en-AU" sz="2800" dirty="0" smtClean="0"/>
              <a:t>West. </a:t>
            </a:r>
            <a:r>
              <a:rPr lang="en-NZ" sz="2800" dirty="0" smtClean="0"/>
              <a:t>They act in small cells, on </a:t>
            </a:r>
            <a:r>
              <a:rPr lang="en-NZ" sz="2800" dirty="0"/>
              <a:t>their own behalf and </a:t>
            </a:r>
            <a:r>
              <a:rPr lang="en-NZ" sz="2800" dirty="0" smtClean="0"/>
              <a:t>do not take orders </a:t>
            </a:r>
            <a:r>
              <a:rPr lang="en-NZ" sz="2800" dirty="0"/>
              <a:t>from </a:t>
            </a:r>
            <a:r>
              <a:rPr lang="en-NZ" sz="2800" dirty="0" smtClean="0"/>
              <a:t>groups abroad (Crone and Harrow 2011)*</a:t>
            </a:r>
          </a:p>
          <a:p>
            <a:pPr>
              <a:lnSpc>
                <a:spcPct val="100000"/>
              </a:lnSpc>
              <a:spcBef>
                <a:spcPts val="0"/>
              </a:spcBef>
              <a:spcAft>
                <a:spcPts val="0"/>
              </a:spcAft>
              <a:buClrTx/>
              <a:buFont typeface="Wingdings" panose="05000000000000000000" pitchFamily="2" charset="2"/>
              <a:buChar char="q"/>
            </a:pPr>
            <a:r>
              <a:rPr lang="en-NZ" sz="2800" dirty="0"/>
              <a:t> </a:t>
            </a:r>
            <a:r>
              <a:rPr lang="en-AU" sz="2800" dirty="0" smtClean="0"/>
              <a:t>Following </a:t>
            </a:r>
            <a:r>
              <a:rPr lang="en-NZ" sz="2800" dirty="0" smtClean="0"/>
              <a:t>ISIS call to the Caliphate, some include so-called ‘Foreign Fighters' in HGTs</a:t>
            </a:r>
          </a:p>
        </p:txBody>
      </p:sp>
      <p:pic>
        <p:nvPicPr>
          <p:cNvPr id="5" name="Picture 4"/>
          <p:cNvPicPr>
            <a:picLocks noChangeAspect="1"/>
          </p:cNvPicPr>
          <p:nvPr/>
        </p:nvPicPr>
        <p:blipFill>
          <a:blip r:embed="rId2"/>
          <a:stretch>
            <a:fillRect/>
          </a:stretch>
        </p:blipFill>
        <p:spPr>
          <a:xfrm>
            <a:off x="8551718" y="2125846"/>
            <a:ext cx="3475885" cy="4432836"/>
          </a:xfrm>
          <a:prstGeom prst="rect">
            <a:avLst/>
          </a:prstGeom>
        </p:spPr>
      </p:pic>
      <p:pic>
        <p:nvPicPr>
          <p:cNvPr id="13"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044" y="1860810"/>
            <a:ext cx="7630964" cy="4962907"/>
          </a:xfrm>
          <a:prstGeom prst="rect">
            <a:avLst/>
          </a:prstGeom>
          <a:noFill/>
          <a:ln>
            <a:noFill/>
          </a:ln>
        </p:spPr>
      </p:pic>
    </p:spTree>
    <p:extLst>
      <p:ext uri="{BB962C8B-B14F-4D97-AF65-F5344CB8AC3E}">
        <p14:creationId xmlns:p14="http://schemas.microsoft.com/office/powerpoint/2010/main" val="6283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874207" y="338983"/>
            <a:ext cx="10460731" cy="1929136"/>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GB" sz="6600" cap="all" spc="200" dirty="0" smtClean="0">
                <a:solidFill>
                  <a:schemeClr val="bg1"/>
                </a:solidFill>
                <a:latin typeface="+mj-lt"/>
                <a:ea typeface="+mj-ea"/>
                <a:cs typeface="+mj-cs"/>
              </a:rPr>
              <a:t>Contextualization of the threat   </a:t>
            </a:r>
            <a:r>
              <a:rPr lang="en-US" sz="6600" cap="all" spc="200" dirty="0" smtClean="0">
                <a:solidFill>
                  <a:schemeClr val="bg1"/>
                </a:solidFill>
                <a:latin typeface="+mj-lt"/>
                <a:ea typeface="+mj-ea"/>
                <a:cs typeface="+mj-cs"/>
              </a:rPr>
              <a:t> </a:t>
            </a:r>
            <a:endParaRPr lang="en-US" sz="6600" cap="all" spc="200" dirty="0">
              <a:solidFill>
                <a:schemeClr val="bg1"/>
              </a:solidFill>
              <a:latin typeface="+mj-lt"/>
              <a:ea typeface="+mj-ea"/>
              <a:cs typeface="+mj-cs"/>
            </a:endParaRPr>
          </a:p>
        </p:txBody>
      </p:sp>
      <p:pic>
        <p:nvPicPr>
          <p:cNvPr id="13314" name="Picture 2" descr="Image result for homegrown terrorism eur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819" y="2020881"/>
            <a:ext cx="10179119" cy="42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584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800" dirty="0" smtClean="0"/>
              <a:t>LONEWOLF TERRORISM</a:t>
            </a:r>
            <a:r>
              <a:rPr lang="en-GB" dirty="0" smtClean="0"/>
              <a:t/>
            </a:r>
            <a:br>
              <a:rPr lang="en-GB" dirty="0" smtClean="0"/>
            </a:br>
            <a:r>
              <a:rPr lang="en-GB" dirty="0" smtClean="0"/>
              <a:t>Contextualization</a:t>
            </a:r>
            <a:endParaRPr lang="en-GB" dirty="0"/>
          </a:p>
        </p:txBody>
      </p:sp>
      <p:sp>
        <p:nvSpPr>
          <p:cNvPr id="5" name="Content Placeholder 4"/>
          <p:cNvSpPr>
            <a:spLocks noGrp="1"/>
          </p:cNvSpPr>
          <p:nvPr>
            <p:ph idx="1"/>
          </p:nvPr>
        </p:nvSpPr>
        <p:spPr>
          <a:xfrm>
            <a:off x="1024129" y="1923860"/>
            <a:ext cx="4905891" cy="4739489"/>
          </a:xfrm>
        </p:spPr>
        <p:txBody>
          <a:bodyPr>
            <a:normAutofit/>
          </a:bodyPr>
          <a:lstStyle/>
          <a:p>
            <a:pPr marL="0" indent="0">
              <a:buNone/>
            </a:pPr>
            <a:endParaRPr lang="en-AU" sz="2400" dirty="0"/>
          </a:p>
          <a:p>
            <a:endParaRPr lang="en-GB" dirty="0"/>
          </a:p>
        </p:txBody>
      </p:sp>
      <p:sp>
        <p:nvSpPr>
          <p:cNvPr id="15" name="Content Placeholder 4"/>
          <p:cNvSpPr txBox="1">
            <a:spLocks/>
          </p:cNvSpPr>
          <p:nvPr/>
        </p:nvSpPr>
        <p:spPr>
          <a:xfrm>
            <a:off x="1035180" y="2150506"/>
            <a:ext cx="7610056" cy="438390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buClrTx/>
              <a:buFont typeface="Wingdings" panose="05000000000000000000" pitchFamily="2" charset="2"/>
              <a:buChar char="q"/>
            </a:pPr>
            <a:r>
              <a:rPr lang="en-AU" sz="2800" dirty="0" smtClean="0"/>
              <a:t> </a:t>
            </a:r>
            <a:r>
              <a:rPr lang="en-US" sz="2800" dirty="0" smtClean="0"/>
              <a:t>Lonewolves active during anarchist wave and before. </a:t>
            </a:r>
            <a:r>
              <a:rPr lang="en-NZ" sz="2800" dirty="0" smtClean="0"/>
              <a:t>Bakunin’s 1870’s “propaganda </a:t>
            </a:r>
            <a:r>
              <a:rPr lang="en-NZ" sz="2800" dirty="0"/>
              <a:t>of the </a:t>
            </a:r>
            <a:r>
              <a:rPr lang="en-NZ" sz="2800" dirty="0" smtClean="0"/>
              <a:t>deed’ influential*</a:t>
            </a:r>
          </a:p>
          <a:p>
            <a:pPr>
              <a:lnSpc>
                <a:spcPct val="100000"/>
              </a:lnSpc>
              <a:spcBef>
                <a:spcPts val="0"/>
              </a:spcBef>
              <a:spcAft>
                <a:spcPts val="0"/>
              </a:spcAft>
              <a:buClrTx/>
              <a:buFont typeface="Wingdings" panose="05000000000000000000" pitchFamily="2" charset="2"/>
              <a:buChar char="q"/>
            </a:pPr>
            <a:r>
              <a:rPr lang="en-NZ" sz="2800" dirty="0"/>
              <a:t> M</a:t>
            </a:r>
            <a:r>
              <a:rPr lang="en-NZ" sz="2800" dirty="0" smtClean="0"/>
              <a:t>odern </a:t>
            </a:r>
            <a:r>
              <a:rPr lang="en-NZ" sz="2800" dirty="0"/>
              <a:t>concept </a:t>
            </a:r>
            <a:r>
              <a:rPr lang="en-NZ" sz="2800" dirty="0" smtClean="0"/>
              <a:t>developed </a:t>
            </a:r>
            <a:r>
              <a:rPr lang="en-NZ" sz="2800" dirty="0"/>
              <a:t>by </a:t>
            </a:r>
            <a:r>
              <a:rPr lang="en-NZ" sz="2800" dirty="0" smtClean="0"/>
              <a:t>right-wing </a:t>
            </a:r>
            <a:r>
              <a:rPr lang="en-NZ" sz="2800" dirty="0"/>
              <a:t>extremists in the </a:t>
            </a:r>
            <a:r>
              <a:rPr lang="en-NZ" sz="2800" dirty="0" smtClean="0"/>
              <a:t>US. Beam 1983’s call for ‘leaderless resistance’ influential. Metzger</a:t>
            </a:r>
            <a:r>
              <a:rPr lang="en-NZ" sz="2800" dirty="0"/>
              <a:t> </a:t>
            </a:r>
            <a:r>
              <a:rPr lang="en-NZ" sz="2800" dirty="0" smtClean="0"/>
              <a:t>published ‘Laws </a:t>
            </a:r>
            <a:r>
              <a:rPr lang="en-NZ" sz="2800" dirty="0"/>
              <a:t>for the Lone </a:t>
            </a:r>
            <a:r>
              <a:rPr lang="en-NZ" sz="2800" dirty="0" smtClean="0"/>
              <a:t>Wolf’ in the 1990s*</a:t>
            </a:r>
          </a:p>
          <a:p>
            <a:pPr>
              <a:lnSpc>
                <a:spcPct val="100000"/>
              </a:lnSpc>
              <a:spcBef>
                <a:spcPts val="0"/>
              </a:spcBef>
              <a:spcAft>
                <a:spcPts val="0"/>
              </a:spcAft>
              <a:buClrTx/>
              <a:buFont typeface="Wingdings" panose="05000000000000000000" pitchFamily="2" charset="2"/>
              <a:buChar char="q"/>
            </a:pPr>
            <a:r>
              <a:rPr lang="en-NZ" sz="2800" dirty="0"/>
              <a:t> L</a:t>
            </a:r>
            <a:r>
              <a:rPr lang="en-NZ" sz="2800" dirty="0" smtClean="0"/>
              <a:t>onewolf violence in </a:t>
            </a:r>
            <a:r>
              <a:rPr lang="en-NZ" sz="2800" dirty="0"/>
              <a:t>the US </a:t>
            </a:r>
            <a:r>
              <a:rPr lang="en-NZ" sz="2800" dirty="0" smtClean="0"/>
              <a:t>increased since the 1990s*</a:t>
            </a:r>
          </a:p>
          <a:p>
            <a:pPr>
              <a:lnSpc>
                <a:spcPct val="100000"/>
              </a:lnSpc>
              <a:spcBef>
                <a:spcPts val="0"/>
              </a:spcBef>
              <a:spcAft>
                <a:spcPts val="0"/>
              </a:spcAft>
              <a:buClrTx/>
              <a:buFont typeface="Wingdings" panose="05000000000000000000" pitchFamily="2" charset="2"/>
              <a:buChar char="q"/>
            </a:pPr>
            <a:r>
              <a:rPr lang="en-NZ" sz="2800" dirty="0"/>
              <a:t> </a:t>
            </a:r>
            <a:r>
              <a:rPr lang="en-NZ" sz="2800" dirty="0" smtClean="0"/>
              <a:t>Pan-ideological. Lonewolves active elsewhere too</a:t>
            </a:r>
            <a:endParaRPr lang="en-GB" sz="2800" dirty="0" smtClean="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6" name="Picture 5"/>
          <p:cNvPicPr>
            <a:picLocks noChangeAspect="1"/>
          </p:cNvPicPr>
          <p:nvPr/>
        </p:nvPicPr>
        <p:blipFill>
          <a:blip r:embed="rId2"/>
          <a:stretch>
            <a:fillRect/>
          </a:stretch>
        </p:blipFill>
        <p:spPr>
          <a:xfrm>
            <a:off x="9319416" y="2215702"/>
            <a:ext cx="2780024" cy="4447647"/>
          </a:xfrm>
          <a:prstGeom prst="rect">
            <a:avLst/>
          </a:prstGeom>
        </p:spPr>
      </p:pic>
      <p:pic>
        <p:nvPicPr>
          <p:cNvPr id="13" name="Picture 12" descr="C:\Users\fsca247\Dropbox\Screenshots\Screenshot 2019-06-04 13.11.1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020" y="2125846"/>
            <a:ext cx="8284236" cy="4739489"/>
          </a:xfrm>
          <a:prstGeom prst="rect">
            <a:avLst/>
          </a:prstGeom>
          <a:noFill/>
          <a:ln>
            <a:noFill/>
          </a:ln>
        </p:spPr>
      </p:pic>
      <p:pic>
        <p:nvPicPr>
          <p:cNvPr id="14" name="Picture 13" descr="C:\Users\fsca247\Dropbox\Screenshots\Screenshot 2019-06-04 13.15.4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5098" y="2076498"/>
            <a:ext cx="8127157" cy="4927429"/>
          </a:xfrm>
          <a:prstGeom prst="rect">
            <a:avLst/>
          </a:prstGeom>
          <a:noFill/>
          <a:ln>
            <a:noFill/>
          </a:ln>
        </p:spPr>
      </p:pic>
      <p:pic>
        <p:nvPicPr>
          <p:cNvPr id="17" name="Picture 16" descr="C:\Users\fsca247\Dropbox\Screenshots\Screenshot 2019-06-04 13.52.45.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0543" y="2659821"/>
            <a:ext cx="8386111" cy="4851123"/>
          </a:xfrm>
          <a:prstGeom prst="rect">
            <a:avLst/>
          </a:prstGeom>
          <a:noFill/>
          <a:ln>
            <a:noFill/>
          </a:ln>
        </p:spPr>
      </p:pic>
    </p:spTree>
    <p:extLst>
      <p:ext uri="{BB962C8B-B14F-4D97-AF65-F5344CB8AC3E}">
        <p14:creationId xmlns:p14="http://schemas.microsoft.com/office/powerpoint/2010/main" val="284150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ppt_x"/>
                                          </p:val>
                                        </p:tav>
                                      </p:tavLst>
                                    </p:anim>
                                    <p:anim calcmode="lin" valueType="num">
                                      <p:cBhvr additive="base">
                                        <p:cTn id="37" dur="500"/>
                                        <p:tgtEl>
                                          <p:spTgt spid="14"/>
                                        </p:tgtEl>
                                        <p:attrNameLst>
                                          <p:attrName>ppt_y</p:attrName>
                                        </p:attrNameLst>
                                      </p:cBhvr>
                                      <p:tavLst>
                                        <p:tav tm="0">
                                          <p:val>
                                            <p:strVal val="ppt_y"/>
                                          </p:val>
                                        </p:tav>
                                        <p:tav tm="100000">
                                          <p:val>
                                            <p:strVal val="1+ppt_h/2"/>
                                          </p:val>
                                        </p:tav>
                                      </p:tavLst>
                                    </p:anim>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3016</TotalTime>
  <Words>1764</Words>
  <Application>Microsoft Office PowerPoint</Application>
  <PresentationFormat>Widescreen</PresentationFormat>
  <Paragraphs>188</Paragraphs>
  <Slides>38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Calibri</vt:lpstr>
      <vt:lpstr>Tw Cen MT</vt:lpstr>
      <vt:lpstr>Tw Cen MT Condensed</vt:lpstr>
      <vt:lpstr>Wingdings</vt:lpstr>
      <vt:lpstr>Wingdings 3</vt:lpstr>
      <vt:lpstr>Integral</vt:lpstr>
      <vt:lpstr>PowerPoint Presentation</vt:lpstr>
      <vt:lpstr>aims</vt:lpstr>
      <vt:lpstr>outline</vt:lpstr>
      <vt:lpstr>PowerPoint Presentation</vt:lpstr>
      <vt:lpstr>LONEWOLF TERRORISM definitional and conceptual issues</vt:lpstr>
      <vt:lpstr>LONEWOLF TERRORISM definitional and conceptual issues</vt:lpstr>
      <vt:lpstr>Homegrown TERRORISM definitional and conceptual issues </vt:lpstr>
      <vt:lpstr>PowerPoint Presentation</vt:lpstr>
      <vt:lpstr>LONEWOLF TERRORISM Contextualization</vt:lpstr>
      <vt:lpstr>Homegrown TERRORISM Contextualization </vt:lpstr>
      <vt:lpstr>PowerPoint Presentation</vt:lpstr>
      <vt:lpstr>Group-based terrorism root-causes</vt:lpstr>
      <vt:lpstr>LONEWOLF TERRORISM root-causes*</vt:lpstr>
      <vt:lpstr>group-based terrorism risk factors</vt:lpstr>
      <vt:lpstr>LONEWOLF TERRORISM risk factors</vt:lpstr>
      <vt:lpstr>Homegrown TERRORISM root-causes </vt:lpstr>
      <vt:lpstr>Homegrown TERRORISM risk factors </vt:lpstr>
      <vt:lpstr>PowerPoint Presentation</vt:lpstr>
      <vt:lpstr>Radicalisation theory </vt:lpstr>
      <vt:lpstr>Radicalisation theory </vt:lpstr>
      <vt:lpstr>Radicalisation theory Lonewolf terrorism </vt:lpstr>
      <vt:lpstr>Radicalisation theory homegrown terrorism </vt:lpstr>
      <vt:lpstr>Radicalisation theory homegrown terrorism </vt:lpstr>
      <vt:lpstr>PowerPoint Presentation</vt:lpstr>
      <vt:lpstr>LONEWOLF TERRORISM the rise of The Rise of the Lonewolf in the US</vt:lpstr>
      <vt:lpstr>LONEWOLF TERRORISM Timothy McVeigh</vt:lpstr>
      <vt:lpstr>LONEWOLF TERRORISM Anders Behring Breivik</vt:lpstr>
      <vt:lpstr>LONEWOLF TERRORISM Brenton Tarrant </vt:lpstr>
      <vt:lpstr>LONEWOLF TERRORISM</vt:lpstr>
      <vt:lpstr>LONEWOLF TERRORISM Why Are Terrorists Targeting Paris?</vt:lpstr>
      <vt:lpstr>LONEWOLF TERRORISM Is Belgium A Terrorist Hotspot?</vt:lpstr>
      <vt:lpstr>Homegrown TERRORISM 11 March 2004 Madrid train bombings </vt:lpstr>
      <vt:lpstr>Homegrown TERRORISM 7 July 2005 London bombings  </vt:lpstr>
      <vt:lpstr>Homegrown TERRORISM 13 November 2015 Paris attacks</vt:lpstr>
      <vt:lpstr>HOMEGROWN TERRORISM</vt:lpstr>
      <vt:lpstr>Discussion questions</vt:lpstr>
      <vt:lpstr>KEY points </vt:lpstr>
      <vt:lpstr>References  </vt:lpstr>
    </vt:vector>
  </TitlesOfParts>
  <Company>University of Sussex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Security and Development</dc:title>
  <dc:creator>Synne Dyvik</dc:creator>
  <cp:lastModifiedBy>Fabio Scarpello</cp:lastModifiedBy>
  <cp:revision>398</cp:revision>
  <dcterms:created xsi:type="dcterms:W3CDTF">2015-09-14T16:04:57Z</dcterms:created>
  <dcterms:modified xsi:type="dcterms:W3CDTF">2019-08-27T01:42:01Z</dcterms:modified>
</cp:coreProperties>
</file>