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33"/>
  </p:notesMasterIdLst>
  <p:sldIdLst>
    <p:sldId id="395" r:id="rId2"/>
    <p:sldId id="267" r:id="rId3"/>
    <p:sldId id="294" r:id="rId4"/>
    <p:sldId id="264" r:id="rId5"/>
    <p:sldId id="272" r:id="rId6"/>
    <p:sldId id="281" r:id="rId7"/>
    <p:sldId id="296" r:id="rId8"/>
    <p:sldId id="369" r:id="rId9"/>
    <p:sldId id="391" r:id="rId10"/>
    <p:sldId id="371" r:id="rId11"/>
    <p:sldId id="370" r:id="rId12"/>
    <p:sldId id="289" r:id="rId13"/>
    <p:sldId id="374" r:id="rId14"/>
    <p:sldId id="375" r:id="rId15"/>
    <p:sldId id="376" r:id="rId16"/>
    <p:sldId id="377" r:id="rId17"/>
    <p:sldId id="380" r:id="rId18"/>
    <p:sldId id="378" r:id="rId19"/>
    <p:sldId id="381" r:id="rId20"/>
    <p:sldId id="379" r:id="rId21"/>
    <p:sldId id="396" r:id="rId22"/>
    <p:sldId id="397" r:id="rId23"/>
    <p:sldId id="398" r:id="rId24"/>
    <p:sldId id="399" r:id="rId25"/>
    <p:sldId id="400" r:id="rId26"/>
    <p:sldId id="387" r:id="rId27"/>
    <p:sldId id="388" r:id="rId28"/>
    <p:sldId id="389" r:id="rId29"/>
    <p:sldId id="390" r:id="rId30"/>
    <p:sldId id="312" r:id="rId31"/>
    <p:sldId id="32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nne Dyvik" initials="SD" lastIdx="2" clrIdx="0">
    <p:extLst/>
  </p:cmAuthor>
  <p:cmAuthor id="2" name="Tom" initials="T" lastIdx="1" clrIdx="1">
    <p:extLst>
      <p:ext uri="{19B8F6BF-5375-455C-9EA6-DF929625EA0E}">
        <p15:presenceInfo xmlns:p15="http://schemas.microsoft.com/office/powerpoint/2012/main" userId="Tom" providerId="None"/>
      </p:ext>
    </p:extLst>
  </p:cmAuthor>
  <p:cmAuthor id="3" name="Fabio Scarpello" initials="FS" lastIdx="1" clrIdx="2">
    <p:extLst>
      <p:ext uri="{19B8F6BF-5375-455C-9EA6-DF929625EA0E}">
        <p15:presenceInfo xmlns:p15="http://schemas.microsoft.com/office/powerpoint/2012/main" userId="Fabio Scarpel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90365" autoAdjust="0"/>
  </p:normalViewPr>
  <p:slideViewPr>
    <p:cSldViewPr snapToGrid="0">
      <p:cViewPr varScale="1">
        <p:scale>
          <a:sx n="76" d="100"/>
          <a:sy n="76" d="100"/>
        </p:scale>
        <p:origin x="403" y="53"/>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E26D9-ECEC-4AE5-9F31-3BD6B1D5C2AA}" type="datetimeFigureOut">
              <a:rPr lang="en-GB" smtClean="0"/>
              <a:t>17/09/2019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F8DF2-2A72-4887-8E47-34182B3567A9}" type="slidenum">
              <a:rPr lang="en-GB" smtClean="0"/>
              <a:t>‹#›</a:t>
            </a:fld>
            <a:endParaRPr lang="en-GB"/>
          </a:p>
        </p:txBody>
      </p:sp>
    </p:spTree>
    <p:extLst>
      <p:ext uri="{BB962C8B-B14F-4D97-AF65-F5344CB8AC3E}">
        <p14:creationId xmlns:p14="http://schemas.microsoft.com/office/powerpoint/2010/main" val="188883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4</a:t>
            </a:fld>
            <a:endParaRPr lang="en-GB"/>
          </a:p>
        </p:txBody>
      </p:sp>
    </p:spTree>
    <p:extLst>
      <p:ext uri="{BB962C8B-B14F-4D97-AF65-F5344CB8AC3E}">
        <p14:creationId xmlns:p14="http://schemas.microsoft.com/office/powerpoint/2010/main" val="164322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15</a:t>
            </a:fld>
            <a:endParaRPr lang="en-GB"/>
          </a:p>
        </p:txBody>
      </p:sp>
    </p:spTree>
    <p:extLst>
      <p:ext uri="{BB962C8B-B14F-4D97-AF65-F5344CB8AC3E}">
        <p14:creationId xmlns:p14="http://schemas.microsoft.com/office/powerpoint/2010/main" val="62206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16</a:t>
            </a:fld>
            <a:endParaRPr lang="en-GB"/>
          </a:p>
        </p:txBody>
      </p:sp>
    </p:spTree>
    <p:extLst>
      <p:ext uri="{BB962C8B-B14F-4D97-AF65-F5344CB8AC3E}">
        <p14:creationId xmlns:p14="http://schemas.microsoft.com/office/powerpoint/2010/main" val="273522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F8DF2-2A72-4887-8E47-34182B3567A9}" type="slidenum">
              <a:rPr lang="en-GB" smtClean="0"/>
              <a:t>17</a:t>
            </a:fld>
            <a:endParaRPr lang="en-GB"/>
          </a:p>
        </p:txBody>
      </p:sp>
    </p:spTree>
    <p:extLst>
      <p:ext uri="{BB962C8B-B14F-4D97-AF65-F5344CB8AC3E}">
        <p14:creationId xmlns:p14="http://schemas.microsoft.com/office/powerpoint/2010/main" val="384244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F8DF2-2A72-4887-8E47-34182B3567A9}" type="slidenum">
              <a:rPr lang="en-GB" smtClean="0"/>
              <a:t>18</a:t>
            </a:fld>
            <a:endParaRPr lang="en-GB"/>
          </a:p>
        </p:txBody>
      </p:sp>
    </p:spTree>
    <p:extLst>
      <p:ext uri="{BB962C8B-B14F-4D97-AF65-F5344CB8AC3E}">
        <p14:creationId xmlns:p14="http://schemas.microsoft.com/office/powerpoint/2010/main" val="380404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F8DF2-2A72-4887-8E47-34182B3567A9}" type="slidenum">
              <a:rPr lang="en-GB" smtClean="0"/>
              <a:t>19</a:t>
            </a:fld>
            <a:endParaRPr lang="en-GB"/>
          </a:p>
        </p:txBody>
      </p:sp>
    </p:spTree>
    <p:extLst>
      <p:ext uri="{BB962C8B-B14F-4D97-AF65-F5344CB8AC3E}">
        <p14:creationId xmlns:p14="http://schemas.microsoft.com/office/powerpoint/2010/main" val="122127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F8DF2-2A72-4887-8E47-34182B3567A9}" type="slidenum">
              <a:rPr lang="en-GB" smtClean="0"/>
              <a:t>20</a:t>
            </a:fld>
            <a:endParaRPr lang="en-GB"/>
          </a:p>
        </p:txBody>
      </p:sp>
    </p:spTree>
    <p:extLst>
      <p:ext uri="{BB962C8B-B14F-4D97-AF65-F5344CB8AC3E}">
        <p14:creationId xmlns:p14="http://schemas.microsoft.com/office/powerpoint/2010/main" val="173499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22</a:t>
            </a:fld>
            <a:endParaRPr lang="en-GB"/>
          </a:p>
        </p:txBody>
      </p:sp>
    </p:spTree>
    <p:extLst>
      <p:ext uri="{BB962C8B-B14F-4D97-AF65-F5344CB8AC3E}">
        <p14:creationId xmlns:p14="http://schemas.microsoft.com/office/powerpoint/2010/main" val="3083071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23</a:t>
            </a:fld>
            <a:endParaRPr lang="en-GB"/>
          </a:p>
        </p:txBody>
      </p:sp>
    </p:spTree>
    <p:extLst>
      <p:ext uri="{BB962C8B-B14F-4D97-AF65-F5344CB8AC3E}">
        <p14:creationId xmlns:p14="http://schemas.microsoft.com/office/powerpoint/2010/main" val="4165479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25</a:t>
            </a:fld>
            <a:endParaRPr lang="en-GB"/>
          </a:p>
        </p:txBody>
      </p:sp>
    </p:spTree>
    <p:extLst>
      <p:ext uri="{BB962C8B-B14F-4D97-AF65-F5344CB8AC3E}">
        <p14:creationId xmlns:p14="http://schemas.microsoft.com/office/powerpoint/2010/main" val="116245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27</a:t>
            </a:fld>
            <a:endParaRPr lang="en-GB"/>
          </a:p>
        </p:txBody>
      </p:sp>
    </p:spTree>
    <p:extLst>
      <p:ext uri="{BB962C8B-B14F-4D97-AF65-F5344CB8AC3E}">
        <p14:creationId xmlns:p14="http://schemas.microsoft.com/office/powerpoint/2010/main" val="303131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64123-EF34-4713-9590-887887FCD291}" type="slidenum">
              <a:rPr lang="en-US" smtClean="0"/>
              <a:t>5</a:t>
            </a:fld>
            <a:endParaRPr lang="en-US"/>
          </a:p>
        </p:txBody>
      </p:sp>
    </p:spTree>
    <p:extLst>
      <p:ext uri="{BB962C8B-B14F-4D97-AF65-F5344CB8AC3E}">
        <p14:creationId xmlns:p14="http://schemas.microsoft.com/office/powerpoint/2010/main" val="3599875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28</a:t>
            </a:fld>
            <a:endParaRPr lang="en-GB"/>
          </a:p>
        </p:txBody>
      </p:sp>
    </p:spTree>
    <p:extLst>
      <p:ext uri="{BB962C8B-B14F-4D97-AF65-F5344CB8AC3E}">
        <p14:creationId xmlns:p14="http://schemas.microsoft.com/office/powerpoint/2010/main" val="4226486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29</a:t>
            </a:fld>
            <a:endParaRPr lang="en-GB"/>
          </a:p>
        </p:txBody>
      </p:sp>
    </p:spTree>
    <p:extLst>
      <p:ext uri="{BB962C8B-B14F-4D97-AF65-F5344CB8AC3E}">
        <p14:creationId xmlns:p14="http://schemas.microsoft.com/office/powerpoint/2010/main" val="1460479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30</a:t>
            </a:fld>
            <a:endParaRPr lang="en-GB"/>
          </a:p>
        </p:txBody>
      </p:sp>
    </p:spTree>
    <p:extLst>
      <p:ext uri="{BB962C8B-B14F-4D97-AF65-F5344CB8AC3E}">
        <p14:creationId xmlns:p14="http://schemas.microsoft.com/office/powerpoint/2010/main" val="1896834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31</a:t>
            </a:fld>
            <a:endParaRPr lang="en-GB"/>
          </a:p>
        </p:txBody>
      </p:sp>
    </p:spTree>
    <p:extLst>
      <p:ext uri="{BB962C8B-B14F-4D97-AF65-F5344CB8AC3E}">
        <p14:creationId xmlns:p14="http://schemas.microsoft.com/office/powerpoint/2010/main" val="151680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Cold War had</a:t>
            </a:r>
            <a:r>
              <a:rPr lang="en-GB" baseline="0" dirty="0"/>
              <a:t> stabilised world order and displaced conflict into the Global South. Without that order, optimism. But, with Yugoslavia and Somalia, emerging idea was that conflict remained but had transformed.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And that with globalisation and mass circulation, need to manage poverty, environmental collapse, health etc internationally, as these do not respect state boundaries.</a:t>
            </a:r>
            <a:endParaRPr lang="en-US" dirty="0"/>
          </a:p>
          <a:p>
            <a:endParaRPr lang="en-US" dirty="0"/>
          </a:p>
        </p:txBody>
      </p:sp>
      <p:sp>
        <p:nvSpPr>
          <p:cNvPr id="4" name="Slide Number Placeholder 3"/>
          <p:cNvSpPr>
            <a:spLocks noGrp="1"/>
          </p:cNvSpPr>
          <p:nvPr>
            <p:ph type="sldNum" sz="quarter" idx="10"/>
          </p:nvPr>
        </p:nvSpPr>
        <p:spPr/>
        <p:txBody>
          <a:bodyPr/>
          <a:lstStyle/>
          <a:p>
            <a:fld id="{B9164123-EF34-4713-9590-887887FCD291}" type="slidenum">
              <a:rPr lang="en-US" smtClean="0"/>
              <a:t>7</a:t>
            </a:fld>
            <a:endParaRPr lang="en-US"/>
          </a:p>
        </p:txBody>
      </p:sp>
    </p:spTree>
    <p:extLst>
      <p:ext uri="{BB962C8B-B14F-4D97-AF65-F5344CB8AC3E}">
        <p14:creationId xmlns:p14="http://schemas.microsoft.com/office/powerpoint/2010/main" val="425135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8</a:t>
            </a:fld>
            <a:endParaRPr lang="en-GB"/>
          </a:p>
        </p:txBody>
      </p:sp>
    </p:spTree>
    <p:extLst>
      <p:ext uri="{BB962C8B-B14F-4D97-AF65-F5344CB8AC3E}">
        <p14:creationId xmlns:p14="http://schemas.microsoft.com/office/powerpoint/2010/main" val="306308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9</a:t>
            </a:fld>
            <a:endParaRPr lang="en-GB"/>
          </a:p>
        </p:txBody>
      </p:sp>
    </p:spTree>
    <p:extLst>
      <p:ext uri="{BB962C8B-B14F-4D97-AF65-F5344CB8AC3E}">
        <p14:creationId xmlns:p14="http://schemas.microsoft.com/office/powerpoint/2010/main" val="253008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10</a:t>
            </a:fld>
            <a:endParaRPr lang="en-GB"/>
          </a:p>
        </p:txBody>
      </p:sp>
    </p:spTree>
    <p:extLst>
      <p:ext uri="{BB962C8B-B14F-4D97-AF65-F5344CB8AC3E}">
        <p14:creationId xmlns:p14="http://schemas.microsoft.com/office/powerpoint/2010/main" val="3264072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11</a:t>
            </a:fld>
            <a:endParaRPr lang="en-GB"/>
          </a:p>
        </p:txBody>
      </p:sp>
    </p:spTree>
    <p:extLst>
      <p:ext uri="{BB962C8B-B14F-4D97-AF65-F5344CB8AC3E}">
        <p14:creationId xmlns:p14="http://schemas.microsoft.com/office/powerpoint/2010/main" val="1813580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13</a:t>
            </a:fld>
            <a:endParaRPr lang="en-GB"/>
          </a:p>
        </p:txBody>
      </p:sp>
    </p:spTree>
    <p:extLst>
      <p:ext uri="{BB962C8B-B14F-4D97-AF65-F5344CB8AC3E}">
        <p14:creationId xmlns:p14="http://schemas.microsoft.com/office/powerpoint/2010/main" val="10928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14</a:t>
            </a:fld>
            <a:endParaRPr lang="en-GB"/>
          </a:p>
        </p:txBody>
      </p:sp>
    </p:spTree>
    <p:extLst>
      <p:ext uri="{BB962C8B-B14F-4D97-AF65-F5344CB8AC3E}">
        <p14:creationId xmlns:p14="http://schemas.microsoft.com/office/powerpoint/2010/main" val="3734629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86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9501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74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924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612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107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13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66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98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223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2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9/17/2019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9358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U2gvha4CipY&amp;list=PLpaIbbnmwJfFIAdasB0F_azRWgaxaXvLY&amp;index=8&amp;t=0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pzmO6RWy1v8&amp;list=PLpaIbbnmwJfGzIEwfd9pb7uuveDOu8RVJ&amp;index=16&amp;t=0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visionofhumanity.org/repor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qz.com/1435885/data-shows-more-us-terror-attacks-by-right-wing-and-religious-extremists/" TargetMode="External"/><Relationship Id="rId4" Type="http://schemas.openxmlformats.org/officeDocument/2006/relationships/hyperlink" Target="https://www.europol.europa.eu/activities-services/main-reports/eu-terrorism-situation-and-trend-repor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y7YPTD7QwR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pPr algn="ctr"/>
            <a:r>
              <a:rPr lang="en-US" sz="6000" dirty="0" smtClean="0"/>
              <a:t>Access code for quiz: </a:t>
            </a:r>
          </a:p>
          <a:p>
            <a:pPr algn="ctr"/>
            <a:endParaRPr lang="en-US" dirty="0"/>
          </a:p>
          <a:p>
            <a:pPr algn="ctr"/>
            <a:r>
              <a:rPr lang="en-NZ" sz="10000" dirty="0"/>
              <a:t>TERRORISM346</a:t>
            </a:r>
          </a:p>
          <a:p>
            <a:endParaRPr lang="en-NZ" dirty="0"/>
          </a:p>
        </p:txBody>
      </p:sp>
    </p:spTree>
    <p:extLst>
      <p:ext uri="{BB962C8B-B14F-4D97-AF65-F5344CB8AC3E}">
        <p14:creationId xmlns:p14="http://schemas.microsoft.com/office/powerpoint/2010/main" val="3676411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lstStyle/>
          <a:p>
            <a:pPr algn="ctr"/>
            <a:r>
              <a:rPr lang="en-GB" sz="2800" dirty="0"/>
              <a:t>Key characteristics of </a:t>
            </a:r>
            <a:r>
              <a:rPr lang="en-GB" sz="2800" dirty="0" smtClean="0"/>
              <a:t>GSJM</a:t>
            </a:r>
            <a:r>
              <a:rPr lang="en-GB" dirty="0" smtClean="0"/>
              <a:t/>
            </a:r>
            <a:br>
              <a:rPr lang="en-GB" dirty="0" smtClean="0"/>
            </a:br>
            <a:r>
              <a:rPr lang="en-GB" dirty="0" smtClean="0"/>
              <a:t>Political aim</a:t>
            </a:r>
            <a:endParaRPr lang="en-GB" dirty="0"/>
          </a:p>
        </p:txBody>
      </p:sp>
      <p:sp>
        <p:nvSpPr>
          <p:cNvPr id="5" name="TextBox 4"/>
          <p:cNvSpPr txBox="1"/>
          <p:nvPr/>
        </p:nvSpPr>
        <p:spPr>
          <a:xfrm>
            <a:off x="694663" y="1472198"/>
            <a:ext cx="5032898" cy="4708981"/>
          </a:xfrm>
          <a:prstGeom prst="rect">
            <a:avLst/>
          </a:prstGeom>
          <a:noFill/>
        </p:spPr>
        <p:txBody>
          <a:bodyPr wrap="square" rtlCol="0">
            <a:spAutoFit/>
          </a:bodyPr>
          <a:lstStyle/>
          <a:p>
            <a:pPr lvl="0">
              <a:buFont typeface="Wingdings" panose="05000000000000000000" pitchFamily="2" charset="2"/>
              <a:buChar char="q"/>
            </a:pPr>
            <a:r>
              <a:rPr lang="en-GB" sz="3000" dirty="0" smtClean="0"/>
              <a:t> Its key </a:t>
            </a:r>
            <a:r>
              <a:rPr lang="en-GB" sz="3000" dirty="0"/>
              <a:t>political aim </a:t>
            </a:r>
            <a:r>
              <a:rPr lang="en-GB" sz="3000" dirty="0" smtClean="0"/>
              <a:t>is </a:t>
            </a:r>
            <a:r>
              <a:rPr lang="en-GB" sz="3000" dirty="0"/>
              <a:t>the establishment of a </a:t>
            </a:r>
            <a:r>
              <a:rPr lang="en-GB" sz="3000" dirty="0" smtClean="0"/>
              <a:t>supranational </a:t>
            </a:r>
            <a:r>
              <a:rPr lang="en-GB" sz="3000" dirty="0" smtClean="0"/>
              <a:t>caliphate*</a:t>
            </a:r>
          </a:p>
          <a:p>
            <a:pPr lvl="0">
              <a:buFont typeface="Wingdings" panose="05000000000000000000" pitchFamily="2" charset="2"/>
              <a:buChar char="q"/>
            </a:pPr>
            <a:r>
              <a:rPr lang="en-GB" sz="3000" dirty="0" smtClean="0"/>
              <a:t> </a:t>
            </a:r>
            <a:r>
              <a:rPr lang="en-GB" sz="3000" dirty="0"/>
              <a:t>Salafi-jihadist groups may fight on local fronts, but as part of a global war</a:t>
            </a:r>
            <a:endParaRPr lang="en-GB" sz="3000" dirty="0" smtClean="0"/>
          </a:p>
          <a:p>
            <a:pPr lvl="0">
              <a:buFont typeface="Wingdings" panose="05000000000000000000" pitchFamily="2" charset="2"/>
              <a:buChar char="q"/>
            </a:pPr>
            <a:r>
              <a:rPr lang="en-GB" sz="3000" dirty="0" smtClean="0"/>
              <a:t> Only groups that share this transnational political aim are to be considered part of the GSJM</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 name="Picture 9"/>
          <p:cNvPicPr>
            <a:picLocks noChangeAspect="1"/>
          </p:cNvPicPr>
          <p:nvPr/>
        </p:nvPicPr>
        <p:blipFill>
          <a:blip r:embed="rId3"/>
          <a:stretch>
            <a:fillRect/>
          </a:stretch>
        </p:blipFill>
        <p:spPr>
          <a:xfrm>
            <a:off x="5943529" y="1659953"/>
            <a:ext cx="5647235" cy="4660181"/>
          </a:xfrm>
          <a:prstGeom prst="rect">
            <a:avLst/>
          </a:prstGeom>
        </p:spPr>
      </p:pic>
    </p:spTree>
    <p:extLst>
      <p:ext uri="{BB962C8B-B14F-4D97-AF65-F5344CB8AC3E}">
        <p14:creationId xmlns:p14="http://schemas.microsoft.com/office/powerpoint/2010/main" val="32673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lstStyle/>
          <a:p>
            <a:pPr algn="ctr"/>
            <a:r>
              <a:rPr lang="en-GB" sz="2800" dirty="0"/>
              <a:t>Key characteristics of </a:t>
            </a:r>
            <a:r>
              <a:rPr lang="en-GB" sz="2800" dirty="0" smtClean="0"/>
              <a:t>GSJM</a:t>
            </a:r>
            <a:r>
              <a:rPr lang="en-GB" dirty="0" smtClean="0"/>
              <a:t/>
            </a:r>
            <a:br>
              <a:rPr lang="en-GB" dirty="0" smtClean="0"/>
            </a:br>
            <a:r>
              <a:rPr lang="en-GB" dirty="0" smtClean="0"/>
              <a:t>strategy</a:t>
            </a:r>
            <a:endParaRPr lang="en-GB" dirty="0"/>
          </a:p>
        </p:txBody>
      </p:sp>
      <p:sp>
        <p:nvSpPr>
          <p:cNvPr id="5" name="TextBox 4"/>
          <p:cNvSpPr txBox="1"/>
          <p:nvPr/>
        </p:nvSpPr>
        <p:spPr>
          <a:xfrm>
            <a:off x="612775" y="1519965"/>
            <a:ext cx="7930724" cy="5170646"/>
          </a:xfrm>
          <a:prstGeom prst="rect">
            <a:avLst/>
          </a:prstGeom>
          <a:noFill/>
        </p:spPr>
        <p:txBody>
          <a:bodyPr wrap="square" rtlCol="0">
            <a:spAutoFit/>
          </a:bodyPr>
          <a:lstStyle/>
          <a:p>
            <a:pPr marL="88900" lvl="0" indent="-88900">
              <a:buFont typeface="Wingdings" panose="05000000000000000000" pitchFamily="2" charset="2"/>
              <a:buChar char="q"/>
            </a:pPr>
            <a:r>
              <a:rPr lang="en-GB" sz="3000" dirty="0" smtClean="0"/>
              <a:t> The strategy to achieve </a:t>
            </a:r>
            <a:r>
              <a:rPr lang="en-GB" sz="3000" dirty="0"/>
              <a:t>this </a:t>
            </a:r>
            <a:r>
              <a:rPr lang="en-GB" sz="3000" dirty="0" smtClean="0"/>
              <a:t>s </a:t>
            </a:r>
            <a:r>
              <a:rPr lang="en-GB" sz="3000" dirty="0"/>
              <a:t>a war of all Muslims against illegitimate, idolatrous Muslim </a:t>
            </a:r>
            <a:r>
              <a:rPr lang="en-GB" sz="3000" dirty="0" smtClean="0"/>
              <a:t>rulers, i.e. violent jihad and </a:t>
            </a:r>
            <a:r>
              <a:rPr lang="en-GB" sz="3000" i="1" dirty="0" smtClean="0"/>
              <a:t>no </a:t>
            </a:r>
            <a:r>
              <a:rPr lang="en-GB" sz="3000" dirty="0" smtClean="0"/>
              <a:t>political engagement.</a:t>
            </a:r>
          </a:p>
          <a:p>
            <a:pPr marL="88900" lvl="0" indent="-88900">
              <a:buFont typeface="Wingdings" panose="05000000000000000000" pitchFamily="2" charset="2"/>
              <a:buChar char="q"/>
            </a:pPr>
            <a:r>
              <a:rPr lang="en-GB" sz="3000" dirty="0"/>
              <a:t> </a:t>
            </a:r>
            <a:r>
              <a:rPr lang="en-GB" sz="3000" dirty="0" smtClean="0"/>
              <a:t>The West is targeted for its presence in Muslim countries and its support for illegitimate Muslim leaders</a:t>
            </a:r>
          </a:p>
          <a:p>
            <a:pPr marL="88900" lvl="0" indent="-88900">
              <a:buFont typeface="Wingdings" panose="05000000000000000000" pitchFamily="2" charset="2"/>
              <a:buChar char="q"/>
            </a:pPr>
            <a:r>
              <a:rPr lang="en-GB" sz="3000" dirty="0" smtClean="0"/>
              <a:t> The strategic logic </a:t>
            </a:r>
            <a:r>
              <a:rPr lang="en-GB" sz="3000" dirty="0"/>
              <a:t>is </a:t>
            </a:r>
            <a:r>
              <a:rPr lang="en-GB" sz="3000" dirty="0" smtClean="0"/>
              <a:t>that, unless </a:t>
            </a:r>
            <a:r>
              <a:rPr lang="en-GB" sz="3000" dirty="0"/>
              <a:t>the West is </a:t>
            </a:r>
            <a:r>
              <a:rPr lang="en-GB" sz="3000" dirty="0" smtClean="0"/>
              <a:t>defeated </a:t>
            </a:r>
            <a:r>
              <a:rPr lang="en-GB" sz="3000" dirty="0"/>
              <a:t>or weakened, these Muslim rulers will be propped </a:t>
            </a:r>
            <a:r>
              <a:rPr lang="en-GB" sz="3000" dirty="0" smtClean="0"/>
              <a:t>up</a:t>
            </a:r>
            <a:r>
              <a:rPr lang="en-GB" sz="3000" dirty="0"/>
              <a:t> </a:t>
            </a:r>
            <a:r>
              <a:rPr lang="en-GB" sz="3000" dirty="0" smtClean="0"/>
              <a:t>and the caliphate cannot be established</a:t>
            </a:r>
            <a:endParaRPr lang="en-GB" sz="3600" dirty="0" smtClean="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2050" name="Picture 2" descr="Image result for jihadi war to the w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499" y="1582372"/>
            <a:ext cx="3418764" cy="481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4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Chevron 4"/>
          <p:cNvSpPr/>
          <p:nvPr/>
        </p:nvSpPr>
        <p:spPr>
          <a:xfrm>
            <a:off x="5469917" y="3160680"/>
            <a:ext cx="1252166" cy="53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endParaRPr lang="en-AU" sz="3700" dirty="0"/>
          </a:p>
        </p:txBody>
      </p:sp>
      <p:sp>
        <p:nvSpPr>
          <p:cNvPr id="6" name="TextBox 5"/>
          <p:cNvSpPr txBox="1"/>
          <p:nvPr/>
        </p:nvSpPr>
        <p:spPr>
          <a:xfrm>
            <a:off x="677501" y="724969"/>
            <a:ext cx="11967150" cy="2123658"/>
          </a:xfrm>
          <a:prstGeom prst="rect">
            <a:avLst/>
          </a:prstGeom>
          <a:noFill/>
        </p:spPr>
        <p:txBody>
          <a:bodyPr wrap="square" rtlCol="0">
            <a:spAutoFit/>
          </a:bodyPr>
          <a:lstStyle/>
          <a:p>
            <a:r>
              <a:rPr lang="en-US" sz="6600" dirty="0" smtClean="0">
                <a:solidFill>
                  <a:schemeClr val="bg1"/>
                </a:solidFill>
              </a:rPr>
              <a:t>  THE GLOBAL SALAFI-JIHADIST MOVEMENT </a:t>
            </a:r>
            <a:endParaRPr lang="en-GB" sz="6600" dirty="0">
              <a:solidFill>
                <a:schemeClr val="bg1"/>
              </a:solidFill>
            </a:endParaRPr>
          </a:p>
        </p:txBody>
      </p:sp>
      <p:sp>
        <p:nvSpPr>
          <p:cNvPr id="3" name="AutoShape 2" descr="Image result for neolibera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5277920" y="2099838"/>
            <a:ext cx="5896611" cy="4307786"/>
          </a:xfrm>
          <a:prstGeom prst="rect">
            <a:avLst/>
          </a:prstGeom>
        </p:spPr>
      </p:pic>
    </p:spTree>
    <p:extLst>
      <p:ext uri="{BB962C8B-B14F-4D97-AF65-F5344CB8AC3E}">
        <p14:creationId xmlns:p14="http://schemas.microsoft.com/office/powerpoint/2010/main" val="25128414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dirty="0" smtClean="0"/>
              <a:t>The global salafi-jihadist movement </a:t>
            </a:r>
            <a:endParaRPr lang="en-GB" dirty="0"/>
          </a:p>
        </p:txBody>
      </p:sp>
      <p:sp>
        <p:nvSpPr>
          <p:cNvPr id="5" name="TextBox 4"/>
          <p:cNvSpPr txBox="1"/>
          <p:nvPr/>
        </p:nvSpPr>
        <p:spPr>
          <a:xfrm>
            <a:off x="612776" y="1519965"/>
            <a:ext cx="5910854" cy="5262979"/>
          </a:xfrm>
          <a:prstGeom prst="rect">
            <a:avLst/>
          </a:prstGeom>
          <a:noFill/>
        </p:spPr>
        <p:txBody>
          <a:bodyPr wrap="square" rtlCol="0">
            <a:spAutoFit/>
          </a:bodyPr>
          <a:lstStyle/>
          <a:p>
            <a:pPr marL="88900" indent="-88900">
              <a:buFont typeface="Wingdings" panose="05000000000000000000" pitchFamily="2" charset="2"/>
              <a:buChar char="q"/>
            </a:pPr>
            <a:r>
              <a:rPr lang="en-GB" sz="2800" dirty="0" smtClean="0"/>
              <a:t> Al-Qaeda and the Islamic State in Iraq and Syria (ISIS)</a:t>
            </a:r>
          </a:p>
          <a:p>
            <a:pPr marL="88900" indent="-88900">
              <a:buFont typeface="Wingdings" panose="05000000000000000000" pitchFamily="2" charset="2"/>
              <a:buChar char="q"/>
            </a:pPr>
            <a:r>
              <a:rPr lang="en-GB" sz="2800" dirty="0"/>
              <a:t> The networks of affiliates and adherents groups of </a:t>
            </a:r>
            <a:r>
              <a:rPr lang="en-GB" sz="2800" dirty="0" smtClean="0"/>
              <a:t>Al-Qaeda and ISIS</a:t>
            </a:r>
          </a:p>
          <a:p>
            <a:pPr marL="88900" indent="-88900">
              <a:buFont typeface="Wingdings" panose="05000000000000000000" pitchFamily="2" charset="2"/>
              <a:buChar char="q"/>
            </a:pPr>
            <a:r>
              <a:rPr lang="en-GB" sz="2800" dirty="0"/>
              <a:t> Groups that have remained separate from Al-Qaeda and </a:t>
            </a:r>
            <a:r>
              <a:rPr lang="en-GB" sz="2800" dirty="0" smtClean="0"/>
              <a:t>ISIS, subscribe </a:t>
            </a:r>
            <a:r>
              <a:rPr lang="en-GB" sz="2800" dirty="0"/>
              <a:t>to the </a:t>
            </a:r>
            <a:r>
              <a:rPr lang="en-GB" sz="2800" dirty="0" smtClean="0"/>
              <a:t>Salafi-jihadist ideology</a:t>
            </a:r>
            <a:r>
              <a:rPr lang="en-GB" sz="2800" dirty="0"/>
              <a:t>, aims and </a:t>
            </a:r>
            <a:r>
              <a:rPr lang="en-GB" sz="2800" dirty="0" smtClean="0"/>
              <a:t>strategy</a:t>
            </a:r>
          </a:p>
          <a:p>
            <a:pPr marL="88900" indent="-88900">
              <a:buFont typeface="Wingdings" panose="05000000000000000000" pitchFamily="2" charset="2"/>
              <a:buChar char="q"/>
            </a:pPr>
            <a:r>
              <a:rPr lang="en-GB" sz="2800" dirty="0"/>
              <a:t> </a:t>
            </a:r>
            <a:r>
              <a:rPr lang="en-GB" sz="2800" dirty="0" smtClean="0"/>
              <a:t>Salafi-jihadist lonewolves </a:t>
            </a:r>
            <a:r>
              <a:rPr lang="en-GB" sz="2800" dirty="0"/>
              <a:t>and homegrown cells in the </a:t>
            </a:r>
            <a:r>
              <a:rPr lang="en-GB" sz="2800" dirty="0" smtClean="0"/>
              <a:t>West</a:t>
            </a:r>
            <a:endParaRPr lang="en-GB" sz="2800" dirty="0"/>
          </a:p>
          <a:p>
            <a:pPr marL="88900" indent="-88900">
              <a:buFont typeface="Wingdings" panose="05000000000000000000" pitchFamily="2" charset="2"/>
              <a:buChar char="q"/>
            </a:pPr>
            <a:endParaRPr lang="en-GB" sz="2800" dirty="0" smtClean="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p:cNvPicPr>
            <a:picLocks noChangeAspect="1"/>
          </p:cNvPicPr>
          <p:nvPr/>
        </p:nvPicPr>
        <p:blipFill>
          <a:blip r:embed="rId3"/>
          <a:stretch>
            <a:fillRect/>
          </a:stretch>
        </p:blipFill>
        <p:spPr>
          <a:xfrm>
            <a:off x="7312599" y="2984360"/>
            <a:ext cx="2120289" cy="3173093"/>
          </a:xfrm>
          <a:prstGeom prst="rect">
            <a:avLst/>
          </a:prstGeom>
        </p:spPr>
      </p:pic>
      <p:pic>
        <p:nvPicPr>
          <p:cNvPr id="6150" name="Picture 6" descr="Image result for THE GLOBAL SALAFI-JIHADIST MOV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7434" y="1481585"/>
            <a:ext cx="1859638" cy="325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sz="2800" dirty="0" smtClean="0"/>
              <a:t>The global salafi-jihadist movement</a:t>
            </a:r>
            <a:br>
              <a:rPr lang="en-GB" sz="2800" dirty="0" smtClean="0"/>
            </a:br>
            <a:r>
              <a:rPr lang="en-GB" dirty="0" smtClean="0"/>
              <a:t>Al-Qaeda </a:t>
            </a:r>
            <a:endParaRPr lang="en-GB" dirty="0"/>
          </a:p>
        </p:txBody>
      </p:sp>
      <p:sp>
        <p:nvSpPr>
          <p:cNvPr id="5" name="TextBox 4"/>
          <p:cNvSpPr txBox="1"/>
          <p:nvPr/>
        </p:nvSpPr>
        <p:spPr>
          <a:xfrm>
            <a:off x="612775" y="1519965"/>
            <a:ext cx="6286167" cy="5262979"/>
          </a:xfrm>
          <a:prstGeom prst="rect">
            <a:avLst/>
          </a:prstGeom>
          <a:noFill/>
        </p:spPr>
        <p:txBody>
          <a:bodyPr wrap="square" rtlCol="0">
            <a:spAutoFit/>
          </a:bodyPr>
          <a:lstStyle/>
          <a:p>
            <a:pPr marL="88900" indent="-88900">
              <a:buFont typeface="Wingdings" panose="05000000000000000000" pitchFamily="2" charset="2"/>
              <a:buChar char="q"/>
            </a:pPr>
            <a:r>
              <a:rPr lang="en-GB" sz="2800" dirty="0" smtClean="0"/>
              <a:t> Still very relevant. Changing and adapting </a:t>
            </a:r>
          </a:p>
          <a:p>
            <a:pPr marL="88900" indent="-88900">
              <a:buFont typeface="Wingdings" panose="05000000000000000000" pitchFamily="2" charset="2"/>
              <a:buChar char="q"/>
            </a:pPr>
            <a:r>
              <a:rPr lang="en-GB" sz="2800" dirty="0"/>
              <a:t> </a:t>
            </a:r>
            <a:r>
              <a:rPr lang="en-GB" sz="2800" dirty="0" smtClean="0"/>
              <a:t>Focused </a:t>
            </a:r>
            <a:r>
              <a:rPr lang="en-GB" sz="2800" dirty="0"/>
              <a:t>on joining local insurgencies rather than </a:t>
            </a:r>
            <a:r>
              <a:rPr lang="en-GB" sz="2800" dirty="0" smtClean="0"/>
              <a:t>usurp them</a:t>
            </a:r>
          </a:p>
          <a:p>
            <a:pPr marL="88900" indent="-88900">
              <a:buFont typeface="Wingdings" panose="05000000000000000000" pitchFamily="2" charset="2"/>
              <a:buChar char="q"/>
            </a:pPr>
            <a:r>
              <a:rPr lang="en-GB" sz="2800" dirty="0"/>
              <a:t> R</a:t>
            </a:r>
            <a:r>
              <a:rPr lang="en-GB" sz="2800" dirty="0" smtClean="0"/>
              <a:t>eluctant </a:t>
            </a:r>
            <a:r>
              <a:rPr lang="en-GB" sz="2800" dirty="0"/>
              <a:t>to fight too many enemies at the same </a:t>
            </a:r>
            <a:r>
              <a:rPr lang="en-GB" sz="2800" dirty="0" smtClean="0"/>
              <a:t>time</a:t>
            </a:r>
          </a:p>
          <a:p>
            <a:pPr marL="88900" indent="-88900">
              <a:buFont typeface="Wingdings" panose="05000000000000000000" pitchFamily="2" charset="2"/>
              <a:buChar char="q"/>
            </a:pPr>
            <a:r>
              <a:rPr lang="en-GB" sz="2800" dirty="0"/>
              <a:t> F</a:t>
            </a:r>
            <a:r>
              <a:rPr lang="en-GB" sz="2800" dirty="0" smtClean="0"/>
              <a:t>ocused </a:t>
            </a:r>
            <a:r>
              <a:rPr lang="en-GB" sz="2800" dirty="0"/>
              <a:t>on fighting near enemy governments, rather than far enemy governments like the United States</a:t>
            </a:r>
            <a:endParaRPr lang="en-GB" sz="2800" dirty="0" smtClean="0"/>
          </a:p>
          <a:p>
            <a:pPr marL="88900" indent="-88900">
              <a:buFont typeface="Wingdings" panose="05000000000000000000" pitchFamily="2" charset="2"/>
              <a:buChar char="q"/>
            </a:pPr>
            <a:r>
              <a:rPr lang="en-GB" sz="2800" dirty="0"/>
              <a:t> A</a:t>
            </a:r>
            <a:r>
              <a:rPr lang="en-GB" sz="2800" dirty="0" smtClean="0"/>
              <a:t>ttempted </a:t>
            </a:r>
            <a:r>
              <a:rPr lang="en-GB" sz="2800" dirty="0"/>
              <a:t>to leverage social media and other forums, though </a:t>
            </a:r>
            <a:r>
              <a:rPr lang="en-GB" sz="2800" dirty="0" smtClean="0"/>
              <a:t>not as successfully as ISIS </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1" name="Picture 10"/>
          <p:cNvPicPr>
            <a:picLocks noChangeAspect="1"/>
          </p:cNvPicPr>
          <p:nvPr/>
        </p:nvPicPr>
        <p:blipFill>
          <a:blip r:embed="rId3"/>
          <a:stretch>
            <a:fillRect/>
          </a:stretch>
        </p:blipFill>
        <p:spPr>
          <a:xfrm>
            <a:off x="6810233" y="1659953"/>
            <a:ext cx="4507315" cy="4679432"/>
          </a:xfrm>
          <a:prstGeom prst="rect">
            <a:avLst/>
          </a:prstGeom>
        </p:spPr>
      </p:pic>
    </p:spTree>
    <p:extLst>
      <p:ext uri="{BB962C8B-B14F-4D97-AF65-F5344CB8AC3E}">
        <p14:creationId xmlns:p14="http://schemas.microsoft.com/office/powerpoint/2010/main" val="307783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sz="2800" dirty="0" smtClean="0"/>
              <a:t>The global salafi-jihadist movement</a:t>
            </a:r>
            <a:br>
              <a:rPr lang="en-GB" sz="2800" dirty="0" smtClean="0"/>
            </a:br>
            <a:r>
              <a:rPr lang="en-GB" dirty="0" smtClean="0"/>
              <a:t>Al-Qaeda-affiliated </a:t>
            </a:r>
            <a:r>
              <a:rPr lang="en-GB" dirty="0"/>
              <a:t>organisations </a:t>
            </a:r>
          </a:p>
        </p:txBody>
      </p:sp>
      <p:sp>
        <p:nvSpPr>
          <p:cNvPr id="5" name="TextBox 4"/>
          <p:cNvSpPr txBox="1"/>
          <p:nvPr/>
        </p:nvSpPr>
        <p:spPr>
          <a:xfrm>
            <a:off x="612775" y="1659953"/>
            <a:ext cx="5163873" cy="3970318"/>
          </a:xfrm>
          <a:prstGeom prst="rect">
            <a:avLst/>
          </a:prstGeom>
          <a:noFill/>
        </p:spPr>
        <p:txBody>
          <a:bodyPr wrap="square" rtlCol="0">
            <a:spAutoFit/>
          </a:bodyPr>
          <a:lstStyle/>
          <a:p>
            <a:pPr marL="88900" indent="-88900">
              <a:buFont typeface="Wingdings" panose="05000000000000000000" pitchFamily="2" charset="2"/>
              <a:buChar char="q"/>
            </a:pPr>
            <a:r>
              <a:rPr lang="en-GB" sz="2800" dirty="0" smtClean="0"/>
              <a:t> </a:t>
            </a:r>
            <a:r>
              <a:rPr lang="en-GB" sz="2800" dirty="0"/>
              <a:t>Al Qaeda in the Islamic Maghreb (AQIM)</a:t>
            </a:r>
            <a:r>
              <a:rPr lang="en-GB" sz="2800" b="1" dirty="0"/>
              <a:t> </a:t>
            </a:r>
            <a:endParaRPr lang="en-GB" sz="2800" b="1" dirty="0" smtClean="0"/>
          </a:p>
          <a:p>
            <a:pPr marL="88900" indent="-88900">
              <a:buFont typeface="Wingdings" panose="05000000000000000000" pitchFamily="2" charset="2"/>
              <a:buChar char="q"/>
            </a:pPr>
            <a:r>
              <a:rPr lang="en-GB" sz="2800" b="1" dirty="0"/>
              <a:t> </a:t>
            </a:r>
            <a:r>
              <a:rPr lang="es-ES" sz="2800" dirty="0"/>
              <a:t>Al Qaeda in Yemen (AQY) </a:t>
            </a:r>
            <a:endParaRPr lang="es-ES" sz="2800" dirty="0" smtClean="0"/>
          </a:p>
          <a:p>
            <a:pPr marL="88900" indent="-88900">
              <a:buFont typeface="Wingdings" panose="05000000000000000000" pitchFamily="2" charset="2"/>
              <a:buChar char="q"/>
            </a:pPr>
            <a:r>
              <a:rPr lang="es-ES" sz="2800" dirty="0"/>
              <a:t> </a:t>
            </a:r>
            <a:r>
              <a:rPr lang="en-GB" sz="2800" dirty="0"/>
              <a:t>Al-Qaeda in the Arabian Peninsula (AQAP)</a:t>
            </a:r>
          </a:p>
          <a:p>
            <a:pPr marL="88900" indent="-88900">
              <a:buFont typeface="Wingdings" panose="05000000000000000000" pitchFamily="2" charset="2"/>
              <a:buChar char="q"/>
            </a:pPr>
            <a:r>
              <a:rPr lang="en-GB" sz="2800" dirty="0"/>
              <a:t>Al Qaeda Kurdish Battalions (AQKB</a:t>
            </a:r>
            <a:r>
              <a:rPr lang="en-GB" sz="2800" b="1" dirty="0" smtClean="0"/>
              <a:t>)</a:t>
            </a:r>
          </a:p>
          <a:p>
            <a:pPr marL="88900" indent="-88900">
              <a:buFont typeface="Wingdings" panose="05000000000000000000" pitchFamily="2" charset="2"/>
              <a:buChar char="q"/>
            </a:pPr>
            <a:r>
              <a:rPr lang="en-GB" sz="2800" b="1" dirty="0"/>
              <a:t> </a:t>
            </a:r>
            <a:r>
              <a:rPr lang="en-GB" sz="2800" dirty="0"/>
              <a:t>Al </a:t>
            </a:r>
            <a:r>
              <a:rPr lang="en-GB" sz="2800" dirty="0" err="1"/>
              <a:t>Shabaab</a:t>
            </a:r>
            <a:r>
              <a:rPr lang="en-GB" sz="2800" dirty="0"/>
              <a:t> </a:t>
            </a:r>
          </a:p>
          <a:p>
            <a:r>
              <a:rPr lang="en-GB" sz="2800" b="1" dirty="0"/>
              <a:t> </a:t>
            </a:r>
            <a:endParaRPr lang="en-GB" sz="2800" dirty="0" smtClean="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220" name="Picture 4" descr="Image result for AL-QAEDA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853" y="165995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AL-QAEDA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649" y="165995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Image result for AL-QAEDA BOO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153" y="3591147"/>
            <a:ext cx="17430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Image result for AL-QAEDA BOOK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8408" y="1659953"/>
            <a:ext cx="1781175" cy="2562226"/>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Image result for AL-QAEDA BOOK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7520" y="3993006"/>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2700" y="4228011"/>
            <a:ext cx="1810958" cy="280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42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sz="2800" dirty="0" smtClean="0"/>
              <a:t>The global salafi-jihadist movement</a:t>
            </a:r>
            <a:br>
              <a:rPr lang="en-GB" sz="2800" dirty="0" smtClean="0"/>
            </a:br>
            <a:r>
              <a:rPr lang="en-GB" dirty="0" smtClean="0"/>
              <a:t>ISIS </a:t>
            </a:r>
            <a:endParaRPr lang="en-GB" dirty="0"/>
          </a:p>
        </p:txBody>
      </p:sp>
      <p:sp>
        <p:nvSpPr>
          <p:cNvPr id="5" name="TextBox 4"/>
          <p:cNvSpPr txBox="1"/>
          <p:nvPr/>
        </p:nvSpPr>
        <p:spPr>
          <a:xfrm>
            <a:off x="612775" y="1659951"/>
            <a:ext cx="6797959" cy="5262979"/>
          </a:xfrm>
          <a:prstGeom prst="rect">
            <a:avLst/>
          </a:prstGeom>
          <a:noFill/>
        </p:spPr>
        <p:txBody>
          <a:bodyPr wrap="square" rtlCol="0">
            <a:spAutoFit/>
          </a:bodyPr>
          <a:lstStyle/>
          <a:p>
            <a:pPr marL="88900" indent="-88900">
              <a:buFont typeface="Wingdings" panose="05000000000000000000" pitchFamily="2" charset="2"/>
              <a:buChar char="q"/>
            </a:pPr>
            <a:r>
              <a:rPr lang="en-GB" sz="2800" dirty="0" smtClean="0"/>
              <a:t> Still very relevant despite loss of territory </a:t>
            </a:r>
          </a:p>
          <a:p>
            <a:pPr marL="88900" indent="-88900">
              <a:buFont typeface="Wingdings" panose="05000000000000000000" pitchFamily="2" charset="2"/>
              <a:buChar char="q"/>
            </a:pPr>
            <a:r>
              <a:rPr lang="en-GB" sz="2800" dirty="0"/>
              <a:t> </a:t>
            </a:r>
            <a:r>
              <a:rPr lang="en-GB" sz="2800" dirty="0" smtClean="0"/>
              <a:t>ISIS’s organizational </a:t>
            </a:r>
            <a:r>
              <a:rPr lang="en-GB" sz="2800" dirty="0"/>
              <a:t>structure </a:t>
            </a:r>
            <a:r>
              <a:rPr lang="en-GB" sz="2800" dirty="0" smtClean="0"/>
              <a:t>fairly </a:t>
            </a:r>
            <a:r>
              <a:rPr lang="en-GB" sz="2800" dirty="0"/>
              <a:t>decentralized. Local </a:t>
            </a:r>
            <a:r>
              <a:rPr lang="en-GB" sz="2800" dirty="0" smtClean="0"/>
              <a:t>provinces/affiliated groups have autonomy </a:t>
            </a:r>
            <a:r>
              <a:rPr lang="en-GB" sz="2800" dirty="0"/>
              <a:t>to run daily </a:t>
            </a:r>
            <a:r>
              <a:rPr lang="en-GB" sz="2800" dirty="0" smtClean="0"/>
              <a:t>operations  </a:t>
            </a:r>
          </a:p>
          <a:p>
            <a:pPr marL="88900" indent="-88900">
              <a:buFont typeface="Wingdings" panose="05000000000000000000" pitchFamily="2" charset="2"/>
              <a:buChar char="q"/>
            </a:pPr>
            <a:r>
              <a:rPr lang="en-GB" sz="2800" dirty="0" smtClean="0"/>
              <a:t> ISIS established </a:t>
            </a:r>
            <a:r>
              <a:rPr lang="en-GB" sz="2800" dirty="0"/>
              <a:t>a “virtual caliphate” across countries and continents </a:t>
            </a:r>
            <a:r>
              <a:rPr lang="en-GB" sz="2800" dirty="0" smtClean="0"/>
              <a:t>via social </a:t>
            </a:r>
            <a:r>
              <a:rPr lang="en-GB" sz="2800" dirty="0"/>
              <a:t>media and encrypted </a:t>
            </a:r>
            <a:r>
              <a:rPr lang="en-GB" sz="2800" dirty="0" smtClean="0"/>
              <a:t>communications</a:t>
            </a:r>
          </a:p>
          <a:p>
            <a:pPr marL="88900" indent="-88900">
              <a:buFont typeface="Wingdings" panose="05000000000000000000" pitchFamily="2" charset="2"/>
              <a:buChar char="q"/>
            </a:pPr>
            <a:r>
              <a:rPr lang="en-GB" sz="2800" dirty="0"/>
              <a:t> </a:t>
            </a:r>
            <a:r>
              <a:rPr lang="en-GB" sz="2800" dirty="0" smtClean="0"/>
              <a:t>It has shifted </a:t>
            </a:r>
            <a:r>
              <a:rPr lang="en-GB" sz="2800" dirty="0"/>
              <a:t>from conventional war to guerrilla warfare and </a:t>
            </a:r>
            <a:r>
              <a:rPr lang="en-GB" sz="2800" dirty="0" smtClean="0"/>
              <a:t>terrorism</a:t>
            </a:r>
            <a:endParaRPr lang="en-GB" sz="2800" dirty="0"/>
          </a:p>
          <a:p>
            <a:pPr marL="88900" indent="-88900">
              <a:buFont typeface="Wingdings" panose="05000000000000000000" pitchFamily="2" charset="2"/>
              <a:buChar char="q"/>
            </a:pPr>
            <a:endParaRPr lang="en-GB" sz="2800" dirty="0" smtClean="0"/>
          </a:p>
          <a:p>
            <a:r>
              <a:rPr lang="en-GB" sz="2800" b="1" dirty="0"/>
              <a:t> </a:t>
            </a:r>
            <a:endParaRPr lang="en-GB" sz="2800" dirty="0" smtClean="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p:cNvPicPr>
            <a:picLocks noChangeAspect="1"/>
          </p:cNvPicPr>
          <p:nvPr/>
        </p:nvPicPr>
        <p:blipFill>
          <a:blip r:embed="rId3"/>
          <a:stretch>
            <a:fillRect/>
          </a:stretch>
        </p:blipFill>
        <p:spPr>
          <a:xfrm>
            <a:off x="7492621" y="1729426"/>
            <a:ext cx="4281203" cy="4562191"/>
          </a:xfrm>
          <a:prstGeom prst="rect">
            <a:avLst/>
          </a:prstGeom>
        </p:spPr>
      </p:pic>
    </p:spTree>
    <p:extLst>
      <p:ext uri="{BB962C8B-B14F-4D97-AF65-F5344CB8AC3E}">
        <p14:creationId xmlns:p14="http://schemas.microsoft.com/office/powerpoint/2010/main" val="25650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sz="2800" dirty="0" smtClean="0"/>
              <a:t>The global salafi-jihadist movement</a:t>
            </a:r>
            <a:br>
              <a:rPr lang="en-GB" sz="2800" dirty="0" smtClean="0"/>
            </a:br>
            <a:r>
              <a:rPr lang="en-GB" dirty="0" smtClean="0"/>
              <a:t>ISIS-affiliated </a:t>
            </a:r>
            <a:r>
              <a:rPr lang="en-GB" dirty="0"/>
              <a:t>organisations </a:t>
            </a:r>
          </a:p>
        </p:txBody>
      </p:sp>
      <p:sp>
        <p:nvSpPr>
          <p:cNvPr id="5" name="TextBox 4"/>
          <p:cNvSpPr txBox="1"/>
          <p:nvPr/>
        </p:nvSpPr>
        <p:spPr>
          <a:xfrm>
            <a:off x="612775" y="1659951"/>
            <a:ext cx="4546079" cy="4832092"/>
          </a:xfrm>
          <a:prstGeom prst="rect">
            <a:avLst/>
          </a:prstGeom>
          <a:noFill/>
        </p:spPr>
        <p:txBody>
          <a:bodyPr wrap="square" rtlCol="0">
            <a:spAutoFit/>
          </a:bodyPr>
          <a:lstStyle/>
          <a:p>
            <a:pPr marL="88900" indent="-88900">
              <a:buFont typeface="Wingdings" panose="05000000000000000000" pitchFamily="2" charset="2"/>
              <a:buChar char="q"/>
            </a:pPr>
            <a:r>
              <a:rPr lang="en-GB" sz="2800" dirty="0" smtClean="0"/>
              <a:t> </a:t>
            </a:r>
            <a:r>
              <a:rPr lang="en-GB" sz="2800" dirty="0" err="1"/>
              <a:t>Ansar</a:t>
            </a:r>
            <a:r>
              <a:rPr lang="en-GB" sz="2800" dirty="0"/>
              <a:t> al-Islam</a:t>
            </a:r>
          </a:p>
          <a:p>
            <a:pPr marL="88900" indent="-88900">
              <a:buFont typeface="Wingdings" panose="05000000000000000000" pitchFamily="2" charset="2"/>
              <a:buChar char="q"/>
            </a:pPr>
            <a:r>
              <a:rPr lang="en-GB" sz="2800" dirty="0" smtClean="0"/>
              <a:t> Islamic </a:t>
            </a:r>
            <a:r>
              <a:rPr lang="en-GB" sz="2800" dirty="0"/>
              <a:t>State </a:t>
            </a:r>
            <a:r>
              <a:rPr lang="en-GB" sz="2800" dirty="0" smtClean="0"/>
              <a:t>Libya</a:t>
            </a:r>
          </a:p>
          <a:p>
            <a:pPr marL="88900" indent="-88900">
              <a:buFont typeface="Wingdings" panose="05000000000000000000" pitchFamily="2" charset="2"/>
              <a:buChar char="q"/>
            </a:pPr>
            <a:r>
              <a:rPr lang="en-GB" sz="2800" dirty="0"/>
              <a:t> Islamic State Sinai</a:t>
            </a:r>
          </a:p>
          <a:p>
            <a:pPr marL="88900" indent="-88900">
              <a:buFont typeface="Wingdings" panose="05000000000000000000" pitchFamily="2" charset="2"/>
              <a:buChar char="q"/>
            </a:pPr>
            <a:r>
              <a:rPr lang="en-GB" sz="2800" dirty="0" smtClean="0"/>
              <a:t> Islamic </a:t>
            </a:r>
            <a:r>
              <a:rPr lang="en-GB" sz="2800" dirty="0"/>
              <a:t>State </a:t>
            </a:r>
            <a:r>
              <a:rPr lang="en-GB" sz="2800" dirty="0" smtClean="0"/>
              <a:t>Khorasan</a:t>
            </a:r>
          </a:p>
          <a:p>
            <a:pPr marL="88900" indent="-88900">
              <a:buFont typeface="Wingdings" panose="05000000000000000000" pitchFamily="2" charset="2"/>
              <a:buChar char="q"/>
            </a:pPr>
            <a:r>
              <a:rPr lang="en-GB" sz="2800" dirty="0"/>
              <a:t> Islamic State West Africa</a:t>
            </a:r>
          </a:p>
          <a:p>
            <a:pPr marL="88900" indent="-88900">
              <a:buFont typeface="Wingdings" panose="05000000000000000000" pitchFamily="2" charset="2"/>
              <a:buChar char="q"/>
            </a:pPr>
            <a:r>
              <a:rPr lang="en-GB" sz="2800" dirty="0" smtClean="0"/>
              <a:t> Islamic </a:t>
            </a:r>
            <a:r>
              <a:rPr lang="en-GB" sz="2800" dirty="0"/>
              <a:t>State Greater Sahara</a:t>
            </a:r>
          </a:p>
          <a:p>
            <a:pPr marL="88900" indent="-88900">
              <a:buFont typeface="Wingdings" panose="05000000000000000000" pitchFamily="2" charset="2"/>
              <a:buChar char="q"/>
            </a:pPr>
            <a:endParaRPr lang="en-GB" sz="2800" b="1" dirty="0"/>
          </a:p>
          <a:p>
            <a:pPr marL="88900" indent="-88900">
              <a:buFont typeface="Wingdings" panose="05000000000000000000" pitchFamily="2" charset="2"/>
              <a:buChar char="q"/>
            </a:pPr>
            <a:endParaRPr lang="en-GB" sz="2800" b="1" dirty="0"/>
          </a:p>
          <a:p>
            <a:pPr marL="88900" indent="-88900">
              <a:buFont typeface="Wingdings" panose="05000000000000000000" pitchFamily="2" charset="2"/>
              <a:buChar char="q"/>
            </a:pPr>
            <a:endParaRPr lang="en-GB" sz="2800" dirty="0" smtClean="0"/>
          </a:p>
          <a:p>
            <a:r>
              <a:rPr lang="en-GB" sz="2800" b="1" dirty="0"/>
              <a:t> </a:t>
            </a:r>
            <a:endParaRPr lang="en-GB" sz="2800" dirty="0" smtClean="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6" name="Picture 15"/>
          <p:cNvPicPr>
            <a:picLocks noChangeAspect="1"/>
          </p:cNvPicPr>
          <p:nvPr/>
        </p:nvPicPr>
        <p:blipFill>
          <a:blip r:embed="rId3"/>
          <a:stretch>
            <a:fillRect/>
          </a:stretch>
        </p:blipFill>
        <p:spPr>
          <a:xfrm>
            <a:off x="5253179" y="1721465"/>
            <a:ext cx="6340593" cy="4770578"/>
          </a:xfrm>
          <a:prstGeom prst="rect">
            <a:avLst/>
          </a:prstGeom>
        </p:spPr>
      </p:pic>
    </p:spTree>
    <p:extLst>
      <p:ext uri="{BB962C8B-B14F-4D97-AF65-F5344CB8AC3E}">
        <p14:creationId xmlns:p14="http://schemas.microsoft.com/office/powerpoint/2010/main" val="222685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sz="2800" dirty="0" smtClean="0"/>
              <a:t>The global salafi-jihadist movement</a:t>
            </a:r>
            <a:br>
              <a:rPr lang="en-GB" sz="2800" dirty="0" smtClean="0"/>
            </a:br>
            <a:r>
              <a:rPr lang="en-GB" dirty="0" smtClean="0"/>
              <a:t>Non-affiliated </a:t>
            </a:r>
            <a:r>
              <a:rPr lang="en-GB" dirty="0"/>
              <a:t>organisations </a:t>
            </a:r>
          </a:p>
        </p:txBody>
      </p:sp>
      <p:sp>
        <p:nvSpPr>
          <p:cNvPr id="5" name="TextBox 4"/>
          <p:cNvSpPr txBox="1"/>
          <p:nvPr/>
        </p:nvSpPr>
        <p:spPr>
          <a:xfrm>
            <a:off x="612775" y="1659951"/>
            <a:ext cx="5187524" cy="3108543"/>
          </a:xfrm>
          <a:prstGeom prst="rect">
            <a:avLst/>
          </a:prstGeom>
          <a:noFill/>
        </p:spPr>
        <p:txBody>
          <a:bodyPr wrap="square" rtlCol="0">
            <a:spAutoFit/>
          </a:bodyPr>
          <a:lstStyle/>
          <a:p>
            <a:pPr marL="88900" indent="-88900">
              <a:buFont typeface="Wingdings" panose="05000000000000000000" pitchFamily="2" charset="2"/>
              <a:buChar char="q"/>
            </a:pPr>
            <a:r>
              <a:rPr lang="en-GB" sz="2800" dirty="0"/>
              <a:t> </a:t>
            </a:r>
            <a:r>
              <a:rPr lang="en-GB" sz="2800" dirty="0" err="1"/>
              <a:t>Hay'at</a:t>
            </a:r>
            <a:r>
              <a:rPr lang="en-GB" sz="2800" dirty="0"/>
              <a:t> </a:t>
            </a:r>
            <a:r>
              <a:rPr lang="en-GB" sz="2800" dirty="0" err="1"/>
              <a:t>Tahrir</a:t>
            </a:r>
            <a:r>
              <a:rPr lang="en-GB" sz="2800" dirty="0"/>
              <a:t> al-Sham (Formerly </a:t>
            </a:r>
            <a:r>
              <a:rPr lang="en-GB" sz="2800" dirty="0" err="1"/>
              <a:t>Jabhat</a:t>
            </a:r>
            <a:r>
              <a:rPr lang="en-GB" sz="2800" dirty="0"/>
              <a:t> al-</a:t>
            </a:r>
            <a:r>
              <a:rPr lang="en-GB" sz="2800" dirty="0" err="1"/>
              <a:t>Nusra</a:t>
            </a:r>
            <a:r>
              <a:rPr lang="en-GB" sz="2800" dirty="0" smtClean="0"/>
              <a:t>)</a:t>
            </a:r>
          </a:p>
          <a:p>
            <a:pPr marL="88900" indent="-88900">
              <a:buFont typeface="Wingdings" panose="05000000000000000000" pitchFamily="2" charset="2"/>
              <a:buChar char="q"/>
            </a:pPr>
            <a:r>
              <a:rPr lang="en-GB" sz="2800" b="1" dirty="0"/>
              <a:t> </a:t>
            </a:r>
            <a:r>
              <a:rPr lang="en-GB" sz="2800" dirty="0" err="1"/>
              <a:t>Tehreek</a:t>
            </a:r>
            <a:r>
              <a:rPr lang="en-GB" sz="2800" dirty="0"/>
              <a:t>-E-Taliban Pakistan </a:t>
            </a:r>
            <a:r>
              <a:rPr lang="en-GB" sz="2800" dirty="0" smtClean="0"/>
              <a:t>(TTP)</a:t>
            </a:r>
          </a:p>
          <a:p>
            <a:endParaRPr lang="en-GB" sz="2800" dirty="0" smtClean="0"/>
          </a:p>
          <a:p>
            <a:pPr marL="88900" indent="-88900">
              <a:buFont typeface="Wingdings" panose="05000000000000000000" pitchFamily="2" charset="2"/>
              <a:buChar char="q"/>
            </a:pPr>
            <a:endParaRPr lang="en-GB" sz="2800" b="1" dirty="0"/>
          </a:p>
          <a:p>
            <a:pPr marL="88900" indent="-88900">
              <a:buFont typeface="Wingdings" panose="05000000000000000000" pitchFamily="2" charset="2"/>
              <a:buChar char="q"/>
            </a:pPr>
            <a:endParaRPr lang="en-GB" sz="2800" dirty="0" smtClean="0"/>
          </a:p>
          <a:p>
            <a:r>
              <a:rPr lang="en-GB" sz="2800" b="1" dirty="0"/>
              <a:t> </a:t>
            </a:r>
            <a:endParaRPr lang="en-GB" sz="2800" dirty="0" smtClean="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8" name="Picture 17"/>
          <p:cNvPicPr>
            <a:picLocks noChangeAspect="1"/>
          </p:cNvPicPr>
          <p:nvPr/>
        </p:nvPicPr>
        <p:blipFill>
          <a:blip r:embed="rId3"/>
          <a:stretch>
            <a:fillRect/>
          </a:stretch>
        </p:blipFill>
        <p:spPr>
          <a:xfrm>
            <a:off x="7076577" y="1547348"/>
            <a:ext cx="3993006" cy="2434760"/>
          </a:xfrm>
          <a:prstGeom prst="rect">
            <a:avLst/>
          </a:prstGeom>
        </p:spPr>
      </p:pic>
      <p:pic>
        <p:nvPicPr>
          <p:cNvPr id="11276" name="Picture 12" descr="Image result for tehreek-e-taliban pakist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424" y="3654069"/>
            <a:ext cx="4212372"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63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sz="2800" dirty="0" smtClean="0"/>
              <a:t>The global salafi-jihadist movement</a:t>
            </a:r>
            <a:br>
              <a:rPr lang="en-GB" sz="2800" dirty="0" smtClean="0"/>
            </a:br>
            <a:r>
              <a:rPr lang="en-GB" dirty="0" smtClean="0"/>
              <a:t>LONEWOLVES AND HOMEGROWN CELLS </a:t>
            </a:r>
            <a:endParaRPr lang="en-GB" dirty="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4338" name="Picture 2" descr="Image result for ISLAMIC TERRORISM IN EU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867444"/>
            <a:ext cx="11274425" cy="457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66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712B6A8-CCDB-41BF-96E7-5F8ED8FE9D73}"/>
              </a:ext>
            </a:extLst>
          </p:cNvPr>
          <p:cNvSpPr txBox="1">
            <a:spLocks/>
          </p:cNvSpPr>
          <p:nvPr/>
        </p:nvSpPr>
        <p:spPr>
          <a:xfrm>
            <a:off x="7137647" y="484559"/>
            <a:ext cx="4936589" cy="551579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endParaRPr lang="en-GB" dirty="0"/>
          </a:p>
          <a:p>
            <a:pPr algn="ctr"/>
            <a:endParaRPr lang="en-GB" dirty="0"/>
          </a:p>
          <a:p>
            <a:pPr algn="ctr"/>
            <a:r>
              <a:rPr lang="en-GB" dirty="0" smtClean="0"/>
              <a:t>Terrorism</a:t>
            </a:r>
            <a:endParaRPr lang="en-GB" dirty="0"/>
          </a:p>
          <a:p>
            <a:pPr algn="ctr"/>
            <a:endParaRPr lang="en-GB" sz="2800" dirty="0"/>
          </a:p>
          <a:p>
            <a:pPr algn="ctr"/>
            <a:r>
              <a:rPr lang="en-GB" sz="2800" dirty="0"/>
              <a:t>Dr Fabio Scarpello</a:t>
            </a:r>
          </a:p>
          <a:p>
            <a:pPr algn="ctr"/>
            <a:endParaRPr lang="en-GB" dirty="0"/>
          </a:p>
          <a:p>
            <a:pPr algn="ctr"/>
            <a:r>
              <a:rPr lang="en-GB" dirty="0"/>
              <a:t>Week 7</a:t>
            </a:r>
          </a:p>
          <a:p>
            <a:pPr algn="ctr"/>
            <a:endParaRPr lang="en-GB" dirty="0"/>
          </a:p>
          <a:p>
            <a:pPr algn="ctr"/>
            <a:r>
              <a:rPr lang="en-GB" dirty="0"/>
              <a:t>What is the Global Salafi-Jihadist movement and how dangerous is it? </a:t>
            </a:r>
          </a:p>
          <a:p>
            <a:pPr algn="ctr"/>
            <a:endParaRPr lang="en-GB" dirty="0"/>
          </a:p>
        </p:txBody>
      </p:sp>
      <p:sp>
        <p:nvSpPr>
          <p:cNvPr id="2" name="AutoShape 2" descr="Image result for root causes of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2"/>
          <a:stretch>
            <a:fillRect/>
          </a:stretch>
        </p:blipFill>
        <p:spPr>
          <a:xfrm>
            <a:off x="734242" y="839167"/>
            <a:ext cx="6455121" cy="5438350"/>
          </a:xfrm>
          <a:prstGeom prst="rect">
            <a:avLst/>
          </a:prstGeom>
        </p:spPr>
      </p:pic>
    </p:spTree>
    <p:extLst>
      <p:ext uri="{BB962C8B-B14F-4D97-AF65-F5344CB8AC3E}">
        <p14:creationId xmlns:p14="http://schemas.microsoft.com/office/powerpoint/2010/main" val="54931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sz="2800" dirty="0"/>
              <a:t>The global salafi-jihadist movement</a:t>
            </a:r>
            <a:br>
              <a:rPr lang="en-GB" sz="2800" dirty="0"/>
            </a:br>
            <a:r>
              <a:rPr lang="en-GB" dirty="0"/>
              <a:t>The case of Africa</a:t>
            </a:r>
            <a:r>
              <a:rPr lang="en-GB" dirty="0" smtClean="0"/>
              <a:t> </a:t>
            </a:r>
            <a:endParaRPr lang="en-GB" dirty="0"/>
          </a:p>
        </p:txBody>
      </p:sp>
      <p:sp>
        <p:nvSpPr>
          <p:cNvPr id="5" name="TextBox 4"/>
          <p:cNvSpPr txBox="1"/>
          <p:nvPr/>
        </p:nvSpPr>
        <p:spPr>
          <a:xfrm>
            <a:off x="612775" y="1659951"/>
            <a:ext cx="4546079" cy="1815882"/>
          </a:xfrm>
          <a:prstGeom prst="rect">
            <a:avLst/>
          </a:prstGeom>
          <a:noFill/>
        </p:spPr>
        <p:txBody>
          <a:bodyPr wrap="square" rtlCol="0">
            <a:spAutoFit/>
          </a:bodyPr>
          <a:lstStyle/>
          <a:p>
            <a:endParaRPr lang="en-GB" sz="2800" b="1" dirty="0"/>
          </a:p>
          <a:p>
            <a:pPr marL="88900" indent="-88900">
              <a:buFont typeface="Wingdings" panose="05000000000000000000" pitchFamily="2" charset="2"/>
              <a:buChar char="q"/>
            </a:pPr>
            <a:endParaRPr lang="en-GB" sz="2800" b="1" dirty="0"/>
          </a:p>
          <a:p>
            <a:pPr marL="88900" indent="-88900">
              <a:buFont typeface="Wingdings" panose="05000000000000000000" pitchFamily="2" charset="2"/>
              <a:buChar char="q"/>
            </a:pPr>
            <a:endParaRPr lang="en-GB" sz="2800" dirty="0" smtClean="0"/>
          </a:p>
          <a:p>
            <a:r>
              <a:rPr lang="en-GB" sz="2800" b="1" dirty="0"/>
              <a:t> </a:t>
            </a:r>
            <a:endParaRPr lang="en-GB" sz="2800" dirty="0" smtClean="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2292" name="Picture 4" descr="Image result for TERRORISM IN AFRIC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665" y="2430388"/>
            <a:ext cx="7272670" cy="4154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Chevron 4"/>
          <p:cNvSpPr/>
          <p:nvPr/>
        </p:nvSpPr>
        <p:spPr>
          <a:xfrm>
            <a:off x="5469917" y="3160680"/>
            <a:ext cx="1252166" cy="53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endParaRPr lang="en-AU" sz="3700" dirty="0"/>
          </a:p>
        </p:txBody>
      </p:sp>
      <p:sp>
        <p:nvSpPr>
          <p:cNvPr id="6" name="TextBox 5"/>
          <p:cNvSpPr txBox="1"/>
          <p:nvPr/>
        </p:nvSpPr>
        <p:spPr>
          <a:xfrm>
            <a:off x="356779" y="558002"/>
            <a:ext cx="11516773" cy="1107996"/>
          </a:xfrm>
          <a:prstGeom prst="rect">
            <a:avLst/>
          </a:prstGeom>
          <a:noFill/>
        </p:spPr>
        <p:txBody>
          <a:bodyPr wrap="square" rtlCol="0">
            <a:spAutoFit/>
          </a:bodyPr>
          <a:lstStyle/>
          <a:p>
            <a:r>
              <a:rPr lang="en-GB" sz="6600" dirty="0" smtClean="0">
                <a:solidFill>
                  <a:schemeClr val="bg1"/>
                </a:solidFill>
              </a:rPr>
              <a:t>THE GENESIS OF THE GSJM </a:t>
            </a:r>
            <a:endParaRPr lang="en-GB" sz="6600" dirty="0">
              <a:solidFill>
                <a:schemeClr val="bg1"/>
              </a:solidFill>
            </a:endParaRPr>
          </a:p>
        </p:txBody>
      </p:sp>
      <p:sp>
        <p:nvSpPr>
          <p:cNvPr id="3" name="AutoShape 2" descr="Image result for neolibera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730157" y="1766655"/>
            <a:ext cx="5281682" cy="4832035"/>
          </a:xfrm>
          <a:prstGeom prst="rect">
            <a:avLst/>
          </a:prstGeom>
        </p:spPr>
      </p:pic>
    </p:spTree>
    <p:extLst>
      <p:ext uri="{BB962C8B-B14F-4D97-AF65-F5344CB8AC3E}">
        <p14:creationId xmlns:p14="http://schemas.microsoft.com/office/powerpoint/2010/main" val="18062617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dirty="0"/>
              <a:t>THE GENESIS OF THE GSJM </a:t>
            </a:r>
          </a:p>
        </p:txBody>
      </p:sp>
      <p:sp>
        <p:nvSpPr>
          <p:cNvPr id="5" name="TextBox 4"/>
          <p:cNvSpPr txBox="1"/>
          <p:nvPr/>
        </p:nvSpPr>
        <p:spPr>
          <a:xfrm>
            <a:off x="612776" y="1659951"/>
            <a:ext cx="6559124" cy="4616648"/>
          </a:xfrm>
          <a:prstGeom prst="rect">
            <a:avLst/>
          </a:prstGeom>
          <a:noFill/>
        </p:spPr>
        <p:txBody>
          <a:bodyPr wrap="square" rtlCol="0">
            <a:spAutoFit/>
          </a:bodyPr>
          <a:lstStyle/>
          <a:p>
            <a:pPr marL="88900" indent="-88900">
              <a:buFont typeface="Wingdings" panose="05000000000000000000" pitchFamily="2" charset="2"/>
              <a:buChar char="q"/>
            </a:pPr>
            <a:r>
              <a:rPr lang="en-GB" sz="2800" dirty="0" smtClean="0"/>
              <a:t> </a:t>
            </a:r>
            <a:r>
              <a:rPr lang="en-GB" sz="3800" dirty="0" smtClean="0"/>
              <a:t>Post-Afghanistan </a:t>
            </a:r>
            <a:r>
              <a:rPr lang="en-GB" sz="3800" dirty="0"/>
              <a:t>local </a:t>
            </a:r>
            <a:r>
              <a:rPr lang="en-GB" sz="3800" dirty="0" smtClean="0"/>
              <a:t>jihads in the early 1990 till mid-1990s</a:t>
            </a:r>
          </a:p>
          <a:p>
            <a:pPr marL="88900" indent="-88900">
              <a:buFont typeface="Wingdings" panose="05000000000000000000" pitchFamily="2" charset="2"/>
              <a:buChar char="q"/>
            </a:pPr>
            <a:r>
              <a:rPr lang="en-GB" sz="3800" i="1" dirty="0"/>
              <a:t> </a:t>
            </a:r>
            <a:r>
              <a:rPr lang="en-GB" sz="3800" dirty="0"/>
              <a:t>Al-Qaeda targets the Far Enemy </a:t>
            </a:r>
            <a:r>
              <a:rPr lang="en-GB" sz="3800" dirty="0" smtClean="0"/>
              <a:t>from mi-1990s until 2001</a:t>
            </a:r>
          </a:p>
          <a:p>
            <a:pPr marL="88900" indent="-88900">
              <a:buFont typeface="Wingdings" panose="05000000000000000000" pitchFamily="2" charset="2"/>
              <a:buChar char="q"/>
            </a:pPr>
            <a:r>
              <a:rPr lang="en-GB" sz="3800" dirty="0"/>
              <a:t> </a:t>
            </a:r>
            <a:r>
              <a:rPr lang="en-GB" sz="3800" dirty="0" smtClean="0"/>
              <a:t>US invasion of Iraq in 2003</a:t>
            </a:r>
          </a:p>
          <a:p>
            <a:pPr marL="88900" indent="-88900">
              <a:buFont typeface="Wingdings" panose="05000000000000000000" pitchFamily="2" charset="2"/>
              <a:buChar char="q"/>
            </a:pPr>
            <a:r>
              <a:rPr lang="en-GB" sz="3800" dirty="0"/>
              <a:t> The collapse and suppression of the Arab </a:t>
            </a:r>
            <a:r>
              <a:rPr lang="en-GB" sz="3800" dirty="0" smtClean="0"/>
              <a:t>Spring from 2011</a:t>
            </a:r>
            <a:endParaRPr lang="en-GB" sz="3800" dirty="0"/>
          </a:p>
          <a:p>
            <a:endParaRPr lang="en-GB" sz="2800" dirty="0" smtClean="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7412" name="Picture 4" descr="Image result for us invasion of ir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900" y="1867331"/>
            <a:ext cx="4497978" cy="404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dirty="0"/>
              <a:t>THE GENESIS OF THE GSJM </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 name="Picture 9">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4334" y="2109701"/>
            <a:ext cx="8362899" cy="3895313"/>
          </a:xfrm>
          <a:prstGeom prst="rect">
            <a:avLst/>
          </a:prstGeom>
          <a:noFill/>
          <a:ln>
            <a:noFill/>
          </a:ln>
        </p:spPr>
      </p:pic>
    </p:spTree>
    <p:extLst>
      <p:ext uri="{BB962C8B-B14F-4D97-AF65-F5344CB8AC3E}">
        <p14:creationId xmlns:p14="http://schemas.microsoft.com/office/powerpoint/2010/main" val="2359652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Chevron 4"/>
          <p:cNvSpPr/>
          <p:nvPr/>
        </p:nvSpPr>
        <p:spPr>
          <a:xfrm>
            <a:off x="5469917" y="3160680"/>
            <a:ext cx="1252166" cy="53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endParaRPr lang="en-AU" sz="3700" dirty="0"/>
          </a:p>
        </p:txBody>
      </p:sp>
      <p:sp>
        <p:nvSpPr>
          <p:cNvPr id="6" name="TextBox 5"/>
          <p:cNvSpPr txBox="1"/>
          <p:nvPr/>
        </p:nvSpPr>
        <p:spPr>
          <a:xfrm>
            <a:off x="351261" y="4481858"/>
            <a:ext cx="11489477" cy="2123658"/>
          </a:xfrm>
          <a:prstGeom prst="rect">
            <a:avLst/>
          </a:prstGeom>
          <a:noFill/>
        </p:spPr>
        <p:txBody>
          <a:bodyPr wrap="square" rtlCol="0">
            <a:spAutoFit/>
          </a:bodyPr>
          <a:lstStyle/>
          <a:p>
            <a:r>
              <a:rPr lang="en-GB" sz="6600" dirty="0" smtClean="0">
                <a:solidFill>
                  <a:schemeClr val="bg1"/>
                </a:solidFill>
              </a:rPr>
              <a:t>WHY IS THE GSJM SO DIFFICULT TO END</a:t>
            </a:r>
            <a:endParaRPr lang="en-GB" sz="6600" dirty="0">
              <a:solidFill>
                <a:schemeClr val="bg1"/>
              </a:solidFill>
            </a:endParaRPr>
          </a:p>
        </p:txBody>
      </p:sp>
      <p:sp>
        <p:nvSpPr>
          <p:cNvPr id="3" name="AutoShape 2" descr="Image result for neolibera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351261" y="354557"/>
            <a:ext cx="11489477" cy="3992254"/>
          </a:xfrm>
          <a:prstGeom prst="rect">
            <a:avLst/>
          </a:prstGeom>
        </p:spPr>
      </p:pic>
    </p:spTree>
    <p:extLst>
      <p:ext uri="{BB962C8B-B14F-4D97-AF65-F5344CB8AC3E}">
        <p14:creationId xmlns:p14="http://schemas.microsoft.com/office/powerpoint/2010/main" val="29321910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dirty="0"/>
              <a:t>WHY IS THE GSJM SO DIFFICULT TO </a:t>
            </a:r>
            <a:r>
              <a:rPr lang="en-GB" dirty="0" smtClean="0"/>
              <a:t>END </a:t>
            </a:r>
            <a:endParaRPr lang="en-GB" dirty="0"/>
          </a:p>
        </p:txBody>
      </p:sp>
      <p:sp>
        <p:nvSpPr>
          <p:cNvPr id="5" name="TextBox 4"/>
          <p:cNvSpPr txBox="1"/>
          <p:nvPr/>
        </p:nvSpPr>
        <p:spPr>
          <a:xfrm>
            <a:off x="612775" y="1386995"/>
            <a:ext cx="7405284" cy="4708981"/>
          </a:xfrm>
          <a:prstGeom prst="rect">
            <a:avLst/>
          </a:prstGeom>
          <a:noFill/>
        </p:spPr>
        <p:txBody>
          <a:bodyPr wrap="square" rtlCol="0">
            <a:spAutoFit/>
          </a:bodyPr>
          <a:lstStyle/>
          <a:p>
            <a:pPr>
              <a:buFont typeface="Wingdings" panose="05000000000000000000" pitchFamily="2" charset="2"/>
              <a:buChar char="q"/>
            </a:pPr>
            <a:r>
              <a:rPr lang="en-GB" sz="3000" dirty="0" smtClean="0"/>
              <a:t> Violent political conflicts in the Middle East</a:t>
            </a:r>
          </a:p>
          <a:p>
            <a:pPr>
              <a:buFont typeface="Wingdings" panose="05000000000000000000" pitchFamily="2" charset="2"/>
              <a:buChar char="q"/>
            </a:pPr>
            <a:r>
              <a:rPr lang="en-GB" sz="3000" dirty="0" smtClean="0"/>
              <a:t> Escalating geopolitical rivalries in the Middle East</a:t>
            </a:r>
          </a:p>
          <a:p>
            <a:pPr>
              <a:buFont typeface="Wingdings" panose="05000000000000000000" pitchFamily="2" charset="2"/>
              <a:buChar char="q"/>
            </a:pPr>
            <a:r>
              <a:rPr lang="en-GB" sz="3000" dirty="0"/>
              <a:t> </a:t>
            </a:r>
            <a:r>
              <a:rPr lang="en-GB" sz="3000" dirty="0" smtClean="0"/>
              <a:t>Sunni-Shia sectarianism at historical high </a:t>
            </a:r>
          </a:p>
          <a:p>
            <a:pPr>
              <a:buFont typeface="Wingdings" panose="05000000000000000000" pitchFamily="2" charset="2"/>
              <a:buChar char="q"/>
            </a:pPr>
            <a:r>
              <a:rPr lang="en-GB" sz="3000" dirty="0"/>
              <a:t> Sunni Arabs’ </a:t>
            </a:r>
            <a:r>
              <a:rPr lang="en-GB" sz="3000" dirty="0" smtClean="0"/>
              <a:t>profound </a:t>
            </a:r>
            <a:r>
              <a:rPr lang="en-GB" sz="3000" dirty="0"/>
              <a:t>sense of </a:t>
            </a:r>
            <a:r>
              <a:rPr lang="en-GB" sz="3000" dirty="0" smtClean="0"/>
              <a:t>victimisation  </a:t>
            </a:r>
          </a:p>
          <a:p>
            <a:pPr>
              <a:buFont typeface="Wingdings" panose="05000000000000000000" pitchFamily="2" charset="2"/>
              <a:buChar char="q"/>
            </a:pPr>
            <a:r>
              <a:rPr lang="en-GB" sz="3000" dirty="0"/>
              <a:t> </a:t>
            </a:r>
            <a:r>
              <a:rPr lang="en-GB" sz="3000" dirty="0" smtClean="0"/>
              <a:t>Ongoing authoritarianism, post-Arab Spring</a:t>
            </a:r>
          </a:p>
          <a:p>
            <a:pPr>
              <a:buFont typeface="Wingdings" panose="05000000000000000000" pitchFamily="2" charset="2"/>
              <a:buChar char="q"/>
            </a:pPr>
            <a:r>
              <a:rPr lang="en-GB" sz="3000" dirty="0"/>
              <a:t> </a:t>
            </a:r>
            <a:r>
              <a:rPr lang="en-GB" sz="3000" dirty="0" smtClean="0"/>
              <a:t>Weak states in Africa </a:t>
            </a:r>
          </a:p>
          <a:p>
            <a:pPr>
              <a:buFont typeface="Wingdings" panose="05000000000000000000" pitchFamily="2" charset="2"/>
              <a:buChar char="q"/>
            </a:pPr>
            <a:r>
              <a:rPr lang="en-GB" sz="3000" dirty="0"/>
              <a:t> I</a:t>
            </a:r>
            <a:r>
              <a:rPr lang="en-GB" sz="3000" dirty="0" smtClean="0"/>
              <a:t>deological </a:t>
            </a:r>
            <a:r>
              <a:rPr lang="en-GB" sz="3000" dirty="0"/>
              <a:t>space </a:t>
            </a:r>
            <a:r>
              <a:rPr lang="en-GB" sz="3000" dirty="0" smtClean="0"/>
              <a:t>for Salafi-jihadists with the collapse ideologies that used </a:t>
            </a:r>
            <a:r>
              <a:rPr lang="en-GB" sz="3000" dirty="0"/>
              <a:t>to frame political activity </a:t>
            </a:r>
            <a:r>
              <a:rPr lang="en-GB" sz="3000" dirty="0" smtClean="0"/>
              <a:t>against </a:t>
            </a:r>
            <a:r>
              <a:rPr lang="en-GB" sz="3000" dirty="0"/>
              <a:t>repression </a:t>
            </a:r>
            <a:endParaRPr lang="en-GB" sz="3000" dirty="0" smtClean="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20482" name="Picture 2" descr="Image result for sy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059" y="1451321"/>
            <a:ext cx="4026090" cy="464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5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Chevron 4"/>
          <p:cNvSpPr/>
          <p:nvPr/>
        </p:nvSpPr>
        <p:spPr>
          <a:xfrm>
            <a:off x="5469917" y="3160680"/>
            <a:ext cx="1252166" cy="53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endParaRPr lang="en-AU" sz="3700" dirty="0"/>
          </a:p>
        </p:txBody>
      </p:sp>
      <p:sp>
        <p:nvSpPr>
          <p:cNvPr id="6" name="TextBox 5"/>
          <p:cNvSpPr txBox="1"/>
          <p:nvPr/>
        </p:nvSpPr>
        <p:spPr>
          <a:xfrm>
            <a:off x="433148" y="5068499"/>
            <a:ext cx="11489477" cy="1107996"/>
          </a:xfrm>
          <a:prstGeom prst="rect">
            <a:avLst/>
          </a:prstGeom>
          <a:noFill/>
        </p:spPr>
        <p:txBody>
          <a:bodyPr wrap="square" rtlCol="0">
            <a:spAutoFit/>
          </a:bodyPr>
          <a:lstStyle/>
          <a:p>
            <a:r>
              <a:rPr lang="en-GB" sz="6600" dirty="0" smtClean="0">
                <a:solidFill>
                  <a:schemeClr val="bg1"/>
                </a:solidFill>
              </a:rPr>
              <a:t>THE LEVEL OF THREAT</a:t>
            </a:r>
            <a:endParaRPr lang="en-GB" sz="6600" dirty="0">
              <a:solidFill>
                <a:schemeClr val="bg1"/>
              </a:solidFill>
            </a:endParaRPr>
          </a:p>
        </p:txBody>
      </p:sp>
      <p:sp>
        <p:nvSpPr>
          <p:cNvPr id="3" name="AutoShape 2" descr="Image result for neolibera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610097" y="674071"/>
            <a:ext cx="7435258" cy="3880695"/>
          </a:xfrm>
          <a:prstGeom prst="rect">
            <a:avLst/>
          </a:prstGeom>
        </p:spPr>
      </p:pic>
    </p:spTree>
    <p:extLst>
      <p:ext uri="{BB962C8B-B14F-4D97-AF65-F5344CB8AC3E}">
        <p14:creationId xmlns:p14="http://schemas.microsoft.com/office/powerpoint/2010/main" val="24507399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dirty="0" smtClean="0"/>
              <a:t>The level of threat worldwide  </a:t>
            </a:r>
            <a:endParaRPr lang="en-GB" dirty="0"/>
          </a:p>
        </p:txBody>
      </p:sp>
      <p:sp>
        <p:nvSpPr>
          <p:cNvPr id="5" name="TextBox 4"/>
          <p:cNvSpPr txBox="1"/>
          <p:nvPr/>
        </p:nvSpPr>
        <p:spPr>
          <a:xfrm>
            <a:off x="612777" y="1386995"/>
            <a:ext cx="4773139" cy="4524315"/>
          </a:xfrm>
          <a:prstGeom prst="rect">
            <a:avLst/>
          </a:prstGeom>
          <a:noFill/>
        </p:spPr>
        <p:txBody>
          <a:bodyPr wrap="square" rtlCol="0">
            <a:spAutoFit/>
          </a:bodyPr>
          <a:lstStyle/>
          <a:p>
            <a:pPr>
              <a:buFont typeface="Wingdings" panose="05000000000000000000" pitchFamily="2" charset="2"/>
              <a:buChar char="q"/>
            </a:pPr>
            <a:r>
              <a:rPr lang="en-GB" sz="3200" dirty="0" smtClean="0"/>
              <a:t> Deaths </a:t>
            </a:r>
            <a:r>
              <a:rPr lang="en-GB" sz="3200" dirty="0"/>
              <a:t>from terrorism </a:t>
            </a:r>
            <a:r>
              <a:rPr lang="en-GB" sz="3200" dirty="0" smtClean="0"/>
              <a:t>have dropped since 2014.  Deaths </a:t>
            </a:r>
            <a:r>
              <a:rPr lang="en-GB" sz="3200" dirty="0"/>
              <a:t>are now </a:t>
            </a:r>
            <a:r>
              <a:rPr lang="en-GB" sz="3200" dirty="0" smtClean="0"/>
              <a:t>44% below </a:t>
            </a:r>
            <a:r>
              <a:rPr lang="en-GB" sz="3200" dirty="0"/>
              <a:t>their peak in </a:t>
            </a:r>
            <a:r>
              <a:rPr lang="en-GB" sz="3200" dirty="0" smtClean="0"/>
              <a:t>2014 (</a:t>
            </a:r>
            <a:r>
              <a:rPr lang="en-GB" sz="3200" dirty="0"/>
              <a:t>Global Terrorism Index </a:t>
            </a:r>
            <a:r>
              <a:rPr lang="en-GB" sz="3200" dirty="0" smtClean="0"/>
              <a:t>2018)</a:t>
            </a:r>
          </a:p>
          <a:p>
            <a:pPr>
              <a:buFont typeface="Wingdings" panose="05000000000000000000" pitchFamily="2" charset="2"/>
              <a:buChar char="q"/>
            </a:pPr>
            <a:r>
              <a:rPr lang="en-GB" sz="3200" dirty="0" smtClean="0"/>
              <a:t> Ten </a:t>
            </a:r>
            <a:r>
              <a:rPr lang="en-GB" sz="3200" dirty="0" smtClean="0"/>
              <a:t>non-Western countries </a:t>
            </a:r>
            <a:r>
              <a:rPr lang="en-GB" sz="3200" dirty="0"/>
              <a:t>accounted for </a:t>
            </a:r>
            <a:r>
              <a:rPr lang="en-GB" sz="3200" dirty="0" smtClean="0"/>
              <a:t>82% of </a:t>
            </a:r>
            <a:r>
              <a:rPr lang="en-GB" sz="3200" dirty="0"/>
              <a:t>all deaths </a:t>
            </a:r>
            <a:r>
              <a:rPr lang="en-GB" sz="3200" dirty="0" smtClean="0"/>
              <a:t>in 2017. This is an ongoing trend</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3" name="Picture 12" descr="Image result for death from terrorism by country 20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0716" y="1278338"/>
            <a:ext cx="6840279" cy="4926294"/>
          </a:xfrm>
          <a:prstGeom prst="rect">
            <a:avLst/>
          </a:prstGeom>
          <a:noFill/>
          <a:ln>
            <a:noFill/>
          </a:ln>
        </p:spPr>
      </p:pic>
    </p:spTree>
    <p:extLst>
      <p:ext uri="{BB962C8B-B14F-4D97-AF65-F5344CB8AC3E}">
        <p14:creationId xmlns:p14="http://schemas.microsoft.com/office/powerpoint/2010/main" val="201108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dirty="0" smtClean="0"/>
              <a:t>The level of threat in Europe </a:t>
            </a:r>
            <a:endParaRPr lang="en-GB" dirty="0"/>
          </a:p>
        </p:txBody>
      </p:sp>
      <p:sp>
        <p:nvSpPr>
          <p:cNvPr id="5" name="TextBox 4"/>
          <p:cNvSpPr txBox="1"/>
          <p:nvPr/>
        </p:nvSpPr>
        <p:spPr>
          <a:xfrm>
            <a:off x="612778" y="1386995"/>
            <a:ext cx="6522590" cy="3539430"/>
          </a:xfrm>
          <a:prstGeom prst="rect">
            <a:avLst/>
          </a:prstGeom>
          <a:noFill/>
        </p:spPr>
        <p:txBody>
          <a:bodyPr wrap="square" rtlCol="0">
            <a:spAutoFit/>
          </a:bodyPr>
          <a:lstStyle/>
          <a:p>
            <a:pPr>
              <a:buFont typeface="Wingdings" panose="05000000000000000000" pitchFamily="2" charset="2"/>
              <a:buChar char="q"/>
            </a:pPr>
            <a:r>
              <a:rPr lang="en-GB" sz="3200" dirty="0" smtClean="0"/>
              <a:t> </a:t>
            </a:r>
            <a:r>
              <a:rPr lang="en-GB" sz="3200" dirty="0"/>
              <a:t>I</a:t>
            </a:r>
            <a:r>
              <a:rPr lang="en-GB" sz="3200" dirty="0" smtClean="0"/>
              <a:t>n </a:t>
            </a:r>
            <a:r>
              <a:rPr lang="en-GB" sz="3200" dirty="0"/>
              <a:t>2017 a total of 205 foiled, failed and completed terrorist attacks were reported by nine EU Member </a:t>
            </a:r>
            <a:r>
              <a:rPr lang="en-GB" sz="3200" dirty="0" smtClean="0"/>
              <a:t>States (</a:t>
            </a:r>
            <a:r>
              <a:rPr lang="en-GB" sz="3200" dirty="0"/>
              <a:t>EU Terrorism Situation &amp; Trend Report </a:t>
            </a:r>
            <a:r>
              <a:rPr lang="en-GB" sz="3200" dirty="0" smtClean="0"/>
              <a:t>2018)</a:t>
            </a:r>
          </a:p>
          <a:p>
            <a:pPr>
              <a:buFont typeface="Wingdings" panose="05000000000000000000" pitchFamily="2" charset="2"/>
              <a:buChar char="q"/>
            </a:pPr>
            <a:r>
              <a:rPr lang="en-GB" sz="3200" dirty="0"/>
              <a:t> </a:t>
            </a:r>
            <a:r>
              <a:rPr lang="en-GB" sz="3200" dirty="0" smtClean="0"/>
              <a:t>Only 16% of these were by jihadists </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6770" y="1547892"/>
            <a:ext cx="3718247" cy="4941618"/>
          </a:xfrm>
          <a:prstGeom prst="rect">
            <a:avLst/>
          </a:prstGeom>
          <a:noFill/>
          <a:ln>
            <a:noFill/>
          </a:ln>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839" y="1546938"/>
            <a:ext cx="3580461" cy="4860685"/>
          </a:xfrm>
          <a:prstGeom prst="rect">
            <a:avLst/>
          </a:prstGeom>
          <a:noFill/>
          <a:ln>
            <a:noFill/>
          </a:ln>
        </p:spPr>
      </p:pic>
    </p:spTree>
    <p:extLst>
      <p:ext uri="{BB962C8B-B14F-4D97-AF65-F5344CB8AC3E}">
        <p14:creationId xmlns:p14="http://schemas.microsoft.com/office/powerpoint/2010/main" val="38221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dirty="0" smtClean="0"/>
              <a:t>The level of threat in the USA </a:t>
            </a:r>
            <a:endParaRPr lang="en-GB" dirty="0"/>
          </a:p>
        </p:txBody>
      </p:sp>
      <p:sp>
        <p:nvSpPr>
          <p:cNvPr id="5" name="TextBox 4"/>
          <p:cNvSpPr txBox="1"/>
          <p:nvPr/>
        </p:nvSpPr>
        <p:spPr>
          <a:xfrm>
            <a:off x="612778" y="1386995"/>
            <a:ext cx="6522590" cy="4031873"/>
          </a:xfrm>
          <a:prstGeom prst="rect">
            <a:avLst/>
          </a:prstGeom>
          <a:noFill/>
        </p:spPr>
        <p:txBody>
          <a:bodyPr wrap="square" rtlCol="0">
            <a:spAutoFit/>
          </a:bodyPr>
          <a:lstStyle/>
          <a:p>
            <a:pPr>
              <a:buFont typeface="Wingdings" panose="05000000000000000000" pitchFamily="2" charset="2"/>
              <a:buChar char="q"/>
            </a:pPr>
            <a:r>
              <a:rPr lang="en-GB" sz="3200" dirty="0" smtClean="0"/>
              <a:t> Spike in the number of attacks in the USA since 2015. In </a:t>
            </a:r>
            <a:r>
              <a:rPr lang="en-GB" sz="3200" dirty="0"/>
              <a:t>2017 65 attacks were </a:t>
            </a:r>
            <a:r>
              <a:rPr lang="en-GB" sz="3200" dirty="0" smtClean="0"/>
              <a:t>recorded</a:t>
            </a:r>
            <a:endParaRPr lang="en-GB" sz="3200" dirty="0"/>
          </a:p>
          <a:p>
            <a:pPr>
              <a:buFont typeface="Wingdings" panose="05000000000000000000" pitchFamily="2" charset="2"/>
              <a:buChar char="q"/>
            </a:pPr>
            <a:r>
              <a:rPr lang="en-GB" sz="3200" dirty="0" smtClean="0"/>
              <a:t> 37 </a:t>
            </a:r>
            <a:r>
              <a:rPr lang="en-GB" sz="3200" dirty="0"/>
              <a:t>were tied to </a:t>
            </a:r>
            <a:r>
              <a:rPr lang="en-GB" sz="3200" dirty="0" smtClean="0"/>
              <a:t>Far-Right motivations</a:t>
            </a:r>
            <a:r>
              <a:rPr lang="en-GB" sz="3200" dirty="0"/>
              <a:t> </a:t>
            </a:r>
            <a:r>
              <a:rPr lang="en-GB" sz="3200" dirty="0" smtClean="0"/>
              <a:t>and </a:t>
            </a:r>
            <a:r>
              <a:rPr lang="en-GB" sz="3200" dirty="0"/>
              <a:t>11 attacks were inspired by left-leaning </a:t>
            </a:r>
            <a:r>
              <a:rPr lang="en-GB" sz="3200" dirty="0" smtClean="0"/>
              <a:t>ideologies</a:t>
            </a:r>
          </a:p>
          <a:p>
            <a:pPr>
              <a:buFont typeface="Wingdings" panose="05000000000000000000" pitchFamily="2" charset="2"/>
              <a:buChar char="q"/>
            </a:pPr>
            <a:r>
              <a:rPr lang="en-GB" sz="3200" dirty="0"/>
              <a:t> </a:t>
            </a:r>
            <a:r>
              <a:rPr lang="en-GB" sz="3200" dirty="0" smtClean="0"/>
              <a:t>Only 7 ere </a:t>
            </a:r>
            <a:r>
              <a:rPr lang="en-GB" sz="3200" dirty="0"/>
              <a:t>linked to Islamic </a:t>
            </a:r>
            <a:r>
              <a:rPr lang="en-GB" sz="3200" dirty="0" smtClean="0"/>
              <a:t>extremist (Romero 2018)</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1336" y="1563905"/>
            <a:ext cx="4125607" cy="4120388"/>
          </a:xfrm>
          <a:prstGeom prst="rect">
            <a:avLst/>
          </a:prstGeom>
          <a:noFill/>
          <a:ln>
            <a:noFill/>
          </a:ln>
        </p:spPr>
      </p:pic>
    </p:spTree>
    <p:extLst>
      <p:ext uri="{BB962C8B-B14F-4D97-AF65-F5344CB8AC3E}">
        <p14:creationId xmlns:p14="http://schemas.microsoft.com/office/powerpoint/2010/main" val="118385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aims</a:t>
            </a:r>
            <a:endParaRPr lang="en-GB" dirty="0"/>
          </a:p>
        </p:txBody>
      </p:sp>
      <p:sp>
        <p:nvSpPr>
          <p:cNvPr id="5" name="Content Placeholder 4"/>
          <p:cNvSpPr>
            <a:spLocks noGrp="1"/>
          </p:cNvSpPr>
          <p:nvPr>
            <p:ph idx="1"/>
          </p:nvPr>
        </p:nvSpPr>
        <p:spPr>
          <a:xfrm>
            <a:off x="1024128" y="1794075"/>
            <a:ext cx="6723151" cy="4942224"/>
          </a:xfrm>
        </p:spPr>
        <p:txBody>
          <a:bodyPr>
            <a:noAutofit/>
          </a:bodyPr>
          <a:lstStyle/>
          <a:p>
            <a:pPr>
              <a:lnSpc>
                <a:spcPct val="100000"/>
              </a:lnSpc>
              <a:spcBef>
                <a:spcPts val="0"/>
              </a:spcBef>
              <a:spcAft>
                <a:spcPts val="0"/>
              </a:spcAft>
              <a:buClrTx/>
              <a:buFont typeface="Wingdings" panose="05000000000000000000" pitchFamily="2" charset="2"/>
              <a:buChar char="q"/>
            </a:pPr>
            <a:r>
              <a:rPr lang="en-US" sz="3500" dirty="0" smtClean="0"/>
              <a:t> </a:t>
            </a:r>
            <a:r>
              <a:rPr lang="en-GB" sz="3600" dirty="0"/>
              <a:t>Reflect on </a:t>
            </a:r>
            <a:r>
              <a:rPr lang="en-GB" sz="3600" dirty="0" smtClean="0"/>
              <a:t>whether there is a causal </a:t>
            </a:r>
            <a:r>
              <a:rPr lang="en-GB" sz="3600" dirty="0"/>
              <a:t>link between Islam and terrorism </a:t>
            </a:r>
          </a:p>
          <a:p>
            <a:pPr>
              <a:lnSpc>
                <a:spcPct val="100000"/>
              </a:lnSpc>
              <a:spcBef>
                <a:spcPts val="0"/>
              </a:spcBef>
              <a:spcAft>
                <a:spcPts val="0"/>
              </a:spcAft>
              <a:buClrTx/>
              <a:buFont typeface="Wingdings" panose="05000000000000000000" pitchFamily="2" charset="2"/>
              <a:buChar char="q"/>
            </a:pPr>
            <a:r>
              <a:rPr lang="en-GB" sz="3600" dirty="0" smtClean="0"/>
              <a:t> Analyse </a:t>
            </a:r>
            <a:r>
              <a:rPr lang="en-GB" sz="3600" dirty="0"/>
              <a:t>the </a:t>
            </a:r>
            <a:r>
              <a:rPr lang="en-GB" sz="3600" dirty="0" smtClean="0"/>
              <a:t>differences between Islamic militants </a:t>
            </a:r>
            <a:r>
              <a:rPr lang="en-GB" sz="3600" dirty="0"/>
              <a:t>and </a:t>
            </a:r>
            <a:r>
              <a:rPr lang="en-GB" sz="3600" dirty="0" smtClean="0"/>
              <a:t>the global Salafi-Jihadist movement (GSJM)</a:t>
            </a:r>
          </a:p>
          <a:p>
            <a:pPr>
              <a:lnSpc>
                <a:spcPct val="100000"/>
              </a:lnSpc>
              <a:spcBef>
                <a:spcPts val="0"/>
              </a:spcBef>
              <a:spcAft>
                <a:spcPts val="0"/>
              </a:spcAft>
              <a:buClrTx/>
              <a:buFont typeface="Wingdings" panose="05000000000000000000" pitchFamily="2" charset="2"/>
              <a:buChar char="q"/>
            </a:pPr>
            <a:r>
              <a:rPr lang="en-GB" sz="3600" dirty="0"/>
              <a:t> </a:t>
            </a:r>
            <a:r>
              <a:rPr lang="en-GB" sz="3600" dirty="0" smtClean="0"/>
              <a:t>Reflect on the level of threat it poses to the West</a:t>
            </a:r>
          </a:p>
        </p:txBody>
      </p:sp>
      <p:sp>
        <p:nvSpPr>
          <p:cNvPr id="3" name="AutoShape 2" descr="Image result for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2"/>
          <a:stretch>
            <a:fillRect/>
          </a:stretch>
        </p:blipFill>
        <p:spPr>
          <a:xfrm>
            <a:off x="8159261" y="1794075"/>
            <a:ext cx="3579591" cy="4490719"/>
          </a:xfrm>
          <a:prstGeom prst="rect">
            <a:avLst/>
          </a:prstGeom>
        </p:spPr>
      </p:pic>
    </p:spTree>
    <p:extLst>
      <p:ext uri="{BB962C8B-B14F-4D97-AF65-F5344CB8AC3E}">
        <p14:creationId xmlns:p14="http://schemas.microsoft.com/office/powerpoint/2010/main" val="34243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KEY points </a:t>
            </a:r>
            <a:endParaRPr lang="en-GB" dirty="0"/>
          </a:p>
        </p:txBody>
      </p:sp>
      <p:sp>
        <p:nvSpPr>
          <p:cNvPr id="5" name="TextBox 4"/>
          <p:cNvSpPr txBox="1"/>
          <p:nvPr/>
        </p:nvSpPr>
        <p:spPr>
          <a:xfrm>
            <a:off x="443103" y="1332561"/>
            <a:ext cx="11355385" cy="4893647"/>
          </a:xfrm>
          <a:prstGeom prst="rect">
            <a:avLst/>
          </a:prstGeom>
          <a:noFill/>
        </p:spPr>
        <p:txBody>
          <a:bodyPr wrap="square" rtlCol="0">
            <a:spAutoFit/>
          </a:bodyPr>
          <a:lstStyle/>
          <a:p>
            <a:pPr>
              <a:buFont typeface="Wingdings" panose="05000000000000000000" pitchFamily="2" charset="2"/>
              <a:buChar char="q"/>
            </a:pPr>
            <a:r>
              <a:rPr lang="en-NZ" sz="2600" dirty="0" smtClean="0"/>
              <a:t> The GSJM aims to establish a caliphate across the Middle East, parts of Asia and Africa. It is fragmented and presents deeps fissures. Yet, it is based on a shared ideology and strategies in support of its political aim</a:t>
            </a:r>
          </a:p>
          <a:p>
            <a:pPr>
              <a:buFont typeface="Wingdings" panose="05000000000000000000" pitchFamily="2" charset="2"/>
              <a:buChar char="q"/>
            </a:pPr>
            <a:r>
              <a:rPr lang="en-NZ" sz="2600" dirty="0"/>
              <a:t> </a:t>
            </a:r>
            <a:r>
              <a:rPr lang="en-NZ" sz="2600" dirty="0" smtClean="0"/>
              <a:t>The Salafi-jihadist ideology is only embraced by about 1% of the </a:t>
            </a:r>
            <a:r>
              <a:rPr lang="en-NZ" sz="2600" dirty="0" err="1" smtClean="0"/>
              <a:t>Ummah</a:t>
            </a:r>
            <a:endParaRPr lang="en-NZ" sz="2600" dirty="0" smtClean="0"/>
          </a:p>
          <a:p>
            <a:pPr>
              <a:buFont typeface="Wingdings" panose="05000000000000000000" pitchFamily="2" charset="2"/>
              <a:buChar char="q"/>
            </a:pPr>
            <a:r>
              <a:rPr lang="en-NZ" sz="2600" dirty="0"/>
              <a:t> </a:t>
            </a:r>
            <a:r>
              <a:rPr lang="en-NZ" sz="2600" dirty="0" smtClean="0"/>
              <a:t>Al-Qaeda and ISIS are the leading groups of the GSJM. Each has affiliated groups operating rather autonomously. The GSJM includes unaffiliated groups and lonewolves and homegrown cells, the latter based mostly in Europe</a:t>
            </a:r>
          </a:p>
          <a:p>
            <a:pPr>
              <a:buFont typeface="Wingdings" panose="05000000000000000000" pitchFamily="2" charset="2"/>
              <a:buChar char="q"/>
            </a:pPr>
            <a:r>
              <a:rPr lang="en-NZ" sz="2600" dirty="0"/>
              <a:t> </a:t>
            </a:r>
            <a:r>
              <a:rPr lang="en-NZ" sz="2600" dirty="0" smtClean="0"/>
              <a:t>The GSJM has deep roots, arching back to the anti-Soviet war in Afghanistan. The current phase is driven by the conflicts in the Middle East, geopolitical rivalries and the political space opened post-Arab Spring</a:t>
            </a:r>
          </a:p>
          <a:p>
            <a:pPr>
              <a:buFont typeface="Wingdings" panose="05000000000000000000" pitchFamily="2" charset="2"/>
              <a:buChar char="q"/>
            </a:pPr>
            <a:r>
              <a:rPr lang="en-NZ" sz="2600" dirty="0"/>
              <a:t> </a:t>
            </a:r>
            <a:r>
              <a:rPr lang="en-NZ" sz="2600" dirty="0" smtClean="0"/>
              <a:t>The GSJM is a major threat for people in the Middle East and Africa. It is only a minor threat to Westerners </a:t>
            </a:r>
          </a:p>
        </p:txBody>
      </p:sp>
    </p:spTree>
    <p:extLst>
      <p:ext uri="{BB962C8B-B14F-4D97-AF65-F5344CB8AC3E}">
        <p14:creationId xmlns:p14="http://schemas.microsoft.com/office/powerpoint/2010/main" val="3817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References  </a:t>
            </a:r>
            <a:endParaRPr lang="en-GB" dirty="0"/>
          </a:p>
        </p:txBody>
      </p:sp>
      <p:sp>
        <p:nvSpPr>
          <p:cNvPr id="4" name="TextBox 3"/>
          <p:cNvSpPr txBox="1"/>
          <p:nvPr/>
        </p:nvSpPr>
        <p:spPr>
          <a:xfrm>
            <a:off x="878958" y="1605330"/>
            <a:ext cx="10263963" cy="2031325"/>
          </a:xfrm>
          <a:prstGeom prst="rect">
            <a:avLst/>
          </a:prstGeom>
          <a:noFill/>
        </p:spPr>
        <p:txBody>
          <a:bodyPr wrap="square" rtlCol="0">
            <a:spAutoFit/>
          </a:bodyPr>
          <a:lstStyle/>
          <a:p>
            <a:pPr marL="361950" indent="-361950"/>
            <a:r>
              <a:rPr lang="en-GB" dirty="0"/>
              <a:t>“Global Terrorism Index 2018.” 2018. Sydney: Institute for Economics &amp; Peace. </a:t>
            </a:r>
            <a:r>
              <a:rPr lang="en-GB" u="sng" dirty="0">
                <a:hlinkClick r:id="rId3"/>
              </a:rPr>
              <a:t>http://</a:t>
            </a:r>
            <a:r>
              <a:rPr lang="en-GB" u="sng" dirty="0" smtClean="0">
                <a:hlinkClick r:id="rId3"/>
              </a:rPr>
              <a:t>visionofhumanity.org/reports</a:t>
            </a:r>
            <a:r>
              <a:rPr lang="en-GB" u="sng" dirty="0" smtClean="0"/>
              <a:t>.</a:t>
            </a:r>
          </a:p>
          <a:p>
            <a:pPr marL="361950" indent="-361950"/>
            <a:r>
              <a:rPr lang="en-GB" dirty="0"/>
              <a:t>“EU Terrorism Situation &amp; Trend Report 2018.” 2018. The Hague: Europol. </a:t>
            </a:r>
            <a:r>
              <a:rPr lang="en-GB" u="sng" dirty="0">
                <a:hlinkClick r:id="rId4"/>
              </a:rPr>
              <a:t>https://www.europol.europa.eu/activities-services/main-reports/eu-terrorism-situation-and-trend-report</a:t>
            </a:r>
            <a:r>
              <a:rPr lang="en-GB" dirty="0" smtClean="0"/>
              <a:t>.</a:t>
            </a:r>
          </a:p>
          <a:p>
            <a:pPr marL="361950" indent="-361950"/>
            <a:r>
              <a:rPr lang="it-IT" dirty="0"/>
              <a:t>Romero, Luiz. 2018. </a:t>
            </a:r>
            <a:r>
              <a:rPr lang="en-GB" dirty="0"/>
              <a:t>“US Terror Attacks Are Increasingly Motivated by Right-Wing Views.” </a:t>
            </a:r>
            <a:r>
              <a:rPr lang="en-GB" i="1" dirty="0"/>
              <a:t>Quartz</a:t>
            </a:r>
            <a:r>
              <a:rPr lang="en-GB" dirty="0"/>
              <a:t>, October 25, 2018. </a:t>
            </a:r>
            <a:r>
              <a:rPr lang="en-GB" u="sng" dirty="0">
                <a:hlinkClick r:id="rId5"/>
              </a:rPr>
              <a:t>https://qz.com/1435885/data-shows-more-us-terror-attacks-by-right-wing-and-religious-extremists/</a:t>
            </a:r>
            <a:r>
              <a:rPr lang="en-GB" dirty="0"/>
              <a:t>.</a:t>
            </a:r>
          </a:p>
        </p:txBody>
      </p:sp>
    </p:spTree>
    <p:extLst>
      <p:ext uri="{BB962C8B-B14F-4D97-AF65-F5344CB8AC3E}">
        <p14:creationId xmlns:p14="http://schemas.microsoft.com/office/powerpoint/2010/main" val="4036555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lstStyle/>
          <a:p>
            <a:pPr algn="ctr"/>
            <a:r>
              <a:rPr lang="en-GB" dirty="0" smtClean="0"/>
              <a:t>outline</a:t>
            </a:r>
            <a:endParaRPr lang="en-GB" dirty="0"/>
          </a:p>
        </p:txBody>
      </p:sp>
      <p:sp>
        <p:nvSpPr>
          <p:cNvPr id="5" name="TextBox 4"/>
          <p:cNvSpPr txBox="1"/>
          <p:nvPr/>
        </p:nvSpPr>
        <p:spPr>
          <a:xfrm>
            <a:off x="612774" y="1484394"/>
            <a:ext cx="6993828" cy="5078313"/>
          </a:xfrm>
          <a:prstGeom prst="rect">
            <a:avLst/>
          </a:prstGeom>
          <a:noFill/>
        </p:spPr>
        <p:txBody>
          <a:bodyPr wrap="square" rtlCol="0">
            <a:spAutoFit/>
          </a:bodyPr>
          <a:lstStyle/>
          <a:p>
            <a:pPr marL="342900" lvl="0" indent="-342900">
              <a:buFont typeface="Wingdings" panose="05000000000000000000" pitchFamily="2" charset="2"/>
              <a:buChar char="q"/>
            </a:pPr>
            <a:r>
              <a:rPr lang="en-GB" sz="3200" dirty="0" smtClean="0"/>
              <a:t> </a:t>
            </a:r>
            <a:r>
              <a:rPr lang="en-GB" sz="3600" dirty="0" smtClean="0"/>
              <a:t>What is a social movement </a:t>
            </a:r>
          </a:p>
          <a:p>
            <a:pPr marL="342900" lvl="0" indent="-342900">
              <a:buFont typeface="Wingdings" panose="05000000000000000000" pitchFamily="2" charset="2"/>
              <a:buChar char="q"/>
            </a:pPr>
            <a:r>
              <a:rPr lang="en-GB" sz="3600" dirty="0"/>
              <a:t> </a:t>
            </a:r>
            <a:r>
              <a:rPr lang="en-GB" sz="3600" dirty="0" smtClean="0"/>
              <a:t>The GSJM’s key characteristics</a:t>
            </a:r>
          </a:p>
          <a:p>
            <a:pPr marL="342900" lvl="0" indent="-342900">
              <a:buFont typeface="Wingdings" panose="05000000000000000000" pitchFamily="2" charset="2"/>
              <a:buChar char="q"/>
            </a:pPr>
            <a:r>
              <a:rPr lang="en-GB" sz="3600" dirty="0" smtClean="0"/>
              <a:t> The </a:t>
            </a:r>
            <a:r>
              <a:rPr lang="en-GB" sz="3600" dirty="0"/>
              <a:t>GSJM main actors and layers </a:t>
            </a:r>
            <a:endParaRPr lang="en-GB" sz="3600" dirty="0" smtClean="0"/>
          </a:p>
          <a:p>
            <a:pPr marL="342900" lvl="0" indent="-342900">
              <a:buFont typeface="Wingdings" panose="05000000000000000000" pitchFamily="2" charset="2"/>
              <a:buChar char="q"/>
            </a:pPr>
            <a:r>
              <a:rPr lang="en-GB" sz="3600" dirty="0"/>
              <a:t> </a:t>
            </a:r>
            <a:r>
              <a:rPr lang="en-GB" sz="3600" dirty="0"/>
              <a:t>The genesis of the GSJM</a:t>
            </a:r>
          </a:p>
          <a:p>
            <a:pPr marL="342900" lvl="0" indent="-342900">
              <a:buFont typeface="Wingdings" panose="05000000000000000000" pitchFamily="2" charset="2"/>
              <a:buChar char="q"/>
            </a:pPr>
            <a:r>
              <a:rPr lang="en-GB" sz="3600" dirty="0" smtClean="0"/>
              <a:t> </a:t>
            </a:r>
            <a:r>
              <a:rPr lang="en-GB" sz="3600" dirty="0" smtClean="0"/>
              <a:t>Why is the GSJM </a:t>
            </a:r>
            <a:r>
              <a:rPr lang="en-GB" sz="3600" dirty="0"/>
              <a:t>so difficult to </a:t>
            </a:r>
            <a:r>
              <a:rPr lang="en-GB" sz="3600" dirty="0" smtClean="0"/>
              <a:t>end</a:t>
            </a:r>
          </a:p>
          <a:p>
            <a:pPr marL="342900" lvl="0" indent="-342900">
              <a:buFont typeface="Wingdings" panose="05000000000000000000" pitchFamily="2" charset="2"/>
              <a:buChar char="q"/>
            </a:pPr>
            <a:r>
              <a:rPr lang="en-GB" sz="3600" dirty="0"/>
              <a:t> </a:t>
            </a:r>
            <a:r>
              <a:rPr lang="en-GB" sz="3600" dirty="0" smtClean="0"/>
              <a:t>The level of threat it poses to the West and beyond </a:t>
            </a:r>
            <a:endParaRPr lang="en-GB" sz="3600" dirty="0"/>
          </a:p>
          <a:p>
            <a:pPr marL="342900" lvl="0" indent="-342900">
              <a:buFont typeface="Wingdings" panose="05000000000000000000" pitchFamily="2" charset="2"/>
              <a:buChar char="q"/>
            </a:pPr>
            <a:endParaRPr lang="en-GB" sz="3600" dirty="0" smtClean="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p:cNvPicPr>
            <a:picLocks noChangeAspect="1"/>
          </p:cNvPicPr>
          <p:nvPr/>
        </p:nvPicPr>
        <p:blipFill>
          <a:blip r:embed="rId3"/>
          <a:stretch>
            <a:fillRect/>
          </a:stretch>
        </p:blipFill>
        <p:spPr>
          <a:xfrm>
            <a:off x="8440615" y="1659952"/>
            <a:ext cx="3357875" cy="4761319"/>
          </a:xfrm>
          <a:prstGeom prst="rect">
            <a:avLst/>
          </a:prstGeom>
        </p:spPr>
      </p:pic>
    </p:spTree>
    <p:extLst>
      <p:ext uri="{BB962C8B-B14F-4D97-AF65-F5344CB8AC3E}">
        <p14:creationId xmlns:p14="http://schemas.microsoft.com/office/powerpoint/2010/main" val="36534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8D726A5-7900-41B4-8D49-49B4A2010E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6170" y="0"/>
            <a:ext cx="11006587" cy="2265925"/>
          </a:xfrm>
          <a:prstGeom prst="rect">
            <a:avLst/>
          </a:prstGeom>
        </p:spPr>
        <p:txBody>
          <a:bodyPr vert="horz" lIns="91440" tIns="45720" rIns="91440" bIns="45720" rtlCol="0" anchor="ctr">
            <a:noAutofit/>
          </a:bodyPr>
          <a:lstStyle/>
          <a:p>
            <a:pPr defTabSz="914400">
              <a:lnSpc>
                <a:spcPct val="80000"/>
              </a:lnSpc>
              <a:spcBef>
                <a:spcPct val="0"/>
              </a:spcBef>
              <a:spcAft>
                <a:spcPts val="600"/>
              </a:spcAft>
            </a:pPr>
            <a:r>
              <a:rPr lang="en-GB" sz="6600" dirty="0" smtClean="0"/>
              <a:t>SOCIAL MOVEMENT</a:t>
            </a:r>
            <a:endParaRPr lang="en-US" sz="6600" spc="200" dirty="0">
              <a:latin typeface="+mj-lt"/>
              <a:ea typeface="+mj-ea"/>
              <a:cs typeface="+mj-cs"/>
            </a:endParaRP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4953994" y="1828800"/>
            <a:ext cx="6564716" cy="4012442"/>
          </a:xfrm>
          <a:prstGeom prst="rect">
            <a:avLst/>
          </a:prstGeom>
        </p:spPr>
      </p:pic>
    </p:spTree>
    <p:extLst>
      <p:ext uri="{BB962C8B-B14F-4D97-AF65-F5344CB8AC3E}">
        <p14:creationId xmlns:p14="http://schemas.microsoft.com/office/powerpoint/2010/main" val="4963192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smtClean="0"/>
              <a:t>SOCIAL MOVEMENT</a:t>
            </a:r>
            <a:endParaRPr lang="en-GB" dirty="0"/>
          </a:p>
        </p:txBody>
      </p:sp>
      <p:sp>
        <p:nvSpPr>
          <p:cNvPr id="5" name="Content Placeholder 4"/>
          <p:cNvSpPr>
            <a:spLocks noGrp="1"/>
          </p:cNvSpPr>
          <p:nvPr>
            <p:ph idx="1"/>
          </p:nvPr>
        </p:nvSpPr>
        <p:spPr>
          <a:xfrm>
            <a:off x="1024129" y="1923860"/>
            <a:ext cx="4905891" cy="4739489"/>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917575" y="1737746"/>
            <a:ext cx="6920139" cy="496833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a:lnSpc>
                <a:spcPct val="100000"/>
              </a:lnSpc>
              <a:spcBef>
                <a:spcPts val="0"/>
              </a:spcBef>
              <a:spcAft>
                <a:spcPts val="0"/>
              </a:spcAft>
              <a:buClrTx/>
              <a:buFont typeface="Wingdings" panose="05000000000000000000" pitchFamily="2" charset="2"/>
              <a:buChar char="q"/>
            </a:pPr>
            <a:r>
              <a:rPr lang="en-GB" sz="2400" dirty="0" smtClean="0"/>
              <a:t> Large </a:t>
            </a:r>
            <a:r>
              <a:rPr lang="en-GB" sz="2400" dirty="0"/>
              <a:t>informal groupings of individuals or organizations that focus on specific political or social issues. T</a:t>
            </a:r>
            <a:r>
              <a:rPr lang="en-GB" sz="2400" dirty="0" smtClean="0"/>
              <a:t>hey </a:t>
            </a:r>
            <a:r>
              <a:rPr lang="en-GB" sz="2400" dirty="0"/>
              <a:t>carry out, resist or undo </a:t>
            </a:r>
            <a:r>
              <a:rPr lang="en-GB" sz="2400" dirty="0" smtClean="0"/>
              <a:t>social change</a:t>
            </a:r>
          </a:p>
          <a:p>
            <a:pPr>
              <a:lnSpc>
                <a:spcPct val="100000"/>
              </a:lnSpc>
              <a:spcBef>
                <a:spcPts val="0"/>
              </a:spcBef>
              <a:spcAft>
                <a:spcPts val="0"/>
              </a:spcAft>
              <a:buClrTx/>
              <a:buFont typeface="Wingdings" panose="05000000000000000000" pitchFamily="2" charset="2"/>
              <a:buChar char="q"/>
            </a:pPr>
            <a:r>
              <a:rPr lang="en-GB" sz="2400" dirty="0"/>
              <a:t> Movements are </a:t>
            </a:r>
            <a:r>
              <a:rPr lang="en-GB" sz="2400" dirty="0" smtClean="0"/>
              <a:t>fluid with blurred boundaries They </a:t>
            </a:r>
            <a:r>
              <a:rPr lang="en-GB" sz="2400" dirty="0"/>
              <a:t>transcend </a:t>
            </a:r>
            <a:r>
              <a:rPr lang="en-GB" sz="2400" dirty="0" smtClean="0"/>
              <a:t>organisations and individuals </a:t>
            </a:r>
          </a:p>
          <a:p>
            <a:pPr>
              <a:lnSpc>
                <a:spcPct val="100000"/>
              </a:lnSpc>
              <a:spcBef>
                <a:spcPts val="0"/>
              </a:spcBef>
              <a:spcAft>
                <a:spcPts val="0"/>
              </a:spcAft>
              <a:buClrTx/>
              <a:buFont typeface="Wingdings" panose="05000000000000000000" pitchFamily="2" charset="2"/>
              <a:buChar char="q"/>
            </a:pPr>
            <a:r>
              <a:rPr lang="en-GB" sz="2400" dirty="0"/>
              <a:t> </a:t>
            </a:r>
            <a:r>
              <a:rPr lang="en-GB" sz="2400" dirty="0" smtClean="0"/>
              <a:t>Mobilised behind one </a:t>
            </a:r>
            <a:r>
              <a:rPr lang="en-GB" sz="2400" dirty="0"/>
              <a:t>overarching ideology, and </a:t>
            </a:r>
            <a:r>
              <a:rPr lang="en-GB" sz="2400" dirty="0" smtClean="0"/>
              <a:t>more </a:t>
            </a:r>
            <a:r>
              <a:rPr lang="en-GB" sz="2400" dirty="0"/>
              <a:t>or less well defined goals </a:t>
            </a:r>
            <a:endParaRPr lang="en-GB" sz="2400" dirty="0" smtClean="0"/>
          </a:p>
          <a:p>
            <a:pPr>
              <a:lnSpc>
                <a:spcPct val="100000"/>
              </a:lnSpc>
              <a:spcBef>
                <a:spcPts val="0"/>
              </a:spcBef>
              <a:spcAft>
                <a:spcPts val="0"/>
              </a:spcAft>
              <a:buClrTx/>
              <a:buFont typeface="Wingdings" panose="05000000000000000000" pitchFamily="2" charset="2"/>
              <a:buChar char="q"/>
            </a:pPr>
            <a:r>
              <a:rPr lang="en-GB" sz="2400" dirty="0"/>
              <a:t> </a:t>
            </a:r>
            <a:r>
              <a:rPr lang="en-GB" sz="2400" dirty="0" smtClean="0"/>
              <a:t>They benefit </a:t>
            </a:r>
            <a:r>
              <a:rPr lang="en-GB" sz="2400" dirty="0"/>
              <a:t>from strong leadership and </a:t>
            </a:r>
            <a:r>
              <a:rPr lang="en-GB" sz="2400" dirty="0" smtClean="0"/>
              <a:t>resources</a:t>
            </a:r>
          </a:p>
          <a:p>
            <a:pPr>
              <a:lnSpc>
                <a:spcPct val="100000"/>
              </a:lnSpc>
              <a:spcBef>
                <a:spcPts val="0"/>
              </a:spcBef>
              <a:spcAft>
                <a:spcPts val="0"/>
              </a:spcAft>
              <a:buClrTx/>
              <a:buFont typeface="Wingdings" panose="05000000000000000000" pitchFamily="2" charset="2"/>
              <a:buChar char="q"/>
            </a:pPr>
            <a:r>
              <a:rPr lang="en-GB" sz="2400" dirty="0"/>
              <a:t> </a:t>
            </a:r>
            <a:r>
              <a:rPr lang="en-GB" sz="2400" dirty="0" smtClean="0"/>
              <a:t>They implement </a:t>
            </a:r>
            <a:r>
              <a:rPr lang="en-GB" sz="2400" dirty="0"/>
              <a:t>various tactics and strategies to purse their political </a:t>
            </a:r>
            <a:r>
              <a:rPr lang="en-GB" sz="2400" dirty="0" smtClean="0"/>
              <a:t>goals </a:t>
            </a:r>
          </a:p>
          <a:p>
            <a:pPr>
              <a:lnSpc>
                <a:spcPct val="100000"/>
              </a:lnSpc>
              <a:spcBef>
                <a:spcPts val="0"/>
              </a:spcBef>
              <a:spcAft>
                <a:spcPts val="0"/>
              </a:spcAft>
              <a:buClrTx/>
              <a:buFont typeface="Wingdings" panose="05000000000000000000" pitchFamily="2" charset="2"/>
              <a:buChar char="q"/>
            </a:pPr>
            <a:r>
              <a:rPr lang="en-GB" sz="2400" dirty="0"/>
              <a:t> Several theories explain how and why social movement emerge. One of them is the theory or relative </a:t>
            </a:r>
            <a:r>
              <a:rPr lang="en-GB" sz="2400" dirty="0" smtClean="0"/>
              <a:t>deprivation</a:t>
            </a:r>
            <a:endParaRPr lang="en-GB" sz="2400" dirty="0"/>
          </a:p>
          <a:p>
            <a:pPr marL="0" indent="0">
              <a:lnSpc>
                <a:spcPct val="100000"/>
              </a:lnSpc>
              <a:spcBef>
                <a:spcPts val="0"/>
              </a:spcBef>
              <a:spcAft>
                <a:spcPts val="0"/>
              </a:spcAft>
              <a:buClrTx/>
              <a:buNone/>
            </a:pPr>
            <a:endParaRPr lang="en-GB" sz="2600" dirty="0"/>
          </a:p>
          <a:p>
            <a:pPr>
              <a:lnSpc>
                <a:spcPct val="100000"/>
              </a:lnSpc>
              <a:spcBef>
                <a:spcPts val="0"/>
              </a:spcBef>
              <a:spcAft>
                <a:spcPts val="0"/>
              </a:spcAft>
              <a:buClrTx/>
              <a:buFont typeface="Wingdings" panose="05000000000000000000" pitchFamily="2" charset="2"/>
              <a:buChar char="q"/>
            </a:pPr>
            <a:endParaRPr lang="en-GB" sz="2400" dirty="0"/>
          </a:p>
          <a:p>
            <a:pPr lvl="0">
              <a:lnSpc>
                <a:spcPct val="100000"/>
              </a:lnSpc>
              <a:spcBef>
                <a:spcPts val="0"/>
              </a:spcBef>
              <a:spcAft>
                <a:spcPts val="0"/>
              </a:spcAft>
              <a:buClrTx/>
              <a:buFont typeface="Wingdings" panose="05000000000000000000" pitchFamily="2" charset="2"/>
              <a:buChar char="q"/>
            </a:pPr>
            <a:endParaRPr lang="en-GB" sz="2400"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8" name="Picture 17">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7714" y="1737746"/>
            <a:ext cx="4114325" cy="4968338"/>
          </a:xfrm>
          <a:prstGeom prst="rect">
            <a:avLst/>
          </a:prstGeom>
          <a:noFill/>
          <a:ln>
            <a:noFill/>
          </a:ln>
        </p:spPr>
      </p:pic>
    </p:spTree>
    <p:extLst>
      <p:ext uri="{BB962C8B-B14F-4D97-AF65-F5344CB8AC3E}">
        <p14:creationId xmlns:p14="http://schemas.microsoft.com/office/powerpoint/2010/main" val="284150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1016758" y="1096432"/>
            <a:ext cx="10741259" cy="1530761"/>
          </a:xfrm>
          <a:prstGeom prst="rect">
            <a:avLst/>
          </a:prstGeom>
        </p:spPr>
        <p:txBody>
          <a:bodyPr vert="horz" lIns="91440" tIns="45720" rIns="91440" bIns="45720" rtlCol="0" anchor="ctr">
            <a:noAutofit/>
          </a:bodyPr>
          <a:lstStyle/>
          <a:p>
            <a:pPr algn="r" defTabSz="914400">
              <a:lnSpc>
                <a:spcPct val="80000"/>
              </a:lnSpc>
              <a:spcBef>
                <a:spcPct val="0"/>
              </a:spcBef>
              <a:spcAft>
                <a:spcPts val="600"/>
              </a:spcAft>
            </a:pPr>
            <a:r>
              <a:rPr lang="en-GB" sz="6500" cap="all" spc="200" dirty="0">
                <a:solidFill>
                  <a:schemeClr val="bg1"/>
                </a:solidFill>
                <a:latin typeface="+mj-lt"/>
                <a:ea typeface="+mj-ea"/>
                <a:cs typeface="+mj-cs"/>
              </a:rPr>
              <a:t>Key characteristics of </a:t>
            </a:r>
            <a:endParaRPr lang="en-GB" sz="6500" cap="all" spc="200" dirty="0" smtClean="0">
              <a:solidFill>
                <a:schemeClr val="bg1"/>
              </a:solidFill>
              <a:latin typeface="+mj-lt"/>
              <a:ea typeface="+mj-ea"/>
              <a:cs typeface="+mj-cs"/>
            </a:endParaRPr>
          </a:p>
          <a:p>
            <a:pPr algn="r" defTabSz="914400">
              <a:lnSpc>
                <a:spcPct val="80000"/>
              </a:lnSpc>
              <a:spcBef>
                <a:spcPct val="0"/>
              </a:spcBef>
              <a:spcAft>
                <a:spcPts val="600"/>
              </a:spcAft>
            </a:pPr>
            <a:r>
              <a:rPr lang="en-GB" sz="6500" cap="all" spc="200" dirty="0" smtClean="0">
                <a:solidFill>
                  <a:schemeClr val="bg1"/>
                </a:solidFill>
                <a:latin typeface="+mj-lt"/>
                <a:ea typeface="+mj-ea"/>
                <a:cs typeface="+mj-cs"/>
              </a:rPr>
              <a:t>the Global Salafi-Jihadist </a:t>
            </a:r>
            <a:r>
              <a:rPr lang="en-GB" sz="6500" cap="all" spc="200" dirty="0">
                <a:solidFill>
                  <a:schemeClr val="bg1"/>
                </a:solidFill>
                <a:latin typeface="+mj-lt"/>
                <a:ea typeface="+mj-ea"/>
                <a:cs typeface="+mj-cs"/>
              </a:rPr>
              <a:t>movement    </a:t>
            </a:r>
            <a:r>
              <a:rPr lang="en-US" sz="6500" cap="all" spc="200" dirty="0" smtClean="0">
                <a:solidFill>
                  <a:schemeClr val="bg1"/>
                </a:solidFill>
                <a:latin typeface="+mj-lt"/>
                <a:ea typeface="+mj-ea"/>
                <a:cs typeface="+mj-cs"/>
              </a:rPr>
              <a:t> </a:t>
            </a:r>
            <a:endParaRPr lang="en-US" sz="6500" cap="all" spc="200" dirty="0">
              <a:solidFill>
                <a:schemeClr val="bg1"/>
              </a:solidFill>
              <a:latin typeface="+mj-lt"/>
              <a:ea typeface="+mj-ea"/>
              <a:cs typeface="+mj-cs"/>
            </a:endParaRPr>
          </a:p>
        </p:txBody>
      </p:sp>
      <p:pic>
        <p:nvPicPr>
          <p:cNvPr id="4098" name="Picture 2" descr="Image result for qal-qaeda and i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284" y="2431576"/>
            <a:ext cx="6695600" cy="339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84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dirty="0"/>
              <a:t>Key characteristics of </a:t>
            </a:r>
            <a:r>
              <a:rPr lang="en-GB" dirty="0" smtClean="0"/>
              <a:t>the GSJM</a:t>
            </a:r>
            <a:endParaRPr lang="en-GB" dirty="0"/>
          </a:p>
        </p:txBody>
      </p:sp>
      <p:sp>
        <p:nvSpPr>
          <p:cNvPr id="5" name="TextBox 4"/>
          <p:cNvSpPr txBox="1"/>
          <p:nvPr/>
        </p:nvSpPr>
        <p:spPr>
          <a:xfrm>
            <a:off x="708311" y="1812353"/>
            <a:ext cx="4436895" cy="2862322"/>
          </a:xfrm>
          <a:prstGeom prst="rect">
            <a:avLst/>
          </a:prstGeom>
          <a:noFill/>
        </p:spPr>
        <p:txBody>
          <a:bodyPr wrap="square" rtlCol="0">
            <a:spAutoFit/>
          </a:bodyPr>
          <a:lstStyle/>
          <a:p>
            <a:pPr marL="88900" lvl="0" indent="-88900">
              <a:buFont typeface="Wingdings" panose="05000000000000000000" pitchFamily="2" charset="2"/>
              <a:buChar char="q"/>
            </a:pPr>
            <a:r>
              <a:rPr lang="en-GB" sz="3600" dirty="0" smtClean="0"/>
              <a:t> Ideology </a:t>
            </a:r>
          </a:p>
          <a:p>
            <a:pPr marL="88900" lvl="0" indent="-88900">
              <a:buFont typeface="Wingdings" panose="05000000000000000000" pitchFamily="2" charset="2"/>
              <a:buChar char="q"/>
            </a:pPr>
            <a:r>
              <a:rPr lang="en-GB" sz="3600" dirty="0" smtClean="0"/>
              <a:t>Political aim</a:t>
            </a:r>
          </a:p>
          <a:p>
            <a:pPr marL="88900" lvl="0" indent="-88900">
              <a:buFont typeface="Wingdings" panose="05000000000000000000" pitchFamily="2" charset="2"/>
              <a:buChar char="q"/>
            </a:pPr>
            <a:r>
              <a:rPr lang="en-GB" sz="3600" dirty="0"/>
              <a:t> </a:t>
            </a:r>
            <a:r>
              <a:rPr lang="en-GB" sz="3600" dirty="0" smtClean="0"/>
              <a:t>Strategy</a:t>
            </a:r>
          </a:p>
          <a:p>
            <a:pPr marL="88900" lvl="0" indent="-88900">
              <a:buFont typeface="Wingdings" panose="05000000000000000000" pitchFamily="2" charset="2"/>
              <a:buChar char="q"/>
            </a:pPr>
            <a:r>
              <a:rPr lang="en-GB" sz="3600" dirty="0"/>
              <a:t> </a:t>
            </a:r>
            <a:r>
              <a:rPr lang="en-GB" sz="3600" i="1" dirty="0" smtClean="0"/>
              <a:t>Leadership and resources </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2" name="Picture 11"/>
          <p:cNvPicPr>
            <a:picLocks noChangeAspect="1"/>
          </p:cNvPicPr>
          <p:nvPr/>
        </p:nvPicPr>
        <p:blipFill>
          <a:blip r:embed="rId3"/>
          <a:stretch>
            <a:fillRect/>
          </a:stretch>
        </p:blipFill>
        <p:spPr>
          <a:xfrm>
            <a:off x="4872252" y="1659952"/>
            <a:ext cx="6878470" cy="4420125"/>
          </a:xfrm>
          <a:prstGeom prst="rect">
            <a:avLst/>
          </a:prstGeom>
        </p:spPr>
      </p:pic>
    </p:spTree>
    <p:extLst>
      <p:ext uri="{BB962C8B-B14F-4D97-AF65-F5344CB8AC3E}">
        <p14:creationId xmlns:p14="http://schemas.microsoft.com/office/powerpoint/2010/main" val="111155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lstStyle/>
          <a:p>
            <a:pPr algn="ctr"/>
            <a:r>
              <a:rPr lang="en-GB" sz="2800" dirty="0"/>
              <a:t>Key characteristics of </a:t>
            </a:r>
            <a:r>
              <a:rPr lang="en-GB" sz="2800" dirty="0" smtClean="0"/>
              <a:t>GSJM</a:t>
            </a:r>
            <a:r>
              <a:rPr lang="en-GB" dirty="0" smtClean="0"/>
              <a:t/>
            </a:r>
            <a:br>
              <a:rPr lang="en-GB" dirty="0" smtClean="0"/>
            </a:br>
            <a:r>
              <a:rPr lang="en-GB" dirty="0" smtClean="0"/>
              <a:t>ideology</a:t>
            </a:r>
            <a:endParaRPr lang="en-GB" dirty="0"/>
          </a:p>
        </p:txBody>
      </p:sp>
      <p:sp>
        <p:nvSpPr>
          <p:cNvPr id="5" name="TextBox 4"/>
          <p:cNvSpPr txBox="1"/>
          <p:nvPr/>
        </p:nvSpPr>
        <p:spPr>
          <a:xfrm>
            <a:off x="612775" y="1519965"/>
            <a:ext cx="9897801" cy="4832092"/>
          </a:xfrm>
          <a:prstGeom prst="rect">
            <a:avLst/>
          </a:prstGeom>
          <a:noFill/>
        </p:spPr>
        <p:txBody>
          <a:bodyPr wrap="square" rtlCol="0">
            <a:spAutoFit/>
          </a:bodyPr>
          <a:lstStyle/>
          <a:p>
            <a:pPr marL="88900" lvl="0" indent="-88900">
              <a:buFont typeface="Wingdings" panose="05000000000000000000" pitchFamily="2" charset="2"/>
              <a:buChar char="q"/>
            </a:pPr>
            <a:r>
              <a:rPr lang="en-GB" sz="2800" dirty="0" smtClean="0"/>
              <a:t> Salafi jihadism</a:t>
            </a:r>
          </a:p>
          <a:p>
            <a:pPr marL="88900" lvl="0" indent="-88900">
              <a:buFont typeface="Wingdings" panose="05000000000000000000" pitchFamily="2" charset="2"/>
              <a:buChar char="q"/>
            </a:pPr>
            <a:r>
              <a:rPr lang="en-GB" sz="2800" dirty="0"/>
              <a:t> </a:t>
            </a:r>
            <a:r>
              <a:rPr lang="en-GB" sz="2800" dirty="0" smtClean="0"/>
              <a:t>Salafism is a strand </a:t>
            </a:r>
            <a:r>
              <a:rPr lang="en-GB" sz="2800" dirty="0"/>
              <a:t>of Sunni Islam that advocates a return to the traditions of the Salafi, the first three generations of </a:t>
            </a:r>
            <a:r>
              <a:rPr lang="en-GB" sz="2800" dirty="0" smtClean="0"/>
              <a:t>Muslims*</a:t>
            </a:r>
          </a:p>
          <a:p>
            <a:pPr marL="88900" lvl="0" indent="-88900">
              <a:buFont typeface="Wingdings" panose="05000000000000000000" pitchFamily="2" charset="2"/>
              <a:buChar char="q"/>
            </a:pPr>
            <a:r>
              <a:rPr lang="en-GB" sz="2800" dirty="0"/>
              <a:t> T</a:t>
            </a:r>
            <a:r>
              <a:rPr lang="en-GB" sz="2800" dirty="0" smtClean="0"/>
              <a:t>he </a:t>
            </a:r>
            <a:r>
              <a:rPr lang="en-GB" sz="2800" dirty="0"/>
              <a:t>Salafi movement is often divided into three </a:t>
            </a:r>
            <a:r>
              <a:rPr lang="en-GB" sz="2800" dirty="0" smtClean="0"/>
              <a:t>sub-categories: purists, activists and jihadists</a:t>
            </a:r>
          </a:p>
          <a:p>
            <a:pPr marL="88900" lvl="0" indent="-88900">
              <a:buFont typeface="Wingdings" panose="05000000000000000000" pitchFamily="2" charset="2"/>
              <a:buChar char="q"/>
            </a:pPr>
            <a:r>
              <a:rPr lang="en-GB" sz="2800" dirty="0"/>
              <a:t> </a:t>
            </a:r>
            <a:r>
              <a:rPr lang="en-GB" sz="2800" dirty="0" smtClean="0"/>
              <a:t>Salafi-jihadists advocate </a:t>
            </a:r>
            <a:r>
              <a:rPr lang="en-GB" sz="2800" dirty="0"/>
              <a:t>armed struggle to restore the early Islamic </a:t>
            </a:r>
            <a:r>
              <a:rPr lang="en-GB" sz="2800" dirty="0" smtClean="0"/>
              <a:t>movement. It is the smallest subcategory of Salafism, constituting less </a:t>
            </a:r>
            <a:r>
              <a:rPr lang="en-GB" sz="2800" dirty="0"/>
              <a:t>than 1.0 percent of the world's 1.2 billion Muslims </a:t>
            </a:r>
            <a:endParaRPr lang="en-GB" sz="2800" dirty="0" smtClean="0"/>
          </a:p>
          <a:p>
            <a:pPr marL="88900" lvl="0" indent="-88900">
              <a:buFont typeface="Wingdings" panose="05000000000000000000" pitchFamily="2" charset="2"/>
              <a:buChar char="q"/>
            </a:pPr>
            <a:r>
              <a:rPr lang="en-GB" sz="2800" dirty="0"/>
              <a:t> </a:t>
            </a:r>
            <a:r>
              <a:rPr lang="en-GB" sz="2800" dirty="0" smtClean="0"/>
              <a:t>Salafi-jihadists </a:t>
            </a:r>
            <a:r>
              <a:rPr lang="en-GB" sz="2800" i="1" dirty="0" smtClean="0"/>
              <a:t>reject any engagement in politics </a:t>
            </a:r>
            <a:r>
              <a:rPr lang="en-GB" sz="2800" dirty="0" smtClean="0"/>
              <a:t>and non-Salafi interpretations of Islam. Many Islamic militant groups are not part of the GSJM*</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122" name="Picture 2" descr="https://cup-us.imgix.net/covers/9780231175500.jpg?w=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4610" y="1382418"/>
            <a:ext cx="1695704" cy="25435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10324610" y="3998538"/>
            <a:ext cx="1714500" cy="2667000"/>
          </a:xfrm>
          <a:prstGeom prst="rect">
            <a:avLst/>
          </a:prstGeom>
        </p:spPr>
      </p:pic>
    </p:spTree>
    <p:extLst>
      <p:ext uri="{BB962C8B-B14F-4D97-AF65-F5344CB8AC3E}">
        <p14:creationId xmlns:p14="http://schemas.microsoft.com/office/powerpoint/2010/main" val="158436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3506</TotalTime>
  <Words>1312</Words>
  <Application>Microsoft Office PowerPoint</Application>
  <PresentationFormat>Widescreen</PresentationFormat>
  <Paragraphs>166</Paragraphs>
  <Slides>31</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Tw Cen MT</vt:lpstr>
      <vt:lpstr>Tw Cen MT Condensed</vt:lpstr>
      <vt:lpstr>Wingdings</vt:lpstr>
      <vt:lpstr>Wingdings 3</vt:lpstr>
      <vt:lpstr>Integral</vt:lpstr>
      <vt:lpstr>PowerPoint Presentation</vt:lpstr>
      <vt:lpstr>PowerPoint Presentation</vt:lpstr>
      <vt:lpstr>aims</vt:lpstr>
      <vt:lpstr>outline</vt:lpstr>
      <vt:lpstr>PowerPoint Presentation</vt:lpstr>
      <vt:lpstr>SOCIAL MOVEMENT</vt:lpstr>
      <vt:lpstr>PowerPoint Presentation</vt:lpstr>
      <vt:lpstr>Key characteristics of the GSJM</vt:lpstr>
      <vt:lpstr>Key characteristics of GSJM ideology</vt:lpstr>
      <vt:lpstr>Key characteristics of GSJM Political aim</vt:lpstr>
      <vt:lpstr>Key characteristics of GSJM strategy</vt:lpstr>
      <vt:lpstr>PowerPoint Presentation</vt:lpstr>
      <vt:lpstr>The global salafi-jihadist movement </vt:lpstr>
      <vt:lpstr>The global salafi-jihadist movement Al-Qaeda </vt:lpstr>
      <vt:lpstr>The global salafi-jihadist movement Al-Qaeda-affiliated organisations </vt:lpstr>
      <vt:lpstr>The global salafi-jihadist movement ISIS </vt:lpstr>
      <vt:lpstr>The global salafi-jihadist movement ISIS-affiliated organisations </vt:lpstr>
      <vt:lpstr>The global salafi-jihadist movement Non-affiliated organisations </vt:lpstr>
      <vt:lpstr>The global salafi-jihadist movement LONEWOLVES AND HOMEGROWN CELLS </vt:lpstr>
      <vt:lpstr>The global salafi-jihadist movement The case of Africa </vt:lpstr>
      <vt:lpstr>PowerPoint Presentation</vt:lpstr>
      <vt:lpstr>THE GENESIS OF THE GSJM </vt:lpstr>
      <vt:lpstr>THE GENESIS OF THE GSJM </vt:lpstr>
      <vt:lpstr>PowerPoint Presentation</vt:lpstr>
      <vt:lpstr>WHY IS THE GSJM SO DIFFICULT TO END </vt:lpstr>
      <vt:lpstr>PowerPoint Presentation</vt:lpstr>
      <vt:lpstr>The level of threat worldwide  </vt:lpstr>
      <vt:lpstr>The level of threat in Europe </vt:lpstr>
      <vt:lpstr>The level of threat in the USA </vt:lpstr>
      <vt:lpstr>KEY points </vt:lpstr>
      <vt:lpstr>References  </vt:lpstr>
    </vt:vector>
  </TitlesOfParts>
  <Company>University of Sussex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Security and Development</dc:title>
  <dc:creator>Synne Dyvik</dc:creator>
  <cp:lastModifiedBy>Fabio Scarpello</cp:lastModifiedBy>
  <cp:revision>415</cp:revision>
  <dcterms:created xsi:type="dcterms:W3CDTF">2015-09-14T16:04:57Z</dcterms:created>
  <dcterms:modified xsi:type="dcterms:W3CDTF">2019-09-16T20:21:53Z</dcterms:modified>
</cp:coreProperties>
</file>