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2" r:id="rId1"/>
  </p:sldMasterIdLst>
  <p:notesMasterIdLst>
    <p:notesMasterId r:id="rId24"/>
  </p:notesMasterIdLst>
  <p:sldIdLst>
    <p:sldId id="267" r:id="rId2"/>
    <p:sldId id="294" r:id="rId3"/>
    <p:sldId id="264" r:id="rId4"/>
    <p:sldId id="272" r:id="rId5"/>
    <p:sldId id="281" r:id="rId6"/>
    <p:sldId id="422" r:id="rId7"/>
    <p:sldId id="423" r:id="rId8"/>
    <p:sldId id="424" r:id="rId9"/>
    <p:sldId id="425" r:id="rId10"/>
    <p:sldId id="426" r:id="rId11"/>
    <p:sldId id="296" r:id="rId12"/>
    <p:sldId id="406" r:id="rId13"/>
    <p:sldId id="367" r:id="rId14"/>
    <p:sldId id="427" r:id="rId15"/>
    <p:sldId id="428" r:id="rId16"/>
    <p:sldId id="429" r:id="rId17"/>
    <p:sldId id="430" r:id="rId18"/>
    <p:sldId id="431" r:id="rId19"/>
    <p:sldId id="433" r:id="rId20"/>
    <p:sldId id="432" r:id="rId21"/>
    <p:sldId id="434" r:id="rId22"/>
    <p:sldId id="324"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ynne Dyvik" initials="SD" lastIdx="2" clrIdx="0">
    <p:extLst/>
  </p:cmAuthor>
  <p:cmAuthor id="2" name="Tom" initials="T" lastIdx="1" clrIdx="1">
    <p:extLst>
      <p:ext uri="{19B8F6BF-5375-455C-9EA6-DF929625EA0E}">
        <p15:presenceInfo xmlns:p15="http://schemas.microsoft.com/office/powerpoint/2012/main" userId="Tom" providerId="None"/>
      </p:ext>
    </p:extLst>
  </p:cmAuthor>
  <p:cmAuthor id="3" name="Fabio Scarpello" initials="FS" lastIdx="1" clrIdx="2">
    <p:extLst>
      <p:ext uri="{19B8F6BF-5375-455C-9EA6-DF929625EA0E}">
        <p15:presenceInfo xmlns:p15="http://schemas.microsoft.com/office/powerpoint/2012/main" userId="Fabio Scarpell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6" autoAdjust="0"/>
    <p:restoredTop sz="85382" autoAdjust="0"/>
  </p:normalViewPr>
  <p:slideViewPr>
    <p:cSldViewPr snapToGrid="0">
      <p:cViewPr varScale="1">
        <p:scale>
          <a:sx n="71" d="100"/>
          <a:sy n="71" d="100"/>
        </p:scale>
        <p:origin x="835" y="62"/>
      </p:cViewPr>
      <p:guideLst>
        <p:guide orient="horz" pos="2160"/>
        <p:guide pos="384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8E26D9-ECEC-4AE5-9F31-3BD6B1D5C2AA}" type="datetimeFigureOut">
              <a:rPr lang="en-GB" smtClean="0"/>
              <a:t>01/10/2019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F8DF2-2A72-4887-8E47-34182B3567A9}" type="slidenum">
              <a:rPr lang="en-GB" smtClean="0"/>
              <a:t>‹#›</a:t>
            </a:fld>
            <a:endParaRPr lang="en-GB"/>
          </a:p>
        </p:txBody>
      </p:sp>
    </p:spTree>
    <p:extLst>
      <p:ext uri="{BB962C8B-B14F-4D97-AF65-F5344CB8AC3E}">
        <p14:creationId xmlns:p14="http://schemas.microsoft.com/office/powerpoint/2010/main" val="1888839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3</a:t>
            </a:fld>
            <a:endParaRPr lang="en-GB"/>
          </a:p>
        </p:txBody>
      </p:sp>
    </p:spTree>
    <p:extLst>
      <p:ext uri="{BB962C8B-B14F-4D97-AF65-F5344CB8AC3E}">
        <p14:creationId xmlns:p14="http://schemas.microsoft.com/office/powerpoint/2010/main" val="1643226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16</a:t>
            </a:fld>
            <a:endParaRPr lang="en-GB"/>
          </a:p>
        </p:txBody>
      </p:sp>
    </p:spTree>
    <p:extLst>
      <p:ext uri="{BB962C8B-B14F-4D97-AF65-F5344CB8AC3E}">
        <p14:creationId xmlns:p14="http://schemas.microsoft.com/office/powerpoint/2010/main" val="1699947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17</a:t>
            </a:fld>
            <a:endParaRPr lang="en-GB"/>
          </a:p>
        </p:txBody>
      </p:sp>
    </p:spTree>
    <p:extLst>
      <p:ext uri="{BB962C8B-B14F-4D97-AF65-F5344CB8AC3E}">
        <p14:creationId xmlns:p14="http://schemas.microsoft.com/office/powerpoint/2010/main" val="547682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18</a:t>
            </a:fld>
            <a:endParaRPr lang="en-GB"/>
          </a:p>
        </p:txBody>
      </p:sp>
    </p:spTree>
    <p:extLst>
      <p:ext uri="{BB962C8B-B14F-4D97-AF65-F5344CB8AC3E}">
        <p14:creationId xmlns:p14="http://schemas.microsoft.com/office/powerpoint/2010/main" val="3645675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EF8DF2-2A72-4887-8E47-34182B3567A9}" type="slidenum">
              <a:rPr lang="en-GB" smtClean="0"/>
              <a:t>20</a:t>
            </a:fld>
            <a:endParaRPr lang="en-GB"/>
          </a:p>
        </p:txBody>
      </p:sp>
    </p:spTree>
    <p:extLst>
      <p:ext uri="{BB962C8B-B14F-4D97-AF65-F5344CB8AC3E}">
        <p14:creationId xmlns:p14="http://schemas.microsoft.com/office/powerpoint/2010/main" val="9141296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EF8DF2-2A72-4887-8E47-34182B3567A9}" type="slidenum">
              <a:rPr lang="en-GB" smtClean="0"/>
              <a:t>21</a:t>
            </a:fld>
            <a:endParaRPr lang="en-GB"/>
          </a:p>
        </p:txBody>
      </p:sp>
    </p:spTree>
    <p:extLst>
      <p:ext uri="{BB962C8B-B14F-4D97-AF65-F5344CB8AC3E}">
        <p14:creationId xmlns:p14="http://schemas.microsoft.com/office/powerpoint/2010/main" val="1032798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22</a:t>
            </a:fld>
            <a:endParaRPr lang="en-GB"/>
          </a:p>
        </p:txBody>
      </p:sp>
    </p:spTree>
    <p:extLst>
      <p:ext uri="{BB962C8B-B14F-4D97-AF65-F5344CB8AC3E}">
        <p14:creationId xmlns:p14="http://schemas.microsoft.com/office/powerpoint/2010/main" val="1516808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164123-EF34-4713-9590-887887FCD291}" type="slidenum">
              <a:rPr lang="en-US" smtClean="0"/>
              <a:t>4</a:t>
            </a:fld>
            <a:endParaRPr lang="en-US"/>
          </a:p>
        </p:txBody>
      </p:sp>
    </p:spTree>
    <p:extLst>
      <p:ext uri="{BB962C8B-B14F-4D97-AF65-F5344CB8AC3E}">
        <p14:creationId xmlns:p14="http://schemas.microsoft.com/office/powerpoint/2010/main" val="3599875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4EF8DF2-2A72-4887-8E47-34182B3567A9}" type="slidenum">
              <a:rPr lang="en-GB" smtClean="0"/>
              <a:t>6</a:t>
            </a:fld>
            <a:endParaRPr lang="en-GB"/>
          </a:p>
        </p:txBody>
      </p:sp>
    </p:spTree>
    <p:extLst>
      <p:ext uri="{BB962C8B-B14F-4D97-AF65-F5344CB8AC3E}">
        <p14:creationId xmlns:p14="http://schemas.microsoft.com/office/powerpoint/2010/main" val="2547263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EF8DF2-2A72-4887-8E47-34182B3567A9}" type="slidenum">
              <a:rPr lang="en-GB" smtClean="0"/>
              <a:t>7</a:t>
            </a:fld>
            <a:endParaRPr lang="en-GB"/>
          </a:p>
        </p:txBody>
      </p:sp>
    </p:spTree>
    <p:extLst>
      <p:ext uri="{BB962C8B-B14F-4D97-AF65-F5344CB8AC3E}">
        <p14:creationId xmlns:p14="http://schemas.microsoft.com/office/powerpoint/2010/main" val="42045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B4EF8DF2-2A72-4887-8E47-34182B3567A9}" type="slidenum">
              <a:rPr lang="en-GB" smtClean="0"/>
              <a:t>10</a:t>
            </a:fld>
            <a:endParaRPr lang="en-GB"/>
          </a:p>
        </p:txBody>
      </p:sp>
    </p:spTree>
    <p:extLst>
      <p:ext uri="{BB962C8B-B14F-4D97-AF65-F5344CB8AC3E}">
        <p14:creationId xmlns:p14="http://schemas.microsoft.com/office/powerpoint/2010/main" val="3316325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164123-EF34-4713-9590-887887FCD291}" type="slidenum">
              <a:rPr lang="en-US" smtClean="0"/>
              <a:t>11</a:t>
            </a:fld>
            <a:endParaRPr lang="en-US"/>
          </a:p>
        </p:txBody>
      </p:sp>
    </p:spTree>
    <p:extLst>
      <p:ext uri="{BB962C8B-B14F-4D97-AF65-F5344CB8AC3E}">
        <p14:creationId xmlns:p14="http://schemas.microsoft.com/office/powerpoint/2010/main" val="4251358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4EF8DF2-2A72-4887-8E47-34182B3567A9}" type="slidenum">
              <a:rPr lang="en-GB" smtClean="0"/>
              <a:t>12</a:t>
            </a:fld>
            <a:endParaRPr lang="en-GB"/>
          </a:p>
        </p:txBody>
      </p:sp>
    </p:spTree>
    <p:extLst>
      <p:ext uri="{BB962C8B-B14F-4D97-AF65-F5344CB8AC3E}">
        <p14:creationId xmlns:p14="http://schemas.microsoft.com/office/powerpoint/2010/main" val="2612500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14</a:t>
            </a:fld>
            <a:endParaRPr lang="en-GB"/>
          </a:p>
        </p:txBody>
      </p:sp>
    </p:spTree>
    <p:extLst>
      <p:ext uri="{BB962C8B-B14F-4D97-AF65-F5344CB8AC3E}">
        <p14:creationId xmlns:p14="http://schemas.microsoft.com/office/powerpoint/2010/main" val="303935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B4EF8DF2-2A72-4887-8E47-34182B3567A9}" type="slidenum">
              <a:rPr lang="en-GB" smtClean="0"/>
              <a:t>15</a:t>
            </a:fld>
            <a:endParaRPr lang="en-GB"/>
          </a:p>
        </p:txBody>
      </p:sp>
    </p:spTree>
    <p:extLst>
      <p:ext uri="{BB962C8B-B14F-4D97-AF65-F5344CB8AC3E}">
        <p14:creationId xmlns:p14="http://schemas.microsoft.com/office/powerpoint/2010/main" val="22453085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B61BEF0D-F0BB-DE4B-95CE-6DB70DBA9567}" type="datetimeFigureOut">
              <a:rPr lang="en-US" smtClean="0"/>
              <a:pPr/>
              <a:t>10/1/2019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48619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10/1/2019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95016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0748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9241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26127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10/1/2019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21071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8135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066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12980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10/1/2019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722391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027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61BEF0D-F0BB-DE4B-95CE-6DB70DBA9567}" type="datetimeFigureOut">
              <a:rPr lang="en-US" smtClean="0"/>
              <a:pPr/>
              <a:t>10/1/2019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93583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658tUXS-9HE&amp;list=PLpaIbbnmwJfHCuSrAG7ZgoNNM7SQ-akgo&amp;index=6"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youtube.com/watch?v=6Gu2QMTAkEU" TargetMode="External"/><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www.youtube.com/watch?v=dDXhzy67nhQ" TargetMode="Externa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YFk57RRoGy0&amp;list=PLpaIbbnmwJfHCuSrAG7ZgoNNM7SQ-akgo&amp;index=12&amp;t=99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BoDVstWmczw&amp;list=PLpaIbbnmwJfHCuSrAG7ZgoNNM7SQ-akgo&amp;index=14&amp;t=0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un.org/law/cod/finterr.ht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forbes.com/sites/forbesinternational/2018/01/24/the-richest-terror-organizations-in-the-worl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4712B6A8-CCDB-41BF-96E7-5F8ED8FE9D73}"/>
              </a:ext>
            </a:extLst>
          </p:cNvPr>
          <p:cNvSpPr txBox="1">
            <a:spLocks/>
          </p:cNvSpPr>
          <p:nvPr/>
        </p:nvSpPr>
        <p:spPr>
          <a:xfrm>
            <a:off x="7137647" y="484559"/>
            <a:ext cx="4936589" cy="5515798"/>
          </a:xfrm>
          <a:prstGeom prst="rect">
            <a:avLst/>
          </a:prstGeom>
        </p:spPr>
        <p:txBody>
          <a:bodyPr vert="horz" lIns="91440" tIns="45720" rIns="91440" bIns="45720" rtlCol="0" anchor="ctr">
            <a:normAutofit lnSpcReduction="10000"/>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pPr algn="ctr"/>
            <a:endParaRPr lang="en-GB" dirty="0"/>
          </a:p>
          <a:p>
            <a:pPr algn="ctr"/>
            <a:endParaRPr lang="en-GB" dirty="0"/>
          </a:p>
          <a:p>
            <a:pPr algn="ctr"/>
            <a:r>
              <a:rPr lang="en-GB" dirty="0" smtClean="0"/>
              <a:t>Terrorism</a:t>
            </a:r>
            <a:endParaRPr lang="en-GB" dirty="0"/>
          </a:p>
          <a:p>
            <a:pPr algn="ctr"/>
            <a:endParaRPr lang="en-GB" sz="2800" dirty="0"/>
          </a:p>
          <a:p>
            <a:pPr algn="ctr"/>
            <a:r>
              <a:rPr lang="en-GB" sz="2800" dirty="0"/>
              <a:t>Dr Fabio Scarpello</a:t>
            </a:r>
          </a:p>
          <a:p>
            <a:pPr algn="ctr"/>
            <a:endParaRPr lang="en-GB" dirty="0"/>
          </a:p>
          <a:p>
            <a:pPr algn="ctr"/>
            <a:r>
              <a:rPr lang="en-GB" dirty="0"/>
              <a:t>Week 9</a:t>
            </a:r>
          </a:p>
          <a:p>
            <a:pPr algn="ctr"/>
            <a:endParaRPr lang="en-GB" dirty="0"/>
          </a:p>
          <a:p>
            <a:pPr algn="ctr"/>
            <a:r>
              <a:rPr lang="en-AU" dirty="0"/>
              <a:t>How terrorist groups raise their </a:t>
            </a:r>
            <a:r>
              <a:rPr lang="en-AU" dirty="0" smtClean="0"/>
              <a:t>money?</a:t>
            </a:r>
            <a:endParaRPr lang="en-GB" dirty="0"/>
          </a:p>
        </p:txBody>
      </p:sp>
      <p:sp>
        <p:nvSpPr>
          <p:cNvPr id="2" name="AutoShape 2" descr="Image result for root causes of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6" name="Picture 5"/>
          <p:cNvPicPr>
            <a:picLocks noChangeAspect="1"/>
          </p:cNvPicPr>
          <p:nvPr/>
        </p:nvPicPr>
        <p:blipFill>
          <a:blip r:embed="rId2"/>
          <a:stretch>
            <a:fillRect/>
          </a:stretch>
        </p:blipFill>
        <p:spPr>
          <a:xfrm>
            <a:off x="734242" y="839167"/>
            <a:ext cx="6455121" cy="5438350"/>
          </a:xfrm>
          <a:prstGeom prst="rect">
            <a:avLst/>
          </a:prstGeom>
        </p:spPr>
      </p:pic>
    </p:spTree>
    <p:extLst>
      <p:ext uri="{BB962C8B-B14F-4D97-AF65-F5344CB8AC3E}">
        <p14:creationId xmlns:p14="http://schemas.microsoft.com/office/powerpoint/2010/main" val="5493121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626230"/>
            <a:ext cx="10916860" cy="1499616"/>
          </a:xfrm>
        </p:spPr>
        <p:txBody>
          <a:bodyPr>
            <a:normAutofit/>
          </a:bodyPr>
          <a:lstStyle/>
          <a:p>
            <a:pPr algn="ctr">
              <a:spcAft>
                <a:spcPts val="600"/>
              </a:spcAft>
            </a:pPr>
            <a:r>
              <a:rPr lang="en-GB" sz="2400" dirty="0" smtClean="0"/>
              <a:t>Risks and benefits of main sources of finance</a:t>
            </a:r>
            <a:r>
              <a:rPr lang="en-GB" dirty="0" smtClean="0"/>
              <a:t/>
            </a:r>
            <a:br>
              <a:rPr lang="en-GB" dirty="0" smtClean="0"/>
            </a:br>
            <a:r>
              <a:rPr lang="en-GB" dirty="0" smtClean="0"/>
              <a:t>state-sponsored terrorism</a:t>
            </a:r>
            <a:endParaRPr lang="en-GB" dirty="0"/>
          </a:p>
        </p:txBody>
      </p:sp>
      <p:sp>
        <p:nvSpPr>
          <p:cNvPr id="5" name="Content Placeholder 4"/>
          <p:cNvSpPr>
            <a:spLocks noGrp="1"/>
          </p:cNvSpPr>
          <p:nvPr>
            <p:ph idx="1"/>
          </p:nvPr>
        </p:nvSpPr>
        <p:spPr>
          <a:xfrm>
            <a:off x="1024129" y="1923860"/>
            <a:ext cx="4333179" cy="4739489"/>
          </a:xfrm>
        </p:spPr>
        <p:txBody>
          <a:bodyPr>
            <a:normAutofit/>
          </a:bodyPr>
          <a:lstStyle/>
          <a:p>
            <a:pPr marL="0" indent="0">
              <a:buNone/>
            </a:pPr>
            <a:endParaRPr lang="en-AU" sz="2400" dirty="0"/>
          </a:p>
          <a:p>
            <a:endParaRPr lang="en-GB" dirty="0"/>
          </a:p>
        </p:txBody>
      </p:sp>
      <p:sp>
        <p:nvSpPr>
          <p:cNvPr id="15" name="Content Placeholder 4"/>
          <p:cNvSpPr txBox="1">
            <a:spLocks/>
          </p:cNvSpPr>
          <p:nvPr/>
        </p:nvSpPr>
        <p:spPr>
          <a:xfrm>
            <a:off x="917575" y="1737746"/>
            <a:ext cx="5074434" cy="4968337"/>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lvl="0">
              <a:lnSpc>
                <a:spcPct val="100000"/>
              </a:lnSpc>
              <a:spcBef>
                <a:spcPts val="0"/>
              </a:spcBef>
              <a:spcAft>
                <a:spcPts val="0"/>
              </a:spcAft>
              <a:buClrTx/>
              <a:buFont typeface="Wingdings" panose="05000000000000000000" pitchFamily="2" charset="2"/>
              <a:buChar char="q"/>
            </a:pPr>
            <a:r>
              <a:rPr lang="en-GB" sz="2800" dirty="0" smtClean="0"/>
              <a:t> State-sponsored </a:t>
            </a:r>
            <a:r>
              <a:rPr lang="en-GB" sz="2800" dirty="0"/>
              <a:t>terrorism decreased since the end of the Cold War.* Syria, Pakistan and Iran, among the main sponsors today</a:t>
            </a:r>
            <a:endParaRPr lang="en-NZ" sz="2800" dirty="0"/>
          </a:p>
          <a:p>
            <a:pPr lvl="0">
              <a:lnSpc>
                <a:spcPct val="100000"/>
              </a:lnSpc>
              <a:spcBef>
                <a:spcPts val="0"/>
              </a:spcBef>
              <a:spcAft>
                <a:spcPts val="0"/>
              </a:spcAft>
              <a:buClrTx/>
              <a:buFont typeface="Wingdings" panose="05000000000000000000" pitchFamily="2" charset="2"/>
              <a:buChar char="q"/>
            </a:pPr>
            <a:r>
              <a:rPr lang="en-GB" sz="2800" dirty="0" smtClean="0"/>
              <a:t> Saudi </a:t>
            </a:r>
            <a:r>
              <a:rPr lang="en-GB" sz="2800" dirty="0"/>
              <a:t>Arabia interesting and hotly debated case study</a:t>
            </a:r>
            <a:r>
              <a:rPr lang="en-GB" sz="2800" dirty="0" smtClean="0"/>
              <a:t>* </a:t>
            </a:r>
            <a:endParaRPr lang="en-NZ" sz="2800" dirty="0"/>
          </a:p>
          <a:p>
            <a:pPr lvl="0">
              <a:lnSpc>
                <a:spcPct val="100000"/>
              </a:lnSpc>
              <a:spcBef>
                <a:spcPts val="0"/>
              </a:spcBef>
              <a:spcAft>
                <a:spcPts val="0"/>
              </a:spcAft>
              <a:buClrTx/>
              <a:buFont typeface="Wingdings" panose="05000000000000000000" pitchFamily="2" charset="2"/>
              <a:buChar char="q"/>
            </a:pPr>
            <a:r>
              <a:rPr lang="en-GB" sz="2800" dirty="0"/>
              <a:t> </a:t>
            </a:r>
            <a:r>
              <a:rPr lang="en-GB" sz="2800" dirty="0" smtClean="0"/>
              <a:t>State </a:t>
            </a:r>
            <a:r>
              <a:rPr lang="en-GB" sz="2800" dirty="0"/>
              <a:t>sponsorship brings huge steady funds, but it may affect groups’ </a:t>
            </a:r>
            <a:r>
              <a:rPr lang="en-GB" sz="2800" dirty="0" smtClean="0"/>
              <a:t>autonomy. It also susceptible to policy changes</a:t>
            </a:r>
            <a:endParaRPr lang="en-NZ" sz="2800"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1" name="Picture 10">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8562" y="1737746"/>
            <a:ext cx="5530453" cy="4735054"/>
          </a:xfrm>
          <a:prstGeom prst="rect">
            <a:avLst/>
          </a:prstGeom>
          <a:noFill/>
          <a:ln>
            <a:noFill/>
          </a:ln>
        </p:spPr>
      </p:pic>
    </p:spTree>
    <p:extLst>
      <p:ext uri="{BB962C8B-B14F-4D97-AF65-F5344CB8AC3E}">
        <p14:creationId xmlns:p14="http://schemas.microsoft.com/office/powerpoint/2010/main" val="1164326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extBox 4"/>
          <p:cNvSpPr txBox="1"/>
          <p:nvPr/>
        </p:nvSpPr>
        <p:spPr>
          <a:xfrm>
            <a:off x="1016758" y="1096432"/>
            <a:ext cx="10741259" cy="1530761"/>
          </a:xfrm>
          <a:prstGeom prst="rect">
            <a:avLst/>
          </a:prstGeom>
        </p:spPr>
        <p:txBody>
          <a:bodyPr vert="horz" lIns="91440" tIns="45720" rIns="91440" bIns="45720" rtlCol="0" anchor="ctr">
            <a:noAutofit/>
          </a:bodyPr>
          <a:lstStyle/>
          <a:p>
            <a:pPr algn="r" defTabSz="914400">
              <a:lnSpc>
                <a:spcPct val="80000"/>
              </a:lnSpc>
              <a:spcBef>
                <a:spcPct val="0"/>
              </a:spcBef>
              <a:spcAft>
                <a:spcPts val="600"/>
              </a:spcAft>
            </a:pPr>
            <a:r>
              <a:rPr lang="en-GB" sz="6500" b="1" cap="all" spc="200" dirty="0" smtClean="0">
                <a:solidFill>
                  <a:schemeClr val="bg1"/>
                </a:solidFill>
                <a:latin typeface="+mj-lt"/>
                <a:ea typeface="+mj-ea"/>
                <a:cs typeface="+mj-cs"/>
              </a:rPr>
              <a:t>Internet and terrorism financing    </a:t>
            </a:r>
            <a:r>
              <a:rPr lang="en-US" sz="6500" b="1" cap="all" spc="200" dirty="0" smtClean="0">
                <a:solidFill>
                  <a:schemeClr val="bg1"/>
                </a:solidFill>
                <a:latin typeface="+mj-lt"/>
                <a:ea typeface="+mj-ea"/>
                <a:cs typeface="+mj-cs"/>
              </a:rPr>
              <a:t> </a:t>
            </a:r>
            <a:endParaRPr lang="en-US" sz="6500" b="1" cap="all" spc="200" dirty="0">
              <a:solidFill>
                <a:schemeClr val="bg1"/>
              </a:solidFill>
              <a:latin typeface="+mj-lt"/>
              <a:ea typeface="+mj-ea"/>
              <a:cs typeface="+mj-cs"/>
            </a:endParaRPr>
          </a:p>
        </p:txBody>
      </p:sp>
      <p:sp>
        <p:nvSpPr>
          <p:cNvPr id="2" name="AutoShape 2" descr="Image result for far right move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6" descr="Image result for far right move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6" name="Picture 5"/>
          <p:cNvPicPr>
            <a:picLocks noChangeAspect="1"/>
          </p:cNvPicPr>
          <p:nvPr/>
        </p:nvPicPr>
        <p:blipFill>
          <a:blip r:embed="rId3"/>
          <a:stretch>
            <a:fillRect/>
          </a:stretch>
        </p:blipFill>
        <p:spPr>
          <a:xfrm>
            <a:off x="2686730" y="2843577"/>
            <a:ext cx="6768769" cy="2743305"/>
          </a:xfrm>
          <a:prstGeom prst="rect">
            <a:avLst/>
          </a:prstGeom>
        </p:spPr>
      </p:pic>
    </p:spTree>
    <p:extLst>
      <p:ext uri="{BB962C8B-B14F-4D97-AF65-F5344CB8AC3E}">
        <p14:creationId xmlns:p14="http://schemas.microsoft.com/office/powerpoint/2010/main" val="2235584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543" y="160337"/>
            <a:ext cx="9720072" cy="1499616"/>
          </a:xfrm>
        </p:spPr>
        <p:txBody>
          <a:bodyPr>
            <a:normAutofit/>
          </a:bodyPr>
          <a:lstStyle/>
          <a:p>
            <a:pPr algn="ctr"/>
            <a:r>
              <a:rPr lang="en-GB" dirty="0" smtClean="0"/>
              <a:t>Internet and terrorism financing</a:t>
            </a:r>
            <a:endParaRPr lang="en-GB" dirty="0"/>
          </a:p>
        </p:txBody>
      </p:sp>
      <p:sp>
        <p:nvSpPr>
          <p:cNvPr id="5" name="TextBox 4"/>
          <p:cNvSpPr txBox="1"/>
          <p:nvPr/>
        </p:nvSpPr>
        <p:spPr>
          <a:xfrm>
            <a:off x="612776" y="1630707"/>
            <a:ext cx="4217408" cy="3970318"/>
          </a:xfrm>
          <a:prstGeom prst="rect">
            <a:avLst/>
          </a:prstGeom>
          <a:noFill/>
        </p:spPr>
        <p:txBody>
          <a:bodyPr wrap="square" rtlCol="0">
            <a:spAutoFit/>
          </a:bodyPr>
          <a:lstStyle/>
          <a:p>
            <a:pPr>
              <a:buFont typeface="Wingdings" panose="05000000000000000000" pitchFamily="2" charset="2"/>
              <a:buChar char="q"/>
            </a:pPr>
            <a:r>
              <a:rPr lang="en-GB" sz="2800" dirty="0" smtClean="0"/>
              <a:t> </a:t>
            </a:r>
            <a:r>
              <a:rPr lang="en-GB" sz="2800" dirty="0"/>
              <a:t>Internet </a:t>
            </a:r>
            <a:r>
              <a:rPr lang="en-GB" sz="2800" dirty="0" smtClean="0"/>
              <a:t>important, but not central, source of terrorism legal and illegal financing*</a:t>
            </a:r>
          </a:p>
          <a:p>
            <a:pPr>
              <a:buFont typeface="Wingdings" panose="05000000000000000000" pitchFamily="2" charset="2"/>
              <a:buChar char="q"/>
            </a:pPr>
            <a:r>
              <a:rPr lang="en-GB" sz="2800" dirty="0"/>
              <a:t> </a:t>
            </a:r>
            <a:r>
              <a:rPr lang="en-GB" sz="2800" dirty="0" smtClean="0"/>
              <a:t>Crowdfunding quite widespread*</a:t>
            </a:r>
          </a:p>
          <a:p>
            <a:pPr>
              <a:buFont typeface="Wingdings" panose="05000000000000000000" pitchFamily="2" charset="2"/>
              <a:buChar char="q"/>
            </a:pPr>
            <a:r>
              <a:rPr lang="en-GB" sz="2800" dirty="0"/>
              <a:t> </a:t>
            </a:r>
            <a:r>
              <a:rPr lang="en-GB" sz="2800" dirty="0" smtClean="0"/>
              <a:t>Cryptocurrencies  a potential, though still very minor, source of finance*</a:t>
            </a:r>
          </a:p>
        </p:txBody>
      </p:sp>
      <p:sp>
        <p:nvSpPr>
          <p:cNvPr id="6" name="AutoShape 2" descr="Image result for I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4" descr="Image result for I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new terroris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4" descr="Image result for new terroris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9" name="Picture 8">
            <a:hlinkClick r:id="rId3"/>
          </p:cNvPr>
          <p:cNvPicPr>
            <a:picLocks noChangeAspect="1"/>
          </p:cNvPicPr>
          <p:nvPr/>
        </p:nvPicPr>
        <p:blipFill>
          <a:blip r:embed="rId4"/>
          <a:stretch>
            <a:fillRect/>
          </a:stretch>
        </p:blipFill>
        <p:spPr>
          <a:xfrm>
            <a:off x="8618400" y="1659953"/>
            <a:ext cx="3048000" cy="1804009"/>
          </a:xfrm>
          <a:prstGeom prst="rect">
            <a:avLst/>
          </a:prstGeom>
        </p:spPr>
      </p:pic>
      <p:pic>
        <p:nvPicPr>
          <p:cNvPr id="13" name="Picture 12">
            <a:hlinkClick r:id="rId5"/>
          </p:cNvPr>
          <p:cNvPicPr>
            <a:picLocks noChangeAspect="1"/>
          </p:cNvPicPr>
          <p:nvPr/>
        </p:nvPicPr>
        <p:blipFill>
          <a:blip r:embed="rId6"/>
          <a:stretch>
            <a:fillRect/>
          </a:stretch>
        </p:blipFill>
        <p:spPr>
          <a:xfrm>
            <a:off x="8618400" y="3652743"/>
            <a:ext cx="3048000" cy="1833657"/>
          </a:xfrm>
          <a:prstGeom prst="rect">
            <a:avLst/>
          </a:prstGeom>
        </p:spPr>
      </p:pic>
      <p:sp>
        <p:nvSpPr>
          <p:cNvPr id="8" name="AutoShape 2" descr="Image result for Qiwi wallet"/>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0" name="Picture 9"/>
          <p:cNvPicPr>
            <a:picLocks noChangeAspect="1"/>
          </p:cNvPicPr>
          <p:nvPr/>
        </p:nvPicPr>
        <p:blipFill>
          <a:blip r:embed="rId7"/>
          <a:stretch>
            <a:fillRect/>
          </a:stretch>
        </p:blipFill>
        <p:spPr>
          <a:xfrm>
            <a:off x="5247917" y="1544646"/>
            <a:ext cx="2952750" cy="1919316"/>
          </a:xfrm>
          <a:prstGeom prst="rect">
            <a:avLst/>
          </a:prstGeom>
        </p:spPr>
      </p:pic>
      <p:sp>
        <p:nvSpPr>
          <p:cNvPr id="11" name="AutoShape 4" descr="Image result for Bit coin"/>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2" name="Picture 11"/>
          <p:cNvPicPr>
            <a:picLocks noChangeAspect="1"/>
          </p:cNvPicPr>
          <p:nvPr/>
        </p:nvPicPr>
        <p:blipFill>
          <a:blip r:embed="rId8"/>
          <a:stretch>
            <a:fillRect/>
          </a:stretch>
        </p:blipFill>
        <p:spPr>
          <a:xfrm>
            <a:off x="5457635" y="3652743"/>
            <a:ext cx="2901057" cy="1833657"/>
          </a:xfrm>
          <a:prstGeom prst="rect">
            <a:avLst/>
          </a:prstGeom>
        </p:spPr>
      </p:pic>
    </p:spTree>
    <p:extLst>
      <p:ext uri="{BB962C8B-B14F-4D97-AF65-F5344CB8AC3E}">
        <p14:creationId xmlns:p14="http://schemas.microsoft.com/office/powerpoint/2010/main" val="184129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 name="Chevron 4"/>
          <p:cNvSpPr/>
          <p:nvPr/>
        </p:nvSpPr>
        <p:spPr>
          <a:xfrm>
            <a:off x="5469917" y="3160680"/>
            <a:ext cx="1252166" cy="5366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495" tIns="23495" rIns="23495" bIns="23495" numCol="1" spcCol="1270" anchor="ctr" anchorCtr="0">
            <a:noAutofit/>
          </a:bodyPr>
          <a:lstStyle/>
          <a:p>
            <a:pPr algn="ctr" defTabSz="1644650">
              <a:lnSpc>
                <a:spcPct val="90000"/>
              </a:lnSpc>
              <a:spcBef>
                <a:spcPct val="0"/>
              </a:spcBef>
              <a:spcAft>
                <a:spcPct val="35000"/>
              </a:spcAft>
            </a:pPr>
            <a:endParaRPr lang="en-AU" sz="3700" dirty="0"/>
          </a:p>
        </p:txBody>
      </p:sp>
      <p:sp>
        <p:nvSpPr>
          <p:cNvPr id="6" name="TextBox 5"/>
          <p:cNvSpPr txBox="1"/>
          <p:nvPr/>
        </p:nvSpPr>
        <p:spPr>
          <a:xfrm>
            <a:off x="356779" y="558002"/>
            <a:ext cx="11516773" cy="2123658"/>
          </a:xfrm>
          <a:prstGeom prst="rect">
            <a:avLst/>
          </a:prstGeom>
          <a:noFill/>
        </p:spPr>
        <p:txBody>
          <a:bodyPr wrap="square" rtlCol="0">
            <a:spAutoFit/>
          </a:bodyPr>
          <a:lstStyle/>
          <a:p>
            <a:r>
              <a:rPr lang="en-GB" sz="6600" b="1" dirty="0" smtClean="0">
                <a:solidFill>
                  <a:schemeClr val="bg1"/>
                </a:solidFill>
              </a:rPr>
              <a:t>THE 5 RICHEST TERRORIST GROUPS IN 2017</a:t>
            </a:r>
            <a:endParaRPr lang="en-GB" sz="6600" b="1" dirty="0">
              <a:solidFill>
                <a:schemeClr val="bg1"/>
              </a:solidFill>
            </a:endParaRPr>
          </a:p>
        </p:txBody>
      </p:sp>
      <p:sp>
        <p:nvSpPr>
          <p:cNvPr id="3" name="AutoShape 2" descr="Image result for neoliberalism"/>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266" name="Picture 2" descr="Image result for 10 richest terrorist organiza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5201" y="2049632"/>
            <a:ext cx="4720312" cy="4171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3748237"/>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542" y="160337"/>
            <a:ext cx="10019257" cy="1499616"/>
          </a:xfrm>
        </p:spPr>
        <p:txBody>
          <a:bodyPr>
            <a:normAutofit/>
          </a:bodyPr>
          <a:lstStyle/>
          <a:p>
            <a:pPr algn="ctr"/>
            <a:r>
              <a:rPr lang="en-GB" sz="2700" dirty="0" smtClean="0"/>
              <a:t>THE 5 richest terrorist organisations in 2017</a:t>
            </a:r>
            <a:r>
              <a:rPr lang="en-GB" dirty="0" smtClean="0"/>
              <a:t/>
            </a:r>
            <a:br>
              <a:rPr lang="en-GB" dirty="0" smtClean="0"/>
            </a:br>
            <a:r>
              <a:rPr lang="en-GB" dirty="0" smtClean="0"/>
              <a:t>1 - Hezbollah</a:t>
            </a:r>
            <a:endParaRPr lang="en-GB" dirty="0"/>
          </a:p>
        </p:txBody>
      </p:sp>
      <p:sp>
        <p:nvSpPr>
          <p:cNvPr id="5" name="TextBox 4"/>
          <p:cNvSpPr txBox="1"/>
          <p:nvPr/>
        </p:nvSpPr>
        <p:spPr>
          <a:xfrm>
            <a:off x="612775" y="1512765"/>
            <a:ext cx="7364825" cy="4832092"/>
          </a:xfrm>
          <a:prstGeom prst="rect">
            <a:avLst/>
          </a:prstGeom>
          <a:noFill/>
        </p:spPr>
        <p:txBody>
          <a:bodyPr wrap="square" rtlCol="0">
            <a:spAutoFit/>
          </a:bodyPr>
          <a:lstStyle/>
          <a:p>
            <a:pPr marL="88900" indent="-88900">
              <a:buFont typeface="Wingdings" panose="05000000000000000000" pitchFamily="2" charset="2"/>
              <a:buChar char="q"/>
            </a:pPr>
            <a:r>
              <a:rPr lang="en-GB" sz="2800" dirty="0" smtClean="0"/>
              <a:t> </a:t>
            </a:r>
            <a:r>
              <a:rPr lang="en-GB" sz="2800" dirty="0"/>
              <a:t>Total annual Income – $1.1 billion</a:t>
            </a:r>
          </a:p>
          <a:p>
            <a:pPr marL="88900" indent="-88900">
              <a:buFont typeface="Wingdings" panose="05000000000000000000" pitchFamily="2" charset="2"/>
              <a:buChar char="q"/>
            </a:pPr>
            <a:r>
              <a:rPr lang="en-GB" sz="2800" dirty="0" smtClean="0"/>
              <a:t> Main source of funds is Iran.* This has increased in the last years. This limits the group autonomy</a:t>
            </a:r>
          </a:p>
          <a:p>
            <a:pPr marL="88900" indent="-88900">
              <a:buFont typeface="Wingdings" panose="05000000000000000000" pitchFamily="2" charset="2"/>
              <a:buChar char="q"/>
            </a:pPr>
            <a:r>
              <a:rPr lang="en-GB" sz="2800" dirty="0"/>
              <a:t> </a:t>
            </a:r>
            <a:r>
              <a:rPr lang="en-GB" sz="2800" dirty="0" smtClean="0"/>
              <a:t>Substantial capital from drug trading, especially heroin and cocaine </a:t>
            </a:r>
          </a:p>
          <a:p>
            <a:pPr marL="88900" indent="-88900">
              <a:buFont typeface="Wingdings" panose="05000000000000000000" pitchFamily="2" charset="2"/>
              <a:buChar char="q"/>
            </a:pPr>
            <a:r>
              <a:rPr lang="en-GB" sz="2800" dirty="0"/>
              <a:t> </a:t>
            </a:r>
            <a:r>
              <a:rPr lang="en-GB" sz="2800" dirty="0" smtClean="0"/>
              <a:t>Steady flow from tax-like </a:t>
            </a:r>
            <a:r>
              <a:rPr lang="en-GB" sz="2800" dirty="0"/>
              <a:t>levies on local businesses in Hizbullah-dominated areas of Lebanon, and in particular the Bekaa Valley and southern </a:t>
            </a:r>
            <a:r>
              <a:rPr lang="en-GB" sz="2800" dirty="0" smtClean="0"/>
              <a:t>Lebanon</a:t>
            </a:r>
          </a:p>
          <a:p>
            <a:pPr marL="88900" indent="-88900">
              <a:buFont typeface="Wingdings" panose="05000000000000000000" pitchFamily="2" charset="2"/>
              <a:buChar char="q"/>
            </a:pPr>
            <a:r>
              <a:rPr lang="en-GB" sz="2800" dirty="0"/>
              <a:t> </a:t>
            </a:r>
            <a:r>
              <a:rPr lang="en-GB" sz="2800" dirty="0" smtClean="0"/>
              <a:t>Steady flow from diaspora and legal businesses</a:t>
            </a:r>
          </a:p>
        </p:txBody>
      </p:sp>
      <p:sp>
        <p:nvSpPr>
          <p:cNvPr id="6" name="AutoShape 2" descr="Image result for I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4" descr="Image result for I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new terroris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4" descr="Image result for new terroris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2292" name="Picture 4" descr="Image result for Hezbolla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9659" y="1659953"/>
            <a:ext cx="3565213" cy="4740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498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542" y="160337"/>
            <a:ext cx="10019257" cy="1499616"/>
          </a:xfrm>
        </p:spPr>
        <p:txBody>
          <a:bodyPr>
            <a:normAutofit/>
          </a:bodyPr>
          <a:lstStyle/>
          <a:p>
            <a:pPr algn="ctr"/>
            <a:r>
              <a:rPr lang="en-GB" sz="2700" dirty="0"/>
              <a:t>THE 5 </a:t>
            </a:r>
            <a:r>
              <a:rPr lang="en-GB" sz="2700" dirty="0" smtClean="0"/>
              <a:t>richest terrorist organisations in 2017</a:t>
            </a:r>
            <a:r>
              <a:rPr lang="en-GB" dirty="0" smtClean="0"/>
              <a:t/>
            </a:r>
            <a:br>
              <a:rPr lang="en-GB" dirty="0" smtClean="0"/>
            </a:br>
            <a:r>
              <a:rPr lang="en-GB" dirty="0" smtClean="0"/>
              <a:t>2 - Taliban</a:t>
            </a:r>
            <a:endParaRPr lang="en-GB" dirty="0"/>
          </a:p>
        </p:txBody>
      </p:sp>
      <p:sp>
        <p:nvSpPr>
          <p:cNvPr id="5" name="TextBox 4"/>
          <p:cNvSpPr txBox="1"/>
          <p:nvPr/>
        </p:nvSpPr>
        <p:spPr>
          <a:xfrm>
            <a:off x="480705" y="1592100"/>
            <a:ext cx="6361160" cy="4832092"/>
          </a:xfrm>
          <a:prstGeom prst="rect">
            <a:avLst/>
          </a:prstGeom>
          <a:noFill/>
        </p:spPr>
        <p:txBody>
          <a:bodyPr wrap="square" rtlCol="0">
            <a:spAutoFit/>
          </a:bodyPr>
          <a:lstStyle/>
          <a:p>
            <a:pPr marL="88900" indent="-88900">
              <a:buFont typeface="Wingdings" panose="05000000000000000000" pitchFamily="2" charset="2"/>
              <a:buChar char="q"/>
            </a:pPr>
            <a:r>
              <a:rPr lang="en-GB" sz="2800" dirty="0" smtClean="0"/>
              <a:t> </a:t>
            </a:r>
            <a:r>
              <a:rPr lang="en-GB" sz="2800" dirty="0"/>
              <a:t>Total annual Income – </a:t>
            </a:r>
            <a:r>
              <a:rPr lang="en-GB" sz="2800" dirty="0" smtClean="0"/>
              <a:t>$ 800 million </a:t>
            </a:r>
          </a:p>
          <a:p>
            <a:pPr marL="88900" indent="-88900">
              <a:buFont typeface="Wingdings" panose="05000000000000000000" pitchFamily="2" charset="2"/>
              <a:buChar char="q"/>
            </a:pPr>
            <a:r>
              <a:rPr lang="en-GB" sz="2800" dirty="0"/>
              <a:t> </a:t>
            </a:r>
            <a:r>
              <a:rPr lang="en-GB" sz="2800" dirty="0" smtClean="0"/>
              <a:t>Main source </a:t>
            </a:r>
            <a:r>
              <a:rPr lang="en-GB" sz="2800" dirty="0"/>
              <a:t>production and trade of </a:t>
            </a:r>
            <a:r>
              <a:rPr lang="en-GB" sz="2800" dirty="0" smtClean="0"/>
              <a:t>drugs, mainly </a:t>
            </a:r>
            <a:r>
              <a:rPr lang="en-GB" sz="2800" dirty="0"/>
              <a:t>growing opium and manufacturing </a:t>
            </a:r>
            <a:r>
              <a:rPr lang="en-GB" sz="2800" dirty="0" smtClean="0"/>
              <a:t>heroin*</a:t>
            </a:r>
          </a:p>
          <a:p>
            <a:pPr marL="88900" indent="-88900">
              <a:buFont typeface="Wingdings" panose="05000000000000000000" pitchFamily="2" charset="2"/>
              <a:buChar char="q"/>
            </a:pPr>
            <a:r>
              <a:rPr lang="en-GB" sz="2800" dirty="0"/>
              <a:t> </a:t>
            </a:r>
            <a:r>
              <a:rPr lang="en-GB" sz="2800" dirty="0" smtClean="0"/>
              <a:t>Substantial funds also from </a:t>
            </a:r>
            <a:r>
              <a:rPr lang="en-GB" sz="2800" dirty="0"/>
              <a:t>pirate mining of natural resources within the regions under its </a:t>
            </a:r>
            <a:r>
              <a:rPr lang="en-GB" sz="2800" dirty="0" smtClean="0"/>
              <a:t>control</a:t>
            </a:r>
          </a:p>
          <a:p>
            <a:pPr marL="88900" indent="-88900">
              <a:buFont typeface="Wingdings" panose="05000000000000000000" pitchFamily="2" charset="2"/>
              <a:buChar char="q"/>
            </a:pPr>
            <a:r>
              <a:rPr lang="en-GB" sz="2800" dirty="0"/>
              <a:t> </a:t>
            </a:r>
            <a:r>
              <a:rPr lang="en-GB" sz="2800" dirty="0" smtClean="0"/>
              <a:t>The group is active in kidnapping</a:t>
            </a:r>
          </a:p>
          <a:p>
            <a:pPr marL="88900" indent="-88900">
              <a:buFont typeface="Wingdings" panose="05000000000000000000" pitchFamily="2" charset="2"/>
              <a:buChar char="q"/>
            </a:pPr>
            <a:r>
              <a:rPr lang="en-GB" sz="2800" dirty="0"/>
              <a:t> A further significant source of income </a:t>
            </a:r>
            <a:r>
              <a:rPr lang="en-GB" sz="2800" dirty="0" smtClean="0"/>
              <a:t>comes </a:t>
            </a:r>
            <a:r>
              <a:rPr lang="en-GB" sz="2800" dirty="0"/>
              <a:t>from donations, mostly from wealthy Saudi sheikhs and </a:t>
            </a:r>
            <a:r>
              <a:rPr lang="en-GB" sz="2800" dirty="0" smtClean="0"/>
              <a:t>philanthropists</a:t>
            </a:r>
          </a:p>
        </p:txBody>
      </p:sp>
      <p:sp>
        <p:nvSpPr>
          <p:cNvPr id="6" name="AutoShape 2" descr="Image result for I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4" descr="Image result for I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new terroris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4" descr="Image result for new terroris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9" name="Picture 8"/>
          <p:cNvPicPr>
            <a:picLocks noChangeAspect="1"/>
          </p:cNvPicPr>
          <p:nvPr/>
        </p:nvPicPr>
        <p:blipFill>
          <a:blip r:embed="rId3"/>
          <a:stretch>
            <a:fillRect/>
          </a:stretch>
        </p:blipFill>
        <p:spPr>
          <a:xfrm>
            <a:off x="7335528" y="1659952"/>
            <a:ext cx="4033237" cy="4676301"/>
          </a:xfrm>
          <a:prstGeom prst="rect">
            <a:avLst/>
          </a:prstGeom>
        </p:spPr>
      </p:pic>
    </p:spTree>
    <p:extLst>
      <p:ext uri="{BB962C8B-B14F-4D97-AF65-F5344CB8AC3E}">
        <p14:creationId xmlns:p14="http://schemas.microsoft.com/office/powerpoint/2010/main" val="423920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542" y="160337"/>
            <a:ext cx="10019257" cy="1499616"/>
          </a:xfrm>
        </p:spPr>
        <p:txBody>
          <a:bodyPr>
            <a:normAutofit/>
          </a:bodyPr>
          <a:lstStyle/>
          <a:p>
            <a:pPr algn="ctr"/>
            <a:r>
              <a:rPr lang="en-GB" sz="2700" dirty="0"/>
              <a:t>THE 5 </a:t>
            </a:r>
            <a:r>
              <a:rPr lang="en-GB" sz="2700" dirty="0" smtClean="0"/>
              <a:t>richest terrorist organisations in 2017</a:t>
            </a:r>
            <a:r>
              <a:rPr lang="en-GB" dirty="0" smtClean="0"/>
              <a:t/>
            </a:r>
            <a:br>
              <a:rPr lang="en-GB" dirty="0" smtClean="0"/>
            </a:br>
            <a:r>
              <a:rPr lang="en-GB" dirty="0" smtClean="0"/>
              <a:t>3 - hamas</a:t>
            </a:r>
            <a:endParaRPr lang="en-GB" dirty="0"/>
          </a:p>
        </p:txBody>
      </p:sp>
      <p:sp>
        <p:nvSpPr>
          <p:cNvPr id="5" name="TextBox 4"/>
          <p:cNvSpPr txBox="1"/>
          <p:nvPr/>
        </p:nvSpPr>
        <p:spPr>
          <a:xfrm>
            <a:off x="612775" y="1512765"/>
            <a:ext cx="7588025" cy="4832092"/>
          </a:xfrm>
          <a:prstGeom prst="rect">
            <a:avLst/>
          </a:prstGeom>
          <a:noFill/>
        </p:spPr>
        <p:txBody>
          <a:bodyPr wrap="square" rtlCol="0">
            <a:spAutoFit/>
          </a:bodyPr>
          <a:lstStyle/>
          <a:p>
            <a:pPr marL="88900" indent="-88900">
              <a:buFont typeface="Wingdings" panose="05000000000000000000" pitchFamily="2" charset="2"/>
              <a:buChar char="q"/>
            </a:pPr>
            <a:r>
              <a:rPr lang="en-GB" sz="2800" dirty="0" smtClean="0"/>
              <a:t> </a:t>
            </a:r>
            <a:r>
              <a:rPr lang="en-GB" sz="2800" dirty="0"/>
              <a:t>Total annual Income – </a:t>
            </a:r>
            <a:r>
              <a:rPr lang="en-GB" sz="2800" dirty="0" smtClean="0"/>
              <a:t>$ 700 million </a:t>
            </a:r>
          </a:p>
          <a:p>
            <a:pPr marL="88900" indent="-88900">
              <a:buFont typeface="Wingdings" panose="05000000000000000000" pitchFamily="2" charset="2"/>
              <a:buChar char="q"/>
            </a:pPr>
            <a:r>
              <a:rPr lang="en-GB" sz="2800" dirty="0"/>
              <a:t> </a:t>
            </a:r>
            <a:r>
              <a:rPr lang="en-GB" sz="2800" dirty="0" smtClean="0"/>
              <a:t>Main source of funds </a:t>
            </a:r>
            <a:r>
              <a:rPr lang="en-GB" sz="2800" dirty="0" err="1" smtClean="0"/>
              <a:t>isn</a:t>
            </a:r>
            <a:r>
              <a:rPr lang="en-GB" sz="2800" dirty="0" smtClean="0"/>
              <a:t> Iran*. Qatar also relevant</a:t>
            </a:r>
          </a:p>
          <a:p>
            <a:pPr marL="88900" indent="-88900">
              <a:buFont typeface="Wingdings" panose="05000000000000000000" pitchFamily="2" charset="2"/>
              <a:buChar char="q"/>
            </a:pPr>
            <a:r>
              <a:rPr lang="en-GB" sz="2800" dirty="0"/>
              <a:t> S</a:t>
            </a:r>
            <a:r>
              <a:rPr lang="en-GB" sz="2800" dirty="0" smtClean="0"/>
              <a:t>ophisticated </a:t>
            </a:r>
            <a:r>
              <a:rPr lang="en-GB" sz="2800" dirty="0"/>
              <a:t>and elaborate tax network redirects </a:t>
            </a:r>
            <a:r>
              <a:rPr lang="en-GB" sz="2800" dirty="0" smtClean="0"/>
              <a:t>capital </a:t>
            </a:r>
            <a:r>
              <a:rPr lang="en-GB" sz="2800" dirty="0"/>
              <a:t>flowing into Gaza as </a:t>
            </a:r>
            <a:r>
              <a:rPr lang="en-GB" sz="2800" dirty="0" smtClean="0"/>
              <a:t>aid*</a:t>
            </a:r>
          </a:p>
          <a:p>
            <a:pPr marL="88900" indent="-88900">
              <a:buFont typeface="Wingdings" panose="05000000000000000000" pitchFamily="2" charset="2"/>
              <a:buChar char="q"/>
            </a:pPr>
            <a:r>
              <a:rPr lang="en-GB" sz="2800" dirty="0"/>
              <a:t> Steady flow from tax-like levies on local businesses in </a:t>
            </a:r>
            <a:r>
              <a:rPr lang="en-GB" sz="2800" dirty="0" smtClean="0"/>
              <a:t>Hamas-dominated areas of Gaza</a:t>
            </a:r>
          </a:p>
          <a:p>
            <a:pPr marL="88900" indent="-88900">
              <a:buFont typeface="Wingdings" panose="05000000000000000000" pitchFamily="2" charset="2"/>
              <a:buChar char="q"/>
            </a:pPr>
            <a:r>
              <a:rPr lang="en-GB" sz="2800" dirty="0"/>
              <a:t> </a:t>
            </a:r>
            <a:r>
              <a:rPr lang="en-GB" sz="2800" dirty="0" smtClean="0"/>
              <a:t>Legal businesses in real estate, security</a:t>
            </a:r>
            <a:r>
              <a:rPr lang="en-GB" sz="2800" dirty="0"/>
              <a:t>, </a:t>
            </a:r>
            <a:r>
              <a:rPr lang="en-GB" sz="2800" dirty="0" smtClean="0"/>
              <a:t>banking and tourism</a:t>
            </a:r>
          </a:p>
          <a:p>
            <a:pPr marL="88900" indent="-88900">
              <a:buFont typeface="Wingdings" panose="05000000000000000000" pitchFamily="2" charset="2"/>
              <a:buChar char="q"/>
            </a:pPr>
            <a:r>
              <a:rPr lang="en-GB" sz="2800" dirty="0"/>
              <a:t> </a:t>
            </a:r>
            <a:r>
              <a:rPr lang="en-GB" sz="2800" dirty="0" smtClean="0"/>
              <a:t>Steady flow from donations by individuals and charirties </a:t>
            </a:r>
          </a:p>
        </p:txBody>
      </p:sp>
      <p:sp>
        <p:nvSpPr>
          <p:cNvPr id="6" name="AutoShape 2" descr="Image result for I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4" descr="Image result for I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new terroris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4" descr="Image result for new terroris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10" name="Picture 9"/>
          <p:cNvPicPr>
            <a:picLocks noChangeAspect="1"/>
          </p:cNvPicPr>
          <p:nvPr/>
        </p:nvPicPr>
        <p:blipFill>
          <a:blip r:embed="rId3"/>
          <a:stretch>
            <a:fillRect/>
          </a:stretch>
        </p:blipFill>
        <p:spPr>
          <a:xfrm>
            <a:off x="8200800" y="1521622"/>
            <a:ext cx="3760766" cy="4823235"/>
          </a:xfrm>
          <a:prstGeom prst="rect">
            <a:avLst/>
          </a:prstGeom>
        </p:spPr>
      </p:pic>
    </p:spTree>
    <p:extLst>
      <p:ext uri="{BB962C8B-B14F-4D97-AF65-F5344CB8AC3E}">
        <p14:creationId xmlns:p14="http://schemas.microsoft.com/office/powerpoint/2010/main" val="49721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542" y="160337"/>
            <a:ext cx="10019257" cy="1499616"/>
          </a:xfrm>
        </p:spPr>
        <p:txBody>
          <a:bodyPr>
            <a:normAutofit/>
          </a:bodyPr>
          <a:lstStyle/>
          <a:p>
            <a:pPr algn="ctr"/>
            <a:r>
              <a:rPr lang="en-GB" sz="2700" dirty="0"/>
              <a:t>THE 5 </a:t>
            </a:r>
            <a:r>
              <a:rPr lang="en-GB" sz="2700" dirty="0" smtClean="0"/>
              <a:t>richest terrorist organisations in 2017</a:t>
            </a:r>
            <a:r>
              <a:rPr lang="en-GB" dirty="0" smtClean="0"/>
              <a:t/>
            </a:r>
            <a:br>
              <a:rPr lang="en-GB" dirty="0" smtClean="0"/>
            </a:br>
            <a:r>
              <a:rPr lang="en-GB" dirty="0" smtClean="0"/>
              <a:t>4 – Al-Qaeda network</a:t>
            </a:r>
            <a:endParaRPr lang="en-GB" dirty="0"/>
          </a:p>
        </p:txBody>
      </p:sp>
      <p:sp>
        <p:nvSpPr>
          <p:cNvPr id="5" name="TextBox 4"/>
          <p:cNvSpPr txBox="1"/>
          <p:nvPr/>
        </p:nvSpPr>
        <p:spPr>
          <a:xfrm>
            <a:off x="612775" y="1512765"/>
            <a:ext cx="6090425" cy="3539430"/>
          </a:xfrm>
          <a:prstGeom prst="rect">
            <a:avLst/>
          </a:prstGeom>
          <a:noFill/>
        </p:spPr>
        <p:txBody>
          <a:bodyPr wrap="square" rtlCol="0">
            <a:spAutoFit/>
          </a:bodyPr>
          <a:lstStyle/>
          <a:p>
            <a:pPr marL="88900" indent="-88900">
              <a:buFont typeface="Wingdings" panose="05000000000000000000" pitchFamily="2" charset="2"/>
              <a:buChar char="q"/>
            </a:pPr>
            <a:r>
              <a:rPr lang="en-GB" sz="2800" dirty="0" smtClean="0"/>
              <a:t> </a:t>
            </a:r>
            <a:r>
              <a:rPr lang="en-GB" sz="2800" dirty="0"/>
              <a:t>Total annual Income – </a:t>
            </a:r>
            <a:r>
              <a:rPr lang="en-GB" sz="2800" dirty="0" smtClean="0"/>
              <a:t>$ 300 million </a:t>
            </a:r>
          </a:p>
          <a:p>
            <a:pPr marL="88900" indent="-88900">
              <a:buFont typeface="Wingdings" panose="05000000000000000000" pitchFamily="2" charset="2"/>
              <a:buChar char="q"/>
            </a:pPr>
            <a:r>
              <a:rPr lang="en-GB" sz="2800" dirty="0" smtClean="0"/>
              <a:t> Al-Qaeda </a:t>
            </a:r>
            <a:r>
              <a:rPr lang="en-GB" sz="2800" dirty="0"/>
              <a:t>of the Islamic </a:t>
            </a:r>
            <a:r>
              <a:rPr lang="en-GB" sz="2800" dirty="0" smtClean="0"/>
              <a:t>Maghreb, Al-Qaeda </a:t>
            </a:r>
            <a:r>
              <a:rPr lang="en-GB" sz="2800" dirty="0"/>
              <a:t>of the Arab Peninsula </a:t>
            </a:r>
            <a:r>
              <a:rPr lang="en-GB" sz="2800" dirty="0" smtClean="0"/>
              <a:t>(AAP) and Al-Shabab active in illegal operations*</a:t>
            </a:r>
          </a:p>
          <a:p>
            <a:pPr marL="88900" indent="-88900">
              <a:buFont typeface="Wingdings" panose="05000000000000000000" pitchFamily="2" charset="2"/>
              <a:buChar char="q"/>
            </a:pPr>
            <a:r>
              <a:rPr lang="en-GB" sz="2800" dirty="0"/>
              <a:t> </a:t>
            </a:r>
            <a:r>
              <a:rPr lang="en-GB" sz="2800" dirty="0" smtClean="0"/>
              <a:t>AAP controls the port of Mukalla in Yemen</a:t>
            </a:r>
          </a:p>
          <a:p>
            <a:pPr marL="88900" indent="-88900">
              <a:buFont typeface="Wingdings" panose="05000000000000000000" pitchFamily="2" charset="2"/>
              <a:buChar char="q"/>
            </a:pPr>
            <a:r>
              <a:rPr lang="en-GB" sz="2800" dirty="0"/>
              <a:t> </a:t>
            </a:r>
            <a:r>
              <a:rPr lang="en-GB" sz="2800" dirty="0" smtClean="0"/>
              <a:t>Al-Shabab taxes inhabitants </a:t>
            </a:r>
            <a:r>
              <a:rPr lang="en-GB" sz="2800" dirty="0"/>
              <a:t>of the territories under its </a:t>
            </a:r>
            <a:r>
              <a:rPr lang="en-GB" sz="2800" dirty="0" smtClean="0"/>
              <a:t>control </a:t>
            </a:r>
          </a:p>
        </p:txBody>
      </p:sp>
      <p:sp>
        <p:nvSpPr>
          <p:cNvPr id="6" name="AutoShape 2" descr="Image result for I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4" descr="Image result for I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new terroris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4" descr="Image result for new terroris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9" name="Picture 8"/>
          <p:cNvPicPr>
            <a:picLocks noChangeAspect="1"/>
          </p:cNvPicPr>
          <p:nvPr/>
        </p:nvPicPr>
        <p:blipFill>
          <a:blip r:embed="rId3"/>
          <a:stretch>
            <a:fillRect/>
          </a:stretch>
        </p:blipFill>
        <p:spPr>
          <a:xfrm>
            <a:off x="6228000" y="3755887"/>
            <a:ext cx="2764799" cy="2648736"/>
          </a:xfrm>
          <a:prstGeom prst="rect">
            <a:avLst/>
          </a:prstGeom>
        </p:spPr>
      </p:pic>
      <p:pic>
        <p:nvPicPr>
          <p:cNvPr id="15366" name="Picture 6" descr="Image result for Al-Qaeda of the Islamic Maghre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61900" y="1579474"/>
            <a:ext cx="2914650" cy="19341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5"/>
          <a:stretch>
            <a:fillRect/>
          </a:stretch>
        </p:blipFill>
        <p:spPr>
          <a:xfrm>
            <a:off x="9519225" y="3755888"/>
            <a:ext cx="2038350" cy="2700300"/>
          </a:xfrm>
          <a:prstGeom prst="rect">
            <a:avLst/>
          </a:prstGeom>
        </p:spPr>
      </p:pic>
    </p:spTree>
    <p:extLst>
      <p:ext uri="{BB962C8B-B14F-4D97-AF65-F5344CB8AC3E}">
        <p14:creationId xmlns:p14="http://schemas.microsoft.com/office/powerpoint/2010/main" val="236108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Users\fsca247\Dropbox\Screenshots\Screenshot 2019-06-27 14.33.49.png">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66367" y="1662351"/>
            <a:ext cx="6228034" cy="5056140"/>
          </a:xfrm>
          <a:prstGeom prst="rect">
            <a:avLst/>
          </a:prstGeom>
          <a:noFill/>
          <a:ln>
            <a:noFill/>
          </a:ln>
        </p:spPr>
      </p:pic>
      <p:sp>
        <p:nvSpPr>
          <p:cNvPr id="2" name="Title 1"/>
          <p:cNvSpPr>
            <a:spLocks noGrp="1"/>
          </p:cNvSpPr>
          <p:nvPr>
            <p:ph type="title"/>
          </p:nvPr>
        </p:nvSpPr>
        <p:spPr>
          <a:xfrm>
            <a:off x="1133542" y="160337"/>
            <a:ext cx="10019257" cy="1499616"/>
          </a:xfrm>
        </p:spPr>
        <p:txBody>
          <a:bodyPr>
            <a:normAutofit/>
          </a:bodyPr>
          <a:lstStyle/>
          <a:p>
            <a:pPr algn="ctr"/>
            <a:r>
              <a:rPr lang="en-GB" sz="2700" dirty="0" smtClean="0"/>
              <a:t>THE 5 richest terrorist organisations in 2017</a:t>
            </a:r>
            <a:r>
              <a:rPr lang="en-GB" dirty="0" smtClean="0"/>
              <a:t/>
            </a:r>
            <a:br>
              <a:rPr lang="en-GB" dirty="0" smtClean="0"/>
            </a:br>
            <a:r>
              <a:rPr lang="en-GB" dirty="0" smtClean="0"/>
              <a:t>5 – ISIS</a:t>
            </a:r>
            <a:endParaRPr lang="en-GB" dirty="0"/>
          </a:p>
        </p:txBody>
      </p:sp>
      <p:sp>
        <p:nvSpPr>
          <p:cNvPr id="5" name="TextBox 4"/>
          <p:cNvSpPr txBox="1"/>
          <p:nvPr/>
        </p:nvSpPr>
        <p:spPr>
          <a:xfrm>
            <a:off x="612775" y="1774375"/>
            <a:ext cx="4837624" cy="4832092"/>
          </a:xfrm>
          <a:prstGeom prst="rect">
            <a:avLst/>
          </a:prstGeom>
          <a:noFill/>
        </p:spPr>
        <p:txBody>
          <a:bodyPr wrap="square" rtlCol="0">
            <a:spAutoFit/>
          </a:bodyPr>
          <a:lstStyle/>
          <a:p>
            <a:pPr marL="88900" indent="-88900">
              <a:buFont typeface="Wingdings" panose="05000000000000000000" pitchFamily="2" charset="2"/>
              <a:buChar char="q"/>
            </a:pPr>
            <a:r>
              <a:rPr lang="en-GB" sz="2800" dirty="0" smtClean="0"/>
              <a:t> </a:t>
            </a:r>
            <a:r>
              <a:rPr lang="en-GB" sz="2800" dirty="0"/>
              <a:t>Total annual Income – </a:t>
            </a:r>
            <a:r>
              <a:rPr lang="en-GB" sz="2800" dirty="0" smtClean="0"/>
              <a:t>$ 200 million. Down from about 2-3 billion dollars in 2014</a:t>
            </a:r>
          </a:p>
          <a:p>
            <a:pPr marL="88900" indent="-88900">
              <a:buFont typeface="Wingdings" panose="05000000000000000000" pitchFamily="2" charset="2"/>
              <a:buChar char="q"/>
            </a:pPr>
            <a:r>
              <a:rPr lang="en-GB" sz="2800" dirty="0" smtClean="0"/>
              <a:t> Since the loss of the caliphate, ISIS is likely to be supported by </a:t>
            </a:r>
            <a:r>
              <a:rPr lang="en-GB" sz="2800" dirty="0"/>
              <a:t>ransom payments, donations, and external aid to finance its guerrilla activities in Syria and Iraq</a:t>
            </a:r>
            <a:r>
              <a:rPr lang="en-GB" sz="2800" dirty="0" smtClean="0"/>
              <a:t>. Sources yet to be ascertain </a:t>
            </a:r>
            <a:endParaRPr lang="en-GB" sz="2800" dirty="0"/>
          </a:p>
          <a:p>
            <a:pPr marL="88900" indent="-88900">
              <a:buFont typeface="Wingdings" panose="05000000000000000000" pitchFamily="2" charset="2"/>
              <a:buChar char="q"/>
            </a:pPr>
            <a:endParaRPr lang="en-GB" sz="2800" dirty="0" smtClean="0"/>
          </a:p>
        </p:txBody>
      </p:sp>
      <p:sp>
        <p:nvSpPr>
          <p:cNvPr id="6" name="AutoShape 2" descr="Image result for I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4" descr="Image result for I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new terroris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4" descr="Image result for new terroris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253393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3" name="Chevron 4"/>
          <p:cNvSpPr/>
          <p:nvPr/>
        </p:nvSpPr>
        <p:spPr>
          <a:xfrm>
            <a:off x="5469917" y="3160680"/>
            <a:ext cx="1252166" cy="53664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3495" tIns="23495" rIns="23495" bIns="23495" numCol="1" spcCol="1270" anchor="ctr" anchorCtr="0">
            <a:noAutofit/>
          </a:bodyPr>
          <a:lstStyle/>
          <a:p>
            <a:pPr algn="ctr" defTabSz="1644650">
              <a:lnSpc>
                <a:spcPct val="90000"/>
              </a:lnSpc>
              <a:spcBef>
                <a:spcPct val="0"/>
              </a:spcBef>
              <a:spcAft>
                <a:spcPct val="35000"/>
              </a:spcAft>
            </a:pPr>
            <a:endParaRPr lang="en-AU" sz="3700" dirty="0"/>
          </a:p>
        </p:txBody>
      </p:sp>
      <p:sp>
        <p:nvSpPr>
          <p:cNvPr id="6" name="TextBox 5"/>
          <p:cNvSpPr txBox="1"/>
          <p:nvPr/>
        </p:nvSpPr>
        <p:spPr>
          <a:xfrm>
            <a:off x="457579" y="4050002"/>
            <a:ext cx="11516773" cy="2123658"/>
          </a:xfrm>
          <a:prstGeom prst="rect">
            <a:avLst/>
          </a:prstGeom>
          <a:noFill/>
        </p:spPr>
        <p:txBody>
          <a:bodyPr wrap="square" rtlCol="0">
            <a:spAutoFit/>
          </a:bodyPr>
          <a:lstStyle/>
          <a:p>
            <a:r>
              <a:rPr lang="en-GB" sz="6600" b="1" dirty="0" smtClean="0">
                <a:solidFill>
                  <a:schemeClr val="bg1"/>
                </a:solidFill>
              </a:rPr>
              <a:t>THE FAR-RIGHT’S SOURCES OF FINANCE IN THE USA</a:t>
            </a:r>
            <a:endParaRPr lang="en-GB" sz="6600" b="1" dirty="0">
              <a:solidFill>
                <a:schemeClr val="bg1"/>
              </a:solidFill>
            </a:endParaRPr>
          </a:p>
        </p:txBody>
      </p:sp>
      <p:sp>
        <p:nvSpPr>
          <p:cNvPr id="3" name="AutoShape 2" descr="Image result for neoliberalism"/>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 name="Picture 3"/>
          <p:cNvPicPr>
            <a:picLocks noChangeAspect="1"/>
          </p:cNvPicPr>
          <p:nvPr/>
        </p:nvPicPr>
        <p:blipFill>
          <a:blip r:embed="rId2"/>
          <a:stretch>
            <a:fillRect/>
          </a:stretch>
        </p:blipFill>
        <p:spPr>
          <a:xfrm>
            <a:off x="704137" y="646912"/>
            <a:ext cx="5264663" cy="3353647"/>
          </a:xfrm>
          <a:prstGeom prst="rect">
            <a:avLst/>
          </a:prstGeom>
        </p:spPr>
      </p:pic>
    </p:spTree>
    <p:extLst>
      <p:ext uri="{BB962C8B-B14F-4D97-AF65-F5344CB8AC3E}">
        <p14:creationId xmlns:p14="http://schemas.microsoft.com/office/powerpoint/2010/main" val="553959098"/>
      </p:ext>
    </p:extLst>
  </p:cSld>
  <p:clrMapOvr>
    <a:masterClrMapping/>
  </p:clrMapOvr>
  <mc:AlternateContent xmlns:mc="http://schemas.openxmlformats.org/markup-compatibility/2006" xmlns:p14="http://schemas.microsoft.com/office/powerpoint/2010/main">
    <mc:Choice Requires="p14">
      <p:transition spd="med" p14:dur="700" advClick="0">
        <p:fade/>
      </p:transition>
    </mc:Choice>
    <mc:Fallback xmlns="">
      <p:transition spd="med"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aims</a:t>
            </a:r>
            <a:endParaRPr lang="en-GB" dirty="0"/>
          </a:p>
        </p:txBody>
      </p:sp>
      <p:sp>
        <p:nvSpPr>
          <p:cNvPr id="5" name="Content Placeholder 4"/>
          <p:cNvSpPr>
            <a:spLocks noGrp="1"/>
          </p:cNvSpPr>
          <p:nvPr>
            <p:ph idx="1"/>
          </p:nvPr>
        </p:nvSpPr>
        <p:spPr>
          <a:xfrm>
            <a:off x="1024128" y="1794075"/>
            <a:ext cx="5786105" cy="4942224"/>
          </a:xfrm>
        </p:spPr>
        <p:txBody>
          <a:bodyPr>
            <a:noAutofit/>
          </a:bodyPr>
          <a:lstStyle/>
          <a:p>
            <a:pPr marL="0" indent="0">
              <a:lnSpc>
                <a:spcPct val="100000"/>
              </a:lnSpc>
              <a:spcBef>
                <a:spcPts val="0"/>
              </a:spcBef>
              <a:spcAft>
                <a:spcPts val="0"/>
              </a:spcAft>
              <a:buClrTx/>
              <a:buFont typeface="Wingdings" panose="05000000000000000000" pitchFamily="2" charset="2"/>
              <a:buChar char="q"/>
            </a:pPr>
            <a:r>
              <a:rPr lang="en-US" sz="3500" dirty="0" smtClean="0"/>
              <a:t> </a:t>
            </a:r>
            <a:r>
              <a:rPr lang="en-GB" sz="3600" dirty="0"/>
              <a:t>Reflect </a:t>
            </a:r>
            <a:r>
              <a:rPr lang="en-GB" sz="3600" dirty="0" smtClean="0"/>
              <a:t>on the causal link between sources of finance and terrorist groups’ objectives, lethality and longevity</a:t>
            </a:r>
          </a:p>
          <a:p>
            <a:pPr marL="0" indent="0">
              <a:lnSpc>
                <a:spcPct val="100000"/>
              </a:lnSpc>
              <a:spcBef>
                <a:spcPts val="0"/>
              </a:spcBef>
              <a:spcAft>
                <a:spcPts val="0"/>
              </a:spcAft>
              <a:buClrTx/>
              <a:buFont typeface="Wingdings" panose="05000000000000000000" pitchFamily="2" charset="2"/>
              <a:buChar char="q"/>
            </a:pPr>
            <a:r>
              <a:rPr lang="en-GB" sz="3600" dirty="0"/>
              <a:t> </a:t>
            </a:r>
            <a:r>
              <a:rPr lang="en-GB" sz="3600" dirty="0" smtClean="0"/>
              <a:t>Reflect on the possible connection and nexus between crime and terrorism</a:t>
            </a:r>
          </a:p>
          <a:p>
            <a:pPr marL="0" indent="0">
              <a:lnSpc>
                <a:spcPct val="100000"/>
              </a:lnSpc>
              <a:spcBef>
                <a:spcPts val="0"/>
              </a:spcBef>
              <a:spcAft>
                <a:spcPts val="0"/>
              </a:spcAft>
              <a:buClrTx/>
              <a:buNone/>
            </a:pPr>
            <a:endParaRPr lang="en-GB" sz="3600" dirty="0"/>
          </a:p>
        </p:txBody>
      </p:sp>
      <p:sp>
        <p:nvSpPr>
          <p:cNvPr id="3" name="AutoShape 2" descr="Image result for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6" name="Picture 5"/>
          <p:cNvPicPr>
            <a:picLocks noChangeAspect="1"/>
          </p:cNvPicPr>
          <p:nvPr/>
        </p:nvPicPr>
        <p:blipFill>
          <a:blip r:embed="rId2"/>
          <a:stretch>
            <a:fillRect/>
          </a:stretch>
        </p:blipFill>
        <p:spPr>
          <a:xfrm>
            <a:off x="6701051" y="1597215"/>
            <a:ext cx="4774868" cy="4844528"/>
          </a:xfrm>
          <a:prstGeom prst="rect">
            <a:avLst/>
          </a:prstGeom>
        </p:spPr>
      </p:pic>
    </p:spTree>
    <p:extLst>
      <p:ext uri="{BB962C8B-B14F-4D97-AF65-F5344CB8AC3E}">
        <p14:creationId xmlns:p14="http://schemas.microsoft.com/office/powerpoint/2010/main" val="3424327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542" y="160337"/>
            <a:ext cx="10019257" cy="1499616"/>
          </a:xfrm>
        </p:spPr>
        <p:txBody>
          <a:bodyPr>
            <a:normAutofit/>
          </a:bodyPr>
          <a:lstStyle/>
          <a:p>
            <a:pPr algn="ctr"/>
            <a:r>
              <a:rPr lang="en-GB" dirty="0" smtClean="0"/>
              <a:t>THE FAR-RIGHT’S SOURCES OF FINANCE IN THE USA </a:t>
            </a:r>
            <a:endParaRPr lang="en-GB" dirty="0"/>
          </a:p>
        </p:txBody>
      </p:sp>
      <p:sp>
        <p:nvSpPr>
          <p:cNvPr id="5" name="TextBox 4"/>
          <p:cNvSpPr txBox="1"/>
          <p:nvPr/>
        </p:nvSpPr>
        <p:spPr>
          <a:xfrm>
            <a:off x="677575" y="2112775"/>
            <a:ext cx="4837624" cy="3108543"/>
          </a:xfrm>
          <a:prstGeom prst="rect">
            <a:avLst/>
          </a:prstGeom>
          <a:noFill/>
        </p:spPr>
        <p:txBody>
          <a:bodyPr wrap="square" rtlCol="0">
            <a:spAutoFit/>
          </a:bodyPr>
          <a:lstStyle/>
          <a:p>
            <a:pPr marL="88900" indent="-88900">
              <a:buFont typeface="Wingdings" panose="05000000000000000000" pitchFamily="2" charset="2"/>
              <a:buChar char="q"/>
            </a:pPr>
            <a:r>
              <a:rPr lang="en-GB" sz="2800" dirty="0" smtClean="0"/>
              <a:t> Philantropic donations</a:t>
            </a:r>
          </a:p>
          <a:p>
            <a:pPr marL="88900" indent="-88900">
              <a:buFont typeface="Wingdings" panose="05000000000000000000" pitchFamily="2" charset="2"/>
              <a:buChar char="q"/>
            </a:pPr>
            <a:r>
              <a:rPr lang="en-GB" sz="2800" dirty="0"/>
              <a:t> </a:t>
            </a:r>
            <a:r>
              <a:rPr lang="en-GB" sz="2800" dirty="0" smtClean="0"/>
              <a:t>Crowdfunding</a:t>
            </a:r>
          </a:p>
          <a:p>
            <a:pPr marL="88900" indent="-88900">
              <a:buFont typeface="Wingdings" panose="05000000000000000000" pitchFamily="2" charset="2"/>
              <a:buChar char="q"/>
            </a:pPr>
            <a:r>
              <a:rPr lang="en-GB" sz="2800" dirty="0"/>
              <a:t> </a:t>
            </a:r>
            <a:r>
              <a:rPr lang="en-GB" sz="2800" dirty="0" smtClean="0"/>
              <a:t>Membership fees</a:t>
            </a:r>
          </a:p>
          <a:p>
            <a:pPr marL="88900" indent="-88900">
              <a:buFont typeface="Wingdings" panose="05000000000000000000" pitchFamily="2" charset="2"/>
              <a:buChar char="q"/>
            </a:pPr>
            <a:r>
              <a:rPr lang="en-GB" sz="2800" dirty="0"/>
              <a:t> </a:t>
            </a:r>
            <a:r>
              <a:rPr lang="en-GB" sz="2800" dirty="0" smtClean="0"/>
              <a:t>Merchandise</a:t>
            </a:r>
          </a:p>
          <a:p>
            <a:pPr marL="88900" indent="-88900">
              <a:buFont typeface="Wingdings" panose="05000000000000000000" pitchFamily="2" charset="2"/>
              <a:buChar char="q"/>
            </a:pPr>
            <a:r>
              <a:rPr lang="en-GB" sz="2800" dirty="0"/>
              <a:t> </a:t>
            </a:r>
            <a:r>
              <a:rPr lang="en-GB" sz="2800" dirty="0" smtClean="0"/>
              <a:t>Event fees</a:t>
            </a:r>
          </a:p>
          <a:p>
            <a:pPr marL="88900" indent="-88900">
              <a:buFont typeface="Wingdings" panose="05000000000000000000" pitchFamily="2" charset="2"/>
              <a:buChar char="q"/>
            </a:pPr>
            <a:r>
              <a:rPr lang="en-GB" sz="2800" dirty="0"/>
              <a:t> </a:t>
            </a:r>
            <a:r>
              <a:rPr lang="en-GB" sz="2800" dirty="0" smtClean="0"/>
              <a:t>Criminal activities</a:t>
            </a:r>
          </a:p>
          <a:p>
            <a:pPr marL="88900" indent="-88900">
              <a:buFont typeface="Wingdings" panose="05000000000000000000" pitchFamily="2" charset="2"/>
              <a:buChar char="q"/>
            </a:pPr>
            <a:r>
              <a:rPr lang="en-GB" sz="2800" dirty="0"/>
              <a:t> </a:t>
            </a:r>
            <a:r>
              <a:rPr lang="en-GB" sz="2800" dirty="0" smtClean="0"/>
              <a:t>Self-funding for individuals </a:t>
            </a:r>
          </a:p>
        </p:txBody>
      </p:sp>
      <p:sp>
        <p:nvSpPr>
          <p:cNvPr id="6" name="AutoShape 2" descr="Image result for I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4" descr="Image result for I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new terroris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4" descr="Image result for new terroris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9" name="Picture 8" descr="C:\Users\fsca247\Dropbox\Screenshots\Screenshot 2019-06-27 14.54.30.png">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53600" y="2035986"/>
            <a:ext cx="5619794" cy="3407384"/>
          </a:xfrm>
          <a:prstGeom prst="rect">
            <a:avLst/>
          </a:prstGeom>
          <a:noFill/>
          <a:ln>
            <a:noFill/>
          </a:ln>
        </p:spPr>
      </p:pic>
    </p:spTree>
    <p:extLst>
      <p:ext uri="{BB962C8B-B14F-4D97-AF65-F5344CB8AC3E}">
        <p14:creationId xmlns:p14="http://schemas.microsoft.com/office/powerpoint/2010/main" val="4062320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489" y="105714"/>
            <a:ext cx="9720072" cy="1499616"/>
          </a:xfrm>
        </p:spPr>
        <p:txBody>
          <a:bodyPr/>
          <a:lstStyle/>
          <a:p>
            <a:pPr algn="ctr"/>
            <a:r>
              <a:rPr lang="en-GB" dirty="0" smtClean="0"/>
              <a:t>Conclusion </a:t>
            </a:r>
            <a:endParaRPr lang="en-GB" dirty="0"/>
          </a:p>
        </p:txBody>
      </p:sp>
      <p:sp>
        <p:nvSpPr>
          <p:cNvPr id="5" name="TextBox 4"/>
          <p:cNvSpPr txBox="1"/>
          <p:nvPr/>
        </p:nvSpPr>
        <p:spPr>
          <a:xfrm>
            <a:off x="396036" y="1230844"/>
            <a:ext cx="11448133" cy="5509200"/>
          </a:xfrm>
          <a:prstGeom prst="rect">
            <a:avLst/>
          </a:prstGeom>
          <a:noFill/>
        </p:spPr>
        <p:txBody>
          <a:bodyPr wrap="square" rtlCol="0">
            <a:spAutoFit/>
          </a:bodyPr>
          <a:lstStyle/>
          <a:p>
            <a:pPr>
              <a:buFont typeface="Wingdings" panose="05000000000000000000" pitchFamily="2" charset="2"/>
              <a:buChar char="q"/>
            </a:pPr>
            <a:r>
              <a:rPr lang="en-GB" sz="3200" dirty="0" smtClean="0"/>
              <a:t> Terrorist attacks are cheap, but running a terrorist group is expensive. Funds are essential for groups</a:t>
            </a:r>
          </a:p>
          <a:p>
            <a:pPr>
              <a:buFont typeface="Wingdings" panose="05000000000000000000" pitchFamily="2" charset="2"/>
              <a:buChar char="q"/>
            </a:pPr>
            <a:r>
              <a:rPr lang="en-GB" sz="3200" dirty="0"/>
              <a:t> T</a:t>
            </a:r>
            <a:r>
              <a:rPr lang="en-GB" sz="3200" dirty="0" smtClean="0"/>
              <a:t>error groups gather funds from a combination of </a:t>
            </a:r>
            <a:r>
              <a:rPr lang="en-GB" sz="3200" dirty="0" smtClean="0"/>
              <a:t>donations from supporters, legal </a:t>
            </a:r>
            <a:r>
              <a:rPr lang="en-GB" sz="3200" dirty="0" smtClean="0"/>
              <a:t>and illegal sources, and state sponsors. Internet useful, but not central</a:t>
            </a:r>
          </a:p>
          <a:p>
            <a:pPr>
              <a:buFont typeface="Wingdings" panose="05000000000000000000" pitchFamily="2" charset="2"/>
              <a:buChar char="q"/>
            </a:pPr>
            <a:r>
              <a:rPr lang="en-GB" sz="3200" dirty="0"/>
              <a:t> </a:t>
            </a:r>
            <a:r>
              <a:rPr lang="en-GB" sz="3200" dirty="0" smtClean="0"/>
              <a:t>Each source has pros and cons. State sponsors </a:t>
            </a:r>
            <a:r>
              <a:rPr lang="en-GB" sz="3200" dirty="0" smtClean="0"/>
              <a:t>is </a:t>
            </a:r>
            <a:r>
              <a:rPr lang="en-GB" sz="3200" dirty="0" smtClean="0"/>
              <a:t>financial bonanza, but limits groups’ autonomy.  Illegal activities lucrative, but come with reputational risks. Legal activities bring little </a:t>
            </a:r>
            <a:r>
              <a:rPr lang="en-GB" sz="3200" dirty="0" smtClean="0"/>
              <a:t>money but is a steady flow, </a:t>
            </a:r>
            <a:r>
              <a:rPr lang="en-GB" sz="3200" dirty="0" smtClean="0"/>
              <a:t>while popular support </a:t>
            </a:r>
            <a:r>
              <a:rPr lang="en-GB" sz="3200" dirty="0" smtClean="0"/>
              <a:t>adds legitimacy but may affect groups’ behaviour </a:t>
            </a:r>
            <a:endParaRPr lang="en-GB" sz="3200" dirty="0" smtClean="0"/>
          </a:p>
          <a:p>
            <a:pPr>
              <a:buFont typeface="Wingdings" panose="05000000000000000000" pitchFamily="2" charset="2"/>
              <a:buChar char="q"/>
            </a:pPr>
            <a:r>
              <a:rPr lang="en-GB" sz="3200" dirty="0"/>
              <a:t> </a:t>
            </a:r>
            <a:r>
              <a:rPr lang="en-GB" sz="3200" dirty="0" smtClean="0"/>
              <a:t>Groups that control territory usually </a:t>
            </a:r>
            <a:r>
              <a:rPr lang="en-GB" sz="3200" dirty="0" smtClean="0"/>
              <a:t>richer and last longe</a:t>
            </a:r>
            <a:r>
              <a:rPr lang="en-GB" sz="3200" dirty="0" smtClean="0"/>
              <a:t>r </a:t>
            </a:r>
            <a:r>
              <a:rPr lang="en-GB" sz="3200" dirty="0" smtClean="0"/>
              <a:t> </a:t>
            </a:r>
            <a:endParaRPr lang="en-NZ" sz="3200" dirty="0"/>
          </a:p>
        </p:txBody>
      </p:sp>
    </p:spTree>
    <p:extLst>
      <p:ext uri="{BB962C8B-B14F-4D97-AF65-F5344CB8AC3E}">
        <p14:creationId xmlns:p14="http://schemas.microsoft.com/office/powerpoint/2010/main" val="412911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489" y="105714"/>
            <a:ext cx="9720072" cy="1499616"/>
          </a:xfrm>
        </p:spPr>
        <p:txBody>
          <a:bodyPr/>
          <a:lstStyle/>
          <a:p>
            <a:pPr algn="ctr"/>
            <a:r>
              <a:rPr lang="en-GB" dirty="0" smtClean="0"/>
              <a:t>References  </a:t>
            </a:r>
            <a:endParaRPr lang="en-GB" dirty="0"/>
          </a:p>
        </p:txBody>
      </p:sp>
      <p:sp>
        <p:nvSpPr>
          <p:cNvPr id="4" name="TextBox 3"/>
          <p:cNvSpPr txBox="1"/>
          <p:nvPr/>
        </p:nvSpPr>
        <p:spPr>
          <a:xfrm>
            <a:off x="878958" y="1605330"/>
            <a:ext cx="10263963" cy="1754326"/>
          </a:xfrm>
          <a:prstGeom prst="rect">
            <a:avLst/>
          </a:prstGeom>
          <a:noFill/>
        </p:spPr>
        <p:txBody>
          <a:bodyPr wrap="square" rtlCol="0">
            <a:spAutoFit/>
          </a:bodyPr>
          <a:lstStyle/>
          <a:p>
            <a:pPr marL="361950" indent="-361950"/>
            <a:r>
              <a:rPr lang="en-GB" dirty="0" smtClean="0"/>
              <a:t>“</a:t>
            </a:r>
            <a:r>
              <a:rPr lang="en-GB" dirty="0"/>
              <a:t>International Convention for the Suppression of the Financing of Terrorism.” Adopted by the General Assembly of the United Nations in resolution 54/109 of 9 December 1999. </a:t>
            </a:r>
            <a:r>
              <a:rPr lang="en-GB" u="sng" dirty="0">
                <a:hlinkClick r:id="rId3"/>
              </a:rPr>
              <a:t>https://www.un.org/law/cod/finterr.htm</a:t>
            </a:r>
            <a:r>
              <a:rPr lang="en-GB" dirty="0" smtClean="0"/>
              <a:t>.</a:t>
            </a:r>
          </a:p>
          <a:p>
            <a:pPr marL="361950" indent="-361950"/>
            <a:r>
              <a:rPr lang="en-GB" dirty="0"/>
              <a:t>Zehorai, Itai. n.d. “The Richest Terror Organizations in the World.” </a:t>
            </a:r>
            <a:r>
              <a:rPr lang="en-GB" i="1" dirty="0"/>
              <a:t>Forbes International</a:t>
            </a:r>
            <a:r>
              <a:rPr lang="en-GB" dirty="0"/>
              <a:t>. </a:t>
            </a:r>
            <a:r>
              <a:rPr lang="en-GB" dirty="0">
                <a:hlinkClick r:id="rId4"/>
              </a:rPr>
              <a:t>https://www.forbes.com/sites/forbesinternational/2018/01/24/the-richest-terror-organizations-in-the-world</a:t>
            </a:r>
            <a:r>
              <a:rPr lang="en-GB" dirty="0" smtClean="0">
                <a:hlinkClick r:id="rId4"/>
              </a:rPr>
              <a:t>/</a:t>
            </a:r>
            <a:r>
              <a:rPr lang="en-GB" dirty="0" smtClean="0"/>
              <a:t>.</a:t>
            </a:r>
          </a:p>
          <a:p>
            <a:pPr marL="361950" indent="-361950"/>
            <a:endParaRPr lang="en-GB" dirty="0"/>
          </a:p>
        </p:txBody>
      </p:sp>
    </p:spTree>
    <p:extLst>
      <p:ext uri="{BB962C8B-B14F-4D97-AF65-F5344CB8AC3E}">
        <p14:creationId xmlns:p14="http://schemas.microsoft.com/office/powerpoint/2010/main" val="40365559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3543" y="160337"/>
            <a:ext cx="9720072" cy="1499616"/>
          </a:xfrm>
        </p:spPr>
        <p:txBody>
          <a:bodyPr/>
          <a:lstStyle/>
          <a:p>
            <a:pPr algn="ctr"/>
            <a:r>
              <a:rPr lang="en-GB" dirty="0" smtClean="0"/>
              <a:t>outline</a:t>
            </a:r>
            <a:endParaRPr lang="en-GB" dirty="0"/>
          </a:p>
        </p:txBody>
      </p:sp>
      <p:sp>
        <p:nvSpPr>
          <p:cNvPr id="5" name="TextBox 4"/>
          <p:cNvSpPr txBox="1"/>
          <p:nvPr/>
        </p:nvSpPr>
        <p:spPr>
          <a:xfrm>
            <a:off x="612775" y="1484394"/>
            <a:ext cx="6089240" cy="4524315"/>
          </a:xfrm>
          <a:prstGeom prst="rect">
            <a:avLst/>
          </a:prstGeom>
          <a:noFill/>
        </p:spPr>
        <p:txBody>
          <a:bodyPr wrap="square" rtlCol="0">
            <a:spAutoFit/>
          </a:bodyPr>
          <a:lstStyle/>
          <a:p>
            <a:pPr lvl="0">
              <a:buFont typeface="Wingdings" panose="05000000000000000000" pitchFamily="2" charset="2"/>
              <a:buChar char="q"/>
            </a:pPr>
            <a:r>
              <a:rPr lang="en-GB" sz="3600" dirty="0" smtClean="0"/>
              <a:t> Risks and benefits of main sources of finance for terrorist groups</a:t>
            </a:r>
          </a:p>
          <a:p>
            <a:pPr lvl="0">
              <a:buFont typeface="Wingdings" panose="05000000000000000000" pitchFamily="2" charset="2"/>
              <a:buChar char="q"/>
            </a:pPr>
            <a:r>
              <a:rPr lang="en-GB" sz="3600" dirty="0"/>
              <a:t> </a:t>
            </a:r>
            <a:r>
              <a:rPr lang="en-GB" sz="3600" dirty="0" smtClean="0"/>
              <a:t>The role of Internet</a:t>
            </a:r>
          </a:p>
          <a:p>
            <a:pPr lvl="0">
              <a:buFont typeface="Wingdings" panose="05000000000000000000" pitchFamily="2" charset="2"/>
              <a:buChar char="q"/>
            </a:pPr>
            <a:r>
              <a:rPr lang="en-GB" sz="3600" dirty="0"/>
              <a:t> </a:t>
            </a:r>
            <a:r>
              <a:rPr lang="en-GB" sz="3600" dirty="0" smtClean="0"/>
              <a:t>The ten richest terrorist organisations in 2017</a:t>
            </a:r>
          </a:p>
          <a:p>
            <a:pPr lvl="0">
              <a:buFont typeface="Wingdings" panose="05000000000000000000" pitchFamily="2" charset="2"/>
              <a:buChar char="q"/>
            </a:pPr>
            <a:r>
              <a:rPr lang="en-GB" sz="3600" dirty="0"/>
              <a:t> </a:t>
            </a:r>
            <a:r>
              <a:rPr lang="en-GB" sz="3600" dirty="0" smtClean="0"/>
              <a:t>How the Far-Right gets its money in the USA</a:t>
            </a:r>
          </a:p>
        </p:txBody>
      </p:sp>
      <p:sp>
        <p:nvSpPr>
          <p:cNvPr id="6" name="AutoShape 2" descr="Image result for ISI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4" descr="Image result for IS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new terrorism"/>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4" name="AutoShape 4" descr="Image result for new terrorism"/>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9" name="Picture 8"/>
          <p:cNvPicPr>
            <a:picLocks noChangeAspect="1"/>
          </p:cNvPicPr>
          <p:nvPr/>
        </p:nvPicPr>
        <p:blipFill>
          <a:blip r:embed="rId3"/>
          <a:stretch>
            <a:fillRect/>
          </a:stretch>
        </p:blipFill>
        <p:spPr>
          <a:xfrm>
            <a:off x="7633075" y="1659953"/>
            <a:ext cx="4367141" cy="4440595"/>
          </a:xfrm>
          <a:prstGeom prst="rect">
            <a:avLst/>
          </a:prstGeom>
        </p:spPr>
      </p:pic>
    </p:spTree>
    <p:extLst>
      <p:ext uri="{BB962C8B-B14F-4D97-AF65-F5344CB8AC3E}">
        <p14:creationId xmlns:p14="http://schemas.microsoft.com/office/powerpoint/2010/main" val="365348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988A901F-2380-409D-B12F-3A0FDAFAEEE3}"/>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14CD50C8-2F85-4F12-A5B5-9336E254A7D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3">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5" name="Rectangle 14">
            <a:extLst>
              <a:ext uri="{FF2B5EF4-FFF2-40B4-BE49-F238E27FC236}">
                <a16:creationId xmlns:a16="http://schemas.microsoft.com/office/drawing/2014/main" id="{B8D726A5-7900-41B4-8D49-49B4A2010E7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06170" y="0"/>
            <a:ext cx="11006587" cy="2265925"/>
          </a:xfrm>
          <a:prstGeom prst="rect">
            <a:avLst/>
          </a:prstGeom>
        </p:spPr>
        <p:txBody>
          <a:bodyPr vert="horz" lIns="91440" tIns="45720" rIns="91440" bIns="45720" rtlCol="0" anchor="ctr">
            <a:noAutofit/>
          </a:bodyPr>
          <a:lstStyle/>
          <a:p>
            <a:pPr defTabSz="914400">
              <a:lnSpc>
                <a:spcPct val="80000"/>
              </a:lnSpc>
              <a:spcBef>
                <a:spcPct val="0"/>
              </a:spcBef>
              <a:spcAft>
                <a:spcPts val="600"/>
              </a:spcAft>
            </a:pPr>
            <a:endParaRPr lang="en-US" sz="6600" spc="200" dirty="0">
              <a:latin typeface="+mj-lt"/>
              <a:ea typeface="+mj-ea"/>
              <a:cs typeface="+mj-cs"/>
            </a:endParaRPr>
          </a:p>
        </p:txBody>
      </p:sp>
      <p:sp>
        <p:nvSpPr>
          <p:cNvPr id="6" name="Rectangle 5"/>
          <p:cNvSpPr/>
          <p:nvPr/>
        </p:nvSpPr>
        <p:spPr>
          <a:xfrm>
            <a:off x="6165457" y="1119314"/>
            <a:ext cx="5695484" cy="4093428"/>
          </a:xfrm>
          <a:prstGeom prst="rect">
            <a:avLst/>
          </a:prstGeom>
        </p:spPr>
        <p:txBody>
          <a:bodyPr wrap="square">
            <a:spAutoFit/>
          </a:bodyPr>
          <a:lstStyle/>
          <a:p>
            <a:pPr lvl="0"/>
            <a:r>
              <a:rPr lang="en-GB" sz="6500" b="1" dirty="0" smtClean="0"/>
              <a:t>RISKS AND BENEFITS OF MAIN SOURCES OF FINANCE</a:t>
            </a:r>
            <a:endParaRPr lang="en-GB" sz="6500" b="1" dirty="0"/>
          </a:p>
        </p:txBody>
      </p:sp>
      <p:pic>
        <p:nvPicPr>
          <p:cNvPr id="2054" name="Picture 6" descr="Image result for terrorist fina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171" y="1356277"/>
            <a:ext cx="4812264" cy="3707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3192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626230"/>
            <a:ext cx="10916860" cy="1499616"/>
          </a:xfrm>
        </p:spPr>
        <p:txBody>
          <a:bodyPr>
            <a:normAutofit/>
          </a:bodyPr>
          <a:lstStyle/>
          <a:p>
            <a:pPr algn="ctr">
              <a:spcAft>
                <a:spcPts val="600"/>
              </a:spcAft>
            </a:pPr>
            <a:r>
              <a:rPr lang="en-GB" sz="2400" dirty="0" smtClean="0"/>
              <a:t>Risks and benefits of main sources of finance 0</a:t>
            </a:r>
            <a:br>
              <a:rPr lang="en-GB" sz="2400" dirty="0" smtClean="0"/>
            </a:br>
            <a:r>
              <a:rPr lang="en-GB" dirty="0" smtClean="0"/>
              <a:t>what do we mean by ‘funds for terrorism’? </a:t>
            </a:r>
            <a:endParaRPr lang="en-GB" dirty="0"/>
          </a:p>
        </p:txBody>
      </p:sp>
      <p:sp>
        <p:nvSpPr>
          <p:cNvPr id="15" name="Content Placeholder 4"/>
          <p:cNvSpPr txBox="1">
            <a:spLocks/>
          </p:cNvSpPr>
          <p:nvPr/>
        </p:nvSpPr>
        <p:spPr>
          <a:xfrm>
            <a:off x="917575" y="1889663"/>
            <a:ext cx="8264330" cy="4842337"/>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lvl="0" indent="0">
              <a:buClrTx/>
              <a:buNone/>
            </a:pPr>
            <a:r>
              <a:rPr lang="en-GB" sz="3200" dirty="0" smtClean="0"/>
              <a:t>“Assets </a:t>
            </a:r>
            <a:r>
              <a:rPr lang="en-GB" sz="3200" dirty="0"/>
              <a:t>of every kind, whether tangible or intangible, movable or immovable, however acquired, and legal documents or instruments in any form, including electronic or digital, evidencing title to, or interest in, such assets, including, but not limited to, bank credits, travellers checks, money orders, shares, securities, bonds, drafts, letters of </a:t>
            </a:r>
            <a:r>
              <a:rPr lang="en-GB" sz="3200" dirty="0" smtClean="0"/>
              <a:t>credit”</a:t>
            </a:r>
          </a:p>
          <a:p>
            <a:pPr marL="0" lvl="0" indent="0" algn="r">
              <a:buClrTx/>
              <a:buNone/>
            </a:pPr>
            <a:r>
              <a:rPr lang="en-GB" sz="2400" dirty="0" smtClean="0"/>
              <a:t>International </a:t>
            </a:r>
            <a:r>
              <a:rPr lang="en-GB" sz="2400" dirty="0"/>
              <a:t>Convention for the Suppression of the Financing of </a:t>
            </a:r>
            <a:r>
              <a:rPr lang="en-GB" sz="2400" dirty="0" smtClean="0"/>
              <a:t>Terrorism, 1999</a:t>
            </a:r>
            <a:endParaRPr lang="en-GB" sz="2400"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4098" name="Picture 2" descr="Image result for terrorist fin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8459" y="1889663"/>
            <a:ext cx="2759084" cy="4526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507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626230"/>
            <a:ext cx="10916860" cy="1499616"/>
          </a:xfrm>
        </p:spPr>
        <p:txBody>
          <a:bodyPr>
            <a:normAutofit/>
          </a:bodyPr>
          <a:lstStyle/>
          <a:p>
            <a:pPr algn="ctr">
              <a:spcAft>
                <a:spcPts val="600"/>
              </a:spcAft>
            </a:pPr>
            <a:r>
              <a:rPr lang="en-GB" dirty="0" smtClean="0"/>
              <a:t>Risks and benefits of main sources of finance </a:t>
            </a:r>
            <a:endParaRPr lang="en-GB" dirty="0"/>
          </a:p>
        </p:txBody>
      </p:sp>
      <p:sp>
        <p:nvSpPr>
          <p:cNvPr id="5" name="Content Placeholder 4"/>
          <p:cNvSpPr>
            <a:spLocks noGrp="1"/>
          </p:cNvSpPr>
          <p:nvPr>
            <p:ph idx="1"/>
          </p:nvPr>
        </p:nvSpPr>
        <p:spPr>
          <a:xfrm>
            <a:off x="1024129" y="1923860"/>
            <a:ext cx="4905891" cy="4739489"/>
          </a:xfrm>
        </p:spPr>
        <p:txBody>
          <a:bodyPr>
            <a:normAutofit/>
          </a:bodyPr>
          <a:lstStyle/>
          <a:p>
            <a:pPr marL="0" indent="0">
              <a:buNone/>
            </a:pPr>
            <a:endParaRPr lang="en-AU" sz="2400" dirty="0"/>
          </a:p>
          <a:p>
            <a:endParaRPr lang="en-GB" dirty="0"/>
          </a:p>
        </p:txBody>
      </p:sp>
      <p:sp>
        <p:nvSpPr>
          <p:cNvPr id="15" name="Content Placeholder 4"/>
          <p:cNvSpPr txBox="1">
            <a:spLocks/>
          </p:cNvSpPr>
          <p:nvPr/>
        </p:nvSpPr>
        <p:spPr>
          <a:xfrm>
            <a:off x="917575" y="1737746"/>
            <a:ext cx="7484147" cy="4968337"/>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lvl="0" indent="0">
              <a:lnSpc>
                <a:spcPct val="100000"/>
              </a:lnSpc>
              <a:spcBef>
                <a:spcPts val="0"/>
              </a:spcBef>
              <a:spcAft>
                <a:spcPts val="0"/>
              </a:spcAft>
              <a:buClrTx/>
              <a:buFont typeface="Wingdings" panose="05000000000000000000" pitchFamily="2" charset="2"/>
              <a:buChar char="q"/>
            </a:pPr>
            <a:r>
              <a:rPr lang="en-GB" sz="2800" dirty="0" smtClean="0"/>
              <a:t> </a:t>
            </a:r>
            <a:r>
              <a:rPr lang="en-GB" sz="2800" dirty="0"/>
              <a:t>C</a:t>
            </a:r>
            <a:r>
              <a:rPr lang="en-GB" sz="2800" dirty="0" smtClean="0"/>
              <a:t>osts </a:t>
            </a:r>
            <a:r>
              <a:rPr lang="en-GB" sz="2800" dirty="0"/>
              <a:t>of </a:t>
            </a:r>
            <a:r>
              <a:rPr lang="en-GB" sz="2800" dirty="0" smtClean="0"/>
              <a:t>terrorist attacks relatively low, but terrorist </a:t>
            </a:r>
            <a:r>
              <a:rPr lang="en-GB" sz="2800" dirty="0"/>
              <a:t>organizations require </a:t>
            </a:r>
            <a:r>
              <a:rPr lang="en-GB" sz="2800" dirty="0" smtClean="0"/>
              <a:t>large budgets </a:t>
            </a:r>
            <a:r>
              <a:rPr lang="en-GB" sz="2800" dirty="0"/>
              <a:t>to </a:t>
            </a:r>
            <a:r>
              <a:rPr lang="en-GB" sz="2800" dirty="0" smtClean="0"/>
              <a:t>function</a:t>
            </a:r>
          </a:p>
          <a:p>
            <a:pPr marL="0" lvl="0" indent="0">
              <a:lnSpc>
                <a:spcPct val="100000"/>
              </a:lnSpc>
              <a:spcBef>
                <a:spcPts val="0"/>
              </a:spcBef>
              <a:spcAft>
                <a:spcPts val="0"/>
              </a:spcAft>
              <a:buClrTx/>
              <a:buFont typeface="Wingdings" panose="05000000000000000000" pitchFamily="2" charset="2"/>
              <a:buChar char="q"/>
            </a:pPr>
            <a:r>
              <a:rPr lang="en-GB" sz="2800" dirty="0"/>
              <a:t> </a:t>
            </a:r>
            <a:r>
              <a:rPr lang="en-GB" sz="2800" dirty="0" smtClean="0"/>
              <a:t>Securing reliable sources of finance linked to terrorist groups’ longevity and sustained lethality  </a:t>
            </a:r>
          </a:p>
          <a:p>
            <a:pPr marL="0" lvl="0" indent="0">
              <a:lnSpc>
                <a:spcPct val="100000"/>
              </a:lnSpc>
              <a:spcBef>
                <a:spcPts val="0"/>
              </a:spcBef>
              <a:spcAft>
                <a:spcPts val="0"/>
              </a:spcAft>
              <a:buClrTx/>
              <a:buFont typeface="Wingdings" panose="05000000000000000000" pitchFamily="2" charset="2"/>
              <a:buChar char="q"/>
            </a:pPr>
            <a:r>
              <a:rPr lang="en-GB" sz="2800" dirty="0"/>
              <a:t> </a:t>
            </a:r>
            <a:r>
              <a:rPr lang="en-GB" sz="2800" dirty="0" smtClean="0"/>
              <a:t>Main sources of finances include: popular support, legal activities, illegal activities and state support. Each comes with risks and benefits </a:t>
            </a:r>
          </a:p>
          <a:p>
            <a:pPr marL="0" lvl="0" indent="0">
              <a:lnSpc>
                <a:spcPct val="100000"/>
              </a:lnSpc>
              <a:spcBef>
                <a:spcPts val="0"/>
              </a:spcBef>
              <a:spcAft>
                <a:spcPts val="0"/>
              </a:spcAft>
              <a:buClrTx/>
              <a:buFont typeface="Wingdings" panose="05000000000000000000" pitchFamily="2" charset="2"/>
              <a:buChar char="q"/>
            </a:pPr>
            <a:r>
              <a:rPr lang="en-GB" sz="2800" dirty="0"/>
              <a:t> </a:t>
            </a:r>
            <a:r>
              <a:rPr lang="en-GB" sz="2800" dirty="0" smtClean="0"/>
              <a:t>Calculations include security of the flow; autonomy of the terrorist group and reputational cost</a:t>
            </a:r>
            <a:endParaRPr lang="en-GB" sz="2800" dirty="0"/>
          </a:p>
          <a:p>
            <a:pPr>
              <a:lnSpc>
                <a:spcPct val="100000"/>
              </a:lnSpc>
              <a:spcBef>
                <a:spcPts val="0"/>
              </a:spcBef>
              <a:spcAft>
                <a:spcPts val="0"/>
              </a:spcAft>
              <a:buClrTx/>
              <a:buFont typeface="Wingdings" panose="05000000000000000000" pitchFamily="2" charset="2"/>
              <a:buChar char="q"/>
            </a:pPr>
            <a:endParaRPr lang="en-GB" sz="2400" dirty="0"/>
          </a:p>
          <a:p>
            <a:pPr lvl="0">
              <a:lnSpc>
                <a:spcPct val="100000"/>
              </a:lnSpc>
              <a:spcBef>
                <a:spcPts val="0"/>
              </a:spcBef>
              <a:spcAft>
                <a:spcPts val="0"/>
              </a:spcAft>
              <a:buClrTx/>
              <a:buFont typeface="Wingdings" panose="05000000000000000000" pitchFamily="2" charset="2"/>
              <a:buChar char="q"/>
            </a:pPr>
            <a:endParaRPr lang="en-GB" sz="2400"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5122" name="Picture 2" descr="Image result for terrorist fin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6118" y="1899914"/>
            <a:ext cx="3334871" cy="4447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452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terrorist fin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4801" y="1925797"/>
            <a:ext cx="4717750" cy="37262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024129" y="626230"/>
            <a:ext cx="10916860" cy="1499616"/>
          </a:xfrm>
        </p:spPr>
        <p:txBody>
          <a:bodyPr>
            <a:normAutofit/>
          </a:bodyPr>
          <a:lstStyle/>
          <a:p>
            <a:pPr algn="ctr">
              <a:spcAft>
                <a:spcPts val="600"/>
              </a:spcAft>
            </a:pPr>
            <a:r>
              <a:rPr lang="en-GB" sz="2400" dirty="0" smtClean="0"/>
              <a:t>Risks and benefits of main sources of finance</a:t>
            </a:r>
            <a:r>
              <a:rPr lang="en-GB" dirty="0" smtClean="0"/>
              <a:t/>
            </a:r>
            <a:br>
              <a:rPr lang="en-GB" dirty="0" smtClean="0"/>
            </a:br>
            <a:r>
              <a:rPr lang="en-GB" dirty="0" smtClean="0"/>
              <a:t>Popular support  </a:t>
            </a:r>
            <a:endParaRPr lang="en-GB" dirty="0"/>
          </a:p>
        </p:txBody>
      </p:sp>
      <p:sp>
        <p:nvSpPr>
          <p:cNvPr id="5" name="Content Placeholder 4"/>
          <p:cNvSpPr>
            <a:spLocks noGrp="1"/>
          </p:cNvSpPr>
          <p:nvPr>
            <p:ph idx="1"/>
          </p:nvPr>
        </p:nvSpPr>
        <p:spPr>
          <a:xfrm>
            <a:off x="1024129" y="1923860"/>
            <a:ext cx="4905891" cy="4739489"/>
          </a:xfrm>
        </p:spPr>
        <p:txBody>
          <a:bodyPr>
            <a:normAutofit/>
          </a:bodyPr>
          <a:lstStyle/>
          <a:p>
            <a:pPr marL="0" indent="0">
              <a:buNone/>
            </a:pPr>
            <a:endParaRPr lang="en-AU" sz="2400" dirty="0"/>
          </a:p>
          <a:p>
            <a:endParaRPr lang="en-GB" dirty="0"/>
          </a:p>
        </p:txBody>
      </p:sp>
      <p:sp>
        <p:nvSpPr>
          <p:cNvPr id="15" name="Content Placeholder 4"/>
          <p:cNvSpPr txBox="1">
            <a:spLocks/>
          </p:cNvSpPr>
          <p:nvPr/>
        </p:nvSpPr>
        <p:spPr>
          <a:xfrm>
            <a:off x="917575" y="1737746"/>
            <a:ext cx="6260825" cy="4968337"/>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lvl="0">
              <a:lnSpc>
                <a:spcPct val="100000"/>
              </a:lnSpc>
              <a:spcBef>
                <a:spcPts val="0"/>
              </a:spcBef>
              <a:spcAft>
                <a:spcPts val="0"/>
              </a:spcAft>
              <a:buClrTx/>
              <a:buFont typeface="Wingdings" panose="05000000000000000000" pitchFamily="2" charset="2"/>
              <a:buChar char="q"/>
            </a:pPr>
            <a:r>
              <a:rPr lang="en-GB" sz="2400" dirty="0" smtClean="0"/>
              <a:t> </a:t>
            </a:r>
            <a:r>
              <a:rPr lang="en-GB" sz="2800" dirty="0" smtClean="0"/>
              <a:t>Donations from individuals, private organisations or charities*</a:t>
            </a:r>
          </a:p>
          <a:p>
            <a:pPr lvl="0">
              <a:lnSpc>
                <a:spcPct val="100000"/>
              </a:lnSpc>
              <a:spcBef>
                <a:spcPts val="0"/>
              </a:spcBef>
              <a:spcAft>
                <a:spcPts val="0"/>
              </a:spcAft>
              <a:buClrTx/>
              <a:buFont typeface="Wingdings" panose="05000000000000000000" pitchFamily="2" charset="2"/>
              <a:buChar char="q"/>
            </a:pPr>
            <a:r>
              <a:rPr lang="en-GB" sz="2800" dirty="0"/>
              <a:t> </a:t>
            </a:r>
            <a:r>
              <a:rPr lang="en-GB" sz="2800" dirty="0" smtClean="0"/>
              <a:t>Support from sympathetic population or constituency. Typical of groups controlling territory. Diaspora plays an important role too*</a:t>
            </a:r>
          </a:p>
          <a:p>
            <a:pPr lvl="0">
              <a:lnSpc>
                <a:spcPct val="100000"/>
              </a:lnSpc>
              <a:spcBef>
                <a:spcPts val="0"/>
              </a:spcBef>
              <a:spcAft>
                <a:spcPts val="0"/>
              </a:spcAft>
              <a:buClrTx/>
              <a:buFont typeface="Wingdings" panose="05000000000000000000" pitchFamily="2" charset="2"/>
              <a:buChar char="q"/>
            </a:pPr>
            <a:r>
              <a:rPr lang="en-GB" sz="2800" dirty="0"/>
              <a:t> </a:t>
            </a:r>
            <a:r>
              <a:rPr lang="en-GB" sz="2800" dirty="0" smtClean="0"/>
              <a:t>Popular support provides easy and reliable funds, adds legitimacy to groups’ struggle but can affect their behaviour* </a:t>
            </a:r>
            <a:endParaRPr lang="en-GB" sz="2400" dirty="0"/>
          </a:p>
          <a:p>
            <a:pPr lvl="0">
              <a:lnSpc>
                <a:spcPct val="100000"/>
              </a:lnSpc>
              <a:spcBef>
                <a:spcPts val="0"/>
              </a:spcBef>
              <a:spcAft>
                <a:spcPts val="0"/>
              </a:spcAft>
              <a:buClrTx/>
              <a:buFont typeface="Wingdings" panose="05000000000000000000" pitchFamily="2" charset="2"/>
              <a:buChar char="q"/>
            </a:pPr>
            <a:endParaRPr lang="en-GB" sz="2400"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15281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626230"/>
            <a:ext cx="10916860" cy="1499616"/>
          </a:xfrm>
        </p:spPr>
        <p:txBody>
          <a:bodyPr>
            <a:normAutofit/>
          </a:bodyPr>
          <a:lstStyle/>
          <a:p>
            <a:pPr algn="ctr">
              <a:spcAft>
                <a:spcPts val="600"/>
              </a:spcAft>
            </a:pPr>
            <a:r>
              <a:rPr lang="en-GB" sz="2400" dirty="0" smtClean="0"/>
              <a:t>Risks and benefits of main sources of finance</a:t>
            </a:r>
            <a:r>
              <a:rPr lang="en-GB" dirty="0" smtClean="0"/>
              <a:t/>
            </a:r>
            <a:br>
              <a:rPr lang="en-GB" dirty="0" smtClean="0"/>
            </a:br>
            <a:r>
              <a:rPr lang="en-GB" dirty="0" smtClean="0"/>
              <a:t>legal activities  </a:t>
            </a:r>
            <a:endParaRPr lang="en-GB" dirty="0"/>
          </a:p>
        </p:txBody>
      </p:sp>
      <p:sp>
        <p:nvSpPr>
          <p:cNvPr id="5" name="Content Placeholder 4"/>
          <p:cNvSpPr>
            <a:spLocks noGrp="1"/>
          </p:cNvSpPr>
          <p:nvPr>
            <p:ph idx="1"/>
          </p:nvPr>
        </p:nvSpPr>
        <p:spPr>
          <a:xfrm>
            <a:off x="1024129" y="1923860"/>
            <a:ext cx="5909471" cy="4739489"/>
          </a:xfrm>
        </p:spPr>
        <p:txBody>
          <a:bodyPr>
            <a:normAutofit/>
          </a:bodyPr>
          <a:lstStyle/>
          <a:p>
            <a:pPr marL="0" indent="0">
              <a:buNone/>
            </a:pPr>
            <a:endParaRPr lang="en-AU" sz="2400" dirty="0"/>
          </a:p>
          <a:p>
            <a:endParaRPr lang="en-GB" dirty="0"/>
          </a:p>
        </p:txBody>
      </p:sp>
      <p:sp>
        <p:nvSpPr>
          <p:cNvPr id="15" name="Content Placeholder 4"/>
          <p:cNvSpPr txBox="1">
            <a:spLocks/>
          </p:cNvSpPr>
          <p:nvPr/>
        </p:nvSpPr>
        <p:spPr>
          <a:xfrm>
            <a:off x="917575" y="1737746"/>
            <a:ext cx="6109625" cy="4968337"/>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lvl="0">
              <a:lnSpc>
                <a:spcPct val="100000"/>
              </a:lnSpc>
              <a:spcBef>
                <a:spcPts val="0"/>
              </a:spcBef>
              <a:spcAft>
                <a:spcPts val="0"/>
              </a:spcAft>
              <a:buClrTx/>
              <a:buFont typeface="Wingdings" panose="05000000000000000000" pitchFamily="2" charset="2"/>
              <a:buChar char="q"/>
            </a:pPr>
            <a:r>
              <a:rPr lang="en-GB" sz="2800" dirty="0" smtClean="0"/>
              <a:t> The least important among ‘main’ sources of finance. No typical ‘legal activity’. Businesses depend on context and opportunities. Control of territory important*</a:t>
            </a:r>
          </a:p>
          <a:p>
            <a:pPr lvl="0">
              <a:lnSpc>
                <a:spcPct val="100000"/>
              </a:lnSpc>
              <a:spcBef>
                <a:spcPts val="0"/>
              </a:spcBef>
              <a:spcAft>
                <a:spcPts val="0"/>
              </a:spcAft>
              <a:buClrTx/>
              <a:buFont typeface="Wingdings" panose="05000000000000000000" pitchFamily="2" charset="2"/>
              <a:buChar char="q"/>
            </a:pPr>
            <a:r>
              <a:rPr lang="en-GB" sz="2800" dirty="0"/>
              <a:t> </a:t>
            </a:r>
            <a:r>
              <a:rPr lang="en-GB" sz="2800" dirty="0" smtClean="0"/>
              <a:t>Legal activities provide a safe and relatively steady flow of money, but may attract unwanted attention, require skilled workers and yield rather low comparable returns*</a:t>
            </a:r>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7170" name="Picture 2" descr="Image result for terrorist fin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02400" y="1923860"/>
            <a:ext cx="4183975" cy="4282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287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626230"/>
            <a:ext cx="10916860" cy="1499616"/>
          </a:xfrm>
        </p:spPr>
        <p:txBody>
          <a:bodyPr>
            <a:normAutofit/>
          </a:bodyPr>
          <a:lstStyle/>
          <a:p>
            <a:pPr algn="ctr">
              <a:spcAft>
                <a:spcPts val="600"/>
              </a:spcAft>
            </a:pPr>
            <a:r>
              <a:rPr lang="en-GB" sz="2400" dirty="0" smtClean="0"/>
              <a:t>Risks and benefits of main sources of finance</a:t>
            </a:r>
            <a:r>
              <a:rPr lang="en-GB" dirty="0" smtClean="0"/>
              <a:t/>
            </a:r>
            <a:br>
              <a:rPr lang="en-GB" dirty="0" smtClean="0"/>
            </a:br>
            <a:r>
              <a:rPr lang="en-GB" dirty="0" smtClean="0"/>
              <a:t>illegal activities and the crime-terror nexus</a:t>
            </a:r>
            <a:endParaRPr lang="en-GB" dirty="0"/>
          </a:p>
        </p:txBody>
      </p:sp>
      <p:sp>
        <p:nvSpPr>
          <p:cNvPr id="5" name="Content Placeholder 4"/>
          <p:cNvSpPr>
            <a:spLocks noGrp="1"/>
          </p:cNvSpPr>
          <p:nvPr>
            <p:ph idx="1"/>
          </p:nvPr>
        </p:nvSpPr>
        <p:spPr>
          <a:xfrm>
            <a:off x="1024129" y="1923860"/>
            <a:ext cx="5909471" cy="4739489"/>
          </a:xfrm>
        </p:spPr>
        <p:txBody>
          <a:bodyPr>
            <a:normAutofit/>
          </a:bodyPr>
          <a:lstStyle/>
          <a:p>
            <a:pPr marL="0" indent="0">
              <a:buNone/>
            </a:pPr>
            <a:endParaRPr lang="en-AU" sz="2400" dirty="0"/>
          </a:p>
          <a:p>
            <a:endParaRPr lang="en-GB" dirty="0"/>
          </a:p>
        </p:txBody>
      </p:sp>
      <p:sp>
        <p:nvSpPr>
          <p:cNvPr id="15" name="Content Placeholder 4"/>
          <p:cNvSpPr txBox="1">
            <a:spLocks/>
          </p:cNvSpPr>
          <p:nvPr/>
        </p:nvSpPr>
        <p:spPr>
          <a:xfrm>
            <a:off x="917575" y="1737746"/>
            <a:ext cx="6325625" cy="4968337"/>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lvl="0">
              <a:lnSpc>
                <a:spcPct val="100000"/>
              </a:lnSpc>
              <a:spcBef>
                <a:spcPts val="0"/>
              </a:spcBef>
              <a:spcAft>
                <a:spcPts val="0"/>
              </a:spcAft>
              <a:buClrTx/>
              <a:buFont typeface="Wingdings" panose="05000000000000000000" pitchFamily="2" charset="2"/>
              <a:buChar char="q"/>
            </a:pPr>
            <a:r>
              <a:rPr lang="en-GB" sz="2800" dirty="0" smtClean="0"/>
              <a:t> Illegal </a:t>
            </a:r>
            <a:r>
              <a:rPr lang="en-GB" sz="2800" dirty="0"/>
              <a:t>activities imply that terrorist groups get involved in criminal activities to finance their operations. There are many types of illegal activities*</a:t>
            </a:r>
            <a:endParaRPr lang="en-NZ" sz="2800" dirty="0"/>
          </a:p>
          <a:p>
            <a:pPr lvl="0">
              <a:lnSpc>
                <a:spcPct val="100000"/>
              </a:lnSpc>
              <a:spcBef>
                <a:spcPts val="0"/>
              </a:spcBef>
              <a:spcAft>
                <a:spcPts val="0"/>
              </a:spcAft>
              <a:buClrTx/>
              <a:buFont typeface="Wingdings" panose="05000000000000000000" pitchFamily="2" charset="2"/>
              <a:buChar char="q"/>
            </a:pPr>
            <a:r>
              <a:rPr lang="en-GB" sz="2800" dirty="0"/>
              <a:t> </a:t>
            </a:r>
            <a:r>
              <a:rPr lang="en-GB" sz="2800" dirty="0" smtClean="0"/>
              <a:t>Crime-terror </a:t>
            </a:r>
            <a:r>
              <a:rPr lang="en-GB" sz="2800" dirty="0"/>
              <a:t>nexus implies a mutually beneficial and ongoing collaboration between crime syndicates and terrorist groups*</a:t>
            </a:r>
            <a:endParaRPr lang="en-NZ" sz="2800" dirty="0"/>
          </a:p>
          <a:p>
            <a:pPr lvl="0">
              <a:lnSpc>
                <a:spcPct val="100000"/>
              </a:lnSpc>
              <a:spcBef>
                <a:spcPts val="0"/>
              </a:spcBef>
              <a:spcAft>
                <a:spcPts val="0"/>
              </a:spcAft>
              <a:buClrTx/>
              <a:buFont typeface="Wingdings" panose="05000000000000000000" pitchFamily="2" charset="2"/>
              <a:buChar char="q"/>
            </a:pPr>
            <a:r>
              <a:rPr lang="en-GB" sz="2800" dirty="0" smtClean="0"/>
              <a:t> Illegal </a:t>
            </a:r>
            <a:r>
              <a:rPr lang="en-GB" sz="2800" dirty="0"/>
              <a:t>activities and the ‘nexus’ provide huge streams of funds, but are unreliable and carry some reputational risk*</a:t>
            </a:r>
            <a:endParaRPr lang="en-NZ" sz="2800" dirty="0"/>
          </a:p>
        </p:txBody>
      </p:sp>
      <p:sp>
        <p:nvSpPr>
          <p:cNvPr id="7" name="AutoShape 4" descr="Image result for sicarii zealots terroris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9" name="AutoShape 14" descr="Image result for rÃ©gime de la terreu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16" name="AutoShape 16" descr="Image result for rÃ©gime de la terreur"/>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3" name="AutoShape 2" descr="Image result for povert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pic>
        <p:nvPicPr>
          <p:cNvPr id="8194" name="Picture 2" descr="The Terrorist-Criminal Nexus An Alliance of International Drug Cartels, Organized Crime, and Terror Groups book c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0000" y="1990474"/>
            <a:ext cx="3511977" cy="460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22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4149</TotalTime>
  <Words>1106</Words>
  <Application>Microsoft Office PowerPoint</Application>
  <PresentationFormat>Widescreen</PresentationFormat>
  <Paragraphs>106</Paragraphs>
  <Slides>22</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Calibri</vt:lpstr>
      <vt:lpstr>Tw Cen MT</vt:lpstr>
      <vt:lpstr>Tw Cen MT Condensed</vt:lpstr>
      <vt:lpstr>Wingdings</vt:lpstr>
      <vt:lpstr>Wingdings 3</vt:lpstr>
      <vt:lpstr>Integral</vt:lpstr>
      <vt:lpstr>PowerPoint Presentation</vt:lpstr>
      <vt:lpstr>aims</vt:lpstr>
      <vt:lpstr>outline</vt:lpstr>
      <vt:lpstr>PowerPoint Presentation</vt:lpstr>
      <vt:lpstr>Risks and benefits of main sources of finance 0 what do we mean by ‘funds for terrorism’? </vt:lpstr>
      <vt:lpstr>Risks and benefits of main sources of finance </vt:lpstr>
      <vt:lpstr>Risks and benefits of main sources of finance Popular support  </vt:lpstr>
      <vt:lpstr>Risks and benefits of main sources of finance legal activities  </vt:lpstr>
      <vt:lpstr>Risks and benefits of main sources of finance illegal activities and the crime-terror nexus</vt:lpstr>
      <vt:lpstr>Risks and benefits of main sources of finance state-sponsored terrorism</vt:lpstr>
      <vt:lpstr>PowerPoint Presentation</vt:lpstr>
      <vt:lpstr>Internet and terrorism financing</vt:lpstr>
      <vt:lpstr>PowerPoint Presentation</vt:lpstr>
      <vt:lpstr>THE 5 richest terrorist organisations in 2017 1 - Hezbollah</vt:lpstr>
      <vt:lpstr>THE 5 richest terrorist organisations in 2017 2 - Taliban</vt:lpstr>
      <vt:lpstr>THE 5 richest terrorist organisations in 2017 3 - hamas</vt:lpstr>
      <vt:lpstr>THE 5 richest terrorist organisations in 2017 4 – Al-Qaeda network</vt:lpstr>
      <vt:lpstr>THE 5 richest terrorist organisations in 2017 5 – ISIS</vt:lpstr>
      <vt:lpstr>PowerPoint Presentation</vt:lpstr>
      <vt:lpstr>THE FAR-RIGHT’S SOURCES OF FINANCE IN THE USA </vt:lpstr>
      <vt:lpstr>Conclusion </vt:lpstr>
      <vt:lpstr>References  </vt:lpstr>
    </vt:vector>
  </TitlesOfParts>
  <Company>University of Sussex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 Security and Development</dc:title>
  <dc:creator>Synne Dyvik</dc:creator>
  <cp:lastModifiedBy>Fabio Scarpello</cp:lastModifiedBy>
  <cp:revision>511</cp:revision>
  <dcterms:created xsi:type="dcterms:W3CDTF">2015-09-14T16:04:57Z</dcterms:created>
  <dcterms:modified xsi:type="dcterms:W3CDTF">2019-09-30T19:28:05Z</dcterms:modified>
</cp:coreProperties>
</file>