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2" r:id="rId1"/>
  </p:sldMasterIdLst>
  <p:notesMasterIdLst>
    <p:notesMasterId r:id="rId19"/>
  </p:notesMasterIdLst>
  <p:sldIdLst>
    <p:sldId id="267" r:id="rId2"/>
    <p:sldId id="294" r:id="rId3"/>
    <p:sldId id="264" r:id="rId4"/>
    <p:sldId id="272" r:id="rId5"/>
    <p:sldId id="281" r:id="rId6"/>
    <p:sldId id="296" r:id="rId7"/>
    <p:sldId id="406" r:id="rId8"/>
    <p:sldId id="435" r:id="rId9"/>
    <p:sldId id="436" r:id="rId10"/>
    <p:sldId id="437" r:id="rId11"/>
    <p:sldId id="438" r:id="rId12"/>
    <p:sldId id="439" r:id="rId13"/>
    <p:sldId id="440" r:id="rId14"/>
    <p:sldId id="441" r:id="rId15"/>
    <p:sldId id="433" r:id="rId16"/>
    <p:sldId id="432" r:id="rId17"/>
    <p:sldId id="434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ynne Dyvik" initials="SD" lastIdx="2" clrIdx="0">
    <p:extLst/>
  </p:cmAuthor>
  <p:cmAuthor id="2" name="Tom" initials="T" lastIdx="1" clrIdx="1">
    <p:extLst>
      <p:ext uri="{19B8F6BF-5375-455C-9EA6-DF929625EA0E}">
        <p15:presenceInfo xmlns:p15="http://schemas.microsoft.com/office/powerpoint/2012/main" userId="Tom" providerId="None"/>
      </p:ext>
    </p:extLst>
  </p:cmAuthor>
  <p:cmAuthor id="3" name="Fabio Scarpello" initials="FS" lastIdx="1" clrIdx="2">
    <p:extLst>
      <p:ext uri="{19B8F6BF-5375-455C-9EA6-DF929625EA0E}">
        <p15:presenceInfo xmlns:p15="http://schemas.microsoft.com/office/powerpoint/2012/main" userId="Fabio Scarpell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06" autoAdjust="0"/>
    <p:restoredTop sz="85382" autoAdjust="0"/>
  </p:normalViewPr>
  <p:slideViewPr>
    <p:cSldViewPr snapToGrid="0">
      <p:cViewPr varScale="1">
        <p:scale>
          <a:sx n="71" d="100"/>
          <a:sy n="71" d="100"/>
        </p:scale>
        <p:origin x="835" y="86"/>
      </p:cViewPr>
      <p:guideLst>
        <p:guide orient="horz" pos="2160"/>
        <p:guide pos="384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8E26D9-ECEC-4AE5-9F31-3BD6B1D5C2AA}" type="datetimeFigureOut">
              <a:rPr lang="en-GB" smtClean="0"/>
              <a:t>08/10/2019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EF8DF2-2A72-4887-8E47-34182B3567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8839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F8DF2-2A72-4887-8E47-34182B3567A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32268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F8DF2-2A72-4887-8E47-34182B3567A9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57587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F8DF2-2A72-4887-8E47-34182B3567A9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36603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F8DF2-2A72-4887-8E47-34182B3567A9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41296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F8DF2-2A72-4887-8E47-34182B3567A9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27984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64123-EF34-4713-9590-887887FCD29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8752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64123-EF34-4713-9590-887887FCD29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3583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F8DF2-2A72-4887-8E47-34182B3567A9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25002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F8DF2-2A72-4887-8E47-34182B3567A9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75661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F8DF2-2A72-4887-8E47-34182B3567A9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53838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F8DF2-2A72-4887-8E47-34182B3567A9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05208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F8DF2-2A72-4887-8E47-34182B3567A9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80166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F8DF2-2A72-4887-8E47-34182B3567A9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5472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10/8/2019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48619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10/8/2019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016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0748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241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26127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10/8/2019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71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135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666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980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10/8/2019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391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0027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61BEF0D-F0BB-DE4B-95CE-6DB70DBA9567}" type="datetimeFigureOut">
              <a:rPr lang="en-US" smtClean="0"/>
              <a:pPr/>
              <a:t>10/8/2019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2935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eitbart.com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2rOVBTqN9XI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hannel4.com/news/new-isis-propaganda-guide-by-brit-sells-costa-caliphate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ewshub.co.nz/home/world/2019/05/4chan-trolls-want-to-turn-the-hashtag-into-white-supremacy-symbol.html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PTPpb8Ldz8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youtube.com/watch?v=fUjSVrh9UN4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fas.org/irp/world/para/aqmanual.pd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hyperlink" Target="https://www.counterextremism.com/sites/default/files/Extremists%20and%20Online%20Propaganda_040918.pdf" TargetMode="Externa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4712B6A8-CCDB-41BF-96E7-5F8ED8FE9D73}"/>
              </a:ext>
            </a:extLst>
          </p:cNvPr>
          <p:cNvSpPr txBox="1">
            <a:spLocks/>
          </p:cNvSpPr>
          <p:nvPr/>
        </p:nvSpPr>
        <p:spPr>
          <a:xfrm>
            <a:off x="7137647" y="484559"/>
            <a:ext cx="4936589" cy="55157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r>
              <a:rPr lang="en-GB" dirty="0" smtClean="0"/>
              <a:t>Terrorism</a:t>
            </a:r>
            <a:endParaRPr lang="en-GB" dirty="0"/>
          </a:p>
          <a:p>
            <a:pPr algn="ctr"/>
            <a:endParaRPr lang="en-GB" sz="2800" dirty="0"/>
          </a:p>
          <a:p>
            <a:pPr algn="ctr"/>
            <a:r>
              <a:rPr lang="en-GB" sz="2800" dirty="0"/>
              <a:t>Dr Fabio Scarpello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Week 9</a:t>
            </a:r>
          </a:p>
          <a:p>
            <a:pPr algn="ctr"/>
            <a:endParaRPr lang="en-GB" dirty="0"/>
          </a:p>
          <a:p>
            <a:pPr algn="ctr"/>
            <a:r>
              <a:rPr lang="en-AU" dirty="0" smtClean="0"/>
              <a:t>Is the web terrorists’ best friend?</a:t>
            </a:r>
            <a:endParaRPr lang="en-GB" dirty="0"/>
          </a:p>
        </p:txBody>
      </p:sp>
      <p:sp>
        <p:nvSpPr>
          <p:cNvPr id="2" name="AutoShape 2" descr="Image result for root causes of terroris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242" y="839167"/>
            <a:ext cx="6455121" cy="543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31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3543" y="160337"/>
            <a:ext cx="9720072" cy="1499616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 smtClean="0"/>
              <a:t>Why terrorists use the web/social media</a:t>
            </a:r>
            <a:r>
              <a:rPr lang="en-GB" sz="2700" dirty="0" smtClean="0"/>
              <a:t/>
            </a:r>
            <a:br>
              <a:rPr lang="en-GB" sz="2700" dirty="0" smtClean="0"/>
            </a:br>
            <a:r>
              <a:rPr lang="en-GB" dirty="0" smtClean="0"/>
              <a:t>SELF-REPORTING AND challenging mainstream media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612775" y="1512765"/>
            <a:ext cx="655842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63" lvl="0" indent="-42863">
              <a:buFont typeface="Wingdings" panose="05000000000000000000" pitchFamily="2" charset="2"/>
              <a:buChar char="q"/>
            </a:pPr>
            <a:r>
              <a:rPr lang="en-NZ" sz="2800" dirty="0" smtClean="0"/>
              <a:t> Internet enhances the ‘communicative’ element of terrorism as terrorists </a:t>
            </a:r>
            <a:r>
              <a:rPr lang="en-GB" sz="2800" dirty="0" smtClean="0"/>
              <a:t>self-report </a:t>
            </a:r>
            <a:r>
              <a:rPr lang="en-GB" sz="2800" dirty="0"/>
              <a:t>their </a:t>
            </a:r>
            <a:r>
              <a:rPr lang="en-GB" sz="2800" dirty="0" smtClean="0"/>
              <a:t>acts in </a:t>
            </a:r>
            <a:r>
              <a:rPr lang="en-GB" sz="2800" dirty="0"/>
              <a:t>a manner that sends a message to their enemies as well as their supporters</a:t>
            </a:r>
            <a:endParaRPr lang="en-NZ" sz="2800" dirty="0" smtClean="0"/>
          </a:p>
          <a:p>
            <a:pPr marL="42863" lvl="0" indent="-42863">
              <a:buFont typeface="Wingdings" panose="05000000000000000000" pitchFamily="2" charset="2"/>
              <a:buChar char="q"/>
            </a:pPr>
            <a:r>
              <a:rPr lang="en-NZ" sz="2800" dirty="0"/>
              <a:t> </a:t>
            </a:r>
            <a:r>
              <a:rPr lang="en-NZ" sz="2800" dirty="0" smtClean="0"/>
              <a:t>Internet allows terrorist [and radical movements] to construct their narrative of </a:t>
            </a:r>
            <a:r>
              <a:rPr lang="en-GB" sz="2800" dirty="0" smtClean="0"/>
              <a:t>events, and </a:t>
            </a:r>
            <a:r>
              <a:rPr lang="en-GB" sz="2800" dirty="0"/>
              <a:t>challenge what was once the monopoly of information by the mainstream </a:t>
            </a:r>
            <a:r>
              <a:rPr lang="en-GB" sz="2800" dirty="0" smtClean="0"/>
              <a:t>media</a:t>
            </a:r>
          </a:p>
          <a:p>
            <a:pPr marL="42863" lvl="0" indent="-42863">
              <a:buFont typeface="Wingdings" panose="05000000000000000000" pitchFamily="2" charset="2"/>
              <a:buChar char="q"/>
            </a:pPr>
            <a:r>
              <a:rPr lang="en-GB" sz="2800" dirty="0">
                <a:hlinkClick r:id="rId3"/>
              </a:rPr>
              <a:t> </a:t>
            </a:r>
            <a:r>
              <a:rPr lang="en-GB" sz="2800" dirty="0" smtClean="0">
                <a:hlinkClick r:id="rId3"/>
              </a:rPr>
              <a:t>Breitbart</a:t>
            </a:r>
            <a:r>
              <a:rPr lang="en-GB" sz="2800" dirty="0" smtClean="0"/>
              <a:t> </a:t>
            </a:r>
            <a:r>
              <a:rPr lang="en-GB" sz="2800" dirty="0" smtClean="0"/>
              <a:t>is an example of a Far-Right media outlet often constructing an alternative narrative*</a:t>
            </a:r>
          </a:p>
        </p:txBody>
      </p:sp>
      <p:sp>
        <p:nvSpPr>
          <p:cNvPr id="6" name="AutoShape 2" descr="Image result for ISI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7" name="AutoShape 4" descr="Image result for ISI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3" name="AutoShape 2" descr="Image result for new terrorism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4" name="AutoShape 4" descr="Image result for new terrorism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8" name="AutoShape 2" descr="Image result for the web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9568" y="1650117"/>
            <a:ext cx="4465966" cy="4988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785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160337"/>
            <a:ext cx="10773312" cy="1499616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700" dirty="0" smtClean="0"/>
              <a:t>Why terrorists use the web/social media</a:t>
            </a:r>
            <a:br>
              <a:rPr lang="en-GB" sz="2700" dirty="0" smtClean="0"/>
            </a:br>
            <a:r>
              <a:rPr lang="en-GB" sz="5600" dirty="0" smtClean="0"/>
              <a:t>recruitment, radicalisation and incitement </a:t>
            </a:r>
            <a:endParaRPr lang="en-GB" sz="5600" dirty="0"/>
          </a:p>
        </p:txBody>
      </p:sp>
      <p:sp>
        <p:nvSpPr>
          <p:cNvPr id="5" name="TextBox 4"/>
          <p:cNvSpPr txBox="1"/>
          <p:nvPr/>
        </p:nvSpPr>
        <p:spPr>
          <a:xfrm>
            <a:off x="612776" y="1492487"/>
            <a:ext cx="728562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63" lvl="0" indent="-42863">
              <a:buFont typeface="Wingdings" panose="05000000000000000000" pitchFamily="2" charset="2"/>
              <a:buChar char="q"/>
            </a:pPr>
            <a:r>
              <a:rPr lang="en-NZ" sz="2800" dirty="0" smtClean="0"/>
              <a:t> Link between internet and recruitment and radicalisation weakly supported by evidence. But clear evidence of terrorist attempting to do so</a:t>
            </a:r>
          </a:p>
          <a:p>
            <a:pPr marL="42863" lvl="0" indent="-42863">
              <a:buFont typeface="Wingdings" panose="05000000000000000000" pitchFamily="2" charset="2"/>
              <a:buChar char="q"/>
            </a:pPr>
            <a:r>
              <a:rPr lang="en-NZ" sz="2800" dirty="0"/>
              <a:t> </a:t>
            </a:r>
            <a:r>
              <a:rPr lang="en-GB" sz="2800" dirty="0"/>
              <a:t>Internet emerged as a key instrument in Al Qaeda’s effort to mobilize jihadist empathy </a:t>
            </a:r>
            <a:r>
              <a:rPr lang="en-GB" sz="2800" dirty="0" smtClean="0"/>
              <a:t>since early 2000s*</a:t>
            </a:r>
          </a:p>
          <a:p>
            <a:pPr marL="42863" lvl="0" indent="-42863">
              <a:buFont typeface="Wingdings" panose="05000000000000000000" pitchFamily="2" charset="2"/>
              <a:buChar char="q"/>
            </a:pPr>
            <a:r>
              <a:rPr lang="en-GB" sz="2800" dirty="0"/>
              <a:t> </a:t>
            </a:r>
            <a:r>
              <a:rPr lang="en-GB" sz="2800" dirty="0" smtClean="0"/>
              <a:t>Electronic jihad part of the Salafi-jihadis’ lexicon*</a:t>
            </a:r>
          </a:p>
          <a:p>
            <a:pPr marL="42863" lvl="0" indent="-42863">
              <a:buFont typeface="Wingdings" panose="05000000000000000000" pitchFamily="2" charset="2"/>
              <a:buChar char="q"/>
            </a:pPr>
            <a:r>
              <a:rPr lang="en-GB" sz="2800" dirty="0"/>
              <a:t> </a:t>
            </a:r>
            <a:r>
              <a:rPr lang="en-GB" sz="2800" dirty="0" smtClean="0"/>
              <a:t>Internet key for Far-Right groups. YouTube’s “Rabbit Hole” particularly influential until recently </a:t>
            </a:r>
          </a:p>
        </p:txBody>
      </p:sp>
      <p:sp>
        <p:nvSpPr>
          <p:cNvPr id="6" name="AutoShape 2" descr="Image result for ISI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7" name="AutoShape 4" descr="Image result for ISI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3" name="AutoShape 2" descr="Image result for new terrorism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4" name="AutoShape 4" descr="Image result for new terrorism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8" name="AutoShape 2" descr="Image result for the web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5600" y="1659953"/>
            <a:ext cx="3823950" cy="4233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969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160337"/>
            <a:ext cx="10773312" cy="1499616"/>
          </a:xfrm>
        </p:spPr>
        <p:txBody>
          <a:bodyPr>
            <a:normAutofit/>
          </a:bodyPr>
          <a:lstStyle/>
          <a:p>
            <a:pPr algn="ctr"/>
            <a:r>
              <a:rPr lang="en-GB" sz="2700" dirty="0" smtClean="0"/>
              <a:t>Why </a:t>
            </a:r>
            <a:r>
              <a:rPr lang="en-GB" sz="2400" dirty="0" smtClean="0"/>
              <a:t>terrorists</a:t>
            </a:r>
            <a:r>
              <a:rPr lang="en-GB" sz="2700" dirty="0" smtClean="0"/>
              <a:t> use the web/social media</a:t>
            </a:r>
            <a:r>
              <a:rPr lang="en-GB" sz="2700" dirty="0"/>
              <a:t/>
            </a:r>
            <a:br>
              <a:rPr lang="en-GB" sz="2700" dirty="0"/>
            </a:br>
            <a:r>
              <a:rPr lang="en-GB" dirty="0" err="1" smtClean="0"/>
              <a:t>isis</a:t>
            </a:r>
            <a:r>
              <a:rPr lang="en-GB" dirty="0" smtClean="0"/>
              <a:t> as a case study 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612775" y="1492487"/>
            <a:ext cx="715602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63" lvl="0" indent="-42863">
              <a:buFont typeface="Wingdings" panose="05000000000000000000" pitchFamily="2" charset="2"/>
              <a:buChar char="q"/>
            </a:pPr>
            <a:r>
              <a:rPr lang="en-NZ" sz="2800" dirty="0" smtClean="0"/>
              <a:t> </a:t>
            </a:r>
            <a:r>
              <a:rPr lang="en-GB" sz="2800" dirty="0"/>
              <a:t>ISIS developed a </a:t>
            </a:r>
            <a:r>
              <a:rPr lang="en-GB" sz="2800" dirty="0" smtClean="0"/>
              <a:t>three-level media/propaganda machine. Internet key, though other media also exploited </a:t>
            </a:r>
          </a:p>
          <a:p>
            <a:pPr marL="42863" lvl="0" indent="-42863">
              <a:buFont typeface="Wingdings" panose="05000000000000000000" pitchFamily="2" charset="2"/>
              <a:buChar char="q"/>
            </a:pPr>
            <a:r>
              <a:rPr lang="en-GB" sz="2800" dirty="0" smtClean="0"/>
              <a:t> Central level via al </a:t>
            </a:r>
            <a:r>
              <a:rPr lang="en-GB" sz="2800" dirty="0"/>
              <a:t>Hayat, al-</a:t>
            </a:r>
            <a:r>
              <a:rPr lang="en-GB" sz="2800" dirty="0" err="1"/>
              <a:t>Furqan</a:t>
            </a:r>
            <a:r>
              <a:rPr lang="en-GB" sz="2800" dirty="0"/>
              <a:t>, al-</a:t>
            </a:r>
            <a:r>
              <a:rPr lang="en-GB" sz="2800" dirty="0" err="1"/>
              <a:t>Itisam</a:t>
            </a:r>
            <a:r>
              <a:rPr lang="en-GB" sz="2800" dirty="0"/>
              <a:t> and </a:t>
            </a:r>
            <a:r>
              <a:rPr lang="en-GB" sz="2800" dirty="0" err="1"/>
              <a:t>Ajnad</a:t>
            </a:r>
            <a:r>
              <a:rPr lang="en-GB" sz="2800" dirty="0"/>
              <a:t> </a:t>
            </a:r>
            <a:r>
              <a:rPr lang="en-GB" sz="2800" dirty="0" smtClean="0"/>
              <a:t>media units produces output on major events and for </a:t>
            </a:r>
            <a:r>
              <a:rPr lang="en-GB" sz="2800" dirty="0"/>
              <a:t>transnational </a:t>
            </a:r>
            <a:r>
              <a:rPr lang="en-GB" sz="2800" dirty="0" smtClean="0"/>
              <a:t>audiences</a:t>
            </a:r>
          </a:p>
          <a:p>
            <a:pPr marL="42863" lvl="0" indent="-42863">
              <a:buFont typeface="Wingdings" panose="05000000000000000000" pitchFamily="2" charset="2"/>
              <a:buChar char="q"/>
            </a:pPr>
            <a:r>
              <a:rPr lang="en-GB" sz="2800" dirty="0"/>
              <a:t> </a:t>
            </a:r>
            <a:r>
              <a:rPr lang="en-GB" sz="2800" dirty="0" smtClean="0"/>
              <a:t>Provincial level targets regional </a:t>
            </a:r>
            <a:r>
              <a:rPr lang="en-GB" sz="2800" dirty="0"/>
              <a:t>and local audiences </a:t>
            </a:r>
            <a:r>
              <a:rPr lang="en-GB" sz="2800" dirty="0" smtClean="0"/>
              <a:t>with localised </a:t>
            </a:r>
            <a:r>
              <a:rPr lang="en-GB" sz="2800" dirty="0"/>
              <a:t>issues and </a:t>
            </a:r>
            <a:r>
              <a:rPr lang="en-GB" sz="2800" dirty="0" smtClean="0"/>
              <a:t>events. Not always via digital channels</a:t>
            </a:r>
          </a:p>
          <a:p>
            <a:pPr marL="42863" lvl="0" indent="-42863">
              <a:buFont typeface="Wingdings" panose="05000000000000000000" pitchFamily="2" charset="2"/>
              <a:buChar char="q"/>
            </a:pPr>
            <a:r>
              <a:rPr lang="en-GB" sz="2800" dirty="0"/>
              <a:t> S</a:t>
            </a:r>
            <a:r>
              <a:rPr lang="en-GB" sz="2800" dirty="0" smtClean="0"/>
              <a:t>upport base amplifies official and unofficial ISIS’s communiques. This is a key level for ISIS</a:t>
            </a:r>
          </a:p>
        </p:txBody>
      </p:sp>
      <p:sp>
        <p:nvSpPr>
          <p:cNvPr id="6" name="AutoShape 2" descr="Image result for ISI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7" name="AutoShape 4" descr="Image result for ISI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3" name="AutoShape 2" descr="Image result for new terrorism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4" name="AutoShape 4" descr="Image result for new terrorism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8" name="AutoShape 2" descr="Image result for the web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pic>
        <p:nvPicPr>
          <p:cNvPr id="11" name="Picture 10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2800" y="1492487"/>
            <a:ext cx="4219200" cy="47499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6355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160337"/>
            <a:ext cx="10773312" cy="1499616"/>
          </a:xfrm>
        </p:spPr>
        <p:txBody>
          <a:bodyPr>
            <a:normAutofit/>
          </a:bodyPr>
          <a:lstStyle/>
          <a:p>
            <a:pPr algn="ctr"/>
            <a:r>
              <a:rPr lang="en-GB" sz="2700" dirty="0" smtClean="0"/>
              <a:t>Why </a:t>
            </a:r>
            <a:r>
              <a:rPr lang="en-GB" sz="2400" dirty="0" smtClean="0"/>
              <a:t>terrorists</a:t>
            </a:r>
            <a:r>
              <a:rPr lang="en-GB" sz="2700" dirty="0" smtClean="0"/>
              <a:t> use the web/social media</a:t>
            </a:r>
            <a:r>
              <a:rPr lang="en-GB" sz="2700" dirty="0"/>
              <a:t/>
            </a:r>
            <a:br>
              <a:rPr lang="en-GB" sz="2700" dirty="0"/>
            </a:br>
            <a:r>
              <a:rPr lang="en-GB" dirty="0" err="1" smtClean="0"/>
              <a:t>isis</a:t>
            </a:r>
            <a:r>
              <a:rPr lang="en-GB" dirty="0" smtClean="0"/>
              <a:t> as a case study 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612775" y="1492487"/>
            <a:ext cx="668802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63" lvl="0" indent="-42863">
              <a:buFont typeface="Wingdings" panose="05000000000000000000" pitchFamily="2" charset="2"/>
              <a:buChar char="q"/>
            </a:pPr>
            <a:r>
              <a:rPr lang="en-NZ" sz="2800" dirty="0" smtClean="0"/>
              <a:t> </a:t>
            </a:r>
            <a:r>
              <a:rPr lang="en-GB" sz="2800" dirty="0"/>
              <a:t>Diversity </a:t>
            </a:r>
            <a:r>
              <a:rPr lang="en-GB" sz="2800" dirty="0" smtClean="0"/>
              <a:t>crucial in </a:t>
            </a:r>
            <a:r>
              <a:rPr lang="en-GB" sz="2800" dirty="0"/>
              <a:t>maximising the relevance of </a:t>
            </a:r>
            <a:r>
              <a:rPr lang="en-GB" sz="2800" dirty="0" err="1" smtClean="0"/>
              <a:t>ISIS’e</a:t>
            </a:r>
            <a:r>
              <a:rPr lang="en-GB" sz="2800" dirty="0" smtClean="0"/>
              <a:t> media/propaganda campaign. Diversity entails different messages, </a:t>
            </a:r>
            <a:r>
              <a:rPr lang="en-GB" sz="2800" dirty="0"/>
              <a:t>different </a:t>
            </a:r>
            <a:r>
              <a:rPr lang="en-GB" sz="2800" dirty="0" smtClean="0"/>
              <a:t>languages, and different cultural frames</a:t>
            </a:r>
          </a:p>
          <a:p>
            <a:pPr marL="42863" lvl="0" indent="-42863">
              <a:buFont typeface="Wingdings" panose="05000000000000000000" pitchFamily="2" charset="2"/>
              <a:buChar char="q"/>
            </a:pPr>
            <a:r>
              <a:rPr lang="en-GB" sz="2800" dirty="0"/>
              <a:t> </a:t>
            </a:r>
            <a:r>
              <a:rPr lang="en-GB" sz="2800" dirty="0" smtClean="0"/>
              <a:t>Messages broadly followed two broad typologies: (1) horrific violence and (2) </a:t>
            </a:r>
            <a:r>
              <a:rPr lang="en-GB" sz="2800" dirty="0"/>
              <a:t>nirvana to be achieved under the </a:t>
            </a:r>
            <a:r>
              <a:rPr lang="en-GB" sz="2800" dirty="0" smtClean="0"/>
              <a:t>Caliphate. Aimed at different audiences</a:t>
            </a:r>
            <a:endParaRPr lang="en-GB" sz="2800" dirty="0"/>
          </a:p>
          <a:p>
            <a:pPr marL="42863" lvl="0" indent="-42863">
              <a:buFont typeface="Wingdings" panose="05000000000000000000" pitchFamily="2" charset="2"/>
              <a:buChar char="q"/>
            </a:pPr>
            <a:r>
              <a:rPr lang="en-GB" sz="2800" dirty="0" smtClean="0"/>
              <a:t> </a:t>
            </a:r>
            <a:r>
              <a:rPr lang="en-GB" sz="2800" dirty="0"/>
              <a:t>ISIS </a:t>
            </a:r>
            <a:r>
              <a:rPr lang="en-GB" sz="2800" dirty="0" smtClean="0"/>
              <a:t>strived to </a:t>
            </a:r>
            <a:r>
              <a:rPr lang="en-GB" sz="2800" dirty="0"/>
              <a:t>produce media </a:t>
            </a:r>
            <a:r>
              <a:rPr lang="en-GB" sz="2800" dirty="0" smtClean="0"/>
              <a:t>packages </a:t>
            </a:r>
            <a:r>
              <a:rPr lang="en-GB" sz="2800" dirty="0"/>
              <a:t>that were language and cultural specific</a:t>
            </a:r>
            <a:endParaRPr lang="en-GB" sz="2800" dirty="0" smtClean="0"/>
          </a:p>
        </p:txBody>
      </p:sp>
      <p:sp>
        <p:nvSpPr>
          <p:cNvPr id="6" name="AutoShape 2" descr="Image result for ISI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7" name="AutoShape 4" descr="Image result for ISI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3" name="AutoShape 2" descr="Image result for new terrorism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4" name="AutoShape 4" descr="Image result for new terrorism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8" name="AutoShape 2" descr="Image result for the web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pic>
        <p:nvPicPr>
          <p:cNvPr id="10" name="Picture 9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9600" y="1659952"/>
            <a:ext cx="4233045" cy="45752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5894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160337"/>
            <a:ext cx="10773312" cy="1499616"/>
          </a:xfrm>
        </p:spPr>
        <p:txBody>
          <a:bodyPr>
            <a:normAutofit/>
          </a:bodyPr>
          <a:lstStyle/>
          <a:p>
            <a:pPr algn="ctr"/>
            <a:r>
              <a:rPr lang="en-GB" sz="2400" dirty="0" smtClean="0"/>
              <a:t>Why terrorists use the web/social media</a:t>
            </a:r>
            <a:r>
              <a:rPr lang="en-GB" sz="2700" dirty="0"/>
              <a:t/>
            </a:r>
            <a:br>
              <a:rPr lang="en-GB" sz="2700" dirty="0"/>
            </a:br>
            <a:r>
              <a:rPr lang="en-GB" dirty="0" smtClean="0"/>
              <a:t>DATA MINING, networking, </a:t>
            </a:r>
            <a:r>
              <a:rPr lang="en-GB" dirty="0" err="1" smtClean="0"/>
              <a:t>coordinatiNG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612775" y="1492487"/>
            <a:ext cx="525522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63" lvl="0" indent="-42863">
              <a:buFont typeface="Wingdings" panose="05000000000000000000" pitchFamily="2" charset="2"/>
              <a:buChar char="q"/>
            </a:pPr>
            <a:r>
              <a:rPr lang="en-NZ" sz="2800" dirty="0" smtClean="0"/>
              <a:t> </a:t>
            </a:r>
            <a:r>
              <a:rPr lang="en-GB" sz="2800" dirty="0" smtClean="0"/>
              <a:t>Surface</a:t>
            </a:r>
            <a:r>
              <a:rPr lang="en-GB" sz="2800" dirty="0"/>
              <a:t>, </a:t>
            </a:r>
            <a:r>
              <a:rPr lang="en-GB" sz="2800" dirty="0" smtClean="0"/>
              <a:t>Deep </a:t>
            </a:r>
            <a:r>
              <a:rPr lang="en-GB" sz="2800" dirty="0"/>
              <a:t>and </a:t>
            </a:r>
            <a:r>
              <a:rPr lang="en-GB" sz="2800" dirty="0" smtClean="0"/>
              <a:t>Dark </a:t>
            </a:r>
            <a:r>
              <a:rPr lang="en-GB" sz="2800" dirty="0"/>
              <a:t>W</a:t>
            </a:r>
            <a:r>
              <a:rPr lang="en-GB" sz="2800" dirty="0" smtClean="0"/>
              <a:t>eb have become a </a:t>
            </a:r>
            <a:r>
              <a:rPr lang="en-GB" sz="2800" dirty="0"/>
              <a:t>vast digital </a:t>
            </a:r>
            <a:r>
              <a:rPr lang="en-GB" sz="2800" dirty="0" smtClean="0"/>
              <a:t>library useful especially for lonewolf and homegrown terrorists </a:t>
            </a:r>
          </a:p>
          <a:p>
            <a:pPr marL="42863" lvl="0" indent="-42863">
              <a:buFont typeface="Wingdings" panose="05000000000000000000" pitchFamily="2" charset="2"/>
              <a:buChar char="q"/>
            </a:pPr>
            <a:r>
              <a:rPr lang="en-GB" sz="2800" dirty="0"/>
              <a:t> </a:t>
            </a:r>
            <a:r>
              <a:rPr lang="en-GB" sz="2800" dirty="0" smtClean="0"/>
              <a:t>Internet </a:t>
            </a:r>
            <a:r>
              <a:rPr lang="en-GB" sz="2800" dirty="0"/>
              <a:t>lets </a:t>
            </a:r>
            <a:r>
              <a:rPr lang="en-GB" sz="2800" dirty="0" smtClean="0"/>
              <a:t>terrorists and terrorist </a:t>
            </a:r>
            <a:r>
              <a:rPr lang="en-GB" sz="2800" dirty="0"/>
              <a:t>groups </a:t>
            </a:r>
            <a:r>
              <a:rPr lang="en-GB" sz="2800" dirty="0" smtClean="0"/>
              <a:t>communicate </a:t>
            </a:r>
            <a:r>
              <a:rPr lang="en-GB" sz="2800" dirty="0"/>
              <a:t>and coordinate their activities </a:t>
            </a:r>
            <a:r>
              <a:rPr lang="en-GB" sz="2800" dirty="0" smtClean="0"/>
              <a:t>effectively</a:t>
            </a:r>
          </a:p>
          <a:p>
            <a:pPr marL="42863" lvl="0" indent="-42863">
              <a:buFont typeface="Wingdings" panose="05000000000000000000" pitchFamily="2" charset="2"/>
              <a:buChar char="q"/>
            </a:pPr>
            <a:r>
              <a:rPr lang="en-GB" sz="2800" dirty="0"/>
              <a:t> </a:t>
            </a:r>
            <a:r>
              <a:rPr lang="en-GB" sz="2800" dirty="0" smtClean="0"/>
              <a:t>‘</a:t>
            </a:r>
            <a:r>
              <a:rPr lang="en-GB" sz="2800" dirty="0" err="1" smtClean="0"/>
              <a:t>ProtonMail</a:t>
            </a:r>
            <a:r>
              <a:rPr lang="en-GB" sz="2800" dirty="0" smtClean="0"/>
              <a:t>’, ‘Gab’, ‘4chan’ and ‘8chan’ increasingly influential especially for Far-Right groups</a:t>
            </a:r>
          </a:p>
          <a:p>
            <a:pPr lvl="0"/>
            <a:endParaRPr lang="en-GB" sz="2800" dirty="0" smtClean="0"/>
          </a:p>
        </p:txBody>
      </p:sp>
      <p:sp>
        <p:nvSpPr>
          <p:cNvPr id="6" name="AutoShape 2" descr="Image result for ISI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7" name="AutoShape 4" descr="Image result for ISI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3" name="AutoShape 2" descr="Image result for new terrorism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4" name="AutoShape 4" descr="Image result for new terrorism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8" name="AutoShape 2" descr="Image result for the web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pic>
        <p:nvPicPr>
          <p:cNvPr id="11" name="Picture 10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0800" y="1411200"/>
            <a:ext cx="5637600" cy="511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4806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hevron 4"/>
          <p:cNvSpPr/>
          <p:nvPr/>
        </p:nvSpPr>
        <p:spPr>
          <a:xfrm>
            <a:off x="5469917" y="3160680"/>
            <a:ext cx="1252166" cy="53664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3495" tIns="23495" rIns="23495" bIns="23495" numCol="1" spcCol="1270" anchor="ctr" anchorCtr="0">
            <a:noAutofit/>
          </a:bodyPr>
          <a:lstStyle/>
          <a:p>
            <a:pPr algn="ctr" defTabSz="1644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AU" sz="3700" dirty="0"/>
          </a:p>
        </p:txBody>
      </p:sp>
      <p:sp>
        <p:nvSpPr>
          <p:cNvPr id="6" name="TextBox 5"/>
          <p:cNvSpPr txBox="1"/>
          <p:nvPr/>
        </p:nvSpPr>
        <p:spPr>
          <a:xfrm>
            <a:off x="457579" y="4050002"/>
            <a:ext cx="669202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b="1" dirty="0" smtClean="0">
                <a:solidFill>
                  <a:schemeClr val="bg1"/>
                </a:solidFill>
              </a:rPr>
              <a:t>CYBERTERRORISM </a:t>
            </a:r>
            <a:endParaRPr lang="en-GB" sz="6600" b="1" dirty="0">
              <a:solidFill>
                <a:schemeClr val="bg1"/>
              </a:solidFill>
            </a:endParaRPr>
          </a:p>
        </p:txBody>
      </p:sp>
      <p:sp>
        <p:nvSpPr>
          <p:cNvPr id="3" name="AutoShape 2" descr="Image result for neoliberalism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487" y="776062"/>
            <a:ext cx="8758313" cy="3273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959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3542" y="160337"/>
            <a:ext cx="10019257" cy="1499616"/>
          </a:xfrm>
        </p:spPr>
        <p:txBody>
          <a:bodyPr>
            <a:normAutofit/>
          </a:bodyPr>
          <a:lstStyle/>
          <a:p>
            <a:pPr algn="ctr"/>
            <a:r>
              <a:rPr lang="en-GB" dirty="0" smtClean="0"/>
              <a:t>cyberterrorism 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917575" y="1759975"/>
            <a:ext cx="826962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8900" indent="-88900">
              <a:buFont typeface="Wingdings" panose="05000000000000000000" pitchFamily="2" charset="2"/>
              <a:buChar char="q"/>
            </a:pPr>
            <a:r>
              <a:rPr lang="en-GB" sz="2800" dirty="0" smtClean="0"/>
              <a:t> Many definitions, though they broadly follow the debate on ‘terrorism’ </a:t>
            </a:r>
          </a:p>
          <a:p>
            <a:pPr marL="88900" indent="-88900">
              <a:buFont typeface="Wingdings" panose="05000000000000000000" pitchFamily="2" charset="2"/>
              <a:buChar char="q"/>
            </a:pPr>
            <a:r>
              <a:rPr lang="en-GB" sz="2800" dirty="0"/>
              <a:t> </a:t>
            </a:r>
            <a:r>
              <a:rPr lang="en-GB" sz="2800" dirty="0" smtClean="0"/>
              <a:t>Cyber terrorists may </a:t>
            </a:r>
            <a:r>
              <a:rPr lang="en-GB" sz="2800" dirty="0"/>
              <a:t>have the same political, ideological and religious objectives as ‘traditional’ </a:t>
            </a:r>
            <a:r>
              <a:rPr lang="en-GB" sz="2800" dirty="0" smtClean="0"/>
              <a:t>terrorists, but </a:t>
            </a:r>
            <a:r>
              <a:rPr lang="en-GB" sz="2800" dirty="0"/>
              <a:t>they behave </a:t>
            </a:r>
            <a:r>
              <a:rPr lang="en-GB" sz="2800" dirty="0" smtClean="0"/>
              <a:t>and </a:t>
            </a:r>
            <a:r>
              <a:rPr lang="en-GB" sz="2800" dirty="0"/>
              <a:t>work </a:t>
            </a:r>
            <a:r>
              <a:rPr lang="en-GB" sz="2800" dirty="0" smtClean="0"/>
              <a:t>differently</a:t>
            </a:r>
            <a:endParaRPr lang="en-GB" sz="2800" dirty="0"/>
          </a:p>
          <a:p>
            <a:pPr marL="88900" indent="-88900">
              <a:buFont typeface="Wingdings" panose="05000000000000000000" pitchFamily="2" charset="2"/>
              <a:buChar char="q"/>
            </a:pPr>
            <a:r>
              <a:rPr lang="en-GB" sz="2800" dirty="0" smtClean="0"/>
              <a:t> Cyberterrorism potentially attractive due to </a:t>
            </a:r>
            <a:r>
              <a:rPr lang="en-GB" sz="2800" dirty="0"/>
              <a:t>lower </a:t>
            </a:r>
            <a:r>
              <a:rPr lang="en-GB" sz="2800" dirty="0" smtClean="0"/>
              <a:t>costs</a:t>
            </a:r>
            <a:r>
              <a:rPr lang="en-GB" sz="2800" dirty="0"/>
              <a:t>; </a:t>
            </a:r>
            <a:r>
              <a:rPr lang="en-GB" sz="2800" dirty="0" smtClean="0"/>
              <a:t>prospect </a:t>
            </a:r>
            <a:r>
              <a:rPr lang="en-GB" sz="2800" dirty="0"/>
              <a:t>of </a:t>
            </a:r>
            <a:r>
              <a:rPr lang="en-GB" sz="2800" dirty="0" smtClean="0"/>
              <a:t>anonymity; wider </a:t>
            </a:r>
            <a:r>
              <a:rPr lang="en-GB" sz="2800" dirty="0"/>
              <a:t>selection of available targets; the ability to conduct attacks remotely; and, the potential for multiple </a:t>
            </a:r>
            <a:r>
              <a:rPr lang="en-GB" sz="2800" dirty="0" smtClean="0"/>
              <a:t>casualties</a:t>
            </a:r>
          </a:p>
          <a:p>
            <a:pPr marL="88900" indent="-88900">
              <a:buFont typeface="Wingdings" panose="05000000000000000000" pitchFamily="2" charset="2"/>
              <a:buChar char="q"/>
            </a:pPr>
            <a:r>
              <a:rPr lang="en-GB" sz="2800" dirty="0"/>
              <a:t> </a:t>
            </a:r>
            <a:r>
              <a:rPr lang="en-GB" sz="2800" dirty="0" smtClean="0"/>
              <a:t>Experts divided on how ‘real’ a threat it is</a:t>
            </a:r>
          </a:p>
        </p:txBody>
      </p:sp>
      <p:sp>
        <p:nvSpPr>
          <p:cNvPr id="6" name="AutoShape 2" descr="Image result for ISI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7" name="AutoShape 4" descr="Image result for ISI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3" name="AutoShape 2" descr="Image result for new terrorism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4" name="AutoShape 4" descr="Image result for new terrorism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pic>
        <p:nvPicPr>
          <p:cNvPr id="10" name="Picture 9" descr="C:\Users\fsca247\Dropbox\Screenshots\Screenshot 2019-09-12 13.28.13.png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5201" y="1962090"/>
            <a:ext cx="3098042" cy="42947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2320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489" y="105714"/>
            <a:ext cx="9720072" cy="1499616"/>
          </a:xfrm>
        </p:spPr>
        <p:txBody>
          <a:bodyPr/>
          <a:lstStyle/>
          <a:p>
            <a:pPr algn="ctr"/>
            <a:r>
              <a:rPr lang="en-GB" dirty="0" smtClean="0"/>
              <a:t>Conclusion 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556807" y="1230844"/>
            <a:ext cx="8416469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GB" sz="3200" dirty="0" smtClean="0"/>
              <a:t> </a:t>
            </a:r>
            <a:r>
              <a:rPr lang="en-GB" sz="3200" dirty="0"/>
              <a:t>T</a:t>
            </a:r>
            <a:r>
              <a:rPr lang="en-GB" sz="3200" dirty="0" smtClean="0"/>
              <a:t>errorists use different layers of the web for different reasons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3200" dirty="0"/>
              <a:t> </a:t>
            </a:r>
            <a:r>
              <a:rPr lang="en-GB" sz="3200" dirty="0" smtClean="0"/>
              <a:t>Surface web particularly relevant for propaganda, self-reporting and countering media-monopoly. Deep and Dark web sought for illegal activities, networking, planning, coordinating etc.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3200" dirty="0"/>
              <a:t> </a:t>
            </a:r>
            <a:r>
              <a:rPr lang="en-GB" sz="3200" dirty="0" smtClean="0"/>
              <a:t>Non-mainstream social media platform growing in influence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3200" dirty="0"/>
              <a:t> </a:t>
            </a:r>
            <a:r>
              <a:rPr lang="en-GB" sz="3200" dirty="0" smtClean="0"/>
              <a:t>Cyberterrorism still a possible, rather than real, threat  </a:t>
            </a:r>
            <a:endParaRPr lang="en-NZ" sz="3200" dirty="0"/>
          </a:p>
        </p:txBody>
      </p:sp>
      <p:pic>
        <p:nvPicPr>
          <p:cNvPr id="4098" name="Picture 2" descr="Image result for conclus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4477" y="1230844"/>
            <a:ext cx="2876550" cy="5371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9116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aims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24128" y="2084832"/>
            <a:ext cx="5786105" cy="355247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q"/>
            </a:pPr>
            <a:r>
              <a:rPr lang="en-US" sz="3500" dirty="0" smtClean="0"/>
              <a:t> </a:t>
            </a:r>
            <a:r>
              <a:rPr lang="en-GB" sz="3600" dirty="0" smtClean="0"/>
              <a:t>Reflect on how and why  terrorists use the internet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q"/>
            </a:pPr>
            <a:r>
              <a:rPr lang="en-GB" sz="3600" dirty="0"/>
              <a:t> </a:t>
            </a:r>
            <a:r>
              <a:rPr lang="en-GB" sz="3600" dirty="0" smtClean="0"/>
              <a:t>Critically engage with the real or perceived threat posed by cyberterrorism  </a:t>
            </a:r>
            <a:endParaRPr lang="en-GB" sz="3600" dirty="0"/>
          </a:p>
        </p:txBody>
      </p:sp>
      <p:sp>
        <p:nvSpPr>
          <p:cNvPr id="3" name="AutoShape 2" descr="Image result for terroris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6400" y="2008212"/>
            <a:ext cx="4416450" cy="323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327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3543" y="160337"/>
            <a:ext cx="9720072" cy="1499616"/>
          </a:xfrm>
        </p:spPr>
        <p:txBody>
          <a:bodyPr/>
          <a:lstStyle/>
          <a:p>
            <a:pPr algn="ctr"/>
            <a:r>
              <a:rPr lang="en-GB" dirty="0" smtClean="0"/>
              <a:t>outline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612774" y="1484394"/>
            <a:ext cx="532002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en-GB" sz="3600" dirty="0" smtClean="0"/>
              <a:t> Surface web, deep web and dark web </a:t>
            </a:r>
          </a:p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en-GB" sz="3600" dirty="0"/>
              <a:t> </a:t>
            </a:r>
            <a:r>
              <a:rPr lang="en-GB" sz="3600" dirty="0" smtClean="0"/>
              <a:t>Why do terrorists use the Web/social media?</a:t>
            </a:r>
          </a:p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en-GB" sz="3600" dirty="0"/>
              <a:t> W</a:t>
            </a:r>
            <a:r>
              <a:rPr lang="en-GB" sz="3600" dirty="0" smtClean="0"/>
              <a:t>hat is cyberterrorism and how ‘real’ a threat</a:t>
            </a:r>
            <a:r>
              <a:rPr lang="en-GB" sz="3600" dirty="0"/>
              <a:t> </a:t>
            </a:r>
            <a:r>
              <a:rPr lang="en-GB" sz="3600" dirty="0" smtClean="0"/>
              <a:t>is it?</a:t>
            </a:r>
          </a:p>
        </p:txBody>
      </p:sp>
      <p:sp>
        <p:nvSpPr>
          <p:cNvPr id="6" name="AutoShape 2" descr="Image result for ISI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7" name="AutoShape 4" descr="Image result for ISI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3" name="AutoShape 2" descr="Image result for new terrorism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4" name="AutoShape 4" descr="Image result for new terrorism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8" name="AutoShape 2" descr="Image result for the web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3579" y="1731953"/>
            <a:ext cx="5582403" cy="3722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488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88A901F-2380-409D-B12F-3A0FDAFAEE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14CD50C8-2F85-4F12-A5B5-9336E254A7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B8D726A5-7900-41B4-8D49-49B4A2010E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06170" y="0"/>
            <a:ext cx="11006587" cy="22659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endParaRPr lang="en-US" sz="6600" spc="200" dirty="0">
              <a:latin typeface="+mj-lt"/>
              <a:ea typeface="+mj-ea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5090" y="278323"/>
            <a:ext cx="7482538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6500" b="1" dirty="0" smtClean="0"/>
              <a:t>THE DIFFERENT LAYERS OF THE WEB</a:t>
            </a:r>
            <a:endParaRPr lang="en-GB" sz="6500" b="1" dirty="0"/>
          </a:p>
        </p:txBody>
      </p:sp>
      <p:sp>
        <p:nvSpPr>
          <p:cNvPr id="2" name="AutoShape 2" descr="Image result for the we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692" y="2649527"/>
            <a:ext cx="7211458" cy="3656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3192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9" y="626230"/>
            <a:ext cx="10916860" cy="1499616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r>
              <a:rPr lang="en-GB" dirty="0" smtClean="0"/>
              <a:t>The different layers of the web </a:t>
            </a:r>
            <a:endParaRPr lang="en-GB" dirty="0"/>
          </a:p>
        </p:txBody>
      </p:sp>
      <p:sp>
        <p:nvSpPr>
          <p:cNvPr id="15" name="Content Placeholder 4"/>
          <p:cNvSpPr txBox="1">
            <a:spLocks/>
          </p:cNvSpPr>
          <p:nvPr/>
        </p:nvSpPr>
        <p:spPr>
          <a:xfrm>
            <a:off x="917575" y="1889663"/>
            <a:ext cx="7967226" cy="4855382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q"/>
            </a:pPr>
            <a:r>
              <a:rPr lang="en-GB" sz="2800" dirty="0"/>
              <a:t> </a:t>
            </a:r>
            <a:r>
              <a:rPr lang="en-GB" sz="2800" dirty="0" smtClean="0"/>
              <a:t>Surface Web accessible through conventional search engines. It is not the main informational content of the web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q"/>
            </a:pPr>
            <a:r>
              <a:rPr lang="en-GB" sz="2800" dirty="0"/>
              <a:t> </a:t>
            </a:r>
            <a:r>
              <a:rPr lang="en-GB" sz="2800" dirty="0" smtClean="0"/>
              <a:t>Deep Web accessed </a:t>
            </a:r>
            <a:r>
              <a:rPr lang="en-GB" sz="2800" dirty="0"/>
              <a:t>only through targeted </a:t>
            </a:r>
            <a:r>
              <a:rPr lang="en-GB" sz="2800" dirty="0" smtClean="0"/>
              <a:t>queries; unable </a:t>
            </a:r>
            <a:r>
              <a:rPr lang="en-GB" sz="2800" dirty="0"/>
              <a:t>to be indexed by conventional search engines; </a:t>
            </a:r>
            <a:r>
              <a:rPr lang="en-GB" sz="2800" dirty="0" smtClean="0"/>
              <a:t>protected </a:t>
            </a:r>
            <a:r>
              <a:rPr lang="en-GB" sz="2800" dirty="0"/>
              <a:t>by security mechanisms like login IDs, passwords, membership registrations, and codes</a:t>
            </a:r>
            <a:r>
              <a:rPr lang="en-GB" sz="2800" dirty="0" smtClean="0"/>
              <a:t>. Hundreds of times larger than </a:t>
            </a:r>
            <a:r>
              <a:rPr lang="en-GB" sz="2800" dirty="0"/>
              <a:t>S</a:t>
            </a:r>
            <a:r>
              <a:rPr lang="en-GB" sz="2800" dirty="0" smtClean="0"/>
              <a:t>urface </a:t>
            </a:r>
            <a:r>
              <a:rPr lang="en-GB" sz="2800" dirty="0" smtClean="0"/>
              <a:t>Web*</a:t>
            </a:r>
            <a:endParaRPr lang="en-GB" sz="2800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q"/>
            </a:pPr>
            <a:r>
              <a:rPr lang="en-GB" sz="2800" dirty="0"/>
              <a:t> </a:t>
            </a:r>
            <a:r>
              <a:rPr lang="en-GB" sz="2800" dirty="0" smtClean="0"/>
              <a:t>Dark Web contains </a:t>
            </a:r>
            <a:r>
              <a:rPr lang="en-GB" sz="2800" dirty="0"/>
              <a:t>generally illegal and anti-social </a:t>
            </a:r>
            <a:r>
              <a:rPr lang="en-GB" sz="2800" dirty="0" smtClean="0"/>
              <a:t>information. Accessible only through </a:t>
            </a:r>
            <a:r>
              <a:rPr lang="en-GB" sz="2800" dirty="0"/>
              <a:t>specialized </a:t>
            </a:r>
            <a:r>
              <a:rPr lang="en-GB" sz="2800" dirty="0" smtClean="0"/>
              <a:t>browsers*</a:t>
            </a:r>
            <a:endParaRPr lang="en-NZ" sz="2800" dirty="0"/>
          </a:p>
        </p:txBody>
      </p:sp>
      <p:sp>
        <p:nvSpPr>
          <p:cNvPr id="7" name="AutoShape 4" descr="Image result for sicarii zealots terroris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9" name="AutoShape 14" descr="Image result for rÃ©gime de la terreu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16" name="AutoShape 16" descr="Image result for rÃ©gime de la terreur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3" name="AutoShape 2" descr="Image result for povert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pic>
        <p:nvPicPr>
          <p:cNvPr id="10" name="Picture 9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356" y="1943451"/>
            <a:ext cx="3056188" cy="47478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1507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16758" y="1096432"/>
            <a:ext cx="10741259" cy="15307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 defTabSz="91440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r>
              <a:rPr lang="en-GB" sz="6500" b="1" cap="all" spc="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Why terrorists use the web/social media    </a:t>
            </a:r>
            <a:r>
              <a:rPr lang="en-US" sz="6500" b="1" cap="all" spc="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endParaRPr lang="en-US" sz="6500" b="1" cap="all" spc="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AutoShape 2" descr="Image result for far right movem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4" name="AutoShape 6" descr="Image result for far right movemen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pic>
        <p:nvPicPr>
          <p:cNvPr id="3074" name="Picture 2" descr="Image result for the we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683" y="3230387"/>
            <a:ext cx="8019080" cy="2879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558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3543" y="160337"/>
            <a:ext cx="9720072" cy="1499616"/>
          </a:xfrm>
        </p:spPr>
        <p:txBody>
          <a:bodyPr>
            <a:normAutofit/>
          </a:bodyPr>
          <a:lstStyle/>
          <a:p>
            <a:pPr algn="ctr"/>
            <a:r>
              <a:rPr lang="en-GB" dirty="0" smtClean="0"/>
              <a:t>Why terrorists use the web/social media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612776" y="1512765"/>
            <a:ext cx="58956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en-NZ" sz="3000" dirty="0" smtClean="0"/>
              <a:t> Propaganda</a:t>
            </a:r>
            <a:endParaRPr lang="en-NZ" sz="3000" dirty="0"/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en-NZ" sz="3000" dirty="0" smtClean="0"/>
              <a:t> Self-reporting and challenging </a:t>
            </a:r>
            <a:r>
              <a:rPr lang="en-NZ" sz="3000" dirty="0"/>
              <a:t>mainstream media’s monopoly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en-NZ" sz="3000" dirty="0" smtClean="0"/>
              <a:t> Recruitment</a:t>
            </a:r>
            <a:r>
              <a:rPr lang="en-NZ" sz="3000" dirty="0"/>
              <a:t>, radicalisation and incitement to violence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en-NZ" sz="3000" dirty="0" smtClean="0"/>
              <a:t> Data </a:t>
            </a:r>
            <a:r>
              <a:rPr lang="en-NZ" sz="3000" dirty="0"/>
              <a:t>mining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en-NZ" sz="3000" dirty="0" smtClean="0"/>
              <a:t> Networking</a:t>
            </a:r>
            <a:endParaRPr lang="en-NZ" sz="3000" dirty="0"/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en-NZ" sz="3000" dirty="0" smtClean="0"/>
              <a:t> Planning </a:t>
            </a:r>
            <a:r>
              <a:rPr lang="en-NZ" sz="3000" dirty="0"/>
              <a:t>and coordinating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en-NZ" sz="3000" dirty="0" smtClean="0"/>
              <a:t> Financing </a:t>
            </a:r>
            <a:endParaRPr lang="en-NZ" sz="3000" dirty="0"/>
          </a:p>
        </p:txBody>
      </p:sp>
      <p:sp>
        <p:nvSpPr>
          <p:cNvPr id="6" name="AutoShape 2" descr="Image result for ISI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7" name="AutoShape 4" descr="Image result for ISI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3" name="AutoShape 2" descr="Image result for new terrorism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4" name="AutoShape 4" descr="Image result for new terrorism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8" name="AutoShape 2" descr="Image result for the web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3557" y="1819380"/>
            <a:ext cx="4984082" cy="4559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297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3543" y="160337"/>
            <a:ext cx="9720072" cy="1499616"/>
          </a:xfrm>
        </p:spPr>
        <p:txBody>
          <a:bodyPr>
            <a:normAutofit/>
          </a:bodyPr>
          <a:lstStyle/>
          <a:p>
            <a:pPr algn="ctr"/>
            <a:r>
              <a:rPr lang="en-GB" sz="2400" dirty="0" smtClean="0"/>
              <a:t>Why terrorists use the web/social media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propaganda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612775" y="1512765"/>
            <a:ext cx="847362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63" lvl="0" indent="-42863">
              <a:buFont typeface="Wingdings" panose="05000000000000000000" pitchFamily="2" charset="2"/>
              <a:buChar char="q"/>
            </a:pPr>
            <a:r>
              <a:rPr lang="en-NZ" sz="2800" dirty="0" smtClean="0"/>
              <a:t> Propaganda entails </a:t>
            </a:r>
            <a:r>
              <a:rPr lang="en-GB" sz="2800" dirty="0" smtClean="0"/>
              <a:t>information </a:t>
            </a:r>
            <a:r>
              <a:rPr lang="en-GB" sz="2800" dirty="0"/>
              <a:t>that is not objective and is used primarily to influence an audience and further an agenda, often by presenting facts selectively to encourage a particular synthesis or perception, or using loaded language to produce an emotional rather than a rational response to the information that is </a:t>
            </a:r>
            <a:r>
              <a:rPr lang="en-GB" sz="2800" dirty="0" smtClean="0"/>
              <a:t>presented</a:t>
            </a:r>
          </a:p>
          <a:p>
            <a:pPr marL="42863" lvl="0" indent="-42863">
              <a:buFont typeface="Wingdings" panose="05000000000000000000" pitchFamily="2" charset="2"/>
              <a:buChar char="q"/>
            </a:pPr>
            <a:r>
              <a:rPr lang="en-GB" sz="2800" dirty="0" smtClean="0"/>
              <a:t> State-led propaganda has long history, especially during wartime. Nazi regime perfected it. Huge during Cold War</a:t>
            </a:r>
          </a:p>
          <a:p>
            <a:pPr marL="42863" lvl="0" indent="-42863">
              <a:buFont typeface="Wingdings" panose="05000000000000000000" pitchFamily="2" charset="2"/>
              <a:buChar char="q"/>
            </a:pPr>
            <a:r>
              <a:rPr lang="en-GB" sz="2800" dirty="0"/>
              <a:t> </a:t>
            </a:r>
            <a:r>
              <a:rPr lang="en-GB" sz="2800" dirty="0" smtClean="0"/>
              <a:t>Internet allowed non-state actors to produce and disseminate propaganda material </a:t>
            </a:r>
            <a:endParaRPr lang="en-NZ" sz="2800" dirty="0"/>
          </a:p>
        </p:txBody>
      </p:sp>
      <p:sp>
        <p:nvSpPr>
          <p:cNvPr id="6" name="AutoShape 2" descr="Image result for ISI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7" name="AutoShape 4" descr="Image result for ISI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3" name="AutoShape 2" descr="Image result for new terrorism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4" name="AutoShape 4" descr="Image result for new terrorism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8" name="AutoShape 2" descr="Image result for the web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pic>
        <p:nvPicPr>
          <p:cNvPr id="1028" name="Picture 4" descr="Image result for nazi propagan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3169" y="1659952"/>
            <a:ext cx="2966052" cy="5007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5770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3543" y="160337"/>
            <a:ext cx="9720072" cy="1499616"/>
          </a:xfrm>
        </p:spPr>
        <p:txBody>
          <a:bodyPr>
            <a:normAutofit/>
          </a:bodyPr>
          <a:lstStyle/>
          <a:p>
            <a:pPr algn="ctr"/>
            <a:r>
              <a:rPr lang="en-GB" sz="2400" dirty="0" smtClean="0"/>
              <a:t>Why terrorists use the web/social media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propaganda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612775" y="1512765"/>
            <a:ext cx="495282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63" lvl="0" indent="-42863">
              <a:buFont typeface="Wingdings" panose="05000000000000000000" pitchFamily="2" charset="2"/>
              <a:buChar char="q"/>
            </a:pPr>
            <a:r>
              <a:rPr lang="en-NZ" sz="2800" dirty="0" smtClean="0"/>
              <a:t> Al-Qaeda’s ‘</a:t>
            </a:r>
            <a:r>
              <a:rPr lang="en-GB" sz="2800" dirty="0" smtClean="0"/>
              <a:t>Military </a:t>
            </a:r>
            <a:r>
              <a:rPr lang="en-GB" sz="2800" dirty="0"/>
              <a:t>Studies in the Jihad against the </a:t>
            </a:r>
            <a:r>
              <a:rPr lang="en-GB" sz="2800" dirty="0" smtClean="0"/>
              <a:t>Tyrants’ identified propaganda as a key strategy to pursue </a:t>
            </a:r>
          </a:p>
          <a:p>
            <a:pPr marL="42863" lvl="0" indent="-42863">
              <a:buFont typeface="Wingdings" panose="05000000000000000000" pitchFamily="2" charset="2"/>
              <a:buChar char="q"/>
            </a:pPr>
            <a:r>
              <a:rPr lang="en-GB" sz="2800" dirty="0"/>
              <a:t> </a:t>
            </a:r>
            <a:r>
              <a:rPr lang="en-GB" sz="2800" dirty="0" smtClean="0"/>
              <a:t>ISIS has perfected the approach</a:t>
            </a:r>
          </a:p>
          <a:p>
            <a:pPr marL="42863" lvl="0" indent="-42863">
              <a:buFont typeface="Wingdings" panose="05000000000000000000" pitchFamily="2" charset="2"/>
              <a:buChar char="q"/>
            </a:pPr>
            <a:r>
              <a:rPr lang="en-GB" sz="2800" dirty="0"/>
              <a:t> </a:t>
            </a:r>
            <a:r>
              <a:rPr lang="en-GB" sz="2800" dirty="0" smtClean="0"/>
              <a:t>Initial data seems to substantiate a link between online propaganda and terrorist acts</a:t>
            </a:r>
            <a:endParaRPr lang="en-NZ" sz="2800" dirty="0"/>
          </a:p>
        </p:txBody>
      </p:sp>
      <p:sp>
        <p:nvSpPr>
          <p:cNvPr id="6" name="AutoShape 2" descr="Image result for ISI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7" name="AutoShape 4" descr="Image result for ISI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3" name="AutoShape 2" descr="Image result for new terrorism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4" name="AutoShape 4" descr="Image result for new terrorism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8" name="AutoShape 2" descr="Image result for the web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pic>
        <p:nvPicPr>
          <p:cNvPr id="9" name="Picture 8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5968" y="1799208"/>
            <a:ext cx="3055250" cy="3975506"/>
          </a:xfrm>
          <a:prstGeom prst="rect">
            <a:avLst/>
          </a:prstGeom>
        </p:spPr>
      </p:pic>
      <p:pic>
        <p:nvPicPr>
          <p:cNvPr id="11" name="Picture 10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81586" y="1850400"/>
            <a:ext cx="2868837" cy="38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959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29F68FFC-748B-4FC3-BF39-7F84A6D5840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4245</TotalTime>
  <Words>783</Words>
  <Application>Microsoft Office PowerPoint</Application>
  <PresentationFormat>Widescreen</PresentationFormat>
  <Paragraphs>84</Paragraphs>
  <Slides>17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Calibri</vt:lpstr>
      <vt:lpstr>Tw Cen MT</vt:lpstr>
      <vt:lpstr>Tw Cen MT Condensed</vt:lpstr>
      <vt:lpstr>Wingdings</vt:lpstr>
      <vt:lpstr>Wingdings 3</vt:lpstr>
      <vt:lpstr>Integral</vt:lpstr>
      <vt:lpstr>PowerPoint Presentation</vt:lpstr>
      <vt:lpstr>aims</vt:lpstr>
      <vt:lpstr>outline</vt:lpstr>
      <vt:lpstr>PowerPoint Presentation</vt:lpstr>
      <vt:lpstr>The different layers of the web </vt:lpstr>
      <vt:lpstr>PowerPoint Presentation</vt:lpstr>
      <vt:lpstr>Why terrorists use the web/social media</vt:lpstr>
      <vt:lpstr>Why terrorists use the web/social media propaganda</vt:lpstr>
      <vt:lpstr>Why terrorists use the web/social media propaganda</vt:lpstr>
      <vt:lpstr>Why terrorists use the web/social media SELF-REPORTING AND challenging mainstream media</vt:lpstr>
      <vt:lpstr>Why terrorists use the web/social media recruitment, radicalisation and incitement </vt:lpstr>
      <vt:lpstr>Why terrorists use the web/social media isis as a case study </vt:lpstr>
      <vt:lpstr>Why terrorists use the web/social media isis as a case study </vt:lpstr>
      <vt:lpstr>Why terrorists use the web/social media DATA MINING, networking, coordinatiNG</vt:lpstr>
      <vt:lpstr>PowerPoint Presentation</vt:lpstr>
      <vt:lpstr>cyberterrorism </vt:lpstr>
      <vt:lpstr>Conclusion </vt:lpstr>
    </vt:vector>
  </TitlesOfParts>
  <Company>University of Sussex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Conflict, Security and Development</dc:title>
  <dc:creator>Synne Dyvik</dc:creator>
  <cp:lastModifiedBy>Fabio Scarpello</cp:lastModifiedBy>
  <cp:revision>514</cp:revision>
  <dcterms:created xsi:type="dcterms:W3CDTF">2015-09-14T16:04:57Z</dcterms:created>
  <dcterms:modified xsi:type="dcterms:W3CDTF">2019-10-07T18:48:50Z</dcterms:modified>
</cp:coreProperties>
</file>