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notesMasterIdLst>
    <p:notesMasterId r:id="rId24"/>
  </p:notesMasterIdLst>
  <p:sldIdLst>
    <p:sldId id="267" r:id="rId2"/>
    <p:sldId id="294" r:id="rId3"/>
    <p:sldId id="264" r:id="rId4"/>
    <p:sldId id="341" r:id="rId5"/>
    <p:sldId id="281" r:id="rId6"/>
    <p:sldId id="379" r:id="rId7"/>
    <p:sldId id="380" r:id="rId8"/>
    <p:sldId id="381" r:id="rId9"/>
    <p:sldId id="342" r:id="rId10"/>
    <p:sldId id="360" r:id="rId11"/>
    <p:sldId id="362" r:id="rId12"/>
    <p:sldId id="363" r:id="rId13"/>
    <p:sldId id="359" r:id="rId14"/>
    <p:sldId id="367" r:id="rId15"/>
    <p:sldId id="382" r:id="rId16"/>
    <p:sldId id="383" r:id="rId17"/>
    <p:sldId id="372" r:id="rId18"/>
    <p:sldId id="373" r:id="rId19"/>
    <p:sldId id="375" r:id="rId20"/>
    <p:sldId id="376" r:id="rId21"/>
    <p:sldId id="377" r:id="rId22"/>
    <p:sldId id="31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ne Dyvik" initials="SD" lastIdx="2" clrIdx="0">
    <p:extLst/>
  </p:cmAuthor>
  <p:cmAuthor id="2" name="Tom" initials="T" lastIdx="1" clrIdx="1">
    <p:extLst>
      <p:ext uri="{19B8F6BF-5375-455C-9EA6-DF929625EA0E}">
        <p15:presenceInfo xmlns:p15="http://schemas.microsoft.com/office/powerpoint/2012/main" userId="Tom" providerId="None"/>
      </p:ext>
    </p:extLst>
  </p:cmAuthor>
  <p:cmAuthor id="3" name="Fabio Scarpello" initials="FS" lastIdx="1" clrIdx="2">
    <p:extLst>
      <p:ext uri="{19B8F6BF-5375-455C-9EA6-DF929625EA0E}">
        <p15:presenceInfo xmlns:p15="http://schemas.microsoft.com/office/powerpoint/2012/main" userId="Fabio Scarp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6" autoAdjust="0"/>
    <p:restoredTop sz="93605" autoAdjust="0"/>
  </p:normalViewPr>
  <p:slideViewPr>
    <p:cSldViewPr snapToGrid="0">
      <p:cViewPr varScale="1">
        <p:scale>
          <a:sx n="79" d="100"/>
          <a:sy n="79" d="100"/>
        </p:scale>
        <p:origin x="317" y="115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26D9-ECEC-4AE5-9F31-3BD6B1D5C2AA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8DF2-2A72-4887-8E47-34182B356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3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2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9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1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1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4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3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61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1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2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GRKZwInn78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ng-interactive/2017/oct/09/cia-torture-black-site-enhanced-interrogation" TargetMode="External"/><Relationship Id="rId2" Type="http://schemas.openxmlformats.org/officeDocument/2006/relationships/hyperlink" Target="https://www.hrw.org/sites/default/files/reports/us0711webwcover_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aljazeera.com/programmes/insidestoryamericas/2013/06/2013629115945462777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hebureauinvestigates.com/stories/2017-01-17/obamas-covert-drone-war-in-numbers-ten-times-more-strikes-than-bus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gov/state-sponsors-of-terroris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nF0D36sSbDw&amp;list=PLpaIbbnmwJfGwA7b0rLSDcabnwz6sz9Bw&amp;index=2&amp;t=0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658tUXS-9HE&amp;list=PLpaIbbnmwJfGwA7b0rLSDcabnwz6sz9Bw&amp;index=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712B6A8-CCDB-41BF-96E7-5F8ED8FE9D73}"/>
              </a:ext>
            </a:extLst>
          </p:cNvPr>
          <p:cNvSpPr txBox="1">
            <a:spLocks/>
          </p:cNvSpPr>
          <p:nvPr/>
        </p:nvSpPr>
        <p:spPr>
          <a:xfrm>
            <a:off x="7137647" y="484559"/>
            <a:ext cx="4936589" cy="551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Terrorism</a:t>
            </a:r>
            <a:endParaRPr lang="en-GB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Dr Fabio Scarpello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Week </a:t>
            </a:r>
            <a:r>
              <a:rPr lang="en-GB" dirty="0" smtClean="0"/>
              <a:t>11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Can states be terrorists</a:t>
            </a:r>
            <a:r>
              <a:rPr lang="en-GB" dirty="0"/>
              <a:t>?</a:t>
            </a:r>
          </a:p>
          <a:p>
            <a:pPr algn="ctr"/>
            <a:endParaRPr lang="en-GB" dirty="0"/>
          </a:p>
        </p:txBody>
      </p:sp>
      <p:sp>
        <p:nvSpPr>
          <p:cNvPr id="2" name="AutoShape 2" descr="Image result for root causes of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9" y="845745"/>
            <a:ext cx="6455121" cy="54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DOMESTIC state terrorism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8275514" cy="47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917575" y="1915168"/>
            <a:ext cx="8216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sz="2800" dirty="0" smtClean="0"/>
              <a:t> Involves disappearances</a:t>
            </a:r>
            <a:r>
              <a:rPr lang="en-GB" sz="2800" dirty="0"/>
              <a:t>, illegal detention, </a:t>
            </a:r>
            <a:r>
              <a:rPr lang="en-GB" sz="2800" dirty="0" smtClean="0"/>
              <a:t>torture and assassinations against a state’s own citizens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History of modern terrorism started with domestic state terrorism. Many contemporary examples of </a:t>
            </a:r>
            <a:r>
              <a:rPr lang="en-GB" sz="2800" dirty="0"/>
              <a:t>‘state </a:t>
            </a:r>
            <a:r>
              <a:rPr lang="en-GB" sz="2800" dirty="0" smtClean="0"/>
              <a:t>terrorism’ to </a:t>
            </a:r>
            <a:r>
              <a:rPr lang="en-GB" sz="2800" dirty="0"/>
              <a:t>spread fear and make political opposition </a:t>
            </a:r>
            <a:r>
              <a:rPr lang="en-GB" sz="2800" dirty="0" smtClean="0"/>
              <a:t>impossible*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800" dirty="0"/>
              <a:t> Can be carried out directly by state agents or indirectly by paramilitaries and vigilante </a:t>
            </a:r>
            <a:r>
              <a:rPr lang="en-GB" sz="2800" dirty="0" smtClean="0"/>
              <a:t>groups*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The domestic-international state terrorism divide is at times </a:t>
            </a:r>
            <a:r>
              <a:rPr lang="en-GB" sz="2800" dirty="0" smtClean="0"/>
              <a:t>blurred.  </a:t>
            </a:r>
            <a:r>
              <a:rPr lang="en-GB" sz="2800" dirty="0"/>
              <a:t>‘Operation Condor</a:t>
            </a:r>
            <a:r>
              <a:rPr lang="en-GB" sz="2800" dirty="0" smtClean="0"/>
              <a:t>’</a:t>
            </a:r>
            <a:r>
              <a:rPr lang="en-NZ" sz="2800" dirty="0"/>
              <a:t> </a:t>
            </a:r>
            <a:r>
              <a:rPr lang="en-NZ" sz="2800" dirty="0" smtClean="0"/>
              <a:t>good example</a:t>
            </a:r>
            <a:endParaRPr lang="en-NZ" sz="2800" dirty="0"/>
          </a:p>
        </p:txBody>
      </p:sp>
      <p:pic>
        <p:nvPicPr>
          <p:cNvPr id="11" name="Picture 1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51" y="2033082"/>
            <a:ext cx="2884538" cy="428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International state terrorism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5989515" cy="47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917576" y="2125846"/>
            <a:ext cx="6981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sz="2800" dirty="0" smtClean="0"/>
              <a:t> Involves targeted assassinations, kidnapping and bombings against targets in foreign countries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 smtClean="0"/>
              <a:t> Can be direct or indirect</a:t>
            </a:r>
            <a:endParaRPr lang="en-GB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US" sz="2800" dirty="0"/>
              <a:t>The motives can be the pursuit of domestic political objectives or foreign policy </a:t>
            </a:r>
            <a:r>
              <a:rPr lang="en-US" sz="2800" dirty="0" smtClean="0"/>
              <a:t>objectives.</a:t>
            </a:r>
            <a:r>
              <a:rPr lang="en-GB" sz="2800" dirty="0" smtClean="0"/>
              <a:t>Foreign policy objectives </a:t>
            </a:r>
            <a:r>
              <a:rPr lang="en-GB" sz="2800" dirty="0" smtClean="0"/>
              <a:t>may </a:t>
            </a:r>
            <a:r>
              <a:rPr lang="en-GB" sz="2800" dirty="0" smtClean="0"/>
              <a:t>shift over time. ‘Operation </a:t>
            </a:r>
            <a:r>
              <a:rPr lang="en-GB" sz="2800" dirty="0" err="1" smtClean="0"/>
              <a:t>Gladio</a:t>
            </a:r>
            <a:r>
              <a:rPr lang="en-GB" sz="2800" dirty="0" smtClean="0"/>
              <a:t>’ good example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800" dirty="0" smtClean="0"/>
              <a:t> International state terrorism remains a prominent form of political violence* </a:t>
            </a:r>
            <a:endParaRPr lang="en-GB" sz="2800" dirty="0"/>
          </a:p>
        </p:txBody>
      </p:sp>
      <p:pic>
        <p:nvPicPr>
          <p:cNvPr id="1026" name="Picture 2" descr="https://images-na.ssl-images-amazon.com/images/I/5182qS2VkML._SX37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46" y="2286939"/>
            <a:ext cx="2276273" cy="39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James covert+operation gladi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396" y="2286939"/>
            <a:ext cx="2074727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International state terrorism</a:t>
            </a:r>
            <a:br>
              <a:rPr lang="en-GB" sz="2800" dirty="0" smtClean="0"/>
            </a:br>
            <a:r>
              <a:rPr lang="en-GB" dirty="0" smtClean="0"/>
              <a:t>The case of Israel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175" y="1827942"/>
            <a:ext cx="5921420" cy="47394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NZ" sz="2800" dirty="0" smtClean="0"/>
              <a:t> Mossad carried out at least 23 ‘targeted killings’ operations between 1972-2019</a:t>
            </a:r>
            <a:endParaRPr lang="en-NZ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NZ" sz="2800" dirty="0" smtClean="0"/>
              <a:t> Most targets were Palestinians. </a:t>
            </a:r>
            <a:r>
              <a:rPr lang="en-US" sz="2800" dirty="0" smtClean="0"/>
              <a:t>The </a:t>
            </a:r>
            <a:r>
              <a:rPr lang="en-NZ" sz="2800" dirty="0" smtClean="0"/>
              <a:t>"</a:t>
            </a:r>
            <a:r>
              <a:rPr lang="en-NZ" sz="2800" dirty="0"/>
              <a:t>Wrath </a:t>
            </a:r>
            <a:r>
              <a:rPr lang="en-NZ" sz="2800" dirty="0" smtClean="0"/>
              <a:t> of God“ lasted over </a:t>
            </a:r>
            <a:r>
              <a:rPr lang="en-NZ" sz="2800" dirty="0"/>
              <a:t>twenty </a:t>
            </a:r>
            <a:r>
              <a:rPr lang="en-NZ" sz="2800" dirty="0" smtClean="0"/>
              <a:t>years</a:t>
            </a:r>
            <a:endParaRPr lang="en-NZ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NZ" sz="2800" dirty="0" smtClean="0"/>
              <a:t> Israel justifies legality with the </a:t>
            </a:r>
            <a:r>
              <a:rPr lang="en-NZ" sz="2800" dirty="0"/>
              <a:t>concept of “armed conflict, short of war</a:t>
            </a:r>
            <a:r>
              <a:rPr lang="en-NZ" sz="2800" dirty="0" smtClean="0"/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 smtClean="0"/>
              <a:t> Some argue targeted killings fulfil the criteria of acts of terror </a:t>
            </a:r>
            <a:endParaRPr lang="en-GB" sz="28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 descr="Rise and Kill First by Ronen Bergm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28" y="1923859"/>
            <a:ext cx="3832698" cy="4345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2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385947" y="160336"/>
            <a:ext cx="1180605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STATE TERRORISM DURING WAR </a:t>
            </a: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waves of terroris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2" descr="Image result for hiroshim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13" y="2605087"/>
            <a:ext cx="7901698" cy="37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State terrorism during war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7575" y="1768218"/>
            <a:ext cx="4636919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400" dirty="0" smtClean="0"/>
              <a:t> Aimed at destabilizing whole societies. It does not exclude war crimes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It includes acts </a:t>
            </a:r>
            <a:r>
              <a:rPr lang="en-GB" sz="2400" dirty="0"/>
              <a:t>of war that violate the Geneva Convention, </a:t>
            </a:r>
            <a:r>
              <a:rPr lang="en-GB" sz="2400" dirty="0" smtClean="0"/>
              <a:t>such as torture </a:t>
            </a:r>
            <a:r>
              <a:rPr lang="en-GB" sz="2400" dirty="0"/>
              <a:t>and killing of </a:t>
            </a:r>
            <a:r>
              <a:rPr lang="en-GB" sz="2400" dirty="0" smtClean="0"/>
              <a:t>disarmed enemy combatants, illegal </a:t>
            </a:r>
            <a:r>
              <a:rPr lang="en-GB" sz="2400" dirty="0"/>
              <a:t>targeting of civilians and disproportionate </a:t>
            </a:r>
            <a:r>
              <a:rPr lang="en-GB" sz="2400" dirty="0" smtClean="0"/>
              <a:t>military response*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400" dirty="0"/>
              <a:t> Terrorizing </a:t>
            </a:r>
            <a:r>
              <a:rPr lang="en-GB" sz="2400" dirty="0" smtClean="0"/>
              <a:t>civilians has </a:t>
            </a:r>
            <a:r>
              <a:rPr lang="en-GB" sz="2400" dirty="0"/>
              <a:t>long been part of </a:t>
            </a:r>
            <a:r>
              <a:rPr lang="en-GB" sz="2400" dirty="0" smtClean="0"/>
              <a:t>warfare. Many recent examples* </a:t>
            </a:r>
            <a:endParaRPr lang="en-GB" sz="24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drone program in pakis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942" y="1768218"/>
            <a:ext cx="3695871" cy="45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The case of the united states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NZ" dirty="0" smtClean="0"/>
              <a:t>Torture</a:t>
            </a:r>
            <a:r>
              <a:rPr lang="en-NZ" dirty="0"/>
              <a:t>, abductions and indefinite detention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860"/>
            <a:ext cx="6339709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US guilty of systematic torture </a:t>
            </a:r>
            <a:r>
              <a:rPr lang="en-GB" sz="2800" dirty="0"/>
              <a:t>of detainees suspected of </a:t>
            </a:r>
            <a:r>
              <a:rPr lang="en-GB" sz="2800" dirty="0" smtClean="0"/>
              <a:t>terrorism (</a:t>
            </a:r>
            <a:r>
              <a:rPr lang="en-GB" sz="2800" dirty="0" smtClean="0">
                <a:hlinkClick r:id="rId2"/>
              </a:rPr>
              <a:t>HRW 2011</a:t>
            </a:r>
            <a:r>
              <a:rPr lang="en-GB" sz="2800" dirty="0" smtClean="0"/>
              <a:t>).* Abu Ghraib main example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Many ‘</a:t>
            </a:r>
            <a:r>
              <a:rPr lang="en-GB" sz="2800" dirty="0" smtClean="0">
                <a:hlinkClick r:id="rId3"/>
              </a:rPr>
              <a:t>black sites</a:t>
            </a:r>
            <a:r>
              <a:rPr lang="en-GB" sz="2800" dirty="0" smtClean="0"/>
              <a:t>’ in friendly </a:t>
            </a:r>
            <a:r>
              <a:rPr lang="en-GB" sz="2800" dirty="0"/>
              <a:t>countries. Guantanamo Bay </a:t>
            </a:r>
            <a:r>
              <a:rPr lang="en-GB" sz="2800" dirty="0" smtClean="0"/>
              <a:t>still operative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Proponents argue measures necessary </a:t>
            </a:r>
            <a:r>
              <a:rPr lang="en-GB" sz="2800" dirty="0"/>
              <a:t>to counter </a:t>
            </a:r>
            <a:r>
              <a:rPr lang="en-GB" sz="2800" dirty="0" smtClean="0"/>
              <a:t>al-Qaeda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Critics </a:t>
            </a:r>
            <a:r>
              <a:rPr lang="en-GB" sz="2800" dirty="0" smtClean="0"/>
              <a:t>argue they amount </a:t>
            </a:r>
            <a:r>
              <a:rPr lang="en-GB" sz="2800" dirty="0"/>
              <a:t>to human rights </a:t>
            </a:r>
            <a:r>
              <a:rPr lang="en-GB" sz="2800" dirty="0" smtClean="0"/>
              <a:t>abuse. Some content the policy fulfils criteria of state terrorism</a:t>
            </a:r>
            <a:endParaRPr lang="en-GB" sz="28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 descr="C:\Users\fsca247\Dropbox\Screenshots\Screenshot 2019-05-30 10.46.37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27" y="1923859"/>
            <a:ext cx="3779174" cy="37473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06159" y="6017018"/>
            <a:ext cx="4029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Abu Ghraib: A justice </a:t>
            </a:r>
            <a:r>
              <a:rPr lang="en-US" dirty="0" smtClean="0"/>
              <a:t>denied (Al Jazeera)</a:t>
            </a:r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02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the case of the united states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dirty="0" smtClean="0"/>
              <a:t>targeted killings and the drone program</a:t>
            </a:r>
            <a:r>
              <a:rPr lang="en-NZ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7064" y="1884682"/>
            <a:ext cx="7002839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Key policy post-9/11. Drone main component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I</a:t>
            </a:r>
            <a:r>
              <a:rPr lang="en-GB" sz="2800" dirty="0" smtClean="0"/>
              <a:t>mplemented in Afghanistan </a:t>
            </a:r>
            <a:r>
              <a:rPr lang="en-GB" sz="2800" dirty="0"/>
              <a:t>and Iraq </a:t>
            </a:r>
            <a:r>
              <a:rPr lang="en-GB" sz="2800" dirty="0" smtClean="0"/>
              <a:t>wars and in counterterrorism </a:t>
            </a:r>
            <a:r>
              <a:rPr lang="en-GB" sz="2800" dirty="0"/>
              <a:t>efforts in Pakistan, Yemen, </a:t>
            </a:r>
            <a:r>
              <a:rPr lang="en-GB" sz="2800" dirty="0" smtClean="0"/>
              <a:t>Somalia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Bipartisan approach. Bush started it, </a:t>
            </a:r>
            <a:r>
              <a:rPr lang="en-GB" sz="2800" dirty="0" smtClean="0">
                <a:hlinkClick r:id="rId2"/>
              </a:rPr>
              <a:t>Obama</a:t>
            </a:r>
            <a:r>
              <a:rPr lang="en-GB" sz="2800" dirty="0" smtClean="0"/>
              <a:t> and Trump escalated it*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Outcome partly secretive. </a:t>
            </a:r>
            <a:r>
              <a:rPr lang="en-GB" sz="2800" dirty="0"/>
              <a:t>S</a:t>
            </a:r>
            <a:r>
              <a:rPr lang="en-GB" sz="2800" dirty="0" smtClean="0"/>
              <a:t>ubstantial civilian dead ascertained, though number contested*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Critics say psychological effects on civilians dire. Program fulfils criteria </a:t>
            </a:r>
            <a:r>
              <a:rPr lang="en-GB" sz="2800" dirty="0"/>
              <a:t>of state terrorism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drone program in pakis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68" y="1923859"/>
            <a:ext cx="3914021" cy="46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98996" y="5015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293099" y="6175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251396" y="1227138"/>
            <a:ext cx="7004598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STATE-SPONSORED TERRORISM</a:t>
            </a: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waves of terroris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2" descr="Image result for hiroshim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96" y="1872508"/>
            <a:ext cx="3987651" cy="43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State-sponsored terrorism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7575" y="1768218"/>
            <a:ext cx="6436536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 smtClean="0"/>
              <a:t>It generally implies countries that train, fund and control domestic </a:t>
            </a:r>
            <a:r>
              <a:rPr lang="en-GB" sz="2800" dirty="0"/>
              <a:t>groups involved in terrorism in another country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US annual </a:t>
            </a:r>
            <a:r>
              <a:rPr lang="en-GB" sz="2800" dirty="0" smtClean="0">
                <a:hlinkClick r:id="rId3"/>
              </a:rPr>
              <a:t>state sponsors of terrorism</a:t>
            </a:r>
            <a:r>
              <a:rPr lang="en-GB" sz="2800" dirty="0" smtClean="0"/>
              <a:t> list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This logic of ‘sponsorship’ implies that if a country withdraws support, the terrorist group collapses. Hence political-economic pressure on sponsors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The list is seen as problematic, politicised and analytically limited* </a:t>
            </a:r>
            <a:endParaRPr lang="en-GB" sz="28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drone program in pakis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08" y="1923859"/>
            <a:ext cx="3610252" cy="4636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8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State-sponsored terrorism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Byman’s</a:t>
            </a:r>
            <a:r>
              <a:rPr lang="en-GB" dirty="0" smtClean="0"/>
              <a:t> framework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7575" y="1991884"/>
            <a:ext cx="5668051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b="1" dirty="0"/>
              <a:t>A</a:t>
            </a:r>
            <a:r>
              <a:rPr lang="en-GB" sz="2800" b="1" dirty="0" smtClean="0"/>
              <a:t>ctive sponsorship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‘Control’, ‘Coordination’ and ‘Contact’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b="1" dirty="0"/>
              <a:t>P</a:t>
            </a:r>
            <a:r>
              <a:rPr lang="en-GB" sz="2800" b="1" dirty="0" smtClean="0"/>
              <a:t>assive sponsorship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b="1" dirty="0"/>
              <a:t> </a:t>
            </a:r>
            <a:r>
              <a:rPr lang="en-GB" sz="2800" b="1" dirty="0" smtClean="0"/>
              <a:t>‘</a:t>
            </a:r>
            <a:r>
              <a:rPr lang="en-GB" sz="2800" dirty="0" smtClean="0"/>
              <a:t>Knowing toleration’, ‘Unconcern’ or ignorance’ and ‘Incapacity’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b="1" dirty="0"/>
              <a:t>S</a:t>
            </a:r>
            <a:r>
              <a:rPr lang="en-GB" sz="2800" b="1" dirty="0" smtClean="0"/>
              <a:t>tate variations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b="1" dirty="0"/>
              <a:t> </a:t>
            </a:r>
            <a:r>
              <a:rPr lang="en-GB" sz="2800" b="1" dirty="0" smtClean="0"/>
              <a:t>‘</a:t>
            </a:r>
            <a:r>
              <a:rPr lang="en-GB" sz="2800" dirty="0" smtClean="0"/>
              <a:t>Government’, ‘Independent bureaucracies’ and ‘Key social actors</a:t>
            </a:r>
            <a:r>
              <a:rPr lang="en-GB" sz="3200" dirty="0" smtClean="0"/>
              <a:t>’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3600" b="1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drone program in pakis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39" y="1923859"/>
            <a:ext cx="4483665" cy="48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8099" y="1794075"/>
            <a:ext cx="5383250" cy="42909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NZ" sz="3600" dirty="0"/>
              <a:t>Reflect on the political and policymaking implications </a:t>
            </a:r>
            <a:r>
              <a:rPr lang="en-NZ" sz="3600" dirty="0" smtClean="0"/>
              <a:t>of </a:t>
            </a:r>
            <a:r>
              <a:rPr lang="en-NZ" sz="3600" dirty="0"/>
              <a:t>including states as possible perpetrators of </a:t>
            </a:r>
            <a:r>
              <a:rPr lang="en-NZ" sz="3600" dirty="0" smtClean="0"/>
              <a:t>terrorism</a:t>
            </a:r>
            <a:endParaRPr lang="en-US" sz="3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Critically </a:t>
            </a:r>
            <a:r>
              <a:rPr lang="en-NZ" sz="3600" dirty="0"/>
              <a:t>think about </a:t>
            </a:r>
            <a:r>
              <a:rPr lang="en-NZ" sz="3600" dirty="0" smtClean="0"/>
              <a:t>how </a:t>
            </a:r>
            <a:r>
              <a:rPr lang="en-NZ" sz="3600" dirty="0"/>
              <a:t>states may be involved in terrorism</a:t>
            </a:r>
            <a:endParaRPr lang="en-GB" sz="3600" dirty="0"/>
          </a:p>
        </p:txBody>
      </p:sp>
      <p:sp>
        <p:nvSpPr>
          <p:cNvPr id="3" name="AutoShape 2" descr="Image result for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Image result for state terroris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834" y="1794075"/>
            <a:ext cx="5117255" cy="4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State-sponsored terrorism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case of Pakistan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4452" y="1880771"/>
            <a:ext cx="7270158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Government supports terrorist groups active in Kashmir and the Taliban in Afghanistan*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State-affiliated non-state actors, such as </a:t>
            </a:r>
            <a:r>
              <a:rPr lang="en-GB" sz="2800" dirty="0" err="1" smtClean="0"/>
              <a:t>Jamiat</a:t>
            </a:r>
            <a:r>
              <a:rPr lang="en-GB" sz="2800" dirty="0" smtClean="0"/>
              <a:t> </a:t>
            </a:r>
            <a:r>
              <a:rPr lang="en-GB" sz="2800" dirty="0" err="1" smtClean="0"/>
              <a:t>Ulema</a:t>
            </a:r>
            <a:r>
              <a:rPr lang="en-GB" sz="2800" dirty="0" smtClean="0"/>
              <a:t>-e-</a:t>
            </a:r>
            <a:r>
              <a:rPr lang="en-GB" sz="2800" dirty="0" err="1" smtClean="0"/>
              <a:t>Islami</a:t>
            </a:r>
            <a:r>
              <a:rPr lang="en-GB" sz="2800" dirty="0" smtClean="0"/>
              <a:t> </a:t>
            </a:r>
            <a:r>
              <a:rPr lang="en-GB" sz="2800" dirty="0"/>
              <a:t>of </a:t>
            </a:r>
            <a:r>
              <a:rPr lang="en-GB" sz="2800" dirty="0" err="1"/>
              <a:t>Fazlur</a:t>
            </a:r>
            <a:r>
              <a:rPr lang="en-GB" sz="2800" dirty="0"/>
              <a:t> </a:t>
            </a:r>
            <a:r>
              <a:rPr lang="en-GB" sz="2800" dirty="0" err="1"/>
              <a:t>Rehman</a:t>
            </a:r>
            <a:r>
              <a:rPr lang="en-GB" sz="2800" dirty="0"/>
              <a:t> (JUI-F</a:t>
            </a:r>
            <a:r>
              <a:rPr lang="en-GB" sz="2800" dirty="0" smtClean="0"/>
              <a:t>) very active in supporting jihadism*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Inter-Services </a:t>
            </a:r>
            <a:r>
              <a:rPr lang="en-GB" sz="2800" dirty="0" smtClean="0"/>
              <a:t>Intelligence (ISI) supports  jihadi groups with relative autonomy*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Broad network of Islamic school bread extremism and anti-Western feelings*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i="1" dirty="0" err="1" smtClean="0"/>
              <a:t>Talibanisation</a:t>
            </a:r>
            <a:r>
              <a:rPr lang="en-GB" sz="2800" dirty="0" smtClean="0"/>
              <a:t> of Pakistan increased anti-government jihadism. Islamabad unable to stop it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drone program in pakis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840" y="1992164"/>
            <a:ext cx="3678465" cy="47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State-sponsored terrorism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case of Saudi Arabia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4453" y="1880771"/>
            <a:ext cx="7559608" cy="4739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3000" dirty="0" smtClean="0"/>
              <a:t> Since al-Qaeda’s May 2003 attacks in Riyadh, Saudi Arabia (SA) opposed al-Qaeda at home but tolerated its operations abroad. Saudi’s pro-al-Qaeda societal forces important factor in balancing act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3000" dirty="0"/>
              <a:t> </a:t>
            </a:r>
            <a:r>
              <a:rPr lang="en-GB" sz="3000" dirty="0" smtClean="0"/>
              <a:t>SA still major fundraiser for global jihadism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3000" dirty="0"/>
              <a:t> </a:t>
            </a:r>
            <a:r>
              <a:rPr lang="en-GB" sz="3000" dirty="0" smtClean="0"/>
              <a:t>SA still key source of jihadist fighters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3000" dirty="0"/>
              <a:t> </a:t>
            </a:r>
            <a:r>
              <a:rPr lang="en-GB" sz="3000" dirty="0" smtClean="0"/>
              <a:t>Saudi clerics still source of </a:t>
            </a:r>
            <a:r>
              <a:rPr lang="en-GB" sz="3000" dirty="0" err="1" smtClean="0"/>
              <a:t>of</a:t>
            </a:r>
            <a:r>
              <a:rPr lang="en-GB" sz="3000" dirty="0" smtClean="0"/>
              <a:t> anti-Shia and </a:t>
            </a:r>
            <a:r>
              <a:rPr lang="en-GB" sz="3000" dirty="0"/>
              <a:t>anti-Western </a:t>
            </a:r>
            <a:r>
              <a:rPr lang="en-GB" sz="3000" dirty="0" smtClean="0"/>
              <a:t>propaganda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2" descr="Image result for drone program in pakis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35" y="1880771"/>
            <a:ext cx="3688095" cy="466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0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89" y="105714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8007" y="1348800"/>
            <a:ext cx="9924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 smtClean="0"/>
              <a:t> The </a:t>
            </a:r>
            <a:r>
              <a:rPr lang="en-GB" sz="2800" dirty="0"/>
              <a:t>debate on whether states can be terrorists remain open with objections based on definitional issues, the state right to use violence, and the difference between how state and non-state terrorist commit violence and seek </a:t>
            </a:r>
            <a:r>
              <a:rPr lang="en-GB" sz="2800" dirty="0" smtClean="0"/>
              <a:t>publicity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Proponents </a:t>
            </a:r>
            <a:r>
              <a:rPr lang="en-GB" sz="2800" dirty="0" smtClean="0"/>
              <a:t>argue states have </a:t>
            </a:r>
            <a:r>
              <a:rPr lang="en-GB" sz="2800" dirty="0"/>
              <a:t>historically been the main perpetrator of terrorism whether against their own people or against other countries directly, indirectly or via various type of </a:t>
            </a:r>
            <a:r>
              <a:rPr lang="en-GB" sz="2800" dirty="0" smtClean="0"/>
              <a:t>state-sponsoring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If ‘terrorism’ is seen as a non-normative, non-political analytical term, liberal democracies such as the United States, England, France etc. can be seen as perpetrators too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17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865" y="1793579"/>
            <a:ext cx="561584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NZ" sz="2800" dirty="0" smtClean="0"/>
              <a:t> Can states be terrorist? The debate</a:t>
            </a:r>
            <a:endParaRPr lang="en-NZ" sz="2800" dirty="0"/>
          </a:p>
          <a:p>
            <a:pPr lvl="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NZ" sz="2800" dirty="0"/>
              <a:t>Domestic </a:t>
            </a:r>
            <a:r>
              <a:rPr lang="en-NZ" sz="2800" dirty="0" smtClean="0"/>
              <a:t>and international state terrorism</a:t>
            </a:r>
          </a:p>
          <a:p>
            <a:pPr lvl="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State </a:t>
            </a:r>
            <a:r>
              <a:rPr lang="en-NZ" sz="2800" dirty="0"/>
              <a:t>terrorism during wartime</a:t>
            </a:r>
          </a:p>
          <a:p>
            <a:pPr lvl="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NZ" sz="2800" dirty="0"/>
              <a:t>State-sponsored </a:t>
            </a:r>
            <a:r>
              <a:rPr lang="en-NZ" sz="2800" dirty="0" err="1" smtClean="0"/>
              <a:t>terroris</a:t>
            </a:r>
            <a:endParaRPr lang="en-NZ" sz="2800" dirty="0" smtClean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2" descr="Image result for state terroris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AutoShape 4" descr="Image result for state terroris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03" y="1793579"/>
            <a:ext cx="2775693" cy="2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764806" y="617537"/>
            <a:ext cx="11355858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‘STATE TERRORISM’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THE DEBATE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" name="Picture 2" descr="Image result for state terro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8" y="2094348"/>
            <a:ext cx="6568738" cy="4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‘state terrorism’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DEBATE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4905891" cy="47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557134" y="2993870"/>
            <a:ext cx="4014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Sceptics</a:t>
            </a:r>
          </a:p>
          <a:p>
            <a:pPr marL="9525" lvl="0" indent="-9525">
              <a:buFont typeface="Wingdings" panose="05000000000000000000" pitchFamily="2" charset="2"/>
              <a:buChar char="q"/>
            </a:pPr>
            <a:r>
              <a:rPr lang="en-US" sz="2800" dirty="0" smtClean="0"/>
              <a:t> A form of political violence practiced solely by non-state actors. Definitions are clear</a:t>
            </a:r>
          </a:p>
          <a:p>
            <a:pPr marL="9525" lvl="0" indent="-9525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The state has the legal right to use violence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8665" y="2098537"/>
            <a:ext cx="653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Definition and legal ‘right’ to use violence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8995" y="2970679"/>
            <a:ext cx="6040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Proponents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 smtClean="0"/>
              <a:t> Definitions are convenient, biased and against scholarly/analytical principles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 smtClean="0"/>
              <a:t> This right is highly circumscribed and needs to be kept in check</a:t>
            </a:r>
          </a:p>
        </p:txBody>
      </p:sp>
    </p:spTree>
    <p:extLst>
      <p:ext uri="{BB962C8B-B14F-4D97-AF65-F5344CB8AC3E}">
        <p14:creationId xmlns:p14="http://schemas.microsoft.com/office/powerpoint/2010/main" val="28415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‘state terrorism’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DEBATE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4905891" cy="47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460375" y="2993870"/>
            <a:ext cx="4014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Sceptics</a:t>
            </a:r>
          </a:p>
          <a:p>
            <a:pPr marL="9525" lvl="0" indent="-9525">
              <a:buFont typeface="Wingdings" panose="05000000000000000000" pitchFamily="2" charset="2"/>
              <a:buChar char="q"/>
            </a:pPr>
            <a:r>
              <a:rPr lang="en-US" sz="2800" dirty="0" smtClean="0"/>
              <a:t> State repressive violence different since victims are not randomly chosen. Terrorist engage in random acts of violence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5403" y="2083446"/>
            <a:ext cx="5205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The nature of the ‘chosen’ victims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017" y="2993870"/>
            <a:ext cx="7191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Proponents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 smtClean="0"/>
              <a:t> This is factually incorrect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Terrorism defined by the instrumental use of victims to send a message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States cannot eliminate all of their opponents. Victims are randomly chosen among these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States both eliminate opponents and send message </a:t>
            </a:r>
          </a:p>
        </p:txBody>
      </p:sp>
    </p:spTree>
    <p:extLst>
      <p:ext uri="{BB962C8B-B14F-4D97-AF65-F5344CB8AC3E}">
        <p14:creationId xmlns:p14="http://schemas.microsoft.com/office/powerpoint/2010/main" val="19258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‘state terrorism’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DEBATE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4905891" cy="47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460375" y="2993870"/>
            <a:ext cx="5020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Sceptics</a:t>
            </a:r>
          </a:p>
          <a:p>
            <a:pPr marL="9525" lvl="0" indent="-9525">
              <a:buFont typeface="Wingdings" panose="05000000000000000000" pitchFamily="2" charset="2"/>
              <a:buChar char="q"/>
            </a:pPr>
            <a:r>
              <a:rPr lang="en-US" sz="2800" dirty="0" smtClean="0"/>
              <a:t> State agents do not seek publicity, unlike non-state terrorists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2733" y="2182393"/>
            <a:ext cx="388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The question of publicity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017" y="2993870"/>
            <a:ext cx="7191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Proponents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 smtClean="0"/>
              <a:t> This argument mistakes publicity for communication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State terrorism ‘communicates’ too</a:t>
            </a:r>
          </a:p>
        </p:txBody>
      </p:sp>
    </p:spTree>
    <p:extLst>
      <p:ext uri="{BB962C8B-B14F-4D97-AF65-F5344CB8AC3E}">
        <p14:creationId xmlns:p14="http://schemas.microsoft.com/office/powerpoint/2010/main" val="18239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‘state terrorism</a:t>
            </a:r>
            <a:r>
              <a:rPr lang="en-GB" dirty="0" smtClean="0"/>
              <a:t>’</a:t>
            </a:r>
            <a:br>
              <a:rPr lang="en-GB" dirty="0" smtClean="0"/>
            </a:br>
            <a:r>
              <a:rPr lang="en-GB" dirty="0" smtClean="0"/>
              <a:t>THE DEBATE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1923860"/>
            <a:ext cx="4905891" cy="47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24129" y="1923859"/>
            <a:ext cx="5032640" cy="1074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dirty="0" smtClean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460375" y="2993870"/>
            <a:ext cx="4539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Sceptics</a:t>
            </a:r>
          </a:p>
          <a:p>
            <a:pPr marL="9525" indent="-9525">
              <a:buFont typeface="Wingdings" panose="05000000000000000000" pitchFamily="2" charset="2"/>
              <a:buChar char="q"/>
            </a:pPr>
            <a:r>
              <a:rPr lang="en-US" sz="2800" dirty="0" smtClean="0"/>
              <a:t> What called ‘state terrorism’ already </a:t>
            </a:r>
            <a:r>
              <a:rPr lang="en-US" sz="2800" dirty="0"/>
              <a:t>circumscribed in international </a:t>
            </a:r>
            <a:r>
              <a:rPr lang="en-US" sz="2800" dirty="0" smtClean="0"/>
              <a:t>law under ‘repression’, ‘human rights abuse’ and ‘genocide’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3584" y="2197255"/>
            <a:ext cx="717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Crimes committed by the state already covered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017" y="2993870"/>
            <a:ext cx="7191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Proponents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 smtClean="0"/>
              <a:t> The same applies to non-state terrorism circumscribed in law under ‘crime’. They can be both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The argument neglects the political nature of terrorism. The label ‘terrorism’ underlines that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Acts of terror need to be analyzed with consistence, regardless of the actors involved</a:t>
            </a:r>
          </a:p>
        </p:txBody>
      </p:sp>
    </p:spTree>
    <p:extLst>
      <p:ext uri="{BB962C8B-B14F-4D97-AF65-F5344CB8AC3E}">
        <p14:creationId xmlns:p14="http://schemas.microsoft.com/office/powerpoint/2010/main" val="13819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errorism and ge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5502189" y="647616"/>
            <a:ext cx="6582807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dirty="0" smtClean="0">
                <a:solidFill>
                  <a:schemeClr val="bg1"/>
                </a:solidFill>
              </a:rPr>
              <a:t>DOMESTIC AND INTERNATIONAL STATE TERRORISM </a:t>
            </a:r>
            <a:r>
              <a:rPr lang="en-GB" sz="6600" spc="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lang="en-US" sz="6600" spc="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146" name="Picture 2" descr="Image result for state terro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69938"/>
            <a:ext cx="4996418" cy="52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1120</Words>
  <Application>Microsoft Office PowerPoint</Application>
  <PresentationFormat>Widescreen</PresentationFormat>
  <Paragraphs>119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  <vt:lpstr>aims</vt:lpstr>
      <vt:lpstr>outline</vt:lpstr>
      <vt:lpstr>PowerPoint Presentation</vt:lpstr>
      <vt:lpstr>‘state terrorism’ THE DEBATE</vt:lpstr>
      <vt:lpstr>‘state terrorism’ THE DEBATE</vt:lpstr>
      <vt:lpstr>‘state terrorism’ THE DEBATE</vt:lpstr>
      <vt:lpstr>‘state terrorism’ THE DEBATE</vt:lpstr>
      <vt:lpstr>PowerPoint Presentation</vt:lpstr>
      <vt:lpstr>DOMESTIC state terrorism</vt:lpstr>
      <vt:lpstr>International state terrorism</vt:lpstr>
      <vt:lpstr>International state terrorism The case of Israel</vt:lpstr>
      <vt:lpstr>PowerPoint Presentation</vt:lpstr>
      <vt:lpstr>State terrorism during war</vt:lpstr>
      <vt:lpstr>The case of the united states Torture, abductions and indefinite detention </vt:lpstr>
      <vt:lpstr>the case of the united states targeted killings and the drone program </vt:lpstr>
      <vt:lpstr>PowerPoint Presentation</vt:lpstr>
      <vt:lpstr>State-sponsored terrorism</vt:lpstr>
      <vt:lpstr>State-sponsored terrorism Byman’s framework</vt:lpstr>
      <vt:lpstr>State-sponsored terrorism the case of Pakistan</vt:lpstr>
      <vt:lpstr>State-sponsored terrorism the case of Saudi Arabia</vt:lpstr>
      <vt:lpstr>Conclusion 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Conflict, Security and Development</dc:title>
  <dc:creator>Synne Dyvik</dc:creator>
  <cp:lastModifiedBy>Fabio Scarpello</cp:lastModifiedBy>
  <cp:revision>441</cp:revision>
  <dcterms:created xsi:type="dcterms:W3CDTF">2015-09-14T16:04:57Z</dcterms:created>
  <dcterms:modified xsi:type="dcterms:W3CDTF">2019-10-13T23:09:00Z</dcterms:modified>
</cp:coreProperties>
</file>