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61" r:id="rId8"/>
    <p:sldId id="262" r:id="rId9"/>
    <p:sldId id="263" r:id="rId10"/>
    <p:sldId id="264" r:id="rId11"/>
    <p:sldId id="265" r:id="rId12"/>
    <p:sldId id="266"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3" r:id="rId29"/>
    <p:sldId id="294" r:id="rId30"/>
    <p:sldId id="295" r:id="rId31"/>
    <p:sldId id="296" r:id="rId32"/>
    <p:sldId id="297" r:id="rId33"/>
    <p:sldId id="298"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C0000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C0000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C0000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14570" y="570174"/>
            <a:ext cx="9162859" cy="824865"/>
          </a:xfrm>
          <a:prstGeom prst="rect">
            <a:avLst/>
          </a:prstGeom>
        </p:spPr>
        <p:txBody>
          <a:bodyPr wrap="square" lIns="0" tIns="0" rIns="0" bIns="0">
            <a:spAutoFit/>
          </a:bodyPr>
          <a:lstStyle>
            <a:lvl1pPr>
              <a:defRPr sz="2750" b="0" i="0">
                <a:solidFill>
                  <a:srgbClr val="C00000"/>
                </a:solidFill>
                <a:latin typeface="Calibri Light"/>
                <a:cs typeface="Calibri Light"/>
              </a:defRPr>
            </a:lvl1pPr>
          </a:lstStyle>
          <a:p>
            <a:endParaRPr/>
          </a:p>
        </p:txBody>
      </p:sp>
      <p:sp>
        <p:nvSpPr>
          <p:cNvPr id="3" name="Holder 3"/>
          <p:cNvSpPr>
            <a:spLocks noGrp="1"/>
          </p:cNvSpPr>
          <p:nvPr>
            <p:ph type="body" idx="1"/>
          </p:nvPr>
        </p:nvSpPr>
        <p:spPr>
          <a:xfrm>
            <a:off x="916939" y="2747771"/>
            <a:ext cx="8436610" cy="304927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uffingtonpost.com/zach-cutler/press-release-tips_b_212063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dHUn6zSGEJ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08228" y="2501074"/>
            <a:ext cx="4975225" cy="948690"/>
          </a:xfrm>
          <a:prstGeom prst="rect">
            <a:avLst/>
          </a:prstGeom>
        </p:spPr>
        <p:txBody>
          <a:bodyPr vert="horz" wrap="square" lIns="0" tIns="17145" rIns="0" bIns="0" rtlCol="0">
            <a:spAutoFit/>
          </a:bodyPr>
          <a:lstStyle/>
          <a:p>
            <a:pPr algn="ctr">
              <a:lnSpc>
                <a:spcPts val="3610"/>
              </a:lnSpc>
              <a:spcBef>
                <a:spcPts val="135"/>
              </a:spcBef>
            </a:pPr>
            <a:r>
              <a:rPr sz="3100" b="0" spc="40" dirty="0">
                <a:solidFill>
                  <a:srgbClr val="C00000"/>
                </a:solidFill>
                <a:latin typeface="Calibri Light"/>
                <a:cs typeface="Calibri Light"/>
              </a:rPr>
              <a:t>The Media</a:t>
            </a:r>
            <a:r>
              <a:rPr sz="3100" b="0" spc="0" dirty="0">
                <a:solidFill>
                  <a:srgbClr val="C00000"/>
                </a:solidFill>
                <a:latin typeface="Calibri Light"/>
                <a:cs typeface="Calibri Light"/>
              </a:rPr>
              <a:t> </a:t>
            </a:r>
            <a:r>
              <a:rPr sz="3100" b="0" spc="30" dirty="0">
                <a:solidFill>
                  <a:srgbClr val="C00000"/>
                </a:solidFill>
                <a:latin typeface="Calibri Light"/>
                <a:cs typeface="Calibri Light"/>
              </a:rPr>
              <a:t>Interview</a:t>
            </a:r>
            <a:endParaRPr sz="3100" dirty="0">
              <a:latin typeface="Calibri Light"/>
              <a:cs typeface="Calibri Light"/>
            </a:endParaRPr>
          </a:p>
          <a:p>
            <a:pPr algn="ctr">
              <a:lnSpc>
                <a:spcPts val="3610"/>
              </a:lnSpc>
            </a:pPr>
            <a:r>
              <a:rPr sz="3100" b="0" spc="60" dirty="0">
                <a:solidFill>
                  <a:srgbClr val="C00000"/>
                </a:solidFill>
                <a:latin typeface="Calibri Light"/>
                <a:cs typeface="Calibri Light"/>
              </a:rPr>
              <a:t>&amp; </a:t>
            </a:r>
            <a:r>
              <a:rPr sz="3100" b="0" spc="50" dirty="0">
                <a:solidFill>
                  <a:srgbClr val="C00000"/>
                </a:solidFill>
                <a:latin typeface="Calibri Light"/>
                <a:cs typeface="Calibri Light"/>
              </a:rPr>
              <a:t>how </a:t>
            </a:r>
            <a:r>
              <a:rPr sz="3100" b="0" spc="25" dirty="0">
                <a:solidFill>
                  <a:srgbClr val="C00000"/>
                </a:solidFill>
                <a:latin typeface="Calibri Light"/>
                <a:cs typeface="Calibri Light"/>
              </a:rPr>
              <a:t>to write </a:t>
            </a:r>
            <a:r>
              <a:rPr sz="3100" b="0" spc="40" dirty="0">
                <a:solidFill>
                  <a:srgbClr val="C00000"/>
                </a:solidFill>
                <a:latin typeface="Calibri Light"/>
                <a:cs typeface="Calibri Light"/>
              </a:rPr>
              <a:t>a </a:t>
            </a:r>
            <a:r>
              <a:rPr lang="en-NZ" sz="3100" b="0" spc="25" smtClean="0">
                <a:solidFill>
                  <a:srgbClr val="C00000"/>
                </a:solidFill>
                <a:latin typeface="Calibri Light"/>
                <a:cs typeface="Calibri Light"/>
              </a:rPr>
              <a:t>news story</a:t>
            </a:r>
            <a:endParaRPr sz="3100" dirty="0">
              <a:latin typeface="Calibri Light"/>
              <a:cs typeface="Calibri Light"/>
            </a:endParaRPr>
          </a:p>
        </p:txBody>
      </p:sp>
      <p:sp>
        <p:nvSpPr>
          <p:cNvPr id="3" name="object 3"/>
          <p:cNvSpPr/>
          <p:nvPr/>
        </p:nvSpPr>
        <p:spPr>
          <a:xfrm>
            <a:off x="4222502" y="500117"/>
            <a:ext cx="3547426" cy="18339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3573" y="313038"/>
            <a:ext cx="2915503" cy="218662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818604" y="241467"/>
            <a:ext cx="3010928" cy="225819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443783" y="4236590"/>
            <a:ext cx="3563348" cy="201923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727482" y="4214031"/>
            <a:ext cx="3042447" cy="202792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40260" y="4132209"/>
            <a:ext cx="2831481" cy="2123611"/>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4874260" cy="683260"/>
          </a:xfrm>
          <a:prstGeom prst="rect">
            <a:avLst/>
          </a:prstGeom>
        </p:spPr>
        <p:txBody>
          <a:bodyPr vert="horz" wrap="square" lIns="0" tIns="13970" rIns="0" bIns="0" rtlCol="0">
            <a:spAutoFit/>
          </a:bodyPr>
          <a:lstStyle/>
          <a:p>
            <a:pPr marL="12700">
              <a:lnSpc>
                <a:spcPct val="100000"/>
              </a:lnSpc>
              <a:spcBef>
                <a:spcPts val="110"/>
              </a:spcBef>
            </a:pPr>
            <a:r>
              <a:rPr sz="4300" spc="25" dirty="0"/>
              <a:t>Starting </a:t>
            </a:r>
            <a:r>
              <a:rPr sz="4300" spc="35" dirty="0"/>
              <a:t>the</a:t>
            </a:r>
            <a:r>
              <a:rPr sz="4300" spc="-50" dirty="0"/>
              <a:t> </a:t>
            </a:r>
            <a:r>
              <a:rPr sz="4300" spc="30" dirty="0"/>
              <a:t>interview</a:t>
            </a:r>
            <a:endParaRPr sz="4300"/>
          </a:p>
        </p:txBody>
      </p:sp>
      <p:sp>
        <p:nvSpPr>
          <p:cNvPr id="3" name="object 3"/>
          <p:cNvSpPr txBox="1"/>
          <p:nvPr/>
        </p:nvSpPr>
        <p:spPr>
          <a:xfrm>
            <a:off x="358825" y="1802384"/>
            <a:ext cx="11539855" cy="3280898"/>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2000" spc="-5" dirty="0">
                <a:latin typeface="Calibri"/>
                <a:cs typeface="Calibri"/>
              </a:rPr>
              <a:t>Give them an overview of </a:t>
            </a:r>
            <a:r>
              <a:rPr sz="2000" spc="-10" dirty="0">
                <a:latin typeface="Calibri"/>
                <a:cs typeface="Calibri"/>
              </a:rPr>
              <a:t>your </a:t>
            </a:r>
            <a:r>
              <a:rPr sz="2000" spc="-30" dirty="0">
                <a:latin typeface="Calibri"/>
                <a:cs typeface="Calibri"/>
              </a:rPr>
              <a:t>story, </a:t>
            </a:r>
            <a:r>
              <a:rPr sz="2000" spc="-5" dirty="0">
                <a:latin typeface="Calibri"/>
                <a:cs typeface="Calibri"/>
              </a:rPr>
              <a:t>angle and </a:t>
            </a:r>
            <a:r>
              <a:rPr sz="2000" spc="-10" dirty="0">
                <a:latin typeface="Calibri"/>
                <a:cs typeface="Calibri"/>
              </a:rPr>
              <a:t>why you are </a:t>
            </a:r>
            <a:r>
              <a:rPr sz="2000" spc="-5" dirty="0">
                <a:latin typeface="Calibri"/>
                <a:cs typeface="Calibri"/>
              </a:rPr>
              <a:t>interviewing</a:t>
            </a:r>
            <a:r>
              <a:rPr sz="2000" spc="55" dirty="0">
                <a:latin typeface="Calibri"/>
                <a:cs typeface="Calibri"/>
              </a:rPr>
              <a:t> </a:t>
            </a:r>
            <a:r>
              <a:rPr sz="2000" spc="-5" dirty="0">
                <a:latin typeface="Calibri"/>
                <a:cs typeface="Calibri"/>
              </a:rPr>
              <a:t>them.</a:t>
            </a:r>
            <a:endParaRPr sz="2000" dirty="0">
              <a:latin typeface="Calibri"/>
              <a:cs typeface="Calibri"/>
            </a:endParaRPr>
          </a:p>
          <a:p>
            <a:pPr marL="241300" indent="-228600">
              <a:lnSpc>
                <a:spcPct val="100000"/>
              </a:lnSpc>
              <a:buFont typeface="Arial"/>
              <a:buChar char="•"/>
              <a:tabLst>
                <a:tab pos="240665" algn="l"/>
                <a:tab pos="241300" algn="l"/>
              </a:tabLst>
            </a:pPr>
            <a:r>
              <a:rPr sz="2000" spc="-5" dirty="0" smtClean="0">
                <a:solidFill>
                  <a:srgbClr val="C00000"/>
                </a:solidFill>
                <a:latin typeface="Calibri"/>
                <a:cs typeface="Calibri"/>
              </a:rPr>
              <a:t>DON’T </a:t>
            </a:r>
            <a:r>
              <a:rPr sz="2000" spc="-10" dirty="0">
                <a:solidFill>
                  <a:srgbClr val="C00000"/>
                </a:solidFill>
                <a:latin typeface="Calibri"/>
                <a:cs typeface="Calibri"/>
              </a:rPr>
              <a:t>give </a:t>
            </a:r>
            <a:r>
              <a:rPr sz="2000" spc="-5" dirty="0">
                <a:solidFill>
                  <a:srgbClr val="C00000"/>
                </a:solidFill>
                <a:latin typeface="Calibri"/>
                <a:cs typeface="Calibri"/>
              </a:rPr>
              <a:t>them the questions ahead of time or </a:t>
            </a:r>
            <a:r>
              <a:rPr sz="2000" spc="-10" dirty="0">
                <a:solidFill>
                  <a:srgbClr val="C00000"/>
                </a:solidFill>
                <a:latin typeface="Calibri"/>
                <a:cs typeface="Calibri"/>
              </a:rPr>
              <a:t>you </a:t>
            </a:r>
            <a:r>
              <a:rPr sz="2000" dirty="0">
                <a:solidFill>
                  <a:srgbClr val="C00000"/>
                </a:solidFill>
                <a:latin typeface="Calibri"/>
                <a:cs typeface="Calibri"/>
              </a:rPr>
              <a:t>will </a:t>
            </a:r>
            <a:r>
              <a:rPr sz="2000" spc="-10" dirty="0">
                <a:solidFill>
                  <a:srgbClr val="C00000"/>
                </a:solidFill>
                <a:latin typeface="Calibri"/>
                <a:cs typeface="Calibri"/>
              </a:rPr>
              <a:t>get </a:t>
            </a:r>
            <a:r>
              <a:rPr sz="2000" spc="-5" dirty="0">
                <a:solidFill>
                  <a:srgbClr val="C00000"/>
                </a:solidFill>
                <a:latin typeface="Calibri"/>
                <a:cs typeface="Calibri"/>
              </a:rPr>
              <a:t>well </a:t>
            </a:r>
            <a:r>
              <a:rPr sz="2000" spc="-10" dirty="0">
                <a:solidFill>
                  <a:srgbClr val="C00000"/>
                </a:solidFill>
                <a:latin typeface="Calibri"/>
                <a:cs typeface="Calibri"/>
              </a:rPr>
              <a:t>rehearsed</a:t>
            </a:r>
            <a:r>
              <a:rPr sz="2000" spc="35" dirty="0">
                <a:solidFill>
                  <a:srgbClr val="C00000"/>
                </a:solidFill>
                <a:latin typeface="Calibri"/>
                <a:cs typeface="Calibri"/>
              </a:rPr>
              <a:t> </a:t>
            </a:r>
            <a:r>
              <a:rPr sz="2000" spc="-10" dirty="0">
                <a:solidFill>
                  <a:srgbClr val="C00000"/>
                </a:solidFill>
                <a:latin typeface="Calibri"/>
                <a:cs typeface="Calibri"/>
              </a:rPr>
              <a:t>answers</a:t>
            </a:r>
            <a:endParaRPr sz="2000" dirty="0">
              <a:latin typeface="Calibri"/>
              <a:cs typeface="Calibri"/>
            </a:endParaRPr>
          </a:p>
          <a:p>
            <a:pPr marL="241300" indent="-228600">
              <a:lnSpc>
                <a:spcPct val="100000"/>
              </a:lnSpc>
              <a:buFont typeface="Arial"/>
              <a:buChar char="•"/>
              <a:tabLst>
                <a:tab pos="240665" algn="l"/>
                <a:tab pos="241300" algn="l"/>
              </a:tabLst>
            </a:pPr>
            <a:r>
              <a:rPr sz="2000" spc="-10" dirty="0" smtClean="0">
                <a:latin typeface="Calibri"/>
                <a:cs typeface="Calibri"/>
              </a:rPr>
              <a:t>Start </a:t>
            </a:r>
            <a:r>
              <a:rPr sz="2000" spc="-10" dirty="0">
                <a:latin typeface="Calibri"/>
                <a:cs typeface="Calibri"/>
              </a:rPr>
              <a:t>recording</a:t>
            </a:r>
            <a:endParaRPr sz="2000" dirty="0">
              <a:latin typeface="Calibri"/>
              <a:cs typeface="Calibri"/>
            </a:endParaRPr>
          </a:p>
          <a:p>
            <a:pPr marL="241300" marR="193675" indent="-228600">
              <a:lnSpc>
                <a:spcPct val="72000"/>
              </a:lnSpc>
              <a:spcBef>
                <a:spcPts val="1145"/>
              </a:spcBef>
              <a:buFont typeface="Arial"/>
              <a:buChar char="•"/>
              <a:tabLst>
                <a:tab pos="240665" algn="l"/>
                <a:tab pos="241300" algn="l"/>
              </a:tabLst>
            </a:pPr>
            <a:r>
              <a:rPr sz="2000" spc="-10" dirty="0" smtClean="0">
                <a:latin typeface="Calibri"/>
                <a:cs typeface="Calibri"/>
              </a:rPr>
              <a:t>Introduce </a:t>
            </a:r>
            <a:r>
              <a:rPr sz="2000" spc="-5" dirty="0">
                <a:latin typeface="Calibri"/>
                <a:cs typeface="Calibri"/>
              </a:rPr>
              <a:t>them </a:t>
            </a:r>
            <a:r>
              <a:rPr sz="2000" spc="-10" dirty="0">
                <a:latin typeface="Calibri"/>
                <a:cs typeface="Calibri"/>
              </a:rPr>
              <a:t>at </a:t>
            </a:r>
            <a:r>
              <a:rPr sz="2000" spc="-5" dirty="0">
                <a:latin typeface="Calibri"/>
                <a:cs typeface="Calibri"/>
              </a:rPr>
              <a:t>the </a:t>
            </a:r>
            <a:r>
              <a:rPr sz="2000" spc="-15" dirty="0">
                <a:latin typeface="Calibri"/>
                <a:cs typeface="Calibri"/>
              </a:rPr>
              <a:t>start </a:t>
            </a:r>
            <a:r>
              <a:rPr sz="2000" spc="-5" dirty="0">
                <a:latin typeface="Calibri"/>
                <a:cs typeface="Calibri"/>
              </a:rPr>
              <a:t>of the </a:t>
            </a:r>
            <a:r>
              <a:rPr sz="2000" spc="-10" dirty="0">
                <a:latin typeface="Calibri"/>
                <a:cs typeface="Calibri"/>
              </a:rPr>
              <a:t>recording </a:t>
            </a:r>
            <a:r>
              <a:rPr sz="2000" dirty="0">
                <a:latin typeface="Calibri"/>
                <a:cs typeface="Calibri"/>
              </a:rPr>
              <a:t>: </a:t>
            </a:r>
            <a:r>
              <a:rPr sz="2000" spc="-5" dirty="0">
                <a:latin typeface="Calibri"/>
                <a:cs typeface="Calibri"/>
              </a:rPr>
              <a:t>“I am interviewing Jacinda Ardern, the </a:t>
            </a:r>
            <a:r>
              <a:rPr sz="2000" spc="-10" dirty="0">
                <a:latin typeface="Calibri"/>
                <a:cs typeface="Calibri"/>
              </a:rPr>
              <a:t>Labour </a:t>
            </a:r>
            <a:r>
              <a:rPr sz="2000" dirty="0">
                <a:latin typeface="Calibri"/>
                <a:cs typeface="Calibri"/>
              </a:rPr>
              <a:t>Prime </a:t>
            </a:r>
            <a:r>
              <a:rPr sz="2000" spc="-10" dirty="0">
                <a:latin typeface="Calibri"/>
                <a:cs typeface="Calibri"/>
              </a:rPr>
              <a:t>Minister </a:t>
            </a:r>
            <a:r>
              <a:rPr sz="2000" spc="-5" dirty="0">
                <a:latin typeface="Calibri"/>
                <a:cs typeface="Calibri"/>
              </a:rPr>
              <a:t>of New </a:t>
            </a:r>
            <a:r>
              <a:rPr sz="2000" spc="-10" dirty="0">
                <a:latin typeface="Calibri"/>
                <a:cs typeface="Calibri"/>
              </a:rPr>
              <a:t>Zealand, </a:t>
            </a:r>
            <a:r>
              <a:rPr sz="2000" spc="-5" dirty="0">
                <a:latin typeface="Calibri"/>
                <a:cs typeface="Calibri"/>
              </a:rPr>
              <a:t>on </a:t>
            </a:r>
            <a:r>
              <a:rPr sz="2000" dirty="0">
                <a:latin typeface="Calibri"/>
                <a:cs typeface="Calibri"/>
              </a:rPr>
              <a:t>28 </a:t>
            </a:r>
            <a:r>
              <a:rPr sz="2000" spc="-10" dirty="0">
                <a:latin typeface="Calibri"/>
                <a:cs typeface="Calibri"/>
              </a:rPr>
              <a:t>March </a:t>
            </a:r>
            <a:r>
              <a:rPr sz="2000" spc="-25" dirty="0">
                <a:latin typeface="Calibri"/>
                <a:cs typeface="Calibri"/>
              </a:rPr>
              <a:t>2017”.  </a:t>
            </a:r>
            <a:r>
              <a:rPr sz="2000" spc="-45" dirty="0">
                <a:latin typeface="Calibri"/>
                <a:cs typeface="Calibri"/>
              </a:rPr>
              <a:t>You </a:t>
            </a:r>
            <a:r>
              <a:rPr sz="2000" spc="-10" dirty="0">
                <a:latin typeface="Calibri"/>
                <a:cs typeface="Calibri"/>
              </a:rPr>
              <a:t>can </a:t>
            </a:r>
            <a:r>
              <a:rPr sz="2000" spc="-5" dirty="0">
                <a:latin typeface="Calibri"/>
                <a:cs typeface="Calibri"/>
              </a:rPr>
              <a:t>check with them </a:t>
            </a:r>
            <a:r>
              <a:rPr sz="2000" spc="-10" dirty="0">
                <a:latin typeface="Calibri"/>
                <a:cs typeface="Calibri"/>
              </a:rPr>
              <a:t>that you </a:t>
            </a:r>
            <a:r>
              <a:rPr sz="2000" spc="-15" dirty="0">
                <a:latin typeface="Calibri"/>
                <a:cs typeface="Calibri"/>
              </a:rPr>
              <a:t>have </a:t>
            </a:r>
            <a:r>
              <a:rPr sz="2000" spc="-10" dirty="0">
                <a:latin typeface="Calibri"/>
                <a:cs typeface="Calibri"/>
              </a:rPr>
              <a:t>got </a:t>
            </a:r>
            <a:r>
              <a:rPr sz="2000" spc="-5" dirty="0">
                <a:latin typeface="Calibri"/>
                <a:cs typeface="Calibri"/>
              </a:rPr>
              <a:t>their title correct which </a:t>
            </a:r>
            <a:r>
              <a:rPr sz="2000" dirty="0">
                <a:latin typeface="Calibri"/>
                <a:cs typeface="Calibri"/>
              </a:rPr>
              <a:t>is </a:t>
            </a:r>
            <a:r>
              <a:rPr sz="2000" spc="-5" dirty="0">
                <a:latin typeface="Calibri"/>
                <a:cs typeface="Calibri"/>
              </a:rPr>
              <a:t>how </a:t>
            </a:r>
            <a:r>
              <a:rPr sz="2000" spc="-10" dirty="0">
                <a:latin typeface="Calibri"/>
                <a:cs typeface="Calibri"/>
              </a:rPr>
              <a:t>you </a:t>
            </a:r>
            <a:r>
              <a:rPr sz="2000" dirty="0">
                <a:latin typeface="Calibri"/>
                <a:cs typeface="Calibri"/>
              </a:rPr>
              <a:t>will </a:t>
            </a:r>
            <a:r>
              <a:rPr sz="2000" spc="-10" dirty="0">
                <a:latin typeface="Calibri"/>
                <a:cs typeface="Calibri"/>
              </a:rPr>
              <a:t>reference </a:t>
            </a:r>
            <a:r>
              <a:rPr sz="2000" spc="-5" dirty="0">
                <a:latin typeface="Calibri"/>
                <a:cs typeface="Calibri"/>
              </a:rPr>
              <a:t>them </a:t>
            </a:r>
            <a:r>
              <a:rPr sz="2000" dirty="0">
                <a:latin typeface="Calibri"/>
                <a:cs typeface="Calibri"/>
              </a:rPr>
              <a:t>in </a:t>
            </a:r>
            <a:r>
              <a:rPr sz="2000" spc="-10" dirty="0">
                <a:latin typeface="Calibri"/>
                <a:cs typeface="Calibri"/>
              </a:rPr>
              <a:t>your</a:t>
            </a:r>
            <a:r>
              <a:rPr sz="2000" spc="130" dirty="0">
                <a:latin typeface="Calibri"/>
                <a:cs typeface="Calibri"/>
              </a:rPr>
              <a:t> </a:t>
            </a:r>
            <a:r>
              <a:rPr sz="2000" spc="-5" dirty="0">
                <a:latin typeface="Calibri"/>
                <a:cs typeface="Calibri"/>
              </a:rPr>
              <a:t>writing.</a:t>
            </a:r>
            <a:endParaRPr sz="2000" dirty="0">
              <a:latin typeface="Calibri"/>
              <a:cs typeface="Calibri"/>
            </a:endParaRPr>
          </a:p>
          <a:p>
            <a:pPr marL="241300" indent="-228600">
              <a:lnSpc>
                <a:spcPct val="100000"/>
              </a:lnSpc>
              <a:buFont typeface="Arial"/>
              <a:buChar char="•"/>
              <a:tabLst>
                <a:tab pos="240665" algn="l"/>
                <a:tab pos="241300" algn="l"/>
              </a:tabLst>
            </a:pPr>
            <a:r>
              <a:rPr sz="2000" spc="-15" dirty="0" smtClean="0">
                <a:solidFill>
                  <a:srgbClr val="C00000"/>
                </a:solidFill>
                <a:latin typeface="Calibri"/>
                <a:cs typeface="Calibri"/>
              </a:rPr>
              <a:t>Make </a:t>
            </a:r>
            <a:r>
              <a:rPr sz="2000" spc="-10" dirty="0">
                <a:solidFill>
                  <a:srgbClr val="C00000"/>
                </a:solidFill>
                <a:latin typeface="Calibri"/>
                <a:cs typeface="Calibri"/>
              </a:rPr>
              <a:t>sure you </a:t>
            </a:r>
            <a:r>
              <a:rPr sz="2000" spc="-5" dirty="0">
                <a:solidFill>
                  <a:srgbClr val="C00000"/>
                </a:solidFill>
                <a:latin typeface="Calibri"/>
                <a:cs typeface="Calibri"/>
              </a:rPr>
              <a:t>label </a:t>
            </a:r>
            <a:r>
              <a:rPr sz="2000" spc="-10" dirty="0">
                <a:solidFill>
                  <a:srgbClr val="C00000"/>
                </a:solidFill>
                <a:latin typeface="Calibri"/>
                <a:cs typeface="Calibri"/>
              </a:rPr>
              <a:t>your recording at </a:t>
            </a:r>
            <a:r>
              <a:rPr sz="2000" spc="-5" dirty="0">
                <a:solidFill>
                  <a:srgbClr val="C00000"/>
                </a:solidFill>
                <a:latin typeface="Calibri"/>
                <a:cs typeface="Calibri"/>
              </a:rPr>
              <a:t>the time of the interview and double check </a:t>
            </a:r>
            <a:r>
              <a:rPr sz="2000" spc="-10" dirty="0">
                <a:solidFill>
                  <a:srgbClr val="C00000"/>
                </a:solidFill>
                <a:latin typeface="Calibri"/>
                <a:cs typeface="Calibri"/>
              </a:rPr>
              <a:t>you </a:t>
            </a:r>
            <a:r>
              <a:rPr sz="2000" spc="-15" dirty="0">
                <a:solidFill>
                  <a:srgbClr val="C00000"/>
                </a:solidFill>
                <a:latin typeface="Calibri"/>
                <a:cs typeface="Calibri"/>
              </a:rPr>
              <a:t>have </a:t>
            </a:r>
            <a:r>
              <a:rPr sz="2000" spc="-5" dirty="0">
                <a:solidFill>
                  <a:srgbClr val="C00000"/>
                </a:solidFill>
                <a:latin typeface="Calibri"/>
                <a:cs typeface="Calibri"/>
              </a:rPr>
              <a:t>the spelling and </a:t>
            </a:r>
            <a:r>
              <a:rPr sz="2000" spc="-10" dirty="0">
                <a:solidFill>
                  <a:srgbClr val="C00000"/>
                </a:solidFill>
                <a:latin typeface="Calibri"/>
                <a:cs typeface="Calibri"/>
              </a:rPr>
              <a:t>details</a:t>
            </a:r>
            <a:r>
              <a:rPr sz="2000" spc="135" dirty="0">
                <a:solidFill>
                  <a:srgbClr val="C00000"/>
                </a:solidFill>
                <a:latin typeface="Calibri"/>
                <a:cs typeface="Calibri"/>
              </a:rPr>
              <a:t> </a:t>
            </a:r>
            <a:r>
              <a:rPr sz="2000" spc="-5" dirty="0">
                <a:solidFill>
                  <a:srgbClr val="C00000"/>
                </a:solidFill>
                <a:latin typeface="Calibri"/>
                <a:cs typeface="Calibri"/>
              </a:rPr>
              <a:t>correct.</a:t>
            </a:r>
            <a:endParaRPr sz="2000" dirty="0">
              <a:latin typeface="Calibri"/>
              <a:cs typeface="Calibri"/>
            </a:endParaRPr>
          </a:p>
          <a:p>
            <a:pPr marL="241300" indent="-228600">
              <a:lnSpc>
                <a:spcPct val="100000"/>
              </a:lnSpc>
              <a:buFont typeface="Arial"/>
              <a:buChar char="•"/>
              <a:tabLst>
                <a:tab pos="240665" algn="l"/>
                <a:tab pos="241300" algn="l"/>
              </a:tabLst>
            </a:pPr>
            <a:r>
              <a:rPr sz="2000" spc="-5" dirty="0" smtClean="0">
                <a:latin typeface="Calibri"/>
                <a:cs typeface="Calibri"/>
              </a:rPr>
              <a:t>Then</a:t>
            </a:r>
            <a:r>
              <a:rPr sz="2000" spc="-5" dirty="0">
                <a:latin typeface="Calibri"/>
                <a:cs typeface="Calibri"/>
              </a:rPr>
              <a:t>, ask </a:t>
            </a:r>
            <a:r>
              <a:rPr sz="2000" spc="-10" dirty="0">
                <a:latin typeface="Calibri"/>
                <a:cs typeface="Calibri"/>
              </a:rPr>
              <a:t>your first </a:t>
            </a:r>
            <a:r>
              <a:rPr sz="2000" spc="-5" dirty="0">
                <a:latin typeface="Calibri"/>
                <a:cs typeface="Calibri"/>
              </a:rPr>
              <a:t>question which should be </a:t>
            </a:r>
            <a:r>
              <a:rPr sz="2000" spc="-10" dirty="0">
                <a:latin typeface="Calibri"/>
                <a:cs typeface="Calibri"/>
              </a:rPr>
              <a:t>factual </a:t>
            </a:r>
            <a:r>
              <a:rPr sz="2000" dirty="0">
                <a:latin typeface="Calibri"/>
                <a:cs typeface="Calibri"/>
              </a:rPr>
              <a:t>ie. </a:t>
            </a:r>
            <a:r>
              <a:rPr sz="2000" spc="-5" dirty="0">
                <a:latin typeface="Calibri"/>
                <a:cs typeface="Calibri"/>
              </a:rPr>
              <a:t>confirming their title </a:t>
            </a:r>
            <a:r>
              <a:rPr sz="2000" spc="-20" dirty="0">
                <a:latin typeface="Calibri"/>
                <a:cs typeface="Calibri"/>
              </a:rPr>
              <a:t>descriptor, </a:t>
            </a:r>
            <a:r>
              <a:rPr sz="2000" spc="-5" dirty="0">
                <a:latin typeface="Calibri"/>
                <a:cs typeface="Calibri"/>
              </a:rPr>
              <a:t>confirming their </a:t>
            </a:r>
            <a:r>
              <a:rPr sz="2000" spc="-10" dirty="0">
                <a:latin typeface="Calibri"/>
                <a:cs typeface="Calibri"/>
              </a:rPr>
              <a:t>role </a:t>
            </a:r>
            <a:r>
              <a:rPr sz="2000" spc="-5" dirty="0">
                <a:latin typeface="Calibri"/>
                <a:cs typeface="Calibri"/>
              </a:rPr>
              <a:t>or position of authority or expertise.</a:t>
            </a:r>
            <a:endParaRPr sz="2000" dirty="0">
              <a:latin typeface="Calibri"/>
              <a:cs typeface="Calibri"/>
            </a:endParaRPr>
          </a:p>
          <a:p>
            <a:pPr marL="241300" indent="-228600">
              <a:lnSpc>
                <a:spcPct val="100000"/>
              </a:lnSpc>
              <a:buFont typeface="Arial"/>
              <a:buChar char="•"/>
              <a:tabLst>
                <a:tab pos="240665" algn="l"/>
                <a:tab pos="241300" algn="l"/>
              </a:tabLst>
            </a:pPr>
            <a:r>
              <a:rPr sz="2000" spc="-5" dirty="0" smtClean="0">
                <a:latin typeface="Calibri"/>
                <a:cs typeface="Calibri"/>
              </a:rPr>
              <a:t>Don’t </a:t>
            </a:r>
            <a:r>
              <a:rPr sz="2000" spc="-5" dirty="0">
                <a:latin typeface="Calibri"/>
                <a:cs typeface="Calibri"/>
              </a:rPr>
              <a:t>ask them </a:t>
            </a:r>
            <a:r>
              <a:rPr sz="2000" spc="-15" dirty="0">
                <a:latin typeface="Calibri"/>
                <a:cs typeface="Calibri"/>
              </a:rPr>
              <a:t>for </a:t>
            </a:r>
            <a:r>
              <a:rPr sz="2000" spc="-5" dirty="0">
                <a:latin typeface="Calibri"/>
                <a:cs typeface="Calibri"/>
              </a:rPr>
              <a:t>their working </a:t>
            </a:r>
            <a:r>
              <a:rPr sz="2000" spc="-10" dirty="0">
                <a:latin typeface="Calibri"/>
                <a:cs typeface="Calibri"/>
              </a:rPr>
              <a:t>history etc </a:t>
            </a:r>
            <a:r>
              <a:rPr sz="2000" spc="-5" dirty="0">
                <a:latin typeface="Calibri"/>
                <a:cs typeface="Calibri"/>
              </a:rPr>
              <a:t>they </a:t>
            </a:r>
            <a:r>
              <a:rPr sz="2000" spc="-15" dirty="0">
                <a:latin typeface="Calibri"/>
                <a:cs typeface="Calibri"/>
              </a:rPr>
              <a:t>may </a:t>
            </a:r>
            <a:r>
              <a:rPr sz="2000" spc="-10" dirty="0">
                <a:latin typeface="Calibri"/>
                <a:cs typeface="Calibri"/>
              </a:rPr>
              <a:t>never </a:t>
            </a:r>
            <a:r>
              <a:rPr sz="2000" spc="-15" dirty="0">
                <a:latin typeface="Calibri"/>
                <a:cs typeface="Calibri"/>
              </a:rPr>
              <a:t>stop</a:t>
            </a:r>
            <a:r>
              <a:rPr sz="2000" spc="50" dirty="0">
                <a:latin typeface="Calibri"/>
                <a:cs typeface="Calibri"/>
              </a:rPr>
              <a:t> </a:t>
            </a:r>
            <a:r>
              <a:rPr sz="2000" spc="-10" dirty="0">
                <a:latin typeface="Calibri"/>
                <a:cs typeface="Calibri"/>
              </a:rPr>
              <a:t>talking.</a:t>
            </a:r>
            <a:endParaRPr sz="20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019" y="155608"/>
            <a:ext cx="2280285" cy="683260"/>
          </a:xfrm>
          <a:prstGeom prst="rect">
            <a:avLst/>
          </a:prstGeom>
        </p:spPr>
        <p:txBody>
          <a:bodyPr vert="horz" wrap="square" lIns="0" tIns="13970" rIns="0" bIns="0" rtlCol="0">
            <a:spAutoFit/>
          </a:bodyPr>
          <a:lstStyle/>
          <a:p>
            <a:pPr marL="12700">
              <a:lnSpc>
                <a:spcPct val="100000"/>
              </a:lnSpc>
              <a:spcBef>
                <a:spcPts val="110"/>
              </a:spcBef>
            </a:pPr>
            <a:r>
              <a:rPr sz="4300" spc="30" dirty="0"/>
              <a:t>Questions</a:t>
            </a:r>
            <a:endParaRPr sz="4300"/>
          </a:p>
        </p:txBody>
      </p:sp>
      <p:sp>
        <p:nvSpPr>
          <p:cNvPr id="3" name="object 3"/>
          <p:cNvSpPr txBox="1"/>
          <p:nvPr/>
        </p:nvSpPr>
        <p:spPr>
          <a:xfrm>
            <a:off x="284685" y="1035812"/>
            <a:ext cx="10833100" cy="2835905"/>
          </a:xfrm>
          <a:prstGeom prst="rect">
            <a:avLst/>
          </a:prstGeom>
        </p:spPr>
        <p:txBody>
          <a:bodyPr vert="horz" wrap="square" lIns="0" tIns="67310" rIns="0" bIns="0" rtlCol="0">
            <a:spAutoFit/>
          </a:bodyPr>
          <a:lstStyle/>
          <a:p>
            <a:pPr marL="1817370" indent="-228600">
              <a:lnSpc>
                <a:spcPct val="100000"/>
              </a:lnSpc>
              <a:spcBef>
                <a:spcPts val="530"/>
              </a:spcBef>
              <a:buFont typeface="Arial"/>
              <a:buChar char="•"/>
              <a:tabLst>
                <a:tab pos="1817370" algn="l"/>
                <a:tab pos="1818005" algn="l"/>
              </a:tabLst>
            </a:pPr>
            <a:r>
              <a:rPr sz="1800" spc="-10" dirty="0">
                <a:solidFill>
                  <a:srgbClr val="C00000"/>
                </a:solidFill>
                <a:latin typeface="Calibri"/>
                <a:cs typeface="Calibri"/>
              </a:rPr>
              <a:t>There are </a:t>
            </a:r>
            <a:r>
              <a:rPr sz="1800" spc="-5" dirty="0">
                <a:solidFill>
                  <a:srgbClr val="C00000"/>
                </a:solidFill>
                <a:latin typeface="Calibri"/>
                <a:cs typeface="Calibri"/>
              </a:rPr>
              <a:t>only </a:t>
            </a:r>
            <a:r>
              <a:rPr sz="1800" spc="-10" dirty="0">
                <a:solidFill>
                  <a:srgbClr val="C00000"/>
                </a:solidFill>
                <a:latin typeface="Calibri"/>
                <a:cs typeface="Calibri"/>
              </a:rPr>
              <a:t>variations </a:t>
            </a:r>
            <a:r>
              <a:rPr sz="1800" dirty="0">
                <a:solidFill>
                  <a:srgbClr val="C00000"/>
                </a:solidFill>
                <a:latin typeface="Calibri"/>
                <a:cs typeface="Calibri"/>
              </a:rPr>
              <a:t>of </a:t>
            </a:r>
            <a:r>
              <a:rPr sz="1800" spc="-5" dirty="0">
                <a:solidFill>
                  <a:srgbClr val="C00000"/>
                </a:solidFill>
                <a:latin typeface="Calibri"/>
                <a:cs typeface="Calibri"/>
              </a:rPr>
              <a:t>six basic questions. Who? </a:t>
            </a:r>
            <a:r>
              <a:rPr sz="1800" spc="-10" dirty="0">
                <a:solidFill>
                  <a:srgbClr val="C00000"/>
                </a:solidFill>
                <a:latin typeface="Calibri"/>
                <a:cs typeface="Calibri"/>
              </a:rPr>
              <a:t>What? Where? </a:t>
            </a:r>
            <a:r>
              <a:rPr sz="1800" spc="-5" dirty="0">
                <a:solidFill>
                  <a:srgbClr val="C00000"/>
                </a:solidFill>
                <a:latin typeface="Calibri"/>
                <a:cs typeface="Calibri"/>
              </a:rPr>
              <a:t>When? </a:t>
            </a:r>
            <a:r>
              <a:rPr sz="1800" spc="-10" dirty="0" smtClean="0">
                <a:solidFill>
                  <a:srgbClr val="C00000"/>
                </a:solidFill>
                <a:latin typeface="Calibri"/>
                <a:cs typeface="Calibri"/>
              </a:rPr>
              <a:t>Why?</a:t>
            </a:r>
            <a:r>
              <a:rPr lang="en-NZ" spc="-5" dirty="0" smtClean="0">
                <a:solidFill>
                  <a:srgbClr val="C00000"/>
                </a:solidFill>
                <a:cs typeface="Calibri"/>
              </a:rPr>
              <a:t> How?</a:t>
            </a:r>
            <a:r>
              <a:rPr lang="en-NZ" spc="160" dirty="0" smtClean="0">
                <a:solidFill>
                  <a:srgbClr val="C00000"/>
                </a:solidFill>
                <a:cs typeface="Calibri"/>
              </a:rPr>
              <a:t> </a:t>
            </a:r>
            <a:endParaRPr sz="1800" dirty="0">
              <a:latin typeface="Calibri"/>
              <a:cs typeface="Calibri"/>
            </a:endParaRPr>
          </a:p>
          <a:p>
            <a:pPr marL="12700" marR="5080">
              <a:lnSpc>
                <a:spcPct val="70000"/>
              </a:lnSpc>
              <a:spcBef>
                <a:spcPts val="1080"/>
              </a:spcBef>
            </a:pPr>
            <a:r>
              <a:rPr sz="1800" spc="-5" dirty="0">
                <a:latin typeface="Calibri"/>
                <a:cs typeface="Calibri"/>
              </a:rPr>
              <a:t>Should </a:t>
            </a:r>
            <a:r>
              <a:rPr sz="1800" dirty="0">
                <a:latin typeface="Calibri"/>
                <a:cs typeface="Calibri"/>
              </a:rPr>
              <a:t>be open ended </a:t>
            </a:r>
            <a:r>
              <a:rPr sz="1800" spc="-30" dirty="0">
                <a:latin typeface="Calibri"/>
                <a:cs typeface="Calibri"/>
              </a:rPr>
              <a:t>“can </a:t>
            </a:r>
            <a:r>
              <a:rPr sz="1800" spc="-10" dirty="0">
                <a:latin typeface="Calibri"/>
                <a:cs typeface="Calibri"/>
              </a:rPr>
              <a:t>you tell </a:t>
            </a:r>
            <a:r>
              <a:rPr sz="1800" spc="-5" dirty="0">
                <a:latin typeface="Calibri"/>
                <a:cs typeface="Calibri"/>
              </a:rPr>
              <a:t>me </a:t>
            </a:r>
            <a:r>
              <a:rPr sz="1800" spc="-20" dirty="0">
                <a:latin typeface="Calibri"/>
                <a:cs typeface="Calibri"/>
              </a:rPr>
              <a:t>about..” “one way </a:t>
            </a:r>
            <a:r>
              <a:rPr sz="1800" dirty="0">
                <a:latin typeface="Calibri"/>
                <a:cs typeface="Calibri"/>
              </a:rPr>
              <a:t>of </a:t>
            </a:r>
            <a:r>
              <a:rPr sz="1800" spc="-5" dirty="0">
                <a:latin typeface="Calibri"/>
                <a:cs typeface="Calibri"/>
              </a:rPr>
              <a:t>looking </a:t>
            </a:r>
            <a:r>
              <a:rPr sz="1800" spc="-10" dirty="0">
                <a:latin typeface="Calibri"/>
                <a:cs typeface="Calibri"/>
              </a:rPr>
              <a:t>at </a:t>
            </a:r>
            <a:r>
              <a:rPr sz="1800" spc="-5" dirty="0">
                <a:latin typeface="Calibri"/>
                <a:cs typeface="Calibri"/>
              </a:rPr>
              <a:t>this issue is …how would </a:t>
            </a:r>
            <a:r>
              <a:rPr sz="1800" spc="-10" dirty="0">
                <a:latin typeface="Calibri"/>
                <a:cs typeface="Calibri"/>
              </a:rPr>
              <a:t>you </a:t>
            </a:r>
            <a:r>
              <a:rPr sz="1800" spc="-5" dirty="0" smtClean="0">
                <a:latin typeface="Calibri"/>
                <a:cs typeface="Calibri"/>
              </a:rPr>
              <a:t>respond </a:t>
            </a:r>
            <a:r>
              <a:rPr sz="1800" spc="-15" dirty="0">
                <a:latin typeface="Calibri"/>
                <a:cs typeface="Calibri"/>
              </a:rPr>
              <a:t>to </a:t>
            </a:r>
            <a:r>
              <a:rPr sz="1800" spc="-10" dirty="0">
                <a:latin typeface="Calibri"/>
                <a:cs typeface="Calibri"/>
              </a:rPr>
              <a:t>that  </a:t>
            </a:r>
            <a:r>
              <a:rPr sz="1800" spc="-15" dirty="0">
                <a:latin typeface="Calibri"/>
                <a:cs typeface="Calibri"/>
              </a:rPr>
              <a:t>perspective?..”</a:t>
            </a:r>
            <a:endParaRPr sz="1800" dirty="0">
              <a:latin typeface="Calibri"/>
              <a:cs typeface="Calibri"/>
            </a:endParaRPr>
          </a:p>
          <a:p>
            <a:pPr>
              <a:lnSpc>
                <a:spcPct val="100000"/>
              </a:lnSpc>
              <a:spcBef>
                <a:spcPts val="15"/>
              </a:spcBef>
            </a:pPr>
            <a:endParaRPr sz="2450" dirty="0">
              <a:latin typeface="Times New Roman"/>
              <a:cs typeface="Times New Roman"/>
            </a:endParaRPr>
          </a:p>
          <a:p>
            <a:pPr marL="241300" indent="-228600">
              <a:lnSpc>
                <a:spcPct val="100000"/>
              </a:lnSpc>
              <a:buFont typeface="Arial"/>
              <a:buChar char="•"/>
              <a:tabLst>
                <a:tab pos="240665" algn="l"/>
                <a:tab pos="241300" algn="l"/>
              </a:tabLst>
            </a:pPr>
            <a:r>
              <a:rPr sz="1800" spc="-15" dirty="0">
                <a:latin typeface="Calibri"/>
                <a:cs typeface="Calibri"/>
              </a:rPr>
              <a:t>Avoid </a:t>
            </a:r>
            <a:r>
              <a:rPr sz="1800" spc="-10" dirty="0">
                <a:latin typeface="Calibri"/>
                <a:cs typeface="Calibri"/>
              </a:rPr>
              <a:t>phrasing your </a:t>
            </a:r>
            <a:r>
              <a:rPr sz="1800" spc="-5" dirty="0">
                <a:latin typeface="Calibri"/>
                <a:cs typeface="Calibri"/>
              </a:rPr>
              <a:t>question so it could </a:t>
            </a:r>
            <a:r>
              <a:rPr sz="1800" spc="-15" dirty="0">
                <a:latin typeface="Calibri"/>
                <a:cs typeface="Calibri"/>
              </a:rPr>
              <a:t>convey </a:t>
            </a:r>
            <a:r>
              <a:rPr sz="1800" spc="-10" dirty="0">
                <a:latin typeface="Calibri"/>
                <a:cs typeface="Calibri"/>
              </a:rPr>
              <a:t>your personal pre-determined </a:t>
            </a:r>
            <a:r>
              <a:rPr sz="1800" spc="-5" dirty="0">
                <a:latin typeface="Calibri"/>
                <a:cs typeface="Calibri"/>
              </a:rPr>
              <a:t>point </a:t>
            </a:r>
            <a:r>
              <a:rPr sz="1800" dirty="0">
                <a:latin typeface="Calibri"/>
                <a:cs typeface="Calibri"/>
              </a:rPr>
              <a:t>of</a:t>
            </a:r>
            <a:r>
              <a:rPr sz="1800" spc="160" dirty="0">
                <a:latin typeface="Calibri"/>
                <a:cs typeface="Calibri"/>
              </a:rPr>
              <a:t> </a:t>
            </a:r>
            <a:r>
              <a:rPr sz="1800" spc="-25" dirty="0">
                <a:latin typeface="Calibri"/>
                <a:cs typeface="Calibri"/>
              </a:rPr>
              <a:t>view.</a:t>
            </a:r>
            <a:endParaRPr sz="1800" dirty="0">
              <a:latin typeface="Calibri"/>
              <a:cs typeface="Calibri"/>
            </a:endParaRPr>
          </a:p>
          <a:p>
            <a:pPr>
              <a:lnSpc>
                <a:spcPct val="100000"/>
              </a:lnSpc>
              <a:spcBef>
                <a:spcPts val="15"/>
              </a:spcBef>
              <a:buFont typeface="Arial"/>
              <a:buChar char="•"/>
            </a:pPr>
            <a:endParaRPr sz="2450" dirty="0">
              <a:latin typeface="Times New Roman"/>
              <a:cs typeface="Times New Roman"/>
            </a:endParaRPr>
          </a:p>
          <a:p>
            <a:pPr marL="241300" indent="-228600">
              <a:lnSpc>
                <a:spcPct val="100000"/>
              </a:lnSpc>
              <a:buFont typeface="Arial"/>
              <a:buChar char="•"/>
              <a:tabLst>
                <a:tab pos="240665" algn="l"/>
                <a:tab pos="241300" algn="l"/>
              </a:tabLst>
            </a:pPr>
            <a:r>
              <a:rPr sz="1800" spc="-5" dirty="0">
                <a:latin typeface="Calibri"/>
                <a:cs typeface="Calibri"/>
              </a:rPr>
              <a:t>Shorter questions </a:t>
            </a:r>
            <a:r>
              <a:rPr sz="1800" spc="-10" dirty="0">
                <a:latin typeface="Calibri"/>
                <a:cs typeface="Calibri"/>
              </a:rPr>
              <a:t>are </a:t>
            </a:r>
            <a:r>
              <a:rPr sz="1800" spc="-15" dirty="0">
                <a:latin typeface="Calibri"/>
                <a:cs typeface="Calibri"/>
              </a:rPr>
              <a:t>better </a:t>
            </a:r>
            <a:r>
              <a:rPr sz="1800" spc="-5" dirty="0">
                <a:latin typeface="Calibri"/>
                <a:cs typeface="Calibri"/>
              </a:rPr>
              <a:t>than longer </a:t>
            </a:r>
            <a:r>
              <a:rPr sz="1800" dirty="0">
                <a:latin typeface="Calibri"/>
                <a:cs typeface="Calibri"/>
              </a:rPr>
              <a:t>– be</a:t>
            </a:r>
            <a:r>
              <a:rPr sz="1800" spc="55" dirty="0">
                <a:latin typeface="Calibri"/>
                <a:cs typeface="Calibri"/>
              </a:rPr>
              <a:t> </a:t>
            </a:r>
            <a:r>
              <a:rPr sz="1800" spc="-5" dirty="0">
                <a:latin typeface="Calibri"/>
                <a:cs typeface="Calibri"/>
              </a:rPr>
              <a:t>concise</a:t>
            </a:r>
            <a:endParaRPr sz="1800" dirty="0">
              <a:latin typeface="Calibri"/>
              <a:cs typeface="Calibri"/>
            </a:endParaRPr>
          </a:p>
          <a:p>
            <a:pPr>
              <a:lnSpc>
                <a:spcPct val="100000"/>
              </a:lnSpc>
              <a:spcBef>
                <a:spcPts val="40"/>
              </a:spcBef>
              <a:buFont typeface="Arial"/>
              <a:buChar char="•"/>
            </a:pPr>
            <a:endParaRPr sz="2450" dirty="0">
              <a:latin typeface="Times New Roman"/>
              <a:cs typeface="Times New Roman"/>
            </a:endParaRPr>
          </a:p>
          <a:p>
            <a:pPr marL="241300" indent="-228600">
              <a:lnSpc>
                <a:spcPct val="100000"/>
              </a:lnSpc>
              <a:buFont typeface="Arial"/>
              <a:buChar char="•"/>
              <a:tabLst>
                <a:tab pos="240665" algn="l"/>
                <a:tab pos="241300" algn="l"/>
              </a:tabLst>
            </a:pPr>
            <a:r>
              <a:rPr sz="1800" spc="-5" dirty="0">
                <a:latin typeface="Calibri"/>
                <a:cs typeface="Calibri"/>
              </a:rPr>
              <a:t>Ask questions </a:t>
            </a:r>
            <a:r>
              <a:rPr sz="1800" dirty="0">
                <a:latin typeface="Calibri"/>
                <a:cs typeface="Calibri"/>
              </a:rPr>
              <a:t>one </a:t>
            </a:r>
            <a:r>
              <a:rPr sz="1800" spc="-10" dirty="0">
                <a:latin typeface="Calibri"/>
                <a:cs typeface="Calibri"/>
              </a:rPr>
              <a:t>at </a:t>
            </a:r>
            <a:r>
              <a:rPr sz="1800" dirty="0">
                <a:latin typeface="Calibri"/>
                <a:cs typeface="Calibri"/>
              </a:rPr>
              <a:t>a </a:t>
            </a:r>
            <a:r>
              <a:rPr sz="1800" spc="-5" dirty="0">
                <a:latin typeface="Calibri"/>
                <a:cs typeface="Calibri"/>
              </a:rPr>
              <a:t>time </a:t>
            </a:r>
            <a:r>
              <a:rPr sz="1800" dirty="0">
                <a:latin typeface="Calibri"/>
                <a:cs typeface="Calibri"/>
              </a:rPr>
              <a:t>– don’t </a:t>
            </a:r>
            <a:r>
              <a:rPr sz="1800" spc="-5" dirty="0">
                <a:latin typeface="Calibri"/>
                <a:cs typeface="Calibri"/>
              </a:rPr>
              <a:t>lump </a:t>
            </a:r>
            <a:r>
              <a:rPr sz="1800" dirty="0">
                <a:latin typeface="Calibri"/>
                <a:cs typeface="Calibri"/>
              </a:rPr>
              <a:t>a </a:t>
            </a:r>
            <a:r>
              <a:rPr sz="1800" spc="-5" dirty="0">
                <a:latin typeface="Calibri"/>
                <a:cs typeface="Calibri"/>
              </a:rPr>
              <a:t>number </a:t>
            </a:r>
            <a:r>
              <a:rPr sz="1800" dirty="0">
                <a:latin typeface="Calibri"/>
                <a:cs typeface="Calibri"/>
              </a:rPr>
              <a:t>of </a:t>
            </a:r>
            <a:r>
              <a:rPr sz="1800" spc="-5" dirty="0">
                <a:latin typeface="Calibri"/>
                <a:cs typeface="Calibri"/>
              </a:rPr>
              <a:t>questions</a:t>
            </a:r>
            <a:r>
              <a:rPr sz="1800" spc="75" dirty="0">
                <a:latin typeface="Calibri"/>
                <a:cs typeface="Calibri"/>
              </a:rPr>
              <a:t> </a:t>
            </a:r>
            <a:r>
              <a:rPr sz="1800" spc="-10" dirty="0">
                <a:latin typeface="Calibri"/>
                <a:cs typeface="Calibri"/>
              </a:rPr>
              <a:t>together</a:t>
            </a:r>
            <a:endParaRPr sz="1800" dirty="0">
              <a:latin typeface="Calibri"/>
              <a:cs typeface="Calibri"/>
            </a:endParaRPr>
          </a:p>
        </p:txBody>
      </p:sp>
      <p:sp>
        <p:nvSpPr>
          <p:cNvPr id="4" name="object 4"/>
          <p:cNvSpPr txBox="1"/>
          <p:nvPr/>
        </p:nvSpPr>
        <p:spPr>
          <a:xfrm>
            <a:off x="284685" y="4163059"/>
            <a:ext cx="10847705"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800" spc="-5" dirty="0">
                <a:latin typeface="Calibri"/>
                <a:cs typeface="Calibri"/>
              </a:rPr>
              <a:t>Use clear language </a:t>
            </a:r>
            <a:r>
              <a:rPr sz="1800" dirty="0">
                <a:latin typeface="Calibri"/>
                <a:cs typeface="Calibri"/>
              </a:rPr>
              <a:t>– don’t </a:t>
            </a:r>
            <a:r>
              <a:rPr sz="1800" spc="-10" dirty="0">
                <a:latin typeface="Calibri"/>
                <a:cs typeface="Calibri"/>
              </a:rPr>
              <a:t>over complicate your </a:t>
            </a:r>
            <a:r>
              <a:rPr sz="1800" spc="-5" dirty="0">
                <a:latin typeface="Calibri"/>
                <a:cs typeface="Calibri"/>
              </a:rPr>
              <a:t>language. </a:t>
            </a:r>
            <a:r>
              <a:rPr sz="1800" spc="-50" dirty="0">
                <a:latin typeface="Calibri"/>
                <a:cs typeface="Calibri"/>
              </a:rPr>
              <a:t>You </a:t>
            </a:r>
            <a:r>
              <a:rPr sz="1800" spc="-5" dirty="0">
                <a:latin typeface="Calibri"/>
                <a:cs typeface="Calibri"/>
              </a:rPr>
              <a:t>can </a:t>
            </a:r>
            <a:r>
              <a:rPr sz="1800" spc="-10" dirty="0">
                <a:latin typeface="Calibri"/>
                <a:cs typeface="Calibri"/>
              </a:rPr>
              <a:t>get </a:t>
            </a:r>
            <a:r>
              <a:rPr sz="1800" dirty="0">
                <a:latin typeface="Calibri"/>
                <a:cs typeface="Calibri"/>
              </a:rPr>
              <a:t>a </a:t>
            </a:r>
            <a:r>
              <a:rPr sz="1800" spc="-10" dirty="0">
                <a:latin typeface="Calibri"/>
                <a:cs typeface="Calibri"/>
              </a:rPr>
              <a:t>complex </a:t>
            </a:r>
            <a:r>
              <a:rPr sz="1800" spc="-5" dirty="0">
                <a:latin typeface="Calibri"/>
                <a:cs typeface="Calibri"/>
              </a:rPr>
              <a:t>response </a:t>
            </a:r>
            <a:r>
              <a:rPr sz="1800" spc="-10" dirty="0">
                <a:latin typeface="Calibri"/>
                <a:cs typeface="Calibri"/>
              </a:rPr>
              <a:t>from </a:t>
            </a:r>
            <a:r>
              <a:rPr sz="1800" dirty="0">
                <a:latin typeface="Calibri"/>
                <a:cs typeface="Calibri"/>
              </a:rPr>
              <a:t>a </a:t>
            </a:r>
            <a:r>
              <a:rPr sz="1800" spc="-5" dirty="0">
                <a:latin typeface="Calibri"/>
                <a:cs typeface="Calibri"/>
              </a:rPr>
              <a:t>simply</a:t>
            </a:r>
            <a:r>
              <a:rPr sz="1800" spc="275" dirty="0">
                <a:latin typeface="Calibri"/>
                <a:cs typeface="Calibri"/>
              </a:rPr>
              <a:t> </a:t>
            </a:r>
            <a:r>
              <a:rPr sz="1800" spc="-10" dirty="0">
                <a:latin typeface="Calibri"/>
                <a:cs typeface="Calibri"/>
              </a:rPr>
              <a:t>phrased</a:t>
            </a:r>
            <a:endParaRPr sz="1800">
              <a:latin typeface="Calibri"/>
              <a:cs typeface="Calibri"/>
            </a:endParaRPr>
          </a:p>
        </p:txBody>
      </p:sp>
      <p:sp>
        <p:nvSpPr>
          <p:cNvPr id="5" name="object 5"/>
          <p:cNvSpPr txBox="1"/>
          <p:nvPr/>
        </p:nvSpPr>
        <p:spPr>
          <a:xfrm>
            <a:off x="513286" y="4355083"/>
            <a:ext cx="89535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que</a:t>
            </a:r>
            <a:r>
              <a:rPr sz="1800" spc="-25" dirty="0">
                <a:latin typeface="Calibri"/>
                <a:cs typeface="Calibri"/>
              </a:rPr>
              <a:t>s</a:t>
            </a:r>
            <a:r>
              <a:rPr sz="1800" spc="-5" dirty="0">
                <a:latin typeface="Calibri"/>
                <a:cs typeface="Calibri"/>
              </a:rPr>
              <a:t>ti</a:t>
            </a:r>
            <a:r>
              <a:rPr sz="1800" dirty="0">
                <a:latin typeface="Calibri"/>
                <a:cs typeface="Calibri"/>
              </a:rPr>
              <a:t>on.</a:t>
            </a:r>
            <a:endParaRPr sz="1800">
              <a:latin typeface="Calibri"/>
              <a:cs typeface="Calibri"/>
            </a:endParaRPr>
          </a:p>
        </p:txBody>
      </p:sp>
      <p:sp>
        <p:nvSpPr>
          <p:cNvPr id="6" name="object 6"/>
          <p:cNvSpPr txBox="1"/>
          <p:nvPr/>
        </p:nvSpPr>
        <p:spPr>
          <a:xfrm>
            <a:off x="284685" y="4989067"/>
            <a:ext cx="11424920" cy="1583055"/>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800" spc="-5" dirty="0">
                <a:latin typeface="Calibri"/>
                <a:cs typeface="Calibri"/>
              </a:rPr>
              <a:t>Ask the </a:t>
            </a:r>
            <a:r>
              <a:rPr sz="1800" spc="-10" dirty="0">
                <a:latin typeface="Calibri"/>
                <a:cs typeface="Calibri"/>
              </a:rPr>
              <a:t>important </a:t>
            </a:r>
            <a:r>
              <a:rPr sz="1800" spc="-5" dirty="0">
                <a:latin typeface="Calibri"/>
                <a:cs typeface="Calibri"/>
              </a:rPr>
              <a:t>question early in the </a:t>
            </a:r>
            <a:r>
              <a:rPr sz="1800" spc="-10" dirty="0">
                <a:latin typeface="Calibri"/>
                <a:cs typeface="Calibri"/>
              </a:rPr>
              <a:t>interview </a:t>
            </a:r>
            <a:r>
              <a:rPr sz="1800" dirty="0">
                <a:latin typeface="Calibri"/>
                <a:cs typeface="Calibri"/>
              </a:rPr>
              <a:t>– </a:t>
            </a:r>
            <a:r>
              <a:rPr sz="1800" spc="-5" dirty="0">
                <a:latin typeface="Calibri"/>
                <a:cs typeface="Calibri"/>
              </a:rPr>
              <a:t>only ask the tough </a:t>
            </a:r>
            <a:r>
              <a:rPr sz="1800" dirty="0">
                <a:latin typeface="Calibri"/>
                <a:cs typeface="Calibri"/>
              </a:rPr>
              <a:t>one </a:t>
            </a:r>
            <a:r>
              <a:rPr sz="1800" spc="-15" dirty="0">
                <a:latin typeface="Calibri"/>
                <a:cs typeface="Calibri"/>
              </a:rPr>
              <a:t>first </a:t>
            </a:r>
            <a:r>
              <a:rPr sz="1800" spc="-5" dirty="0">
                <a:latin typeface="Calibri"/>
                <a:cs typeface="Calibri"/>
              </a:rPr>
              <a:t>unless they </a:t>
            </a:r>
            <a:r>
              <a:rPr sz="1800" spc="-15" dirty="0">
                <a:latin typeface="Calibri"/>
                <a:cs typeface="Calibri"/>
              </a:rPr>
              <a:t>are </a:t>
            </a:r>
            <a:r>
              <a:rPr sz="1800" spc="-5" dirty="0">
                <a:latin typeface="Calibri"/>
                <a:cs typeface="Calibri"/>
              </a:rPr>
              <a:t>an official/media</a:t>
            </a:r>
            <a:r>
              <a:rPr sz="1800" spc="325" dirty="0">
                <a:latin typeface="Calibri"/>
                <a:cs typeface="Calibri"/>
              </a:rPr>
              <a:t> </a:t>
            </a:r>
            <a:r>
              <a:rPr sz="1800" spc="-10" dirty="0">
                <a:latin typeface="Calibri"/>
                <a:cs typeface="Calibri"/>
              </a:rPr>
              <a:t>trained.</a:t>
            </a:r>
            <a:endParaRPr sz="1800">
              <a:latin typeface="Calibri"/>
              <a:cs typeface="Calibri"/>
            </a:endParaRPr>
          </a:p>
          <a:p>
            <a:pPr>
              <a:lnSpc>
                <a:spcPct val="100000"/>
              </a:lnSpc>
              <a:spcBef>
                <a:spcPts val="10"/>
              </a:spcBef>
              <a:buFont typeface="Arial"/>
              <a:buChar char="•"/>
            </a:pPr>
            <a:endParaRPr sz="2450">
              <a:latin typeface="Times New Roman"/>
              <a:cs typeface="Times New Roman"/>
            </a:endParaRPr>
          </a:p>
          <a:p>
            <a:pPr marL="241300" indent="-228600">
              <a:lnSpc>
                <a:spcPct val="100000"/>
              </a:lnSpc>
              <a:spcBef>
                <a:spcPts val="5"/>
              </a:spcBef>
              <a:buFont typeface="Arial"/>
              <a:buChar char="•"/>
              <a:tabLst>
                <a:tab pos="240665" algn="l"/>
                <a:tab pos="241300" algn="l"/>
              </a:tabLst>
            </a:pPr>
            <a:r>
              <a:rPr sz="1800" dirty="0">
                <a:latin typeface="Calibri"/>
                <a:cs typeface="Calibri"/>
              </a:rPr>
              <a:t>Don’t </a:t>
            </a:r>
            <a:r>
              <a:rPr sz="1800" spc="-5" dirty="0">
                <a:latin typeface="Calibri"/>
                <a:cs typeface="Calibri"/>
              </a:rPr>
              <a:t>use </a:t>
            </a:r>
            <a:r>
              <a:rPr sz="1800" spc="-10" dirty="0">
                <a:latin typeface="Calibri"/>
                <a:cs typeface="Calibri"/>
              </a:rPr>
              <a:t>more </a:t>
            </a:r>
            <a:r>
              <a:rPr sz="1800" spc="-5" dirty="0">
                <a:latin typeface="Calibri"/>
                <a:cs typeface="Calibri"/>
              </a:rPr>
              <a:t>than </a:t>
            </a:r>
            <a:r>
              <a:rPr sz="1800" dirty="0">
                <a:latin typeface="Calibri"/>
                <a:cs typeface="Calibri"/>
              </a:rPr>
              <a:t>3 or 4 </a:t>
            </a:r>
            <a:r>
              <a:rPr sz="1800" spc="-5" dirty="0">
                <a:latin typeface="Calibri"/>
                <a:cs typeface="Calibri"/>
              </a:rPr>
              <a:t>questions </a:t>
            </a:r>
            <a:r>
              <a:rPr sz="1800" dirty="0">
                <a:latin typeface="Calibri"/>
                <a:cs typeface="Calibri"/>
              </a:rPr>
              <a:t>on one </a:t>
            </a:r>
            <a:r>
              <a:rPr sz="1800" spc="-10" dirty="0">
                <a:latin typeface="Calibri"/>
                <a:cs typeface="Calibri"/>
              </a:rPr>
              <a:t>topic </a:t>
            </a:r>
            <a:r>
              <a:rPr sz="1800" dirty="0">
                <a:latin typeface="Calibri"/>
                <a:cs typeface="Calibri"/>
              </a:rPr>
              <a:t>– </a:t>
            </a:r>
            <a:r>
              <a:rPr sz="1800" spc="-15" dirty="0">
                <a:latin typeface="Calibri"/>
                <a:cs typeface="Calibri"/>
              </a:rPr>
              <a:t>start </a:t>
            </a:r>
            <a:r>
              <a:rPr sz="1800" dirty="0">
                <a:latin typeface="Calibri"/>
                <a:cs typeface="Calibri"/>
              </a:rPr>
              <a:t>on a </a:t>
            </a:r>
            <a:r>
              <a:rPr sz="1800" spc="-5" dirty="0">
                <a:latin typeface="Calibri"/>
                <a:cs typeface="Calibri"/>
              </a:rPr>
              <a:t>new </a:t>
            </a:r>
            <a:r>
              <a:rPr sz="1800" spc="-10" dirty="0">
                <a:latin typeface="Calibri"/>
                <a:cs typeface="Calibri"/>
              </a:rPr>
              <a:t>tack, rephrase </a:t>
            </a:r>
            <a:r>
              <a:rPr sz="1800" dirty="0">
                <a:latin typeface="Calibri"/>
                <a:cs typeface="Calibri"/>
              </a:rPr>
              <a:t>or </a:t>
            </a:r>
            <a:r>
              <a:rPr sz="1800" spc="-5" dirty="0">
                <a:latin typeface="Calibri"/>
                <a:cs typeface="Calibri"/>
              </a:rPr>
              <a:t>come </a:t>
            </a:r>
            <a:r>
              <a:rPr sz="1800" dirty="0">
                <a:latin typeface="Calibri"/>
                <a:cs typeface="Calibri"/>
              </a:rPr>
              <a:t>back </a:t>
            </a:r>
            <a:r>
              <a:rPr sz="1800" spc="-15" dirty="0">
                <a:latin typeface="Calibri"/>
                <a:cs typeface="Calibri"/>
              </a:rPr>
              <a:t>to </a:t>
            </a:r>
            <a:r>
              <a:rPr sz="1800" spc="-5" dirty="0">
                <a:latin typeface="Calibri"/>
                <a:cs typeface="Calibri"/>
              </a:rPr>
              <a:t>it</a:t>
            </a:r>
            <a:r>
              <a:rPr sz="1800" spc="200" dirty="0">
                <a:latin typeface="Calibri"/>
                <a:cs typeface="Calibri"/>
              </a:rPr>
              <a:t> </a:t>
            </a:r>
            <a:r>
              <a:rPr sz="1800" spc="-40" dirty="0">
                <a:latin typeface="Calibri"/>
                <a:cs typeface="Calibri"/>
              </a:rPr>
              <a:t>later.</a:t>
            </a:r>
            <a:endParaRPr sz="1800">
              <a:latin typeface="Calibri"/>
              <a:cs typeface="Calibri"/>
            </a:endParaRPr>
          </a:p>
          <a:p>
            <a:pPr>
              <a:lnSpc>
                <a:spcPct val="100000"/>
              </a:lnSpc>
              <a:spcBef>
                <a:spcPts val="15"/>
              </a:spcBef>
              <a:buFont typeface="Arial"/>
              <a:buChar char="•"/>
            </a:pPr>
            <a:endParaRPr sz="2550">
              <a:latin typeface="Times New Roman"/>
              <a:cs typeface="Times New Roman"/>
            </a:endParaRPr>
          </a:p>
          <a:p>
            <a:pPr marL="241300" indent="-228600">
              <a:lnSpc>
                <a:spcPct val="100000"/>
              </a:lnSpc>
              <a:spcBef>
                <a:spcPts val="5"/>
              </a:spcBef>
              <a:buFont typeface="Arial"/>
              <a:buChar char="•"/>
              <a:tabLst>
                <a:tab pos="240665" algn="l"/>
                <a:tab pos="241300" algn="l"/>
              </a:tabLst>
            </a:pPr>
            <a:r>
              <a:rPr sz="1800" spc="-5" dirty="0">
                <a:latin typeface="Calibri"/>
                <a:cs typeface="Calibri"/>
              </a:rPr>
              <a:t>Thank them courteously </a:t>
            </a:r>
            <a:r>
              <a:rPr sz="1800" spc="-10" dirty="0">
                <a:latin typeface="Calibri"/>
                <a:cs typeface="Calibri"/>
              </a:rPr>
              <a:t>at </a:t>
            </a:r>
            <a:r>
              <a:rPr sz="1800" spc="-5" dirty="0">
                <a:latin typeface="Calibri"/>
                <a:cs typeface="Calibri"/>
              </a:rPr>
              <a:t>the </a:t>
            </a:r>
            <a:r>
              <a:rPr sz="1800" dirty="0">
                <a:latin typeface="Calibri"/>
                <a:cs typeface="Calibri"/>
              </a:rPr>
              <a:t>end </a:t>
            </a:r>
            <a:r>
              <a:rPr sz="1800" spc="-5" dirty="0">
                <a:latin typeface="Calibri"/>
                <a:cs typeface="Calibri"/>
              </a:rPr>
              <a:t>(even if </a:t>
            </a:r>
            <a:r>
              <a:rPr sz="1800" spc="-10" dirty="0">
                <a:latin typeface="Calibri"/>
                <a:cs typeface="Calibri"/>
              </a:rPr>
              <a:t>you </a:t>
            </a:r>
            <a:r>
              <a:rPr sz="1800" dirty="0">
                <a:latin typeface="Calibri"/>
                <a:cs typeface="Calibri"/>
              </a:rPr>
              <a:t>don’t </a:t>
            </a:r>
            <a:r>
              <a:rPr sz="1800" spc="-10" dirty="0">
                <a:latin typeface="Calibri"/>
                <a:cs typeface="Calibri"/>
              </a:rPr>
              <a:t>really </a:t>
            </a:r>
            <a:r>
              <a:rPr sz="1800" spc="-15" dirty="0">
                <a:latin typeface="Calibri"/>
                <a:cs typeface="Calibri"/>
              </a:rPr>
              <a:t>feel </a:t>
            </a:r>
            <a:r>
              <a:rPr sz="1800" spc="-20" dirty="0">
                <a:latin typeface="Calibri"/>
                <a:cs typeface="Calibri"/>
              </a:rPr>
              <a:t>like</a:t>
            </a:r>
            <a:r>
              <a:rPr sz="1800" spc="114" dirty="0">
                <a:latin typeface="Calibri"/>
                <a:cs typeface="Calibri"/>
              </a:rPr>
              <a:t> </a:t>
            </a:r>
            <a:r>
              <a:rPr sz="1800" spc="-5" dirty="0">
                <a:latin typeface="Calibri"/>
                <a:cs typeface="Calibri"/>
              </a:rPr>
              <a:t>it!)</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4628515" cy="683260"/>
          </a:xfrm>
          <a:prstGeom prst="rect">
            <a:avLst/>
          </a:prstGeom>
        </p:spPr>
        <p:txBody>
          <a:bodyPr vert="horz" wrap="square" lIns="0" tIns="13970" rIns="0" bIns="0" rtlCol="0">
            <a:spAutoFit/>
          </a:bodyPr>
          <a:lstStyle/>
          <a:p>
            <a:pPr marL="12700">
              <a:lnSpc>
                <a:spcPct val="100000"/>
              </a:lnSpc>
              <a:spcBef>
                <a:spcPts val="110"/>
              </a:spcBef>
            </a:pPr>
            <a:r>
              <a:rPr sz="4300" spc="40" dirty="0"/>
              <a:t>During </a:t>
            </a:r>
            <a:r>
              <a:rPr sz="4300" spc="35" dirty="0"/>
              <a:t>the</a:t>
            </a:r>
            <a:r>
              <a:rPr sz="4300" spc="-15" dirty="0"/>
              <a:t> </a:t>
            </a:r>
            <a:r>
              <a:rPr sz="4300" spc="25" dirty="0"/>
              <a:t>interview</a:t>
            </a:r>
            <a:endParaRPr sz="4300"/>
          </a:p>
        </p:txBody>
      </p:sp>
      <p:sp>
        <p:nvSpPr>
          <p:cNvPr id="3" name="object 3"/>
          <p:cNvSpPr txBox="1"/>
          <p:nvPr/>
        </p:nvSpPr>
        <p:spPr>
          <a:xfrm>
            <a:off x="325875" y="1708404"/>
            <a:ext cx="10875010" cy="491744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600" spc="-10" dirty="0">
                <a:latin typeface="Calibri"/>
                <a:cs typeface="Calibri"/>
              </a:rPr>
              <a:t>Maintain </a:t>
            </a:r>
            <a:r>
              <a:rPr sz="2600" spc="-15" dirty="0">
                <a:latin typeface="Calibri"/>
                <a:cs typeface="Calibri"/>
              </a:rPr>
              <a:t>strong </a:t>
            </a:r>
            <a:r>
              <a:rPr sz="2600" spc="-20" dirty="0">
                <a:latin typeface="Calibri"/>
                <a:cs typeface="Calibri"/>
              </a:rPr>
              <a:t>eye </a:t>
            </a:r>
            <a:r>
              <a:rPr sz="2600" spc="-15" dirty="0">
                <a:latin typeface="Calibri"/>
                <a:cs typeface="Calibri"/>
              </a:rPr>
              <a:t>contact </a:t>
            </a:r>
            <a:r>
              <a:rPr sz="2600" dirty="0">
                <a:latin typeface="Calibri"/>
                <a:cs typeface="Calibri"/>
              </a:rPr>
              <a:t>as </a:t>
            </a:r>
            <a:r>
              <a:rPr sz="2600" spc="-5" dirty="0">
                <a:latin typeface="Calibri"/>
                <a:cs typeface="Calibri"/>
              </a:rPr>
              <a:t>much </a:t>
            </a:r>
            <a:r>
              <a:rPr sz="2600" dirty="0">
                <a:latin typeface="Calibri"/>
                <a:cs typeface="Calibri"/>
              </a:rPr>
              <a:t>as </a:t>
            </a:r>
            <a:r>
              <a:rPr sz="2600" spc="-15" dirty="0">
                <a:latin typeface="Calibri"/>
                <a:cs typeface="Calibri"/>
              </a:rPr>
              <a:t>you</a:t>
            </a:r>
            <a:r>
              <a:rPr sz="2600" spc="25" dirty="0">
                <a:latin typeface="Calibri"/>
                <a:cs typeface="Calibri"/>
              </a:rPr>
              <a:t> </a:t>
            </a:r>
            <a:r>
              <a:rPr sz="2600" spc="-10" dirty="0">
                <a:latin typeface="Calibri"/>
                <a:cs typeface="Calibri"/>
              </a:rPr>
              <a:t>can</a:t>
            </a:r>
            <a:endParaRPr sz="2600">
              <a:latin typeface="Calibri"/>
              <a:cs typeface="Calibri"/>
            </a:endParaRPr>
          </a:p>
          <a:p>
            <a:pPr marL="241300" marR="266700" indent="-228600">
              <a:lnSpc>
                <a:spcPct val="70800"/>
              </a:lnSpc>
              <a:spcBef>
                <a:spcPts val="980"/>
              </a:spcBef>
              <a:buFont typeface="Arial"/>
              <a:buChar char="•"/>
              <a:tabLst>
                <a:tab pos="241300" algn="l"/>
              </a:tabLst>
            </a:pPr>
            <a:r>
              <a:rPr sz="2600" spc="-5" dirty="0">
                <a:latin typeface="Calibri"/>
                <a:cs typeface="Calibri"/>
              </a:rPr>
              <a:t>think about </a:t>
            </a:r>
            <a:r>
              <a:rPr sz="2600" spc="-10" dirty="0">
                <a:latin typeface="Calibri"/>
                <a:cs typeface="Calibri"/>
              </a:rPr>
              <a:t>your </a:t>
            </a:r>
            <a:r>
              <a:rPr sz="2600" spc="-5" dirty="0">
                <a:latin typeface="Calibri"/>
                <a:cs typeface="Calibri"/>
              </a:rPr>
              <a:t>body language and how </a:t>
            </a:r>
            <a:r>
              <a:rPr sz="2600" spc="-15" dirty="0">
                <a:latin typeface="Calibri"/>
                <a:cs typeface="Calibri"/>
              </a:rPr>
              <a:t>you </a:t>
            </a:r>
            <a:r>
              <a:rPr sz="2600" spc="-10" dirty="0">
                <a:latin typeface="Calibri"/>
                <a:cs typeface="Calibri"/>
              </a:rPr>
              <a:t>give </a:t>
            </a:r>
            <a:r>
              <a:rPr sz="2600" spc="-15" dirty="0">
                <a:latin typeface="Calibri"/>
                <a:cs typeface="Calibri"/>
              </a:rPr>
              <a:t>feedback </a:t>
            </a:r>
            <a:r>
              <a:rPr sz="2600" spc="-5" dirty="0">
                <a:latin typeface="Calibri"/>
                <a:cs typeface="Calibri"/>
              </a:rPr>
              <a:t>during and </a:t>
            </a:r>
            <a:r>
              <a:rPr sz="2600" spc="-10" dirty="0">
                <a:latin typeface="Calibri"/>
                <a:cs typeface="Calibri"/>
              </a:rPr>
              <a:t>at </a:t>
            </a:r>
            <a:r>
              <a:rPr sz="2600" spc="-5" dirty="0">
                <a:latin typeface="Calibri"/>
                <a:cs typeface="Calibri"/>
              </a:rPr>
              <a:t>the  end </a:t>
            </a:r>
            <a:r>
              <a:rPr sz="2600" dirty="0">
                <a:latin typeface="Calibri"/>
                <a:cs typeface="Calibri"/>
              </a:rPr>
              <a:t>of</a:t>
            </a:r>
            <a:r>
              <a:rPr sz="2600" spc="-15" dirty="0">
                <a:latin typeface="Calibri"/>
                <a:cs typeface="Calibri"/>
              </a:rPr>
              <a:t> </a:t>
            </a:r>
            <a:r>
              <a:rPr sz="2600" spc="-10" dirty="0">
                <a:latin typeface="Calibri"/>
                <a:cs typeface="Calibri"/>
              </a:rPr>
              <a:t>responses</a:t>
            </a:r>
            <a:endParaRPr sz="2600">
              <a:latin typeface="Calibri"/>
              <a:cs typeface="Calibri"/>
            </a:endParaRPr>
          </a:p>
          <a:p>
            <a:pPr marL="241300" indent="-228600">
              <a:lnSpc>
                <a:spcPct val="100000"/>
              </a:lnSpc>
              <a:spcBef>
                <a:spcPts val="75"/>
              </a:spcBef>
              <a:buFont typeface="Arial"/>
              <a:buChar char="•"/>
              <a:tabLst>
                <a:tab pos="241300" algn="l"/>
              </a:tabLst>
            </a:pPr>
            <a:r>
              <a:rPr sz="2600" spc="-10" dirty="0">
                <a:latin typeface="Calibri"/>
                <a:cs typeface="Calibri"/>
              </a:rPr>
              <a:t>Remain </a:t>
            </a:r>
            <a:r>
              <a:rPr sz="2600" spc="-5" dirty="0">
                <a:latin typeface="Calibri"/>
                <a:cs typeface="Calibri"/>
              </a:rPr>
              <a:t>politically and emotionally </a:t>
            </a:r>
            <a:r>
              <a:rPr sz="2600" spc="-10" dirty="0">
                <a:latin typeface="Calibri"/>
                <a:cs typeface="Calibri"/>
              </a:rPr>
              <a:t>neutral </a:t>
            </a:r>
            <a:r>
              <a:rPr sz="2600" spc="-5" dirty="0">
                <a:latin typeface="Calibri"/>
                <a:cs typeface="Calibri"/>
              </a:rPr>
              <a:t>but </a:t>
            </a:r>
            <a:r>
              <a:rPr sz="2600" spc="-15" dirty="0">
                <a:latin typeface="Calibri"/>
                <a:cs typeface="Calibri"/>
              </a:rPr>
              <a:t>engaged </a:t>
            </a:r>
            <a:r>
              <a:rPr sz="2600" spc="-5" dirty="0">
                <a:latin typeface="Calibri"/>
                <a:cs typeface="Calibri"/>
              </a:rPr>
              <a:t>and</a:t>
            </a:r>
            <a:r>
              <a:rPr sz="2600" spc="25" dirty="0">
                <a:latin typeface="Calibri"/>
                <a:cs typeface="Calibri"/>
              </a:rPr>
              <a:t> </a:t>
            </a:r>
            <a:r>
              <a:rPr sz="2600" spc="-20" dirty="0">
                <a:latin typeface="Calibri"/>
                <a:cs typeface="Calibri"/>
              </a:rPr>
              <a:t>interested</a:t>
            </a:r>
            <a:endParaRPr sz="2600">
              <a:latin typeface="Calibri"/>
              <a:cs typeface="Calibri"/>
            </a:endParaRPr>
          </a:p>
          <a:p>
            <a:pPr marL="241300" marR="81915" indent="-228600">
              <a:lnSpc>
                <a:spcPct val="70800"/>
              </a:lnSpc>
              <a:spcBef>
                <a:spcPts val="980"/>
              </a:spcBef>
              <a:buFont typeface="Arial"/>
              <a:buChar char="•"/>
              <a:tabLst>
                <a:tab pos="241300" algn="l"/>
              </a:tabLst>
            </a:pPr>
            <a:r>
              <a:rPr sz="2600" spc="-10" dirty="0">
                <a:latin typeface="Calibri"/>
                <a:cs typeface="Calibri"/>
              </a:rPr>
              <a:t>Give </a:t>
            </a:r>
            <a:r>
              <a:rPr sz="2600" spc="-5" dirty="0">
                <a:latin typeface="Calibri"/>
                <a:cs typeface="Calibri"/>
              </a:rPr>
              <a:t>time </a:t>
            </a:r>
            <a:r>
              <a:rPr sz="2600" spc="-25" dirty="0">
                <a:latin typeface="Calibri"/>
                <a:cs typeface="Calibri"/>
              </a:rPr>
              <a:t>for </a:t>
            </a:r>
            <a:r>
              <a:rPr sz="2600" spc="-5" dirty="0">
                <a:latin typeface="Calibri"/>
                <a:cs typeface="Calibri"/>
              </a:rPr>
              <a:t>the </a:t>
            </a:r>
            <a:r>
              <a:rPr sz="2600" spc="-15" dirty="0">
                <a:latin typeface="Calibri"/>
                <a:cs typeface="Calibri"/>
              </a:rPr>
              <a:t>subject’s </a:t>
            </a:r>
            <a:r>
              <a:rPr sz="2600" spc="-10" dirty="0">
                <a:latin typeface="Calibri"/>
                <a:cs typeface="Calibri"/>
              </a:rPr>
              <a:t>response </a:t>
            </a:r>
            <a:r>
              <a:rPr sz="2600" dirty="0">
                <a:latin typeface="Calibri"/>
                <a:cs typeface="Calibri"/>
              </a:rPr>
              <a:t>– </a:t>
            </a:r>
            <a:r>
              <a:rPr sz="2600" spc="-10" dirty="0">
                <a:solidFill>
                  <a:srgbClr val="C00000"/>
                </a:solidFill>
                <a:latin typeface="Calibri"/>
                <a:cs typeface="Calibri"/>
              </a:rPr>
              <a:t>sometimes </a:t>
            </a:r>
            <a:r>
              <a:rPr sz="2600" spc="-5" dirty="0">
                <a:solidFill>
                  <a:srgbClr val="C00000"/>
                </a:solidFill>
                <a:latin typeface="Calibri"/>
                <a:cs typeface="Calibri"/>
              </a:rPr>
              <a:t>pause </a:t>
            </a:r>
            <a:r>
              <a:rPr sz="2600" dirty="0">
                <a:latin typeface="Calibri"/>
                <a:cs typeface="Calibri"/>
              </a:rPr>
              <a:t>– </a:t>
            </a:r>
            <a:r>
              <a:rPr sz="2600" spc="-5" dirty="0">
                <a:latin typeface="Calibri"/>
                <a:cs typeface="Calibri"/>
              </a:rPr>
              <a:t>don’t leap </a:t>
            </a:r>
            <a:r>
              <a:rPr sz="2600" dirty="0">
                <a:latin typeface="Calibri"/>
                <a:cs typeface="Calibri"/>
              </a:rPr>
              <a:t>in as </a:t>
            </a:r>
            <a:r>
              <a:rPr sz="2600" spc="-5" dirty="0">
                <a:latin typeface="Calibri"/>
                <a:cs typeface="Calibri"/>
              </a:rPr>
              <a:t>soon  </a:t>
            </a:r>
            <a:r>
              <a:rPr sz="2600" dirty="0">
                <a:latin typeface="Calibri"/>
                <a:cs typeface="Calibri"/>
              </a:rPr>
              <a:t>as it </a:t>
            </a:r>
            <a:r>
              <a:rPr sz="2600" spc="-10" dirty="0">
                <a:latin typeface="Calibri"/>
                <a:cs typeface="Calibri"/>
              </a:rPr>
              <a:t>appears they </a:t>
            </a:r>
            <a:r>
              <a:rPr sz="2600" spc="-20" dirty="0">
                <a:latin typeface="Calibri"/>
                <a:cs typeface="Calibri"/>
              </a:rPr>
              <a:t>have </a:t>
            </a:r>
            <a:r>
              <a:rPr sz="2600" spc="-5" dirty="0">
                <a:latin typeface="Calibri"/>
                <a:cs typeface="Calibri"/>
              </a:rPr>
              <a:t>finished</a:t>
            </a:r>
            <a:r>
              <a:rPr sz="2600" spc="0" dirty="0">
                <a:latin typeface="Calibri"/>
                <a:cs typeface="Calibri"/>
              </a:rPr>
              <a:t> </a:t>
            </a:r>
            <a:r>
              <a:rPr sz="2600" spc="-5" dirty="0">
                <a:latin typeface="Calibri"/>
                <a:cs typeface="Calibri"/>
              </a:rPr>
              <a:t>talking.</a:t>
            </a:r>
            <a:endParaRPr sz="2600">
              <a:latin typeface="Calibri"/>
              <a:cs typeface="Calibri"/>
            </a:endParaRPr>
          </a:p>
          <a:p>
            <a:pPr marL="241300" marR="925830" indent="-228600">
              <a:lnSpc>
                <a:spcPct val="70800"/>
              </a:lnSpc>
              <a:spcBef>
                <a:spcPts val="890"/>
              </a:spcBef>
              <a:buFont typeface="Arial"/>
              <a:buChar char="•"/>
              <a:tabLst>
                <a:tab pos="241300" algn="l"/>
              </a:tabLst>
            </a:pPr>
            <a:r>
              <a:rPr sz="2600" spc="-5" dirty="0">
                <a:latin typeface="Calibri"/>
                <a:cs typeface="Calibri"/>
              </a:rPr>
              <a:t>Ask </a:t>
            </a:r>
            <a:r>
              <a:rPr sz="2600" spc="-15" dirty="0">
                <a:solidFill>
                  <a:srgbClr val="C00000"/>
                </a:solidFill>
                <a:latin typeface="Calibri"/>
                <a:cs typeface="Calibri"/>
              </a:rPr>
              <a:t>follow </a:t>
            </a:r>
            <a:r>
              <a:rPr sz="2600" spc="-5" dirty="0">
                <a:solidFill>
                  <a:srgbClr val="C00000"/>
                </a:solidFill>
                <a:latin typeface="Calibri"/>
                <a:cs typeface="Calibri"/>
              </a:rPr>
              <a:t>up </a:t>
            </a:r>
            <a:r>
              <a:rPr sz="2600" spc="-10" dirty="0">
                <a:solidFill>
                  <a:srgbClr val="C00000"/>
                </a:solidFill>
                <a:latin typeface="Calibri"/>
                <a:cs typeface="Calibri"/>
              </a:rPr>
              <a:t>questions </a:t>
            </a:r>
            <a:r>
              <a:rPr sz="2600" spc="-15" dirty="0">
                <a:latin typeface="Calibri"/>
                <a:cs typeface="Calibri"/>
              </a:rPr>
              <a:t>to </a:t>
            </a:r>
            <a:r>
              <a:rPr sz="2600" spc="-5" dirty="0">
                <a:latin typeface="Calibri"/>
                <a:cs typeface="Calibri"/>
              </a:rPr>
              <a:t>drill down </a:t>
            </a:r>
            <a:r>
              <a:rPr sz="2600" spc="-15" dirty="0">
                <a:latin typeface="Calibri"/>
                <a:cs typeface="Calibri"/>
              </a:rPr>
              <a:t>to </a:t>
            </a:r>
            <a:r>
              <a:rPr sz="2600" dirty="0">
                <a:latin typeface="Calibri"/>
                <a:cs typeface="Calibri"/>
              </a:rPr>
              <a:t>a </a:t>
            </a:r>
            <a:r>
              <a:rPr sz="2600" spc="-10" dirty="0">
                <a:latin typeface="Calibri"/>
                <a:cs typeface="Calibri"/>
              </a:rPr>
              <a:t>deeper </a:t>
            </a:r>
            <a:r>
              <a:rPr sz="2600" spc="-15" dirty="0">
                <a:latin typeface="Calibri"/>
                <a:cs typeface="Calibri"/>
              </a:rPr>
              <a:t>level </a:t>
            </a:r>
            <a:r>
              <a:rPr sz="2600" dirty="0">
                <a:latin typeface="Calibri"/>
                <a:cs typeface="Calibri"/>
              </a:rPr>
              <a:t>or </a:t>
            </a:r>
            <a:r>
              <a:rPr sz="2600" spc="-15" dirty="0">
                <a:latin typeface="Calibri"/>
                <a:cs typeface="Calibri"/>
              </a:rPr>
              <a:t>to craft </a:t>
            </a:r>
            <a:r>
              <a:rPr sz="2600" dirty="0">
                <a:latin typeface="Calibri"/>
                <a:cs typeface="Calibri"/>
              </a:rPr>
              <a:t>a </a:t>
            </a:r>
            <a:r>
              <a:rPr sz="2600" spc="-10" dirty="0">
                <a:latin typeface="Calibri"/>
                <a:cs typeface="Calibri"/>
              </a:rPr>
              <a:t>more  </a:t>
            </a:r>
            <a:r>
              <a:rPr sz="2600" spc="-5" dirty="0">
                <a:latin typeface="Calibri"/>
                <a:cs typeface="Calibri"/>
              </a:rPr>
              <a:t>succinct </a:t>
            </a:r>
            <a:r>
              <a:rPr sz="2600" spc="-10" dirty="0">
                <a:latin typeface="Calibri"/>
                <a:cs typeface="Calibri"/>
              </a:rPr>
              <a:t>response (great </a:t>
            </a:r>
            <a:r>
              <a:rPr sz="2600" spc="-15" dirty="0">
                <a:latin typeface="Calibri"/>
                <a:cs typeface="Calibri"/>
              </a:rPr>
              <a:t>to </a:t>
            </a:r>
            <a:r>
              <a:rPr sz="2600" spc="-5" dirty="0">
                <a:latin typeface="Calibri"/>
                <a:cs typeface="Calibri"/>
              </a:rPr>
              <a:t>use </a:t>
            </a:r>
            <a:r>
              <a:rPr sz="2600" spc="-25" dirty="0">
                <a:latin typeface="Calibri"/>
                <a:cs typeface="Calibri"/>
              </a:rPr>
              <a:t>for </a:t>
            </a:r>
            <a:r>
              <a:rPr sz="2600" spc="-10" dirty="0">
                <a:latin typeface="Calibri"/>
                <a:cs typeface="Calibri"/>
              </a:rPr>
              <a:t>quotes </a:t>
            </a:r>
            <a:r>
              <a:rPr sz="2600" dirty="0">
                <a:latin typeface="Calibri"/>
                <a:cs typeface="Calibri"/>
              </a:rPr>
              <a:t>in </a:t>
            </a:r>
            <a:r>
              <a:rPr sz="2600" spc="-10" dirty="0">
                <a:latin typeface="Calibri"/>
                <a:cs typeface="Calibri"/>
              </a:rPr>
              <a:t>your</a:t>
            </a:r>
            <a:r>
              <a:rPr sz="2600" spc="55" dirty="0">
                <a:latin typeface="Calibri"/>
                <a:cs typeface="Calibri"/>
              </a:rPr>
              <a:t> </a:t>
            </a:r>
            <a:r>
              <a:rPr sz="2600" spc="-5" dirty="0">
                <a:latin typeface="Calibri"/>
                <a:cs typeface="Calibri"/>
              </a:rPr>
              <a:t>work).</a:t>
            </a:r>
            <a:endParaRPr sz="2600">
              <a:latin typeface="Calibri"/>
              <a:cs typeface="Calibri"/>
            </a:endParaRPr>
          </a:p>
          <a:p>
            <a:pPr marL="241300" indent="-228600">
              <a:lnSpc>
                <a:spcPct val="100000"/>
              </a:lnSpc>
              <a:spcBef>
                <a:spcPts val="70"/>
              </a:spcBef>
              <a:buFont typeface="Arial"/>
              <a:buChar char="•"/>
              <a:tabLst>
                <a:tab pos="241300" algn="l"/>
              </a:tabLst>
            </a:pPr>
            <a:r>
              <a:rPr sz="2600" spc="-5" dirty="0">
                <a:latin typeface="Calibri"/>
                <a:cs typeface="Calibri"/>
              </a:rPr>
              <a:t>Check </a:t>
            </a:r>
            <a:r>
              <a:rPr sz="2600" spc="-15" dirty="0">
                <a:latin typeface="Calibri"/>
                <a:cs typeface="Calibri"/>
              </a:rPr>
              <a:t>you </a:t>
            </a:r>
            <a:r>
              <a:rPr sz="2600" spc="-10" dirty="0">
                <a:latin typeface="Calibri"/>
                <a:cs typeface="Calibri"/>
              </a:rPr>
              <a:t>are still </a:t>
            </a:r>
            <a:r>
              <a:rPr sz="2600" spc="-15" dirty="0">
                <a:latin typeface="Calibri"/>
                <a:cs typeface="Calibri"/>
              </a:rPr>
              <a:t>recording </a:t>
            </a:r>
            <a:r>
              <a:rPr sz="2600" dirty="0">
                <a:latin typeface="Calibri"/>
                <a:cs typeface="Calibri"/>
              </a:rPr>
              <a:t>a </a:t>
            </a:r>
            <a:r>
              <a:rPr sz="2600" spc="-35" dirty="0">
                <a:latin typeface="Calibri"/>
                <a:cs typeface="Calibri"/>
              </a:rPr>
              <a:t>few </a:t>
            </a:r>
            <a:r>
              <a:rPr sz="2600" spc="-5" dirty="0">
                <a:latin typeface="Calibri"/>
                <a:cs typeface="Calibri"/>
              </a:rPr>
              <a:t>times during the</a:t>
            </a:r>
            <a:r>
              <a:rPr sz="2600" spc="80" dirty="0">
                <a:latin typeface="Calibri"/>
                <a:cs typeface="Calibri"/>
              </a:rPr>
              <a:t> </a:t>
            </a:r>
            <a:r>
              <a:rPr sz="2600" spc="-10" dirty="0">
                <a:latin typeface="Calibri"/>
                <a:cs typeface="Calibri"/>
              </a:rPr>
              <a:t>interview</a:t>
            </a:r>
            <a:endParaRPr sz="2600">
              <a:latin typeface="Calibri"/>
              <a:cs typeface="Calibri"/>
            </a:endParaRPr>
          </a:p>
          <a:p>
            <a:pPr marL="241300" indent="-228600">
              <a:lnSpc>
                <a:spcPts val="2665"/>
              </a:lnSpc>
              <a:spcBef>
                <a:spcPts val="75"/>
              </a:spcBef>
              <a:buFont typeface="Arial"/>
              <a:buChar char="•"/>
              <a:tabLst>
                <a:tab pos="241300" algn="l"/>
              </a:tabLst>
            </a:pPr>
            <a:r>
              <a:rPr sz="2600" spc="-5" dirty="0">
                <a:latin typeface="Calibri"/>
                <a:cs typeface="Calibri"/>
              </a:rPr>
              <a:t>Signal </a:t>
            </a:r>
            <a:r>
              <a:rPr sz="2600" dirty="0">
                <a:latin typeface="Calibri"/>
                <a:cs typeface="Calibri"/>
              </a:rPr>
              <a:t>if </a:t>
            </a:r>
            <a:r>
              <a:rPr sz="2600" spc="-15" dirty="0">
                <a:latin typeface="Calibri"/>
                <a:cs typeface="Calibri"/>
              </a:rPr>
              <a:t>you </a:t>
            </a:r>
            <a:r>
              <a:rPr sz="2600" spc="-20" dirty="0">
                <a:latin typeface="Calibri"/>
                <a:cs typeface="Calibri"/>
              </a:rPr>
              <a:t>have </a:t>
            </a:r>
            <a:r>
              <a:rPr sz="2600" spc="-5" dirty="0">
                <a:latin typeface="Calibri"/>
                <a:cs typeface="Calibri"/>
              </a:rPr>
              <a:t>finished one </a:t>
            </a:r>
            <a:r>
              <a:rPr sz="2600" spc="-10" dirty="0">
                <a:latin typeface="Calibri"/>
                <a:cs typeface="Calibri"/>
              </a:rPr>
              <a:t>topic area </a:t>
            </a:r>
            <a:r>
              <a:rPr sz="2600" spc="-5" dirty="0">
                <a:latin typeface="Calibri"/>
                <a:cs typeface="Calibri"/>
              </a:rPr>
              <a:t>and </a:t>
            </a:r>
            <a:r>
              <a:rPr sz="2600" spc="-10" dirty="0">
                <a:latin typeface="Calibri"/>
                <a:cs typeface="Calibri"/>
              </a:rPr>
              <a:t>are starting </a:t>
            </a:r>
            <a:r>
              <a:rPr sz="2600" dirty="0">
                <a:latin typeface="Calibri"/>
                <a:cs typeface="Calibri"/>
              </a:rPr>
              <a:t>on </a:t>
            </a:r>
            <a:r>
              <a:rPr sz="2600" spc="-35" dirty="0">
                <a:latin typeface="Calibri"/>
                <a:cs typeface="Calibri"/>
              </a:rPr>
              <a:t>another. </a:t>
            </a:r>
            <a:r>
              <a:rPr sz="2600" spc="-70" dirty="0">
                <a:latin typeface="Calibri"/>
                <a:cs typeface="Calibri"/>
              </a:rPr>
              <a:t>You</a:t>
            </a:r>
            <a:r>
              <a:rPr sz="2600" spc="85" dirty="0">
                <a:latin typeface="Calibri"/>
                <a:cs typeface="Calibri"/>
              </a:rPr>
              <a:t> </a:t>
            </a:r>
            <a:r>
              <a:rPr sz="2600" spc="-10" dirty="0">
                <a:latin typeface="Calibri"/>
                <a:cs typeface="Calibri"/>
              </a:rPr>
              <a:t>can</a:t>
            </a:r>
            <a:endParaRPr sz="2600">
              <a:latin typeface="Calibri"/>
              <a:cs typeface="Calibri"/>
            </a:endParaRPr>
          </a:p>
          <a:p>
            <a:pPr marL="241300" marR="5080">
              <a:lnSpc>
                <a:spcPct val="70800"/>
              </a:lnSpc>
              <a:spcBef>
                <a:spcPts val="455"/>
              </a:spcBef>
            </a:pPr>
            <a:r>
              <a:rPr sz="2600" spc="-5" dirty="0">
                <a:latin typeface="Calibri"/>
                <a:cs typeface="Calibri"/>
              </a:rPr>
              <a:t>ask </a:t>
            </a:r>
            <a:r>
              <a:rPr sz="2600" dirty="0">
                <a:latin typeface="Calibri"/>
                <a:cs typeface="Calibri"/>
              </a:rPr>
              <a:t>if </a:t>
            </a:r>
            <a:r>
              <a:rPr sz="2600" spc="-10" dirty="0">
                <a:latin typeface="Calibri"/>
                <a:cs typeface="Calibri"/>
              </a:rPr>
              <a:t>they </a:t>
            </a:r>
            <a:r>
              <a:rPr sz="2600" spc="-20" dirty="0">
                <a:latin typeface="Calibri"/>
                <a:cs typeface="Calibri"/>
              </a:rPr>
              <a:t>have </a:t>
            </a:r>
            <a:r>
              <a:rPr sz="2600" spc="-10" dirty="0">
                <a:latin typeface="Calibri"/>
                <a:cs typeface="Calibri"/>
              </a:rPr>
              <a:t>anything more </a:t>
            </a:r>
            <a:r>
              <a:rPr sz="2600" spc="-15" dirty="0">
                <a:latin typeface="Calibri"/>
                <a:cs typeface="Calibri"/>
              </a:rPr>
              <a:t>to </a:t>
            </a:r>
            <a:r>
              <a:rPr sz="2600" spc="-5" dirty="0">
                <a:latin typeface="Calibri"/>
                <a:cs typeface="Calibri"/>
              </a:rPr>
              <a:t>add </a:t>
            </a:r>
            <a:r>
              <a:rPr sz="2600" spc="-25" dirty="0">
                <a:latin typeface="Calibri"/>
                <a:cs typeface="Calibri"/>
              </a:rPr>
              <a:t>before </a:t>
            </a:r>
            <a:r>
              <a:rPr sz="2600" spc="-15" dirty="0">
                <a:latin typeface="Calibri"/>
                <a:cs typeface="Calibri"/>
              </a:rPr>
              <a:t>you </a:t>
            </a:r>
            <a:r>
              <a:rPr sz="2600" spc="-10" dirty="0">
                <a:latin typeface="Calibri"/>
                <a:cs typeface="Calibri"/>
              </a:rPr>
              <a:t>change </a:t>
            </a:r>
            <a:r>
              <a:rPr sz="2600" spc="-5" dirty="0">
                <a:latin typeface="Calibri"/>
                <a:cs typeface="Calibri"/>
              </a:rPr>
              <a:t>the </a:t>
            </a:r>
            <a:r>
              <a:rPr sz="2600" spc="-10" dirty="0">
                <a:latin typeface="Calibri"/>
                <a:cs typeface="Calibri"/>
              </a:rPr>
              <a:t>topic </a:t>
            </a:r>
            <a:r>
              <a:rPr sz="2600" spc="-15" dirty="0">
                <a:latin typeface="Calibri"/>
                <a:cs typeface="Calibri"/>
              </a:rPr>
              <a:t>focus </a:t>
            </a:r>
            <a:r>
              <a:rPr sz="2600" spc="-25" dirty="0">
                <a:latin typeface="Calibri"/>
                <a:cs typeface="Calibri"/>
              </a:rPr>
              <a:t>for </a:t>
            </a:r>
            <a:r>
              <a:rPr sz="2600" spc="-5" dirty="0">
                <a:latin typeface="Calibri"/>
                <a:cs typeface="Calibri"/>
              </a:rPr>
              <a:t>the  </a:t>
            </a:r>
            <a:r>
              <a:rPr sz="2600" spc="-15" dirty="0">
                <a:latin typeface="Calibri"/>
                <a:cs typeface="Calibri"/>
              </a:rPr>
              <a:t>next </a:t>
            </a:r>
            <a:r>
              <a:rPr sz="2600" spc="-10" dirty="0">
                <a:latin typeface="Calibri"/>
                <a:cs typeface="Calibri"/>
              </a:rPr>
              <a:t>set </a:t>
            </a:r>
            <a:r>
              <a:rPr sz="2600" dirty="0">
                <a:latin typeface="Calibri"/>
                <a:cs typeface="Calibri"/>
              </a:rPr>
              <a:t>of</a:t>
            </a:r>
            <a:r>
              <a:rPr sz="2600" spc="5" dirty="0">
                <a:latin typeface="Calibri"/>
                <a:cs typeface="Calibri"/>
              </a:rPr>
              <a:t> </a:t>
            </a:r>
            <a:r>
              <a:rPr sz="2600" spc="-10" dirty="0">
                <a:latin typeface="Calibri"/>
                <a:cs typeface="Calibri"/>
              </a:rPr>
              <a:t>questions.</a:t>
            </a:r>
            <a:endParaRPr sz="2600">
              <a:latin typeface="Calibri"/>
              <a:cs typeface="Calibri"/>
            </a:endParaRPr>
          </a:p>
          <a:p>
            <a:pPr marL="241300" marR="212090" indent="-228600">
              <a:lnSpc>
                <a:spcPct val="70800"/>
              </a:lnSpc>
              <a:spcBef>
                <a:spcPts val="885"/>
              </a:spcBef>
              <a:buFont typeface="Arial"/>
              <a:buChar char="•"/>
              <a:tabLst>
                <a:tab pos="241300" algn="l"/>
              </a:tabLst>
            </a:pPr>
            <a:r>
              <a:rPr sz="2600" spc="-75" dirty="0">
                <a:latin typeface="Calibri"/>
                <a:cs typeface="Calibri"/>
              </a:rPr>
              <a:t>Take </a:t>
            </a:r>
            <a:r>
              <a:rPr sz="2600" dirty="0">
                <a:latin typeface="Calibri"/>
                <a:cs typeface="Calibri"/>
              </a:rPr>
              <a:t>a </a:t>
            </a:r>
            <a:r>
              <a:rPr sz="2600" spc="-35" dirty="0">
                <a:latin typeface="Calibri"/>
                <a:cs typeface="Calibri"/>
              </a:rPr>
              <a:t>few </a:t>
            </a:r>
            <a:r>
              <a:rPr sz="2600" spc="-10" dirty="0">
                <a:latin typeface="Calibri"/>
                <a:cs typeface="Calibri"/>
              </a:rPr>
              <a:t>notes </a:t>
            </a:r>
            <a:r>
              <a:rPr sz="2600" spc="-5" dirty="0">
                <a:latin typeface="Calibri"/>
                <a:cs typeface="Calibri"/>
              </a:rPr>
              <a:t>during </a:t>
            </a:r>
            <a:r>
              <a:rPr sz="2600" spc="-10" dirty="0">
                <a:latin typeface="Calibri"/>
                <a:cs typeface="Calibri"/>
              </a:rPr>
              <a:t>interview (more </a:t>
            </a:r>
            <a:r>
              <a:rPr sz="2600" spc="-20" dirty="0">
                <a:latin typeface="Calibri"/>
                <a:cs typeface="Calibri"/>
              </a:rPr>
              <a:t>relevant </a:t>
            </a:r>
            <a:r>
              <a:rPr sz="2600" dirty="0">
                <a:latin typeface="Calibri"/>
                <a:cs typeface="Calibri"/>
              </a:rPr>
              <a:t>in a </a:t>
            </a:r>
            <a:r>
              <a:rPr sz="2600" spc="-5" dirty="0">
                <a:latin typeface="Calibri"/>
                <a:cs typeface="Calibri"/>
              </a:rPr>
              <a:t>field </a:t>
            </a:r>
            <a:r>
              <a:rPr sz="2600" spc="-10" dirty="0">
                <a:latin typeface="Calibri"/>
                <a:cs typeface="Calibri"/>
              </a:rPr>
              <a:t>interview </a:t>
            </a:r>
            <a:r>
              <a:rPr sz="2600" dirty="0">
                <a:latin typeface="Calibri"/>
                <a:cs typeface="Calibri"/>
              </a:rPr>
              <a:t>– </a:t>
            </a:r>
            <a:r>
              <a:rPr sz="2600" spc="-5" dirty="0">
                <a:latin typeface="Calibri"/>
                <a:cs typeface="Calibri"/>
              </a:rPr>
              <a:t>but not  </a:t>
            </a:r>
            <a:r>
              <a:rPr sz="2600" spc="-20" dirty="0">
                <a:latin typeface="Calibri"/>
                <a:cs typeface="Calibri"/>
              </a:rPr>
              <a:t>easy </a:t>
            </a:r>
            <a:r>
              <a:rPr sz="2600" spc="-15" dirty="0">
                <a:latin typeface="Calibri"/>
                <a:cs typeface="Calibri"/>
              </a:rPr>
              <a:t>to</a:t>
            </a:r>
            <a:r>
              <a:rPr sz="2600" spc="5" dirty="0">
                <a:latin typeface="Calibri"/>
                <a:cs typeface="Calibri"/>
              </a:rPr>
              <a:t> </a:t>
            </a:r>
            <a:r>
              <a:rPr sz="2600" spc="-5" dirty="0">
                <a:latin typeface="Calibri"/>
                <a:cs typeface="Calibri"/>
              </a:rPr>
              <a:t>do).</a:t>
            </a:r>
            <a:endParaRPr sz="26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7993380" cy="683260"/>
          </a:xfrm>
          <a:prstGeom prst="rect">
            <a:avLst/>
          </a:prstGeom>
        </p:spPr>
        <p:txBody>
          <a:bodyPr vert="horz" wrap="square" lIns="0" tIns="13970" rIns="0" bIns="0" rtlCol="0">
            <a:spAutoFit/>
          </a:bodyPr>
          <a:lstStyle/>
          <a:p>
            <a:pPr marL="12700">
              <a:lnSpc>
                <a:spcPct val="100000"/>
              </a:lnSpc>
              <a:spcBef>
                <a:spcPts val="110"/>
              </a:spcBef>
            </a:pPr>
            <a:r>
              <a:rPr sz="4300" spc="50" dirty="0"/>
              <a:t>Do </a:t>
            </a:r>
            <a:r>
              <a:rPr sz="4300" spc="40" dirty="0"/>
              <a:t>not </a:t>
            </a:r>
            <a:r>
              <a:rPr sz="4300" spc="30" dirty="0"/>
              <a:t>lose </a:t>
            </a:r>
            <a:r>
              <a:rPr sz="4300" spc="10" dirty="0"/>
              <a:t>control </a:t>
            </a:r>
            <a:r>
              <a:rPr sz="4300" spc="35" dirty="0"/>
              <a:t>of the</a:t>
            </a:r>
            <a:r>
              <a:rPr sz="4300" dirty="0"/>
              <a:t> </a:t>
            </a:r>
            <a:r>
              <a:rPr sz="4300" spc="25" dirty="0"/>
              <a:t>interview</a:t>
            </a:r>
            <a:endParaRPr sz="4300"/>
          </a:p>
        </p:txBody>
      </p:sp>
      <p:sp>
        <p:nvSpPr>
          <p:cNvPr id="3" name="object 3"/>
          <p:cNvSpPr txBox="1"/>
          <p:nvPr/>
        </p:nvSpPr>
        <p:spPr>
          <a:xfrm>
            <a:off x="916939" y="1732788"/>
            <a:ext cx="10329545" cy="4116070"/>
          </a:xfrm>
          <a:prstGeom prst="rect">
            <a:avLst/>
          </a:prstGeom>
        </p:spPr>
        <p:txBody>
          <a:bodyPr vert="horz" wrap="square" lIns="0" tIns="131445" rIns="0" bIns="0" rtlCol="0">
            <a:spAutoFit/>
          </a:bodyPr>
          <a:lstStyle/>
          <a:p>
            <a:pPr marL="241300" marR="5080" indent="-228600">
              <a:lnSpc>
                <a:spcPct val="70000"/>
              </a:lnSpc>
              <a:spcBef>
                <a:spcPts val="1035"/>
              </a:spcBef>
              <a:buFont typeface="Arial"/>
              <a:buChar char="•"/>
              <a:tabLst>
                <a:tab pos="241300" algn="l"/>
              </a:tabLst>
            </a:pPr>
            <a:r>
              <a:rPr sz="2600" spc="-5" dirty="0">
                <a:latin typeface="Calibri"/>
                <a:cs typeface="Calibri"/>
              </a:rPr>
              <a:t>Don’t </a:t>
            </a:r>
            <a:r>
              <a:rPr sz="2600" spc="-10" dirty="0">
                <a:latin typeface="Calibri"/>
                <a:cs typeface="Calibri"/>
              </a:rPr>
              <a:t>let </a:t>
            </a:r>
            <a:r>
              <a:rPr sz="2600" spc="-5" dirty="0">
                <a:latin typeface="Calibri"/>
                <a:cs typeface="Calibri"/>
              </a:rPr>
              <a:t>the subject </a:t>
            </a:r>
            <a:r>
              <a:rPr sz="2600" spc="-10" dirty="0">
                <a:latin typeface="Calibri"/>
                <a:cs typeface="Calibri"/>
              </a:rPr>
              <a:t>become </a:t>
            </a:r>
            <a:r>
              <a:rPr sz="2600" spc="-15" dirty="0">
                <a:latin typeface="Calibri"/>
                <a:cs typeface="Calibri"/>
              </a:rPr>
              <a:t>side-tracked into </a:t>
            </a:r>
            <a:r>
              <a:rPr sz="2600" dirty="0">
                <a:latin typeface="Calibri"/>
                <a:cs typeface="Calibri"/>
              </a:rPr>
              <a:t>an </a:t>
            </a:r>
            <a:r>
              <a:rPr sz="2600" spc="-10" dirty="0">
                <a:latin typeface="Calibri"/>
                <a:cs typeface="Calibri"/>
              </a:rPr>
              <a:t>area </a:t>
            </a:r>
            <a:r>
              <a:rPr sz="2600" spc="-5" dirty="0">
                <a:latin typeface="Calibri"/>
                <a:cs typeface="Calibri"/>
              </a:rPr>
              <a:t>which </a:t>
            </a:r>
            <a:r>
              <a:rPr sz="2600" dirty="0">
                <a:latin typeface="Calibri"/>
                <a:cs typeface="Calibri"/>
              </a:rPr>
              <a:t>is </a:t>
            </a:r>
            <a:r>
              <a:rPr sz="2600" spc="-15" dirty="0">
                <a:latin typeface="Calibri"/>
                <a:cs typeface="Calibri"/>
              </a:rPr>
              <a:t>off </a:t>
            </a:r>
            <a:r>
              <a:rPr sz="2600" spc="-10" dirty="0">
                <a:latin typeface="Calibri"/>
                <a:cs typeface="Calibri"/>
              </a:rPr>
              <a:t>topic </a:t>
            </a:r>
            <a:r>
              <a:rPr sz="2600" spc="-25" dirty="0">
                <a:latin typeface="Calibri"/>
                <a:cs typeface="Calibri"/>
              </a:rPr>
              <a:t>for  </a:t>
            </a:r>
            <a:r>
              <a:rPr sz="2600" spc="-10" dirty="0">
                <a:latin typeface="Calibri"/>
                <a:cs typeface="Calibri"/>
              </a:rPr>
              <a:t>your</a:t>
            </a:r>
            <a:r>
              <a:rPr sz="2600" dirty="0">
                <a:latin typeface="Calibri"/>
                <a:cs typeface="Calibri"/>
              </a:rPr>
              <a:t> </a:t>
            </a:r>
            <a:r>
              <a:rPr sz="2600" spc="-15" dirty="0">
                <a:latin typeface="Calibri"/>
                <a:cs typeface="Calibri"/>
              </a:rPr>
              <a:t>research.</a:t>
            </a:r>
            <a:endParaRPr sz="2600">
              <a:latin typeface="Calibri"/>
              <a:cs typeface="Calibri"/>
            </a:endParaRPr>
          </a:p>
          <a:p>
            <a:pPr marL="241300" indent="-228600">
              <a:lnSpc>
                <a:spcPct val="100000"/>
              </a:lnSpc>
              <a:spcBef>
                <a:spcPts val="95"/>
              </a:spcBef>
              <a:buFont typeface="Arial"/>
              <a:buChar char="•"/>
              <a:tabLst>
                <a:tab pos="241300" algn="l"/>
              </a:tabLst>
            </a:pPr>
            <a:r>
              <a:rPr sz="2600" spc="-5" dirty="0">
                <a:latin typeface="Calibri"/>
                <a:cs typeface="Calibri"/>
              </a:rPr>
              <a:t>This </a:t>
            </a:r>
            <a:r>
              <a:rPr sz="2600" spc="-20" dirty="0">
                <a:latin typeface="Calibri"/>
                <a:cs typeface="Calibri"/>
              </a:rPr>
              <a:t>may </a:t>
            </a:r>
            <a:r>
              <a:rPr sz="2600" spc="-5" dirty="0">
                <a:latin typeface="Calibri"/>
                <a:cs typeface="Calibri"/>
              </a:rPr>
              <a:t>happen </a:t>
            </a:r>
            <a:r>
              <a:rPr sz="2600" spc="-10" dirty="0">
                <a:latin typeface="Calibri"/>
                <a:cs typeface="Calibri"/>
              </a:rPr>
              <a:t>because </a:t>
            </a:r>
            <a:r>
              <a:rPr sz="2600" dirty="0">
                <a:latin typeface="Calibri"/>
                <a:cs typeface="Calibri"/>
              </a:rPr>
              <a:t>of </a:t>
            </a:r>
            <a:r>
              <a:rPr sz="2600" spc="-10" dirty="0">
                <a:latin typeface="Calibri"/>
                <a:cs typeface="Calibri"/>
              </a:rPr>
              <a:t>your </a:t>
            </a:r>
            <a:r>
              <a:rPr sz="2600" spc="-5" dirty="0">
                <a:latin typeface="Calibri"/>
                <a:cs typeface="Calibri"/>
              </a:rPr>
              <a:t>poorly </a:t>
            </a:r>
            <a:r>
              <a:rPr sz="2600" spc="-15" dirty="0">
                <a:latin typeface="Calibri"/>
                <a:cs typeface="Calibri"/>
              </a:rPr>
              <a:t>worded</a:t>
            </a:r>
            <a:r>
              <a:rPr sz="2600" spc="15" dirty="0">
                <a:latin typeface="Calibri"/>
                <a:cs typeface="Calibri"/>
              </a:rPr>
              <a:t> </a:t>
            </a:r>
            <a:r>
              <a:rPr sz="2600" spc="-10" dirty="0">
                <a:latin typeface="Calibri"/>
                <a:cs typeface="Calibri"/>
              </a:rPr>
              <a:t>questions.</a:t>
            </a:r>
            <a:endParaRPr sz="2600">
              <a:latin typeface="Calibri"/>
              <a:cs typeface="Calibri"/>
            </a:endParaRPr>
          </a:p>
          <a:p>
            <a:pPr marL="241300" indent="-228600">
              <a:lnSpc>
                <a:spcPct val="100000"/>
              </a:lnSpc>
              <a:spcBef>
                <a:spcPts val="70"/>
              </a:spcBef>
              <a:buFont typeface="Arial"/>
              <a:buChar char="•"/>
              <a:tabLst>
                <a:tab pos="241300" algn="l"/>
              </a:tabLst>
            </a:pPr>
            <a:r>
              <a:rPr sz="2600" dirty="0">
                <a:latin typeface="Calibri"/>
                <a:cs typeface="Calibri"/>
              </a:rPr>
              <a:t>Or it </a:t>
            </a:r>
            <a:r>
              <a:rPr sz="2600" spc="-20" dirty="0">
                <a:latin typeface="Calibri"/>
                <a:cs typeface="Calibri"/>
              </a:rPr>
              <a:t>may </a:t>
            </a:r>
            <a:r>
              <a:rPr sz="2600" spc="-5" dirty="0">
                <a:latin typeface="Calibri"/>
                <a:cs typeface="Calibri"/>
              </a:rPr>
              <a:t>happen </a:t>
            </a:r>
            <a:r>
              <a:rPr sz="2600" spc="-10" dirty="0">
                <a:latin typeface="Calibri"/>
                <a:cs typeface="Calibri"/>
              </a:rPr>
              <a:t>because </a:t>
            </a:r>
            <a:r>
              <a:rPr sz="2600" spc="-15" dirty="0">
                <a:latin typeface="Calibri"/>
                <a:cs typeface="Calibri"/>
              </a:rPr>
              <a:t>you </a:t>
            </a:r>
            <a:r>
              <a:rPr sz="2600" spc="-25" dirty="0">
                <a:latin typeface="Calibri"/>
                <a:cs typeface="Calibri"/>
              </a:rPr>
              <a:t>feel </a:t>
            </a:r>
            <a:r>
              <a:rPr sz="2600" spc="-10" dirty="0">
                <a:latin typeface="Calibri"/>
                <a:cs typeface="Calibri"/>
              </a:rPr>
              <a:t>too embarrassed </a:t>
            </a:r>
            <a:r>
              <a:rPr sz="2600" spc="-15" dirty="0">
                <a:latin typeface="Calibri"/>
                <a:cs typeface="Calibri"/>
              </a:rPr>
              <a:t>to</a:t>
            </a:r>
            <a:r>
              <a:rPr sz="2600" spc="65" dirty="0">
                <a:latin typeface="Calibri"/>
                <a:cs typeface="Calibri"/>
              </a:rPr>
              <a:t> </a:t>
            </a:r>
            <a:r>
              <a:rPr sz="2600" spc="-10" dirty="0">
                <a:latin typeface="Calibri"/>
                <a:cs typeface="Calibri"/>
              </a:rPr>
              <a:t>interrupt.</a:t>
            </a:r>
            <a:endParaRPr sz="2600">
              <a:latin typeface="Calibri"/>
              <a:cs typeface="Calibri"/>
            </a:endParaRPr>
          </a:p>
          <a:p>
            <a:pPr marL="241300" marR="84455" indent="-228600">
              <a:lnSpc>
                <a:spcPct val="70800"/>
              </a:lnSpc>
              <a:spcBef>
                <a:spcPts val="985"/>
              </a:spcBef>
              <a:buFont typeface="Arial"/>
              <a:buChar char="•"/>
              <a:tabLst>
                <a:tab pos="241300" algn="l"/>
              </a:tabLst>
            </a:pPr>
            <a:r>
              <a:rPr sz="2600" spc="-5" dirty="0">
                <a:latin typeface="Calibri"/>
                <a:cs typeface="Calibri"/>
              </a:rPr>
              <a:t>It </a:t>
            </a:r>
            <a:r>
              <a:rPr sz="2600" dirty="0">
                <a:latin typeface="Calibri"/>
                <a:cs typeface="Calibri"/>
              </a:rPr>
              <a:t>is </a:t>
            </a:r>
            <a:r>
              <a:rPr sz="2600" spc="-10" dirty="0">
                <a:latin typeface="Calibri"/>
                <a:cs typeface="Calibri"/>
              </a:rPr>
              <a:t>totally acceptable </a:t>
            </a:r>
            <a:r>
              <a:rPr sz="2600" spc="-15" dirty="0">
                <a:latin typeface="Calibri"/>
                <a:cs typeface="Calibri"/>
              </a:rPr>
              <a:t>to </a:t>
            </a:r>
            <a:r>
              <a:rPr sz="2600" spc="-10" dirty="0">
                <a:latin typeface="Calibri"/>
                <a:cs typeface="Calibri"/>
              </a:rPr>
              <a:t>interrupt </a:t>
            </a:r>
            <a:r>
              <a:rPr sz="2600" spc="-5" dirty="0">
                <a:latin typeface="Calibri"/>
                <a:cs typeface="Calibri"/>
              </a:rPr>
              <a:t>and bring the </a:t>
            </a:r>
            <a:r>
              <a:rPr sz="2600" spc="-10" dirty="0">
                <a:latin typeface="Calibri"/>
                <a:cs typeface="Calibri"/>
              </a:rPr>
              <a:t>interview </a:t>
            </a:r>
            <a:r>
              <a:rPr sz="2600" spc="-5" dirty="0">
                <a:latin typeface="Calibri"/>
                <a:cs typeface="Calibri"/>
              </a:rPr>
              <a:t>back </a:t>
            </a:r>
            <a:r>
              <a:rPr sz="2600" dirty="0">
                <a:latin typeface="Calibri"/>
                <a:cs typeface="Calibri"/>
              </a:rPr>
              <a:t>on </a:t>
            </a:r>
            <a:r>
              <a:rPr sz="2600" spc="-10" dirty="0">
                <a:latin typeface="Calibri"/>
                <a:cs typeface="Calibri"/>
              </a:rPr>
              <a:t>topic </a:t>
            </a:r>
            <a:r>
              <a:rPr sz="2600" dirty="0">
                <a:latin typeface="Calibri"/>
                <a:cs typeface="Calibri"/>
              </a:rPr>
              <a:t>or  clarify a </a:t>
            </a:r>
            <a:r>
              <a:rPr sz="2600" spc="-5" dirty="0">
                <a:latin typeface="Calibri"/>
                <a:cs typeface="Calibri"/>
              </a:rPr>
              <a:t>particularly</a:t>
            </a:r>
            <a:r>
              <a:rPr sz="2600" spc="-15" dirty="0">
                <a:latin typeface="Calibri"/>
                <a:cs typeface="Calibri"/>
              </a:rPr>
              <a:t> </a:t>
            </a:r>
            <a:r>
              <a:rPr sz="2600" spc="-10" dirty="0">
                <a:latin typeface="Calibri"/>
                <a:cs typeface="Calibri"/>
              </a:rPr>
              <a:t>point.</a:t>
            </a:r>
            <a:endParaRPr sz="2600">
              <a:latin typeface="Calibri"/>
              <a:cs typeface="Calibri"/>
            </a:endParaRPr>
          </a:p>
          <a:p>
            <a:pPr marL="241300" indent="-228600">
              <a:lnSpc>
                <a:spcPts val="2640"/>
              </a:lnSpc>
              <a:buFont typeface="Arial"/>
              <a:buChar char="•"/>
              <a:tabLst>
                <a:tab pos="241300" algn="l"/>
              </a:tabLst>
            </a:pPr>
            <a:r>
              <a:rPr sz="2600" spc="-10" dirty="0">
                <a:latin typeface="Calibri"/>
                <a:cs typeface="Calibri"/>
              </a:rPr>
              <a:t>Practice </a:t>
            </a:r>
            <a:r>
              <a:rPr sz="2600" spc="-5" dirty="0">
                <a:latin typeface="Calibri"/>
                <a:cs typeface="Calibri"/>
              </a:rPr>
              <a:t>how </a:t>
            </a:r>
            <a:r>
              <a:rPr sz="2600" spc="-15" dirty="0">
                <a:latin typeface="Calibri"/>
                <a:cs typeface="Calibri"/>
              </a:rPr>
              <a:t>to </a:t>
            </a:r>
            <a:r>
              <a:rPr sz="2600" spc="-10" dirty="0">
                <a:latin typeface="Calibri"/>
                <a:cs typeface="Calibri"/>
              </a:rPr>
              <a:t>interrupt </a:t>
            </a:r>
            <a:r>
              <a:rPr sz="2600" spc="-5" dirty="0">
                <a:latin typeface="Calibri"/>
                <a:cs typeface="Calibri"/>
              </a:rPr>
              <a:t>and </a:t>
            </a:r>
            <a:r>
              <a:rPr sz="2600" spc="-15" dirty="0">
                <a:latin typeface="Calibri"/>
                <a:cs typeface="Calibri"/>
              </a:rPr>
              <a:t>redirect </a:t>
            </a:r>
            <a:r>
              <a:rPr sz="2600" spc="-5" dirty="0">
                <a:latin typeface="Calibri"/>
                <a:cs typeface="Calibri"/>
              </a:rPr>
              <a:t>the discussion </a:t>
            </a:r>
            <a:r>
              <a:rPr sz="2600" dirty="0">
                <a:latin typeface="Calibri"/>
                <a:cs typeface="Calibri"/>
              </a:rPr>
              <a:t>– </a:t>
            </a:r>
            <a:r>
              <a:rPr sz="2600" spc="-5" dirty="0">
                <a:latin typeface="Calibri"/>
                <a:cs typeface="Calibri"/>
              </a:rPr>
              <a:t>use </a:t>
            </a:r>
            <a:r>
              <a:rPr sz="2600" spc="-10" dirty="0">
                <a:latin typeface="Calibri"/>
                <a:cs typeface="Calibri"/>
              </a:rPr>
              <a:t>your</a:t>
            </a:r>
            <a:r>
              <a:rPr sz="2600" spc="50" dirty="0">
                <a:latin typeface="Calibri"/>
                <a:cs typeface="Calibri"/>
              </a:rPr>
              <a:t> </a:t>
            </a:r>
            <a:r>
              <a:rPr sz="2600" spc="-5" dirty="0">
                <a:latin typeface="Calibri"/>
                <a:cs typeface="Calibri"/>
              </a:rPr>
              <a:t>body</a:t>
            </a:r>
            <a:endParaRPr sz="2600">
              <a:latin typeface="Calibri"/>
              <a:cs typeface="Calibri"/>
            </a:endParaRPr>
          </a:p>
          <a:p>
            <a:pPr marL="241300" marR="73660">
              <a:lnSpc>
                <a:spcPct val="70000"/>
              </a:lnSpc>
              <a:spcBef>
                <a:spcPts val="480"/>
              </a:spcBef>
            </a:pPr>
            <a:r>
              <a:rPr sz="2600" spc="-5" dirty="0">
                <a:latin typeface="Calibri"/>
                <a:cs typeface="Calibri"/>
              </a:rPr>
              <a:t>language and </a:t>
            </a:r>
            <a:r>
              <a:rPr sz="2600" spc="-15" dirty="0">
                <a:latin typeface="Calibri"/>
                <a:cs typeface="Calibri"/>
              </a:rPr>
              <a:t>phrases </a:t>
            </a:r>
            <a:r>
              <a:rPr sz="2600" spc="-5" dirty="0">
                <a:latin typeface="Calibri"/>
                <a:cs typeface="Calibri"/>
              </a:rPr>
              <a:t>such as: “I </a:t>
            </a:r>
            <a:r>
              <a:rPr sz="2600" dirty="0">
                <a:latin typeface="Calibri"/>
                <a:cs typeface="Calibri"/>
              </a:rPr>
              <a:t>am sorry </a:t>
            </a:r>
            <a:r>
              <a:rPr sz="2600" spc="-15" dirty="0">
                <a:latin typeface="Calibri"/>
                <a:cs typeface="Calibri"/>
              </a:rPr>
              <a:t>to </a:t>
            </a:r>
            <a:r>
              <a:rPr sz="2600" spc="-10" dirty="0">
                <a:latin typeface="Calibri"/>
                <a:cs typeface="Calibri"/>
              </a:rPr>
              <a:t>interrupt </a:t>
            </a:r>
            <a:r>
              <a:rPr sz="2600" spc="-5" dirty="0">
                <a:latin typeface="Calibri"/>
                <a:cs typeface="Calibri"/>
              </a:rPr>
              <a:t>but </a:t>
            </a:r>
            <a:r>
              <a:rPr sz="2600" spc="-10" dirty="0">
                <a:latin typeface="Calibri"/>
                <a:cs typeface="Calibri"/>
              </a:rPr>
              <a:t>could we just go  </a:t>
            </a:r>
            <a:r>
              <a:rPr sz="2600" spc="-5" dirty="0">
                <a:latin typeface="Calibri"/>
                <a:cs typeface="Calibri"/>
              </a:rPr>
              <a:t>back </a:t>
            </a:r>
            <a:r>
              <a:rPr sz="2600" spc="-15" dirty="0">
                <a:latin typeface="Calibri"/>
                <a:cs typeface="Calibri"/>
              </a:rPr>
              <a:t>to </a:t>
            </a:r>
            <a:r>
              <a:rPr sz="2600" spc="-10" dirty="0">
                <a:latin typeface="Calibri"/>
                <a:cs typeface="Calibri"/>
              </a:rPr>
              <a:t>your </a:t>
            </a:r>
            <a:r>
              <a:rPr sz="2600" spc="-5" dirty="0">
                <a:latin typeface="Calibri"/>
                <a:cs typeface="Calibri"/>
              </a:rPr>
              <a:t>earlier</a:t>
            </a:r>
            <a:r>
              <a:rPr sz="2600" spc="35" dirty="0">
                <a:latin typeface="Calibri"/>
                <a:cs typeface="Calibri"/>
              </a:rPr>
              <a:t> </a:t>
            </a:r>
            <a:r>
              <a:rPr sz="2600" spc="-5" dirty="0">
                <a:latin typeface="Calibri"/>
                <a:cs typeface="Calibri"/>
              </a:rPr>
              <a:t>point…”</a:t>
            </a:r>
            <a:endParaRPr sz="2600">
              <a:latin typeface="Calibri"/>
              <a:cs typeface="Calibri"/>
            </a:endParaRPr>
          </a:p>
          <a:p>
            <a:pPr marL="241300" indent="-228600">
              <a:lnSpc>
                <a:spcPts val="2650"/>
              </a:lnSpc>
              <a:spcBef>
                <a:spcPts val="95"/>
              </a:spcBef>
              <a:buFont typeface="Arial"/>
              <a:buChar char="•"/>
              <a:tabLst>
                <a:tab pos="241300" algn="l"/>
              </a:tabLst>
            </a:pPr>
            <a:r>
              <a:rPr sz="2600" spc="-5" dirty="0">
                <a:latin typeface="Calibri"/>
                <a:cs typeface="Calibri"/>
              </a:rPr>
              <a:t>In </a:t>
            </a:r>
            <a:r>
              <a:rPr sz="2600" spc="-10" dirty="0">
                <a:latin typeface="Calibri"/>
                <a:cs typeface="Calibri"/>
              </a:rPr>
              <a:t>your briefing </a:t>
            </a:r>
            <a:r>
              <a:rPr sz="2600" spc="-15" dirty="0">
                <a:latin typeface="Calibri"/>
                <a:cs typeface="Calibri"/>
              </a:rPr>
              <a:t>to </a:t>
            </a:r>
            <a:r>
              <a:rPr sz="2600" spc="-10" dirty="0">
                <a:latin typeface="Calibri"/>
                <a:cs typeface="Calibri"/>
              </a:rPr>
              <a:t>your </a:t>
            </a:r>
            <a:r>
              <a:rPr sz="2600" spc="-5" dirty="0">
                <a:latin typeface="Calibri"/>
                <a:cs typeface="Calibri"/>
              </a:rPr>
              <a:t>subject </a:t>
            </a:r>
            <a:r>
              <a:rPr sz="2600" spc="-25" dirty="0">
                <a:latin typeface="Calibri"/>
                <a:cs typeface="Calibri"/>
              </a:rPr>
              <a:t>before </a:t>
            </a:r>
            <a:r>
              <a:rPr sz="2600" spc="-5" dirty="0">
                <a:latin typeface="Calibri"/>
                <a:cs typeface="Calibri"/>
              </a:rPr>
              <a:t>the </a:t>
            </a:r>
            <a:r>
              <a:rPr sz="2600" spc="-10" dirty="0">
                <a:latin typeface="Calibri"/>
                <a:cs typeface="Calibri"/>
              </a:rPr>
              <a:t>interview </a:t>
            </a:r>
            <a:r>
              <a:rPr sz="2600" spc="-15" dirty="0">
                <a:latin typeface="Calibri"/>
                <a:cs typeface="Calibri"/>
              </a:rPr>
              <a:t>starts you </a:t>
            </a:r>
            <a:r>
              <a:rPr sz="2600" spc="-10" dirty="0">
                <a:latin typeface="Calibri"/>
                <a:cs typeface="Calibri"/>
              </a:rPr>
              <a:t>can</a:t>
            </a:r>
            <a:r>
              <a:rPr sz="2600" spc="150" dirty="0">
                <a:latin typeface="Calibri"/>
                <a:cs typeface="Calibri"/>
              </a:rPr>
              <a:t> </a:t>
            </a:r>
            <a:r>
              <a:rPr sz="2600" spc="-10" dirty="0">
                <a:latin typeface="Calibri"/>
                <a:cs typeface="Calibri"/>
              </a:rPr>
              <a:t>explain</a:t>
            </a:r>
            <a:endParaRPr sz="2600">
              <a:latin typeface="Calibri"/>
              <a:cs typeface="Calibri"/>
            </a:endParaRPr>
          </a:p>
          <a:p>
            <a:pPr marL="241300" marR="174625">
              <a:lnSpc>
                <a:spcPct val="70800"/>
              </a:lnSpc>
              <a:spcBef>
                <a:spcPts val="445"/>
              </a:spcBef>
            </a:pPr>
            <a:r>
              <a:rPr sz="2600" spc="-10" dirty="0">
                <a:latin typeface="Calibri"/>
                <a:cs typeface="Calibri"/>
              </a:rPr>
              <a:t>that </a:t>
            </a:r>
            <a:r>
              <a:rPr sz="2600" spc="-15" dirty="0">
                <a:latin typeface="Calibri"/>
                <a:cs typeface="Calibri"/>
              </a:rPr>
              <a:t>you </a:t>
            </a:r>
            <a:r>
              <a:rPr sz="2600" spc="-20" dirty="0">
                <a:latin typeface="Calibri"/>
                <a:cs typeface="Calibri"/>
              </a:rPr>
              <a:t>may have </a:t>
            </a:r>
            <a:r>
              <a:rPr sz="2600" spc="-15" dirty="0">
                <a:latin typeface="Calibri"/>
                <a:cs typeface="Calibri"/>
              </a:rPr>
              <a:t>to </a:t>
            </a:r>
            <a:r>
              <a:rPr sz="2600" spc="-5" dirty="0">
                <a:latin typeface="Calibri"/>
                <a:cs typeface="Calibri"/>
              </a:rPr>
              <a:t>do this </a:t>
            </a:r>
            <a:r>
              <a:rPr sz="2600" spc="-15" dirty="0">
                <a:latin typeface="Calibri"/>
                <a:cs typeface="Calibri"/>
              </a:rPr>
              <a:t>to </a:t>
            </a:r>
            <a:r>
              <a:rPr sz="2600" spc="-25" dirty="0">
                <a:latin typeface="Calibri"/>
                <a:cs typeface="Calibri"/>
              </a:rPr>
              <a:t>keep </a:t>
            </a:r>
            <a:r>
              <a:rPr sz="2600" spc="-5" dirty="0">
                <a:latin typeface="Calibri"/>
                <a:cs typeface="Calibri"/>
              </a:rPr>
              <a:t>the discussion within the </a:t>
            </a:r>
            <a:r>
              <a:rPr sz="2600" spc="-20" dirty="0">
                <a:latin typeface="Calibri"/>
                <a:cs typeface="Calibri"/>
              </a:rPr>
              <a:t>parameters  </a:t>
            </a:r>
            <a:r>
              <a:rPr sz="2600" dirty="0">
                <a:latin typeface="Calibri"/>
                <a:cs typeface="Calibri"/>
              </a:rPr>
              <a:t>of </a:t>
            </a:r>
            <a:r>
              <a:rPr sz="2600" spc="-10" dirty="0">
                <a:latin typeface="Calibri"/>
                <a:cs typeface="Calibri"/>
              </a:rPr>
              <a:t>your </a:t>
            </a:r>
            <a:r>
              <a:rPr sz="2600" spc="-15" dirty="0">
                <a:latin typeface="Calibri"/>
                <a:cs typeface="Calibri"/>
              </a:rPr>
              <a:t>research</a:t>
            </a:r>
            <a:r>
              <a:rPr sz="2600" spc="-5" dirty="0">
                <a:latin typeface="Calibri"/>
                <a:cs typeface="Calibri"/>
              </a:rPr>
              <a:t> topic.</a:t>
            </a:r>
            <a:endParaRPr sz="26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4257040" cy="683260"/>
          </a:xfrm>
          <a:prstGeom prst="rect">
            <a:avLst/>
          </a:prstGeom>
        </p:spPr>
        <p:txBody>
          <a:bodyPr vert="horz" wrap="square" lIns="0" tIns="13970" rIns="0" bIns="0" rtlCol="0">
            <a:spAutoFit/>
          </a:bodyPr>
          <a:lstStyle/>
          <a:p>
            <a:pPr marL="12700">
              <a:lnSpc>
                <a:spcPct val="100000"/>
              </a:lnSpc>
              <a:spcBef>
                <a:spcPts val="110"/>
              </a:spcBef>
            </a:pPr>
            <a:r>
              <a:rPr sz="4300" spc="25" dirty="0"/>
              <a:t>After </a:t>
            </a:r>
            <a:r>
              <a:rPr sz="4300" spc="35" dirty="0"/>
              <a:t>the</a:t>
            </a:r>
            <a:r>
              <a:rPr sz="4300" spc="5" dirty="0"/>
              <a:t> </a:t>
            </a:r>
            <a:r>
              <a:rPr sz="4300" spc="25" dirty="0"/>
              <a:t>interview</a:t>
            </a:r>
            <a:endParaRPr sz="4300"/>
          </a:p>
        </p:txBody>
      </p:sp>
      <p:sp>
        <p:nvSpPr>
          <p:cNvPr id="3" name="object 3"/>
          <p:cNvSpPr txBox="1"/>
          <p:nvPr/>
        </p:nvSpPr>
        <p:spPr>
          <a:xfrm>
            <a:off x="916939" y="1656588"/>
            <a:ext cx="10337800" cy="4640580"/>
          </a:xfrm>
          <a:prstGeom prst="rect">
            <a:avLst/>
          </a:prstGeom>
        </p:spPr>
        <p:txBody>
          <a:bodyPr vert="horz" wrap="square" lIns="0" tIns="128270" rIns="0" bIns="0" rtlCol="0">
            <a:spAutoFit/>
          </a:bodyPr>
          <a:lstStyle/>
          <a:p>
            <a:pPr marL="241300" marR="153670" indent="-228600">
              <a:lnSpc>
                <a:spcPct val="70800"/>
              </a:lnSpc>
              <a:spcBef>
                <a:spcPts val="1010"/>
              </a:spcBef>
              <a:buFont typeface="Arial"/>
              <a:buChar char="•"/>
              <a:tabLst>
                <a:tab pos="241300" algn="l"/>
              </a:tabLst>
            </a:pPr>
            <a:r>
              <a:rPr sz="2600" spc="-5" dirty="0">
                <a:latin typeface="Calibri"/>
                <a:cs typeface="Calibri"/>
              </a:rPr>
              <a:t>Check </a:t>
            </a:r>
            <a:r>
              <a:rPr sz="2600" spc="-10" dirty="0">
                <a:latin typeface="Calibri"/>
                <a:cs typeface="Calibri"/>
              </a:rPr>
              <a:t>that they </a:t>
            </a:r>
            <a:r>
              <a:rPr sz="2600" spc="-20" dirty="0">
                <a:latin typeface="Calibri"/>
                <a:cs typeface="Calibri"/>
              </a:rPr>
              <a:t>have </a:t>
            </a:r>
            <a:r>
              <a:rPr sz="2600" spc="-5" dirty="0">
                <a:latin typeface="Calibri"/>
                <a:cs typeface="Calibri"/>
              </a:rPr>
              <a:t>nothing </a:t>
            </a:r>
            <a:r>
              <a:rPr sz="2600" spc="-10" dirty="0">
                <a:latin typeface="Calibri"/>
                <a:cs typeface="Calibri"/>
              </a:rPr>
              <a:t>more </a:t>
            </a:r>
            <a:r>
              <a:rPr sz="2600" spc="-15" dirty="0">
                <a:latin typeface="Calibri"/>
                <a:cs typeface="Calibri"/>
              </a:rPr>
              <a:t>to </a:t>
            </a:r>
            <a:r>
              <a:rPr sz="2600" spc="-5" dirty="0">
                <a:latin typeface="Calibri"/>
                <a:cs typeface="Calibri"/>
              </a:rPr>
              <a:t>add </a:t>
            </a:r>
            <a:r>
              <a:rPr sz="2600" dirty="0">
                <a:latin typeface="Calibri"/>
                <a:cs typeface="Calibri"/>
              </a:rPr>
              <a:t>or </a:t>
            </a:r>
            <a:r>
              <a:rPr sz="2600" spc="-5" dirty="0">
                <a:latin typeface="Calibri"/>
                <a:cs typeface="Calibri"/>
              </a:rPr>
              <a:t>additional thoughts </a:t>
            </a:r>
            <a:r>
              <a:rPr sz="2600" dirty="0">
                <a:latin typeface="Calibri"/>
                <a:cs typeface="Calibri"/>
              </a:rPr>
              <a:t>on </a:t>
            </a:r>
            <a:r>
              <a:rPr sz="2600" spc="-5" dirty="0">
                <a:latin typeface="Calibri"/>
                <a:cs typeface="Calibri"/>
              </a:rPr>
              <a:t>some  </a:t>
            </a:r>
            <a:r>
              <a:rPr sz="2600" dirty="0">
                <a:latin typeface="Calibri"/>
                <a:cs typeface="Calibri"/>
              </a:rPr>
              <a:t>of </a:t>
            </a:r>
            <a:r>
              <a:rPr sz="2600" spc="-5" dirty="0">
                <a:latin typeface="Calibri"/>
                <a:cs typeface="Calibri"/>
              </a:rPr>
              <a:t>the </a:t>
            </a:r>
            <a:r>
              <a:rPr sz="2600" spc="-35" dirty="0">
                <a:latin typeface="Calibri"/>
                <a:cs typeface="Calibri"/>
              </a:rPr>
              <a:t>key </a:t>
            </a:r>
            <a:r>
              <a:rPr sz="2600" spc="-10" dirty="0">
                <a:latin typeface="Calibri"/>
                <a:cs typeface="Calibri"/>
              </a:rPr>
              <a:t>points </a:t>
            </a:r>
            <a:r>
              <a:rPr sz="2600" spc="-5" dirty="0">
                <a:latin typeface="Calibri"/>
                <a:cs typeface="Calibri"/>
              </a:rPr>
              <a:t>discussed </a:t>
            </a:r>
            <a:r>
              <a:rPr sz="2600" spc="-25" dirty="0">
                <a:latin typeface="Calibri"/>
                <a:cs typeface="Calibri"/>
              </a:rPr>
              <a:t>before </a:t>
            </a:r>
            <a:r>
              <a:rPr sz="2600" spc="-15" dirty="0">
                <a:latin typeface="Calibri"/>
                <a:cs typeface="Calibri"/>
              </a:rPr>
              <a:t>you </a:t>
            </a:r>
            <a:r>
              <a:rPr sz="2600" spc="-5" dirty="0">
                <a:latin typeface="Calibri"/>
                <a:cs typeface="Calibri"/>
              </a:rPr>
              <a:t>turn </a:t>
            </a:r>
            <a:r>
              <a:rPr sz="2600" spc="-15" dirty="0">
                <a:latin typeface="Calibri"/>
                <a:cs typeface="Calibri"/>
              </a:rPr>
              <a:t>off </a:t>
            </a:r>
            <a:r>
              <a:rPr sz="2600" spc="-10" dirty="0">
                <a:latin typeface="Calibri"/>
                <a:cs typeface="Calibri"/>
              </a:rPr>
              <a:t>your</a:t>
            </a:r>
            <a:r>
              <a:rPr sz="2600" spc="60" dirty="0">
                <a:latin typeface="Calibri"/>
                <a:cs typeface="Calibri"/>
              </a:rPr>
              <a:t> </a:t>
            </a:r>
            <a:r>
              <a:rPr sz="2600" spc="-45" dirty="0">
                <a:latin typeface="Calibri"/>
                <a:cs typeface="Calibri"/>
              </a:rPr>
              <a:t>recorder.</a:t>
            </a:r>
            <a:endParaRPr sz="2600">
              <a:latin typeface="Calibri"/>
              <a:cs typeface="Calibri"/>
            </a:endParaRPr>
          </a:p>
          <a:p>
            <a:pPr marL="241300" indent="-228600">
              <a:lnSpc>
                <a:spcPct val="100000"/>
              </a:lnSpc>
              <a:spcBef>
                <a:spcPts val="70"/>
              </a:spcBef>
              <a:buFont typeface="Arial"/>
              <a:buChar char="•"/>
              <a:tabLst>
                <a:tab pos="241300" algn="l"/>
              </a:tabLst>
            </a:pPr>
            <a:r>
              <a:rPr sz="2600" spc="-5" dirty="0">
                <a:latin typeface="Calibri"/>
                <a:cs typeface="Calibri"/>
              </a:rPr>
              <a:t>Check </a:t>
            </a:r>
            <a:r>
              <a:rPr sz="2600" spc="-10" dirty="0">
                <a:latin typeface="Calibri"/>
                <a:cs typeface="Calibri"/>
              </a:rPr>
              <a:t>your </a:t>
            </a:r>
            <a:r>
              <a:rPr sz="2600" spc="-15" dirty="0">
                <a:latin typeface="Calibri"/>
                <a:cs typeface="Calibri"/>
              </a:rPr>
              <a:t>recording to </a:t>
            </a:r>
            <a:r>
              <a:rPr sz="2600" spc="-25" dirty="0">
                <a:latin typeface="Calibri"/>
                <a:cs typeface="Calibri"/>
              </a:rPr>
              <a:t>make </a:t>
            </a:r>
            <a:r>
              <a:rPr sz="2600" spc="-10" dirty="0">
                <a:latin typeface="Calibri"/>
                <a:cs typeface="Calibri"/>
              </a:rPr>
              <a:t>sure </a:t>
            </a:r>
            <a:r>
              <a:rPr sz="2600" dirty="0">
                <a:latin typeface="Calibri"/>
                <a:cs typeface="Calibri"/>
              </a:rPr>
              <a:t>it</a:t>
            </a:r>
            <a:r>
              <a:rPr sz="2600" spc="60" dirty="0">
                <a:latin typeface="Calibri"/>
                <a:cs typeface="Calibri"/>
              </a:rPr>
              <a:t> </a:t>
            </a:r>
            <a:r>
              <a:rPr sz="2600" spc="-5" dirty="0">
                <a:latin typeface="Calibri"/>
                <a:cs typeface="Calibri"/>
              </a:rPr>
              <a:t>happened.</a:t>
            </a:r>
            <a:endParaRPr sz="2600">
              <a:latin typeface="Calibri"/>
              <a:cs typeface="Calibri"/>
            </a:endParaRPr>
          </a:p>
          <a:p>
            <a:pPr marL="241300" indent="-228600">
              <a:lnSpc>
                <a:spcPct val="100000"/>
              </a:lnSpc>
              <a:spcBef>
                <a:spcPts val="100"/>
              </a:spcBef>
              <a:buFont typeface="Arial"/>
              <a:buChar char="•"/>
              <a:tabLst>
                <a:tab pos="241300" algn="l"/>
              </a:tabLst>
            </a:pPr>
            <a:r>
              <a:rPr sz="2600" spc="-5" dirty="0">
                <a:latin typeface="Calibri"/>
                <a:cs typeface="Calibri"/>
              </a:rPr>
              <a:t>Double check </a:t>
            </a:r>
            <a:r>
              <a:rPr sz="2600" spc="-10" dirty="0">
                <a:latin typeface="Calibri"/>
                <a:cs typeface="Calibri"/>
              </a:rPr>
              <a:t>your </a:t>
            </a:r>
            <a:r>
              <a:rPr sz="2600" spc="-5" dirty="0">
                <a:latin typeface="Calibri"/>
                <a:cs typeface="Calibri"/>
              </a:rPr>
              <a:t>labelling and spelling </a:t>
            </a:r>
            <a:r>
              <a:rPr sz="2600" dirty="0">
                <a:latin typeface="Calibri"/>
                <a:cs typeface="Calibri"/>
              </a:rPr>
              <a:t>of </a:t>
            </a:r>
            <a:r>
              <a:rPr sz="2600" spc="-5" dirty="0">
                <a:latin typeface="Calibri"/>
                <a:cs typeface="Calibri"/>
              </a:rPr>
              <a:t>names and</a:t>
            </a:r>
            <a:r>
              <a:rPr sz="2600" spc="10" dirty="0">
                <a:latin typeface="Calibri"/>
                <a:cs typeface="Calibri"/>
              </a:rPr>
              <a:t> </a:t>
            </a:r>
            <a:r>
              <a:rPr sz="2600" spc="-5" dirty="0">
                <a:latin typeface="Calibri"/>
                <a:cs typeface="Calibri"/>
              </a:rPr>
              <a:t>titles.</a:t>
            </a:r>
            <a:endParaRPr sz="2600">
              <a:latin typeface="Calibri"/>
              <a:cs typeface="Calibri"/>
            </a:endParaRPr>
          </a:p>
          <a:p>
            <a:pPr marL="241300" marR="5080" indent="-228600">
              <a:lnSpc>
                <a:spcPct val="70800"/>
              </a:lnSpc>
              <a:spcBef>
                <a:spcPts val="980"/>
              </a:spcBef>
              <a:buFont typeface="Arial"/>
              <a:buChar char="•"/>
              <a:tabLst>
                <a:tab pos="241300" algn="l"/>
              </a:tabLst>
            </a:pPr>
            <a:r>
              <a:rPr sz="2600" spc="-25" dirty="0">
                <a:latin typeface="Calibri"/>
                <a:cs typeface="Calibri"/>
              </a:rPr>
              <a:t>Write </a:t>
            </a:r>
            <a:r>
              <a:rPr sz="2600" spc="-5" dirty="0">
                <a:latin typeface="Calibri"/>
                <a:cs typeface="Calibri"/>
              </a:rPr>
              <a:t>down </a:t>
            </a:r>
            <a:r>
              <a:rPr sz="2600" spc="-20" dirty="0">
                <a:latin typeface="Calibri"/>
                <a:cs typeface="Calibri"/>
              </a:rPr>
              <a:t>any </a:t>
            </a:r>
            <a:r>
              <a:rPr sz="2600" spc="-10" dirty="0">
                <a:latin typeface="Calibri"/>
                <a:cs typeface="Calibri"/>
              </a:rPr>
              <a:t>observations </a:t>
            </a:r>
            <a:r>
              <a:rPr sz="2600" spc="-15" dirty="0">
                <a:latin typeface="Calibri"/>
                <a:cs typeface="Calibri"/>
              </a:rPr>
              <a:t>you </a:t>
            </a:r>
            <a:r>
              <a:rPr sz="2600" spc="-20" dirty="0">
                <a:latin typeface="Calibri"/>
                <a:cs typeface="Calibri"/>
              </a:rPr>
              <a:t>may have </a:t>
            </a:r>
            <a:r>
              <a:rPr sz="2600" spc="-5" dirty="0">
                <a:latin typeface="Calibri"/>
                <a:cs typeface="Calibri"/>
              </a:rPr>
              <a:t>had during the </a:t>
            </a:r>
            <a:r>
              <a:rPr sz="2600" spc="-10" dirty="0">
                <a:latin typeface="Calibri"/>
                <a:cs typeface="Calibri"/>
              </a:rPr>
              <a:t>interview </a:t>
            </a:r>
            <a:r>
              <a:rPr sz="2600" spc="-5" dirty="0">
                <a:latin typeface="Calibri"/>
                <a:cs typeface="Calibri"/>
              </a:rPr>
              <a:t>about  </a:t>
            </a:r>
            <a:r>
              <a:rPr sz="2600" spc="-10" dirty="0">
                <a:latin typeface="Calibri"/>
                <a:cs typeface="Calibri"/>
              </a:rPr>
              <a:t>what was </a:t>
            </a:r>
            <a:r>
              <a:rPr sz="2600" spc="-5" dirty="0">
                <a:latin typeface="Calibri"/>
                <a:cs typeface="Calibri"/>
              </a:rPr>
              <a:t>said, how </a:t>
            </a:r>
            <a:r>
              <a:rPr sz="2600" dirty="0">
                <a:latin typeface="Calibri"/>
                <a:cs typeface="Calibri"/>
              </a:rPr>
              <a:t>it </a:t>
            </a:r>
            <a:r>
              <a:rPr sz="2600" spc="-10" dirty="0">
                <a:latin typeface="Calibri"/>
                <a:cs typeface="Calibri"/>
              </a:rPr>
              <a:t>was </a:t>
            </a:r>
            <a:r>
              <a:rPr sz="2600" spc="-5" dirty="0">
                <a:latin typeface="Calibri"/>
                <a:cs typeface="Calibri"/>
              </a:rPr>
              <a:t>said, </a:t>
            </a:r>
            <a:r>
              <a:rPr sz="2600" spc="-35" dirty="0">
                <a:latin typeface="Calibri"/>
                <a:cs typeface="Calibri"/>
              </a:rPr>
              <a:t>manner, </a:t>
            </a:r>
            <a:r>
              <a:rPr sz="2600" spc="-10" dirty="0">
                <a:latin typeface="Calibri"/>
                <a:cs typeface="Calibri"/>
              </a:rPr>
              <a:t>tone</a:t>
            </a:r>
            <a:r>
              <a:rPr sz="2600" spc="50" dirty="0">
                <a:latin typeface="Calibri"/>
                <a:cs typeface="Calibri"/>
              </a:rPr>
              <a:t> </a:t>
            </a:r>
            <a:r>
              <a:rPr sz="2600" spc="-15" dirty="0">
                <a:latin typeface="Calibri"/>
                <a:cs typeface="Calibri"/>
              </a:rPr>
              <a:t>etc.</a:t>
            </a:r>
            <a:endParaRPr sz="2600">
              <a:latin typeface="Calibri"/>
              <a:cs typeface="Calibri"/>
            </a:endParaRPr>
          </a:p>
          <a:p>
            <a:pPr marL="241300" marR="276860" indent="-228600">
              <a:lnSpc>
                <a:spcPct val="70000"/>
              </a:lnSpc>
              <a:spcBef>
                <a:spcPts val="915"/>
              </a:spcBef>
              <a:buFont typeface="Arial"/>
              <a:buChar char="•"/>
              <a:tabLst>
                <a:tab pos="241300" algn="l"/>
              </a:tabLst>
            </a:pPr>
            <a:r>
              <a:rPr sz="2600" spc="-20" dirty="0">
                <a:latin typeface="Calibri"/>
                <a:cs typeface="Calibri"/>
              </a:rPr>
              <a:t>Make </a:t>
            </a:r>
            <a:r>
              <a:rPr sz="2600" spc="-10" dirty="0">
                <a:latin typeface="Calibri"/>
                <a:cs typeface="Calibri"/>
              </a:rPr>
              <a:t>sure </a:t>
            </a:r>
            <a:r>
              <a:rPr sz="2600" spc="-5" dirty="0">
                <a:latin typeface="Calibri"/>
                <a:cs typeface="Calibri"/>
              </a:rPr>
              <a:t>the subject has </a:t>
            </a:r>
            <a:r>
              <a:rPr sz="2600" spc="-10" dirty="0">
                <a:latin typeface="Calibri"/>
                <a:cs typeface="Calibri"/>
              </a:rPr>
              <a:t>your </a:t>
            </a:r>
            <a:r>
              <a:rPr sz="2600" spc="-15" dirty="0">
                <a:latin typeface="Calibri"/>
                <a:cs typeface="Calibri"/>
              </a:rPr>
              <a:t>contacts </a:t>
            </a:r>
            <a:r>
              <a:rPr sz="2600" dirty="0">
                <a:latin typeface="Calibri"/>
                <a:cs typeface="Calibri"/>
              </a:rPr>
              <a:t>as </a:t>
            </a:r>
            <a:r>
              <a:rPr sz="2600" spc="-10" dirty="0">
                <a:latin typeface="Calibri"/>
                <a:cs typeface="Calibri"/>
              </a:rPr>
              <a:t>they </a:t>
            </a:r>
            <a:r>
              <a:rPr sz="2600" spc="-20" dirty="0">
                <a:latin typeface="Calibri"/>
                <a:cs typeface="Calibri"/>
              </a:rPr>
              <a:t>may </a:t>
            </a:r>
            <a:r>
              <a:rPr sz="2600" spc="-5" dirty="0">
                <a:latin typeface="Calibri"/>
                <a:cs typeface="Calibri"/>
              </a:rPr>
              <a:t>think </a:t>
            </a:r>
            <a:r>
              <a:rPr sz="2600" dirty="0">
                <a:latin typeface="Calibri"/>
                <a:cs typeface="Calibri"/>
              </a:rPr>
              <a:t>of </a:t>
            </a:r>
            <a:r>
              <a:rPr sz="2600" spc="-5" dirty="0">
                <a:latin typeface="Calibri"/>
                <a:cs typeface="Calibri"/>
              </a:rPr>
              <a:t>additional  </a:t>
            </a:r>
            <a:r>
              <a:rPr sz="2600" spc="-10" dirty="0">
                <a:latin typeface="Calibri"/>
                <a:cs typeface="Calibri"/>
              </a:rPr>
              <a:t>responses </a:t>
            </a:r>
            <a:r>
              <a:rPr sz="2600" dirty="0">
                <a:latin typeface="Calibri"/>
                <a:cs typeface="Calibri"/>
              </a:rPr>
              <a:t>or </a:t>
            </a:r>
            <a:r>
              <a:rPr sz="2600" spc="-15" dirty="0">
                <a:latin typeface="Calibri"/>
                <a:cs typeface="Calibri"/>
              </a:rPr>
              <a:t>want to retract </a:t>
            </a:r>
            <a:r>
              <a:rPr sz="2600" dirty="0">
                <a:latin typeface="Calibri"/>
                <a:cs typeface="Calibri"/>
              </a:rPr>
              <a:t>or </a:t>
            </a:r>
            <a:r>
              <a:rPr sz="2600" spc="-15" dirty="0">
                <a:latin typeface="Calibri"/>
                <a:cs typeface="Calibri"/>
              </a:rPr>
              <a:t>refine </a:t>
            </a:r>
            <a:r>
              <a:rPr sz="2600" spc="-5" dirty="0">
                <a:latin typeface="Calibri"/>
                <a:cs typeface="Calibri"/>
              </a:rPr>
              <a:t>the </a:t>
            </a:r>
            <a:r>
              <a:rPr sz="2600" spc="-25" dirty="0">
                <a:latin typeface="Calibri"/>
                <a:cs typeface="Calibri"/>
              </a:rPr>
              <a:t>way </a:t>
            </a:r>
            <a:r>
              <a:rPr sz="2600" spc="-10" dirty="0">
                <a:latin typeface="Calibri"/>
                <a:cs typeface="Calibri"/>
              </a:rPr>
              <a:t>they </a:t>
            </a:r>
            <a:r>
              <a:rPr sz="2600" spc="-15" dirty="0">
                <a:latin typeface="Calibri"/>
                <a:cs typeface="Calibri"/>
              </a:rPr>
              <a:t>expressed</a:t>
            </a:r>
            <a:r>
              <a:rPr sz="2600" spc="55" dirty="0">
                <a:latin typeface="Calibri"/>
                <a:cs typeface="Calibri"/>
              </a:rPr>
              <a:t> </a:t>
            </a:r>
            <a:r>
              <a:rPr sz="2600" spc="-5" dirty="0">
                <a:latin typeface="Calibri"/>
                <a:cs typeface="Calibri"/>
              </a:rPr>
              <a:t>something.</a:t>
            </a:r>
            <a:endParaRPr sz="2600">
              <a:latin typeface="Calibri"/>
              <a:cs typeface="Calibri"/>
            </a:endParaRPr>
          </a:p>
          <a:p>
            <a:pPr marL="241300" indent="-228600">
              <a:lnSpc>
                <a:spcPts val="2650"/>
              </a:lnSpc>
              <a:spcBef>
                <a:spcPts val="95"/>
              </a:spcBef>
              <a:buFont typeface="Arial"/>
              <a:buChar char="•"/>
              <a:tabLst>
                <a:tab pos="241300" algn="l"/>
                <a:tab pos="8013065" algn="l"/>
              </a:tabLst>
            </a:pPr>
            <a:r>
              <a:rPr sz="2600" spc="-25" dirty="0">
                <a:latin typeface="Calibri"/>
                <a:cs typeface="Calibri"/>
              </a:rPr>
              <a:t>Transcribe </a:t>
            </a:r>
            <a:r>
              <a:rPr sz="2600" spc="-10" dirty="0">
                <a:latin typeface="Calibri"/>
                <a:cs typeface="Calibri"/>
              </a:rPr>
              <a:t>your interview </a:t>
            </a:r>
            <a:r>
              <a:rPr sz="2600" dirty="0">
                <a:latin typeface="Calibri"/>
                <a:cs typeface="Calibri"/>
              </a:rPr>
              <a:t>as </a:t>
            </a:r>
            <a:r>
              <a:rPr sz="2600" spc="-5" dirty="0">
                <a:latin typeface="Calibri"/>
                <a:cs typeface="Calibri"/>
              </a:rPr>
              <a:t>soon </a:t>
            </a:r>
            <a:r>
              <a:rPr sz="2600" spc="-15" dirty="0">
                <a:latin typeface="Calibri"/>
                <a:cs typeface="Calibri"/>
              </a:rPr>
              <a:t>afterwards</a:t>
            </a:r>
            <a:r>
              <a:rPr sz="2600" spc="105" dirty="0">
                <a:latin typeface="Calibri"/>
                <a:cs typeface="Calibri"/>
              </a:rPr>
              <a:t> </a:t>
            </a:r>
            <a:r>
              <a:rPr sz="2600" dirty="0">
                <a:latin typeface="Calibri"/>
                <a:cs typeface="Calibri"/>
              </a:rPr>
              <a:t>as</a:t>
            </a:r>
            <a:r>
              <a:rPr sz="2600" spc="0" dirty="0">
                <a:latin typeface="Calibri"/>
                <a:cs typeface="Calibri"/>
              </a:rPr>
              <a:t> </a:t>
            </a:r>
            <a:r>
              <a:rPr sz="2600" spc="-5" dirty="0">
                <a:latin typeface="Calibri"/>
                <a:cs typeface="Calibri"/>
              </a:rPr>
              <a:t>possible.	The </a:t>
            </a:r>
            <a:r>
              <a:rPr sz="2600" spc="-10" dirty="0">
                <a:latin typeface="Calibri"/>
                <a:cs typeface="Calibri"/>
              </a:rPr>
              <a:t>longer</a:t>
            </a:r>
            <a:r>
              <a:rPr sz="2600" spc="-20" dirty="0">
                <a:latin typeface="Calibri"/>
                <a:cs typeface="Calibri"/>
              </a:rPr>
              <a:t> </a:t>
            </a:r>
            <a:r>
              <a:rPr sz="2600" spc="-15" dirty="0">
                <a:latin typeface="Calibri"/>
                <a:cs typeface="Calibri"/>
              </a:rPr>
              <a:t>you</a:t>
            </a:r>
            <a:endParaRPr sz="2600">
              <a:latin typeface="Calibri"/>
              <a:cs typeface="Calibri"/>
            </a:endParaRPr>
          </a:p>
          <a:p>
            <a:pPr marL="241300" marR="230504">
              <a:lnSpc>
                <a:spcPct val="70800"/>
              </a:lnSpc>
              <a:spcBef>
                <a:spcPts val="440"/>
              </a:spcBef>
              <a:tabLst>
                <a:tab pos="4471670" algn="l"/>
              </a:tabLst>
            </a:pPr>
            <a:r>
              <a:rPr sz="2600" spc="-15" dirty="0">
                <a:latin typeface="Calibri"/>
                <a:cs typeface="Calibri"/>
              </a:rPr>
              <a:t>leave </a:t>
            </a:r>
            <a:r>
              <a:rPr sz="2600" dirty="0">
                <a:latin typeface="Calibri"/>
                <a:cs typeface="Calibri"/>
              </a:rPr>
              <a:t>it </a:t>
            </a:r>
            <a:r>
              <a:rPr sz="2600" spc="-5" dirty="0">
                <a:latin typeface="Calibri"/>
                <a:cs typeface="Calibri"/>
              </a:rPr>
              <a:t>the </a:t>
            </a:r>
            <a:r>
              <a:rPr sz="2600" spc="-10" dirty="0">
                <a:latin typeface="Calibri"/>
                <a:cs typeface="Calibri"/>
              </a:rPr>
              <a:t>harder</a:t>
            </a:r>
            <a:r>
              <a:rPr sz="2600" spc="25" dirty="0">
                <a:latin typeface="Calibri"/>
                <a:cs typeface="Calibri"/>
              </a:rPr>
              <a:t> </a:t>
            </a:r>
            <a:r>
              <a:rPr sz="2600" dirty="0">
                <a:latin typeface="Calibri"/>
                <a:cs typeface="Calibri"/>
              </a:rPr>
              <a:t>it</a:t>
            </a:r>
            <a:r>
              <a:rPr sz="2600" spc="0" dirty="0">
                <a:latin typeface="Calibri"/>
                <a:cs typeface="Calibri"/>
              </a:rPr>
              <a:t> </a:t>
            </a:r>
            <a:r>
              <a:rPr sz="2600" spc="-10" dirty="0">
                <a:latin typeface="Calibri"/>
                <a:cs typeface="Calibri"/>
              </a:rPr>
              <a:t>becomes.	</a:t>
            </a:r>
            <a:r>
              <a:rPr sz="2600" spc="-5" dirty="0">
                <a:latin typeface="Calibri"/>
                <a:cs typeface="Calibri"/>
              </a:rPr>
              <a:t>This </a:t>
            </a:r>
            <a:r>
              <a:rPr sz="2600" dirty="0">
                <a:latin typeface="Calibri"/>
                <a:cs typeface="Calibri"/>
              </a:rPr>
              <a:t>is </a:t>
            </a:r>
            <a:r>
              <a:rPr sz="2600" spc="-5" dirty="0">
                <a:latin typeface="Calibri"/>
                <a:cs typeface="Calibri"/>
              </a:rPr>
              <a:t>usually done </a:t>
            </a:r>
            <a:r>
              <a:rPr sz="2600" dirty="0">
                <a:latin typeface="Calibri"/>
                <a:cs typeface="Calibri"/>
              </a:rPr>
              <a:t>on </a:t>
            </a:r>
            <a:r>
              <a:rPr sz="2600" spc="-5" dirty="0">
                <a:latin typeface="Calibri"/>
                <a:cs typeface="Calibri"/>
              </a:rPr>
              <a:t>the run </a:t>
            </a:r>
            <a:r>
              <a:rPr sz="2600" dirty="0">
                <a:latin typeface="Calibri"/>
                <a:cs typeface="Calibri"/>
              </a:rPr>
              <a:t>if </a:t>
            </a:r>
            <a:r>
              <a:rPr sz="2600" spc="-15" dirty="0">
                <a:latin typeface="Calibri"/>
                <a:cs typeface="Calibri"/>
              </a:rPr>
              <a:t>you </a:t>
            </a:r>
            <a:r>
              <a:rPr sz="2600" spc="-10" dirty="0">
                <a:latin typeface="Calibri"/>
                <a:cs typeface="Calibri"/>
              </a:rPr>
              <a:t>are </a:t>
            </a:r>
            <a:r>
              <a:rPr sz="2600" dirty="0">
                <a:latin typeface="Calibri"/>
                <a:cs typeface="Calibri"/>
              </a:rPr>
              <a:t>a  </a:t>
            </a:r>
            <a:r>
              <a:rPr sz="2600" spc="-5" dirty="0">
                <a:latin typeface="Calibri"/>
                <a:cs typeface="Calibri"/>
              </a:rPr>
              <a:t>journalist.</a:t>
            </a:r>
            <a:endParaRPr sz="2600">
              <a:latin typeface="Calibri"/>
              <a:cs typeface="Calibri"/>
            </a:endParaRPr>
          </a:p>
          <a:p>
            <a:pPr marL="1705610" lvl="1" indent="-228600">
              <a:lnSpc>
                <a:spcPct val="100000"/>
              </a:lnSpc>
              <a:spcBef>
                <a:spcPts val="75"/>
              </a:spcBef>
              <a:buFont typeface="Arial"/>
              <a:buChar char="•"/>
              <a:tabLst>
                <a:tab pos="1706245" algn="l"/>
              </a:tabLst>
            </a:pPr>
            <a:r>
              <a:rPr sz="2600" b="1" spc="-5" dirty="0">
                <a:solidFill>
                  <a:srgbClr val="C00000"/>
                </a:solidFill>
                <a:latin typeface="Calibri"/>
                <a:cs typeface="Calibri"/>
              </a:rPr>
              <a:t>NEVER </a:t>
            </a:r>
            <a:r>
              <a:rPr sz="2600" b="1" dirty="0">
                <a:solidFill>
                  <a:srgbClr val="C00000"/>
                </a:solidFill>
                <a:latin typeface="Calibri"/>
                <a:cs typeface="Calibri"/>
              </a:rPr>
              <a:t>use a </a:t>
            </a:r>
            <a:r>
              <a:rPr sz="2600" b="1" spc="-10" dirty="0">
                <a:solidFill>
                  <a:srgbClr val="C00000"/>
                </a:solidFill>
                <a:latin typeface="Calibri"/>
                <a:cs typeface="Calibri"/>
              </a:rPr>
              <a:t>quote </a:t>
            </a:r>
            <a:r>
              <a:rPr sz="2600" b="1" dirty="0">
                <a:solidFill>
                  <a:srgbClr val="C00000"/>
                </a:solidFill>
                <a:latin typeface="Calibri"/>
                <a:cs typeface="Calibri"/>
              </a:rPr>
              <a:t>out of </a:t>
            </a:r>
            <a:r>
              <a:rPr sz="2600" b="1" spc="-20" dirty="0">
                <a:solidFill>
                  <a:srgbClr val="C00000"/>
                </a:solidFill>
                <a:latin typeface="Calibri"/>
                <a:cs typeface="Calibri"/>
              </a:rPr>
              <a:t>context </a:t>
            </a:r>
            <a:r>
              <a:rPr sz="2600" b="1" dirty="0">
                <a:solidFill>
                  <a:srgbClr val="C00000"/>
                </a:solidFill>
                <a:latin typeface="Calibri"/>
                <a:cs typeface="Calibri"/>
              </a:rPr>
              <a:t>– </a:t>
            </a:r>
            <a:r>
              <a:rPr sz="2600" b="1" spc="-10" dirty="0">
                <a:solidFill>
                  <a:srgbClr val="C00000"/>
                </a:solidFill>
                <a:latin typeface="Calibri"/>
                <a:cs typeface="Calibri"/>
              </a:rPr>
              <a:t>that </a:t>
            </a:r>
            <a:r>
              <a:rPr sz="2600" b="1" spc="-5" dirty="0">
                <a:solidFill>
                  <a:srgbClr val="C00000"/>
                </a:solidFill>
                <a:latin typeface="Calibri"/>
                <a:cs typeface="Calibri"/>
              </a:rPr>
              <a:t>is</a:t>
            </a:r>
            <a:r>
              <a:rPr sz="2600" b="1" spc="10" dirty="0">
                <a:solidFill>
                  <a:srgbClr val="C00000"/>
                </a:solidFill>
                <a:latin typeface="Calibri"/>
                <a:cs typeface="Calibri"/>
              </a:rPr>
              <a:t> </a:t>
            </a:r>
            <a:r>
              <a:rPr sz="2600" b="1" spc="-5" dirty="0">
                <a:solidFill>
                  <a:srgbClr val="C00000"/>
                </a:solidFill>
                <a:latin typeface="Calibri"/>
                <a:cs typeface="Calibri"/>
              </a:rPr>
              <a:t>dishonest</a:t>
            </a:r>
            <a:endParaRPr sz="2600">
              <a:latin typeface="Calibri"/>
              <a:cs typeface="Calibri"/>
            </a:endParaRPr>
          </a:p>
          <a:p>
            <a:pPr marL="1812289" lvl="2" indent="-228600">
              <a:lnSpc>
                <a:spcPct val="100000"/>
              </a:lnSpc>
              <a:buFont typeface="Arial"/>
              <a:buChar char="•"/>
              <a:tabLst>
                <a:tab pos="1812925" algn="l"/>
                <a:tab pos="2725420" algn="l"/>
              </a:tabLst>
            </a:pPr>
            <a:r>
              <a:rPr sz="2600" b="1" spc="-5" dirty="0">
                <a:solidFill>
                  <a:srgbClr val="C00000"/>
                </a:solidFill>
                <a:latin typeface="Calibri"/>
                <a:cs typeface="Calibri"/>
              </a:rPr>
              <a:t>Don’t	</a:t>
            </a:r>
            <a:r>
              <a:rPr sz="2600" b="1" dirty="0">
                <a:solidFill>
                  <a:srgbClr val="C00000"/>
                </a:solidFill>
                <a:latin typeface="Calibri"/>
                <a:cs typeface="Calibri"/>
              </a:rPr>
              <a:t>use </a:t>
            </a:r>
            <a:r>
              <a:rPr sz="2600" b="1" spc="-25" dirty="0">
                <a:solidFill>
                  <a:srgbClr val="C00000"/>
                </a:solidFill>
                <a:latin typeface="Calibri"/>
                <a:cs typeface="Calibri"/>
              </a:rPr>
              <a:t>‘off </a:t>
            </a:r>
            <a:r>
              <a:rPr sz="2600" b="1" spc="-5" dirty="0">
                <a:solidFill>
                  <a:srgbClr val="C00000"/>
                </a:solidFill>
                <a:latin typeface="Calibri"/>
                <a:cs typeface="Calibri"/>
              </a:rPr>
              <a:t>the </a:t>
            </a:r>
            <a:r>
              <a:rPr sz="2600" b="1" spc="-15" dirty="0">
                <a:solidFill>
                  <a:srgbClr val="C00000"/>
                </a:solidFill>
                <a:latin typeface="Calibri"/>
                <a:cs typeface="Calibri"/>
              </a:rPr>
              <a:t>record’ </a:t>
            </a:r>
            <a:r>
              <a:rPr sz="2600" b="1" spc="-10" dirty="0">
                <a:solidFill>
                  <a:srgbClr val="C00000"/>
                </a:solidFill>
                <a:latin typeface="Calibri"/>
                <a:cs typeface="Calibri"/>
              </a:rPr>
              <a:t>quotes- that </a:t>
            </a:r>
            <a:r>
              <a:rPr sz="2600" b="1" spc="-5" dirty="0">
                <a:solidFill>
                  <a:srgbClr val="C00000"/>
                </a:solidFill>
                <a:latin typeface="Calibri"/>
                <a:cs typeface="Calibri"/>
              </a:rPr>
              <a:t>is</a:t>
            </a:r>
            <a:r>
              <a:rPr sz="2600" b="1" spc="55" dirty="0">
                <a:solidFill>
                  <a:srgbClr val="C00000"/>
                </a:solidFill>
                <a:latin typeface="Calibri"/>
                <a:cs typeface="Calibri"/>
              </a:rPr>
              <a:t> </a:t>
            </a:r>
            <a:r>
              <a:rPr sz="2600" b="1" spc="-5" dirty="0">
                <a:solidFill>
                  <a:srgbClr val="C00000"/>
                </a:solidFill>
                <a:latin typeface="Calibri"/>
                <a:cs typeface="Calibri"/>
              </a:rPr>
              <a:t>dishonest</a:t>
            </a:r>
            <a:endParaRPr sz="26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60265" y="1526791"/>
            <a:ext cx="187325" cy="434340"/>
          </a:xfrm>
          <a:prstGeom prst="rect">
            <a:avLst/>
          </a:prstGeom>
        </p:spPr>
        <p:txBody>
          <a:bodyPr vert="horz" wrap="square" lIns="0" tIns="0" rIns="0" bIns="0" rtlCol="0">
            <a:spAutoFit/>
          </a:bodyPr>
          <a:lstStyle/>
          <a:p>
            <a:pPr>
              <a:lnSpc>
                <a:spcPts val="3225"/>
              </a:lnSpc>
            </a:pPr>
            <a:r>
              <a:rPr sz="2800" dirty="0">
                <a:latin typeface="Calibri"/>
                <a:cs typeface="Calibri"/>
              </a:rPr>
              <a:t>h</a:t>
            </a:r>
            <a:endParaRPr sz="2800">
              <a:latin typeface="Calibri"/>
              <a:cs typeface="Calibri"/>
            </a:endParaRPr>
          </a:p>
        </p:txBody>
      </p:sp>
      <p:sp>
        <p:nvSpPr>
          <p:cNvPr id="3" name="object 3"/>
          <p:cNvSpPr/>
          <p:nvPr/>
        </p:nvSpPr>
        <p:spPr>
          <a:xfrm>
            <a:off x="741156" y="290212"/>
            <a:ext cx="6520112" cy="619505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655769" y="1601125"/>
            <a:ext cx="4240183" cy="36206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53965"/>
            <a:ext cx="6109335" cy="623570"/>
          </a:xfrm>
          <a:prstGeom prst="rect">
            <a:avLst/>
          </a:prstGeom>
        </p:spPr>
        <p:txBody>
          <a:bodyPr vert="horz" wrap="square" lIns="0" tIns="15240" rIns="0" bIns="0" rtlCol="0">
            <a:spAutoFit/>
          </a:bodyPr>
          <a:lstStyle/>
          <a:p>
            <a:pPr marL="12700">
              <a:lnSpc>
                <a:spcPct val="100000"/>
              </a:lnSpc>
              <a:spcBef>
                <a:spcPts val="120"/>
              </a:spcBef>
            </a:pPr>
            <a:r>
              <a:rPr sz="3900" spc="5" dirty="0"/>
              <a:t>Write </a:t>
            </a:r>
            <a:r>
              <a:rPr sz="3900" spc="40" dirty="0"/>
              <a:t>a </a:t>
            </a:r>
            <a:r>
              <a:rPr sz="3900" spc="30" dirty="0"/>
              <a:t>short, </a:t>
            </a:r>
            <a:r>
              <a:rPr sz="3900" spc="0" dirty="0"/>
              <a:t>catchy</a:t>
            </a:r>
            <a:r>
              <a:rPr sz="3900" spc="-45" dirty="0"/>
              <a:t> </a:t>
            </a:r>
            <a:r>
              <a:rPr sz="3900" spc="35" dirty="0"/>
              <a:t>headline</a:t>
            </a:r>
            <a:endParaRPr sz="3900"/>
          </a:p>
        </p:txBody>
      </p:sp>
      <p:sp>
        <p:nvSpPr>
          <p:cNvPr id="3" name="object 3"/>
          <p:cNvSpPr txBox="1"/>
          <p:nvPr/>
        </p:nvSpPr>
        <p:spPr>
          <a:xfrm>
            <a:off x="916939" y="2179827"/>
            <a:ext cx="9934575" cy="4119245"/>
          </a:xfrm>
          <a:prstGeom prst="rect">
            <a:avLst/>
          </a:prstGeom>
        </p:spPr>
        <p:txBody>
          <a:bodyPr vert="horz" wrap="square" lIns="0" tIns="58419" rIns="0" bIns="0" rtlCol="0">
            <a:spAutoFit/>
          </a:bodyPr>
          <a:lstStyle/>
          <a:p>
            <a:pPr marL="241300" indent="-228600">
              <a:lnSpc>
                <a:spcPct val="100000"/>
              </a:lnSpc>
              <a:spcBef>
                <a:spcPts val="459"/>
              </a:spcBef>
              <a:buFont typeface="Arial"/>
              <a:buChar char="•"/>
              <a:tabLst>
                <a:tab pos="241300" algn="l"/>
              </a:tabLst>
            </a:pPr>
            <a:r>
              <a:rPr sz="2800" spc="-20" dirty="0">
                <a:latin typeface="Calibri"/>
                <a:cs typeface="Calibri"/>
              </a:rPr>
              <a:t>Keep </a:t>
            </a:r>
            <a:r>
              <a:rPr sz="2800" spc="-5" dirty="0">
                <a:latin typeface="Calibri"/>
                <a:cs typeface="Calibri"/>
              </a:rPr>
              <a:t>it short </a:t>
            </a:r>
            <a:r>
              <a:rPr sz="2800" dirty="0">
                <a:latin typeface="Calibri"/>
                <a:cs typeface="Calibri"/>
              </a:rPr>
              <a:t>– 7-8 </a:t>
            </a:r>
            <a:r>
              <a:rPr sz="2800" spc="-15" dirty="0">
                <a:latin typeface="Calibri"/>
                <a:cs typeface="Calibri"/>
              </a:rPr>
              <a:t>words</a:t>
            </a:r>
            <a:r>
              <a:rPr sz="2800" spc="40" dirty="0">
                <a:latin typeface="Calibri"/>
                <a:cs typeface="Calibri"/>
              </a:rPr>
              <a:t> </a:t>
            </a:r>
            <a:r>
              <a:rPr sz="2800" spc="-10" dirty="0">
                <a:latin typeface="Calibri"/>
                <a:cs typeface="Calibri"/>
              </a:rPr>
              <a:t>max</a:t>
            </a:r>
            <a:endParaRPr sz="2800">
              <a:latin typeface="Calibri"/>
              <a:cs typeface="Calibri"/>
            </a:endParaRPr>
          </a:p>
          <a:p>
            <a:pPr marL="241300" indent="-228600">
              <a:lnSpc>
                <a:spcPct val="100000"/>
              </a:lnSpc>
              <a:spcBef>
                <a:spcPts val="360"/>
              </a:spcBef>
              <a:buFont typeface="Arial"/>
              <a:buChar char="•"/>
              <a:tabLst>
                <a:tab pos="241300" algn="l"/>
              </a:tabLst>
            </a:pPr>
            <a:r>
              <a:rPr sz="2800" spc="-5" dirty="0">
                <a:latin typeface="Calibri"/>
                <a:cs typeface="Calibri"/>
              </a:rPr>
              <a:t>Headlines need </a:t>
            </a:r>
            <a:r>
              <a:rPr sz="2800" spc="-15" dirty="0">
                <a:latin typeface="Calibri"/>
                <a:cs typeface="Calibri"/>
              </a:rPr>
              <a:t>to </a:t>
            </a:r>
            <a:r>
              <a:rPr sz="2800" dirty="0">
                <a:latin typeface="Calibri"/>
                <a:cs typeface="Calibri"/>
              </a:rPr>
              <a:t>be </a:t>
            </a:r>
            <a:r>
              <a:rPr sz="2800" spc="-5" dirty="0">
                <a:latin typeface="Calibri"/>
                <a:cs typeface="Calibri"/>
              </a:rPr>
              <a:t>succinct, short and</a:t>
            </a:r>
            <a:r>
              <a:rPr sz="2800" spc="40" dirty="0">
                <a:latin typeface="Calibri"/>
                <a:cs typeface="Calibri"/>
              </a:rPr>
              <a:t> </a:t>
            </a:r>
            <a:r>
              <a:rPr sz="2800" spc="-30" dirty="0">
                <a:latin typeface="Calibri"/>
                <a:cs typeface="Calibri"/>
              </a:rPr>
              <a:t>snappy.</a:t>
            </a:r>
            <a:endParaRPr sz="2800">
              <a:latin typeface="Calibri"/>
              <a:cs typeface="Calibri"/>
            </a:endParaRPr>
          </a:p>
          <a:p>
            <a:pPr marL="241300" indent="-228600">
              <a:lnSpc>
                <a:spcPct val="100000"/>
              </a:lnSpc>
              <a:spcBef>
                <a:spcPts val="335"/>
              </a:spcBef>
              <a:buFont typeface="Arial"/>
              <a:buChar char="•"/>
              <a:tabLst>
                <a:tab pos="241300" algn="l"/>
              </a:tabLst>
            </a:pPr>
            <a:r>
              <a:rPr sz="2800" dirty="0">
                <a:latin typeface="Calibri"/>
                <a:cs typeface="Calibri"/>
              </a:rPr>
              <a:t>Use </a:t>
            </a:r>
            <a:r>
              <a:rPr sz="2800" spc="-5" dirty="0">
                <a:latin typeface="Calibri"/>
                <a:cs typeface="Calibri"/>
              </a:rPr>
              <a:t>vivid, simple and </a:t>
            </a:r>
            <a:r>
              <a:rPr sz="2800" spc="-10" dirty="0">
                <a:latin typeface="Calibri"/>
                <a:cs typeface="Calibri"/>
              </a:rPr>
              <a:t>active</a:t>
            </a:r>
            <a:r>
              <a:rPr sz="2800" spc="0" dirty="0">
                <a:latin typeface="Calibri"/>
                <a:cs typeface="Calibri"/>
              </a:rPr>
              <a:t> </a:t>
            </a:r>
            <a:r>
              <a:rPr sz="2800" spc="-10" dirty="0">
                <a:latin typeface="Calibri"/>
                <a:cs typeface="Calibri"/>
              </a:rPr>
              <a:t>language</a:t>
            </a:r>
            <a:endParaRPr sz="2800">
              <a:latin typeface="Calibri"/>
              <a:cs typeface="Calibri"/>
            </a:endParaRPr>
          </a:p>
          <a:p>
            <a:pPr marL="241300" marR="503555" indent="-228600">
              <a:lnSpc>
                <a:spcPts val="2690"/>
              </a:lnSpc>
              <a:spcBef>
                <a:spcPts val="985"/>
              </a:spcBef>
              <a:buFont typeface="Arial"/>
              <a:buChar char="•"/>
              <a:tabLst>
                <a:tab pos="241300" algn="l"/>
              </a:tabLst>
            </a:pPr>
            <a:r>
              <a:rPr sz="2800" spc="-5" dirty="0">
                <a:latin typeface="Calibri"/>
                <a:cs typeface="Calibri"/>
              </a:rPr>
              <a:t>The headline should </a:t>
            </a:r>
            <a:r>
              <a:rPr sz="2800" spc="-15" dirty="0">
                <a:latin typeface="Calibri"/>
                <a:cs typeface="Calibri"/>
              </a:rPr>
              <a:t>provide </a:t>
            </a:r>
            <a:r>
              <a:rPr sz="2800" dirty="0">
                <a:latin typeface="Calibri"/>
                <a:cs typeface="Calibri"/>
              </a:rPr>
              <a:t>a </a:t>
            </a:r>
            <a:r>
              <a:rPr sz="2800" spc="-5" dirty="0">
                <a:latin typeface="Calibri"/>
                <a:cs typeface="Calibri"/>
              </a:rPr>
              <a:t>basic </a:t>
            </a:r>
            <a:r>
              <a:rPr sz="2800" spc="-10" dirty="0">
                <a:latin typeface="Calibri"/>
                <a:cs typeface="Calibri"/>
              </a:rPr>
              <a:t>image </a:t>
            </a:r>
            <a:r>
              <a:rPr sz="2800" spc="-5" dirty="0">
                <a:latin typeface="Calibri"/>
                <a:cs typeface="Calibri"/>
              </a:rPr>
              <a:t>of the </a:t>
            </a:r>
            <a:r>
              <a:rPr sz="2800" spc="-20" dirty="0">
                <a:latin typeface="Calibri"/>
                <a:cs typeface="Calibri"/>
              </a:rPr>
              <a:t>content </a:t>
            </a:r>
            <a:r>
              <a:rPr sz="2800" spc="-5" dirty="0">
                <a:latin typeface="Calibri"/>
                <a:cs typeface="Calibri"/>
              </a:rPr>
              <a:t>of the  </a:t>
            </a:r>
            <a:r>
              <a:rPr sz="2800" spc="-10" dirty="0">
                <a:latin typeface="Calibri"/>
                <a:cs typeface="Calibri"/>
              </a:rPr>
              <a:t>article.</a:t>
            </a:r>
            <a:endParaRPr sz="2800">
              <a:latin typeface="Calibri"/>
              <a:cs typeface="Calibri"/>
            </a:endParaRPr>
          </a:p>
          <a:p>
            <a:pPr marL="241300" indent="-228600">
              <a:lnSpc>
                <a:spcPct val="100000"/>
              </a:lnSpc>
              <a:spcBef>
                <a:spcPts val="260"/>
              </a:spcBef>
              <a:buFont typeface="Arial"/>
              <a:buChar char="•"/>
              <a:tabLst>
                <a:tab pos="241300" algn="l"/>
              </a:tabLst>
            </a:pPr>
            <a:r>
              <a:rPr sz="2800" dirty="0">
                <a:latin typeface="Calibri"/>
                <a:cs typeface="Calibri"/>
              </a:rPr>
              <a:t>Use </a:t>
            </a:r>
            <a:r>
              <a:rPr sz="2800" spc="-15" dirty="0">
                <a:latin typeface="Calibri"/>
                <a:cs typeface="Calibri"/>
              </a:rPr>
              <a:t>present </a:t>
            </a:r>
            <a:r>
              <a:rPr sz="2800" spc="-10" dirty="0">
                <a:latin typeface="Calibri"/>
                <a:cs typeface="Calibri"/>
              </a:rPr>
              <a:t>tense </a:t>
            </a:r>
            <a:r>
              <a:rPr sz="2800" dirty="0">
                <a:latin typeface="Calibri"/>
                <a:cs typeface="Calibri"/>
              </a:rPr>
              <a:t>so </a:t>
            </a:r>
            <a:r>
              <a:rPr sz="2800" spc="-25" dirty="0">
                <a:latin typeface="Calibri"/>
                <a:cs typeface="Calibri"/>
              </a:rPr>
              <a:t>it’s</a:t>
            </a:r>
            <a:r>
              <a:rPr sz="2800" spc="25" dirty="0">
                <a:latin typeface="Calibri"/>
                <a:cs typeface="Calibri"/>
              </a:rPr>
              <a:t> </a:t>
            </a:r>
            <a:r>
              <a:rPr sz="2800" spc="-50" dirty="0">
                <a:latin typeface="Calibri"/>
                <a:cs typeface="Calibri"/>
              </a:rPr>
              <a:t>newsy.</a:t>
            </a:r>
            <a:endParaRPr sz="2800">
              <a:latin typeface="Calibri"/>
              <a:cs typeface="Calibri"/>
            </a:endParaRPr>
          </a:p>
          <a:p>
            <a:pPr marL="12700">
              <a:lnSpc>
                <a:spcPct val="100000"/>
              </a:lnSpc>
              <a:spcBef>
                <a:spcPts val="360"/>
              </a:spcBef>
            </a:pPr>
            <a:r>
              <a:rPr sz="2800" spc="-5" dirty="0">
                <a:latin typeface="Calibri"/>
                <a:cs typeface="Calibri"/>
              </a:rPr>
              <a:t>(Can </a:t>
            </a:r>
            <a:r>
              <a:rPr sz="2800" dirty="0">
                <a:latin typeface="Calibri"/>
                <a:cs typeface="Calibri"/>
              </a:rPr>
              <a:t>use </a:t>
            </a:r>
            <a:r>
              <a:rPr sz="2800" spc="-10" dirty="0">
                <a:latin typeface="Calibri"/>
                <a:cs typeface="Calibri"/>
              </a:rPr>
              <a:t>future tense </a:t>
            </a:r>
            <a:r>
              <a:rPr sz="2800" spc="-5" dirty="0">
                <a:latin typeface="Calibri"/>
                <a:cs typeface="Calibri"/>
              </a:rPr>
              <a:t>if </a:t>
            </a:r>
            <a:r>
              <a:rPr sz="2800" spc="-10" dirty="0">
                <a:latin typeface="Calibri"/>
                <a:cs typeface="Calibri"/>
              </a:rPr>
              <a:t>that </a:t>
            </a:r>
            <a:r>
              <a:rPr sz="2800" spc="-5" dirty="0">
                <a:latin typeface="Calibri"/>
                <a:cs typeface="Calibri"/>
              </a:rPr>
              <a:t>is </a:t>
            </a:r>
            <a:r>
              <a:rPr sz="2800" spc="-20" dirty="0">
                <a:latin typeface="Calibri"/>
                <a:cs typeface="Calibri"/>
              </a:rPr>
              <a:t>relevant </a:t>
            </a:r>
            <a:r>
              <a:rPr sz="2800" dirty="0">
                <a:latin typeface="Calibri"/>
                <a:cs typeface="Calibri"/>
              </a:rPr>
              <a:t>– </a:t>
            </a:r>
            <a:r>
              <a:rPr sz="2800" spc="-10" dirty="0">
                <a:latin typeface="Calibri"/>
                <a:cs typeface="Calibri"/>
              </a:rPr>
              <a:t>just </a:t>
            </a:r>
            <a:r>
              <a:rPr sz="2800" spc="-5" dirty="0">
                <a:latin typeface="Calibri"/>
                <a:cs typeface="Calibri"/>
              </a:rPr>
              <a:t>as </a:t>
            </a:r>
            <a:r>
              <a:rPr sz="2800" spc="-25" dirty="0">
                <a:latin typeface="Calibri"/>
                <a:cs typeface="Calibri"/>
              </a:rPr>
              <a:t>catchy </a:t>
            </a:r>
            <a:r>
              <a:rPr sz="2800" spc="-5" dirty="0">
                <a:latin typeface="Calibri"/>
                <a:cs typeface="Calibri"/>
              </a:rPr>
              <a:t>and</a:t>
            </a:r>
            <a:r>
              <a:rPr sz="2800" spc="110" dirty="0">
                <a:latin typeface="Calibri"/>
                <a:cs typeface="Calibri"/>
              </a:rPr>
              <a:t> </a:t>
            </a:r>
            <a:r>
              <a:rPr sz="2800" spc="-20" dirty="0">
                <a:latin typeface="Calibri"/>
                <a:cs typeface="Calibri"/>
              </a:rPr>
              <a:t>effective)</a:t>
            </a:r>
            <a:endParaRPr sz="2800">
              <a:latin typeface="Calibri"/>
              <a:cs typeface="Calibri"/>
            </a:endParaRPr>
          </a:p>
          <a:p>
            <a:pPr>
              <a:lnSpc>
                <a:spcPct val="100000"/>
              </a:lnSpc>
              <a:spcBef>
                <a:spcPts val="5"/>
              </a:spcBef>
            </a:pPr>
            <a:endParaRPr sz="3500">
              <a:latin typeface="Times New Roman"/>
              <a:cs typeface="Times New Roman"/>
            </a:endParaRPr>
          </a:p>
          <a:p>
            <a:pPr marL="2174875">
              <a:lnSpc>
                <a:spcPct val="100000"/>
              </a:lnSpc>
              <a:tabLst>
                <a:tab pos="4862195" algn="l"/>
              </a:tabLst>
            </a:pPr>
            <a:r>
              <a:rPr sz="2800" b="1" spc="-15" dirty="0">
                <a:solidFill>
                  <a:srgbClr val="C00000"/>
                </a:solidFill>
                <a:latin typeface="Calibri"/>
                <a:cs typeface="Calibri"/>
              </a:rPr>
              <a:t>Central</a:t>
            </a:r>
            <a:r>
              <a:rPr sz="2800" b="1" spc="5" dirty="0">
                <a:solidFill>
                  <a:srgbClr val="C00000"/>
                </a:solidFill>
                <a:latin typeface="Calibri"/>
                <a:cs typeface="Calibri"/>
              </a:rPr>
              <a:t> </a:t>
            </a:r>
            <a:r>
              <a:rPr sz="2800" b="1" spc="-5" dirty="0">
                <a:solidFill>
                  <a:srgbClr val="C00000"/>
                </a:solidFill>
                <a:latin typeface="Calibri"/>
                <a:cs typeface="Calibri"/>
              </a:rPr>
              <a:t>Function:	is </a:t>
            </a:r>
            <a:r>
              <a:rPr sz="2800" b="1" spc="-15" dirty="0">
                <a:solidFill>
                  <a:srgbClr val="C00000"/>
                </a:solidFill>
                <a:latin typeface="Calibri"/>
                <a:cs typeface="Calibri"/>
              </a:rPr>
              <a:t>to </a:t>
            </a:r>
            <a:r>
              <a:rPr sz="2800" b="1" spc="-20" dirty="0">
                <a:solidFill>
                  <a:srgbClr val="C00000"/>
                </a:solidFill>
                <a:latin typeface="Calibri"/>
                <a:cs typeface="Calibri"/>
              </a:rPr>
              <a:t>attract </a:t>
            </a:r>
            <a:r>
              <a:rPr sz="2800" b="1" spc="-5" dirty="0">
                <a:solidFill>
                  <a:srgbClr val="C00000"/>
                </a:solidFill>
                <a:latin typeface="Calibri"/>
                <a:cs typeface="Calibri"/>
              </a:rPr>
              <a:t>the</a:t>
            </a:r>
            <a:r>
              <a:rPr sz="2800" b="1" spc="30" dirty="0">
                <a:solidFill>
                  <a:srgbClr val="C00000"/>
                </a:solidFill>
                <a:latin typeface="Calibri"/>
                <a:cs typeface="Calibri"/>
              </a:rPr>
              <a:t> </a:t>
            </a:r>
            <a:r>
              <a:rPr sz="2800" b="1" spc="-10" dirty="0">
                <a:solidFill>
                  <a:srgbClr val="C00000"/>
                </a:solidFill>
                <a:latin typeface="Calibri"/>
                <a:cs typeface="Calibri"/>
              </a:rPr>
              <a:t>reader</a:t>
            </a:r>
            <a:endParaRPr sz="2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748562"/>
            <a:ext cx="8484235" cy="4781550"/>
          </a:xfrm>
          <a:prstGeom prst="rect">
            <a:avLst/>
          </a:prstGeom>
        </p:spPr>
        <p:txBody>
          <a:bodyPr vert="horz" wrap="square" lIns="0" tIns="110489" rIns="0" bIns="0" rtlCol="0">
            <a:spAutoFit/>
          </a:bodyPr>
          <a:lstStyle/>
          <a:p>
            <a:pPr marL="12700">
              <a:lnSpc>
                <a:spcPct val="100000"/>
              </a:lnSpc>
              <a:spcBef>
                <a:spcPts val="869"/>
              </a:spcBef>
            </a:pPr>
            <a:r>
              <a:rPr sz="2350" b="0" spc="15" dirty="0">
                <a:solidFill>
                  <a:srgbClr val="C00000"/>
                </a:solidFill>
                <a:latin typeface="Calibri Light"/>
                <a:cs typeface="Calibri Light"/>
              </a:rPr>
              <a:t>Use the </a:t>
            </a:r>
            <a:r>
              <a:rPr sz="2350" b="0" spc="0" dirty="0">
                <a:solidFill>
                  <a:srgbClr val="C00000"/>
                </a:solidFill>
                <a:latin typeface="Calibri Light"/>
                <a:cs typeface="Calibri Light"/>
              </a:rPr>
              <a:t>inverted </a:t>
            </a:r>
            <a:r>
              <a:rPr sz="2350" b="0" spc="5" dirty="0">
                <a:solidFill>
                  <a:srgbClr val="C00000"/>
                </a:solidFill>
                <a:latin typeface="Calibri Light"/>
                <a:cs typeface="Calibri Light"/>
              </a:rPr>
              <a:t>pyramid </a:t>
            </a:r>
            <a:r>
              <a:rPr sz="2350" b="0" spc="0" dirty="0">
                <a:solidFill>
                  <a:srgbClr val="C00000"/>
                </a:solidFill>
                <a:latin typeface="Calibri Light"/>
                <a:cs typeface="Calibri Light"/>
              </a:rPr>
              <a:t>to </a:t>
            </a:r>
            <a:r>
              <a:rPr sz="2350" b="0" spc="5" dirty="0">
                <a:solidFill>
                  <a:srgbClr val="C00000"/>
                </a:solidFill>
                <a:latin typeface="Calibri Light"/>
                <a:cs typeface="Calibri Light"/>
              </a:rPr>
              <a:t>structure </a:t>
            </a:r>
            <a:r>
              <a:rPr sz="2350" b="0" spc="15" dirty="0">
                <a:solidFill>
                  <a:srgbClr val="C00000"/>
                </a:solidFill>
                <a:latin typeface="Calibri Light"/>
                <a:cs typeface="Calibri Light"/>
              </a:rPr>
              <a:t>a </a:t>
            </a:r>
            <a:r>
              <a:rPr sz="2350" b="0" spc="5" dirty="0">
                <a:solidFill>
                  <a:srgbClr val="C00000"/>
                </a:solidFill>
                <a:latin typeface="Calibri Light"/>
                <a:cs typeface="Calibri Light"/>
              </a:rPr>
              <a:t>press article </a:t>
            </a:r>
            <a:r>
              <a:rPr sz="2350" b="0" spc="10" dirty="0">
                <a:solidFill>
                  <a:srgbClr val="C00000"/>
                </a:solidFill>
                <a:latin typeface="Calibri Light"/>
                <a:cs typeface="Calibri Light"/>
              </a:rPr>
              <a:t>of </a:t>
            </a:r>
            <a:r>
              <a:rPr sz="2350" b="0" spc="15" dirty="0">
                <a:solidFill>
                  <a:srgbClr val="C00000"/>
                </a:solidFill>
                <a:latin typeface="Calibri Light"/>
                <a:cs typeface="Calibri Light"/>
              </a:rPr>
              <a:t>4-5</a:t>
            </a:r>
            <a:r>
              <a:rPr sz="2350" b="0" spc="75" dirty="0">
                <a:solidFill>
                  <a:srgbClr val="C00000"/>
                </a:solidFill>
                <a:latin typeface="Calibri Light"/>
                <a:cs typeface="Calibri Light"/>
              </a:rPr>
              <a:t> </a:t>
            </a:r>
            <a:r>
              <a:rPr sz="2350" b="0" spc="10" dirty="0">
                <a:solidFill>
                  <a:srgbClr val="C00000"/>
                </a:solidFill>
                <a:latin typeface="Calibri Light"/>
                <a:cs typeface="Calibri Light"/>
              </a:rPr>
              <a:t>sentences</a:t>
            </a:r>
            <a:endParaRPr sz="2350">
              <a:latin typeface="Calibri Light"/>
              <a:cs typeface="Calibri Light"/>
            </a:endParaRPr>
          </a:p>
          <a:p>
            <a:pPr marL="12700">
              <a:lnSpc>
                <a:spcPct val="100000"/>
              </a:lnSpc>
              <a:spcBef>
                <a:spcPts val="780"/>
              </a:spcBef>
            </a:pPr>
            <a:r>
              <a:rPr sz="2400" dirty="0">
                <a:latin typeface="Calibri"/>
                <a:cs typeface="Calibri"/>
              </a:rPr>
              <a:t>NEED </a:t>
            </a:r>
            <a:r>
              <a:rPr sz="2400" spc="-35" dirty="0">
                <a:latin typeface="Calibri"/>
                <a:cs typeface="Calibri"/>
              </a:rPr>
              <a:t>TO</a:t>
            </a:r>
            <a:r>
              <a:rPr sz="2400" spc="-25" dirty="0">
                <a:latin typeface="Calibri"/>
                <a:cs typeface="Calibri"/>
              </a:rPr>
              <a:t> HAVE:</a:t>
            </a:r>
            <a:endParaRPr sz="2400">
              <a:latin typeface="Calibri"/>
              <a:cs typeface="Calibri"/>
            </a:endParaRPr>
          </a:p>
          <a:p>
            <a:pPr>
              <a:lnSpc>
                <a:spcPct val="100000"/>
              </a:lnSpc>
              <a:spcBef>
                <a:spcPts val="15"/>
              </a:spcBef>
            </a:pPr>
            <a:endParaRPr sz="2700">
              <a:latin typeface="Times New Roman"/>
              <a:cs typeface="Times New Roman"/>
            </a:endParaRPr>
          </a:p>
          <a:p>
            <a:pPr marL="241300" indent="-228600">
              <a:lnSpc>
                <a:spcPct val="100000"/>
              </a:lnSpc>
              <a:spcBef>
                <a:spcPts val="5"/>
              </a:spcBef>
              <a:buFont typeface="Arial"/>
              <a:buChar char="•"/>
              <a:tabLst>
                <a:tab pos="241300" algn="l"/>
              </a:tabLst>
            </a:pPr>
            <a:r>
              <a:rPr sz="2400" spc="-10" dirty="0">
                <a:latin typeface="Calibri"/>
                <a:cs typeface="Calibri"/>
              </a:rPr>
              <a:t>What </a:t>
            </a:r>
            <a:r>
              <a:rPr sz="2400" dirty="0">
                <a:latin typeface="Calibri"/>
                <a:cs typeface="Calibri"/>
              </a:rPr>
              <a:t>has</a:t>
            </a:r>
            <a:r>
              <a:rPr sz="2400" spc="-15" dirty="0">
                <a:latin typeface="Calibri"/>
                <a:cs typeface="Calibri"/>
              </a:rPr>
              <a:t> </a:t>
            </a:r>
            <a:r>
              <a:rPr sz="2400" dirty="0">
                <a:latin typeface="Calibri"/>
                <a:cs typeface="Calibri"/>
              </a:rPr>
              <a:t>happened?</a:t>
            </a:r>
            <a:endParaRPr sz="2400">
              <a:latin typeface="Calibri"/>
              <a:cs typeface="Calibri"/>
            </a:endParaRPr>
          </a:p>
          <a:p>
            <a:pPr marL="241300" indent="-228600">
              <a:lnSpc>
                <a:spcPct val="100000"/>
              </a:lnSpc>
              <a:spcBef>
                <a:spcPts val="215"/>
              </a:spcBef>
              <a:buFont typeface="Arial"/>
              <a:buChar char="•"/>
              <a:tabLst>
                <a:tab pos="241300" algn="l"/>
              </a:tabLst>
            </a:pPr>
            <a:r>
              <a:rPr sz="2400" spc="-10" dirty="0">
                <a:latin typeface="Calibri"/>
                <a:cs typeface="Calibri"/>
              </a:rPr>
              <a:t>Where </a:t>
            </a:r>
            <a:r>
              <a:rPr sz="2400" spc="-5" dirty="0">
                <a:latin typeface="Calibri"/>
                <a:cs typeface="Calibri"/>
              </a:rPr>
              <a:t>did </a:t>
            </a:r>
            <a:r>
              <a:rPr sz="2400" dirty="0">
                <a:latin typeface="Calibri"/>
                <a:cs typeface="Calibri"/>
              </a:rPr>
              <a:t>it</a:t>
            </a:r>
            <a:r>
              <a:rPr sz="2400" spc="-20" dirty="0">
                <a:latin typeface="Calibri"/>
                <a:cs typeface="Calibri"/>
              </a:rPr>
              <a:t> </a:t>
            </a:r>
            <a:r>
              <a:rPr sz="2400" dirty="0">
                <a:latin typeface="Calibri"/>
                <a:cs typeface="Calibri"/>
              </a:rPr>
              <a:t>happen?</a:t>
            </a:r>
            <a:endParaRPr sz="2400">
              <a:latin typeface="Calibri"/>
              <a:cs typeface="Calibri"/>
            </a:endParaRPr>
          </a:p>
          <a:p>
            <a:pPr marL="241300" indent="-228600">
              <a:lnSpc>
                <a:spcPct val="100000"/>
              </a:lnSpc>
              <a:spcBef>
                <a:spcPts val="120"/>
              </a:spcBef>
              <a:buFont typeface="Arial"/>
              <a:buChar char="•"/>
              <a:tabLst>
                <a:tab pos="241300" algn="l"/>
              </a:tabLst>
            </a:pPr>
            <a:r>
              <a:rPr sz="2400" dirty="0">
                <a:latin typeface="Calibri"/>
                <a:cs typeface="Calibri"/>
              </a:rPr>
              <a:t>When </a:t>
            </a:r>
            <a:r>
              <a:rPr sz="2400" spc="-5" dirty="0">
                <a:latin typeface="Calibri"/>
                <a:cs typeface="Calibri"/>
              </a:rPr>
              <a:t>did </a:t>
            </a:r>
            <a:r>
              <a:rPr sz="2400" dirty="0">
                <a:latin typeface="Calibri"/>
                <a:cs typeface="Calibri"/>
              </a:rPr>
              <a:t>it</a:t>
            </a:r>
            <a:r>
              <a:rPr sz="2400" spc="-35" dirty="0">
                <a:latin typeface="Calibri"/>
                <a:cs typeface="Calibri"/>
              </a:rPr>
              <a:t> </a:t>
            </a:r>
            <a:r>
              <a:rPr sz="2400" dirty="0">
                <a:latin typeface="Calibri"/>
                <a:cs typeface="Calibri"/>
              </a:rPr>
              <a:t>happen?</a:t>
            </a:r>
            <a:endParaRPr sz="2400">
              <a:latin typeface="Calibri"/>
              <a:cs typeface="Calibri"/>
            </a:endParaRPr>
          </a:p>
          <a:p>
            <a:pPr marL="241300" indent="-228600">
              <a:lnSpc>
                <a:spcPct val="100000"/>
              </a:lnSpc>
              <a:spcBef>
                <a:spcPts val="120"/>
              </a:spcBef>
              <a:buFont typeface="Arial"/>
              <a:buChar char="•"/>
              <a:tabLst>
                <a:tab pos="241300" algn="l"/>
              </a:tabLst>
            </a:pPr>
            <a:r>
              <a:rPr sz="2400" dirty="0">
                <a:latin typeface="Calibri"/>
                <a:cs typeface="Calibri"/>
              </a:rPr>
              <a:t>Who </a:t>
            </a:r>
            <a:r>
              <a:rPr sz="2400" spc="-10" dirty="0">
                <a:latin typeface="Calibri"/>
                <a:cs typeface="Calibri"/>
              </a:rPr>
              <a:t>was</a:t>
            </a:r>
            <a:r>
              <a:rPr sz="2400" spc="-25" dirty="0">
                <a:latin typeface="Calibri"/>
                <a:cs typeface="Calibri"/>
              </a:rPr>
              <a:t> </a:t>
            </a:r>
            <a:r>
              <a:rPr sz="2400" spc="-10" dirty="0">
                <a:latin typeface="Calibri"/>
                <a:cs typeface="Calibri"/>
              </a:rPr>
              <a:t>involved?</a:t>
            </a:r>
            <a:endParaRPr sz="2400">
              <a:latin typeface="Calibri"/>
              <a:cs typeface="Calibri"/>
            </a:endParaRPr>
          </a:p>
          <a:p>
            <a:pPr marL="241300" indent="-228600">
              <a:lnSpc>
                <a:spcPct val="100000"/>
              </a:lnSpc>
              <a:spcBef>
                <a:spcPts val="120"/>
              </a:spcBef>
              <a:buFont typeface="Arial"/>
              <a:buChar char="•"/>
              <a:tabLst>
                <a:tab pos="241300" algn="l"/>
              </a:tabLst>
            </a:pPr>
            <a:r>
              <a:rPr sz="2400" spc="-5" dirty="0">
                <a:latin typeface="Calibri"/>
                <a:cs typeface="Calibri"/>
              </a:rPr>
              <a:t>How did it</a:t>
            </a:r>
            <a:r>
              <a:rPr sz="2400" spc="-100" dirty="0">
                <a:latin typeface="Calibri"/>
                <a:cs typeface="Calibri"/>
              </a:rPr>
              <a:t> </a:t>
            </a:r>
            <a:r>
              <a:rPr sz="2400" dirty="0">
                <a:latin typeface="Calibri"/>
                <a:cs typeface="Calibri"/>
              </a:rPr>
              <a:t>happen?</a:t>
            </a:r>
            <a:endParaRPr sz="2400">
              <a:latin typeface="Calibri"/>
              <a:cs typeface="Calibri"/>
            </a:endParaRPr>
          </a:p>
          <a:p>
            <a:pPr marL="241300" indent="-228600">
              <a:lnSpc>
                <a:spcPct val="100000"/>
              </a:lnSpc>
              <a:spcBef>
                <a:spcPts val="120"/>
              </a:spcBef>
              <a:buFont typeface="Arial"/>
              <a:buChar char="•"/>
              <a:tabLst>
                <a:tab pos="241300" algn="l"/>
              </a:tabLst>
            </a:pPr>
            <a:r>
              <a:rPr sz="2400" spc="-15" dirty="0">
                <a:latin typeface="Calibri"/>
                <a:cs typeface="Calibri"/>
              </a:rPr>
              <a:t>Why </a:t>
            </a:r>
            <a:r>
              <a:rPr sz="2400" spc="-5" dirty="0">
                <a:latin typeface="Calibri"/>
                <a:cs typeface="Calibri"/>
              </a:rPr>
              <a:t>did </a:t>
            </a:r>
            <a:r>
              <a:rPr sz="2400" dirty="0">
                <a:latin typeface="Calibri"/>
                <a:cs typeface="Calibri"/>
              </a:rPr>
              <a:t>it</a:t>
            </a:r>
            <a:r>
              <a:rPr sz="2400" spc="-110" dirty="0">
                <a:latin typeface="Calibri"/>
                <a:cs typeface="Calibri"/>
              </a:rPr>
              <a:t> </a:t>
            </a:r>
            <a:r>
              <a:rPr sz="2400" dirty="0">
                <a:latin typeface="Calibri"/>
                <a:cs typeface="Calibri"/>
              </a:rPr>
              <a:t>happen?</a:t>
            </a:r>
            <a:endParaRPr sz="2400">
              <a:latin typeface="Calibri"/>
              <a:cs typeface="Calibri"/>
            </a:endParaRPr>
          </a:p>
          <a:p>
            <a:pPr marL="241300" indent="-228600">
              <a:lnSpc>
                <a:spcPct val="100000"/>
              </a:lnSpc>
              <a:spcBef>
                <a:spcPts val="120"/>
              </a:spcBef>
              <a:buFont typeface="Arial"/>
              <a:buChar char="•"/>
              <a:tabLst>
                <a:tab pos="241300" algn="l"/>
              </a:tabLst>
            </a:pPr>
            <a:r>
              <a:rPr sz="2400" spc="-10" dirty="0">
                <a:latin typeface="Calibri"/>
                <a:cs typeface="Calibri"/>
              </a:rPr>
              <a:t>What </a:t>
            </a:r>
            <a:r>
              <a:rPr sz="2400" spc="-5" dirty="0">
                <a:latin typeface="Calibri"/>
                <a:cs typeface="Calibri"/>
              </a:rPr>
              <a:t>does </a:t>
            </a:r>
            <a:r>
              <a:rPr sz="2400" dirty="0">
                <a:latin typeface="Calibri"/>
                <a:cs typeface="Calibri"/>
              </a:rPr>
              <a:t>it</a:t>
            </a:r>
            <a:r>
              <a:rPr sz="2400" spc="-25" dirty="0">
                <a:latin typeface="Calibri"/>
                <a:cs typeface="Calibri"/>
              </a:rPr>
              <a:t> </a:t>
            </a:r>
            <a:r>
              <a:rPr sz="2400" spc="-5" dirty="0">
                <a:latin typeface="Calibri"/>
                <a:cs typeface="Calibri"/>
              </a:rPr>
              <a:t>mean?</a:t>
            </a:r>
            <a:endParaRPr sz="2400">
              <a:latin typeface="Calibri"/>
              <a:cs typeface="Calibri"/>
            </a:endParaRPr>
          </a:p>
          <a:p>
            <a:pPr>
              <a:lnSpc>
                <a:spcPct val="100000"/>
              </a:lnSpc>
              <a:spcBef>
                <a:spcPts val="50"/>
              </a:spcBef>
            </a:pPr>
            <a:endParaRPr sz="2750">
              <a:latin typeface="Times New Roman"/>
              <a:cs typeface="Times New Roman"/>
            </a:endParaRPr>
          </a:p>
          <a:p>
            <a:pPr marL="12700">
              <a:lnSpc>
                <a:spcPct val="100000"/>
              </a:lnSpc>
            </a:pPr>
            <a:r>
              <a:rPr sz="2400" spc="-5" dirty="0">
                <a:latin typeface="Calibri"/>
                <a:cs typeface="Calibri"/>
              </a:rPr>
              <a:t>This enables </a:t>
            </a:r>
            <a:r>
              <a:rPr sz="2400" spc="-15" dirty="0">
                <a:latin typeface="Calibri"/>
                <a:cs typeface="Calibri"/>
              </a:rPr>
              <a:t>you to </a:t>
            </a:r>
            <a:r>
              <a:rPr sz="2400" spc="-10" dirty="0">
                <a:latin typeface="Calibri"/>
                <a:cs typeface="Calibri"/>
              </a:rPr>
              <a:t>present </a:t>
            </a:r>
            <a:r>
              <a:rPr sz="2400" spc="-5" dirty="0">
                <a:latin typeface="Calibri"/>
                <a:cs typeface="Calibri"/>
              </a:rPr>
              <a:t>the </a:t>
            </a:r>
            <a:r>
              <a:rPr sz="2400" spc="-10" dirty="0">
                <a:latin typeface="Calibri"/>
                <a:cs typeface="Calibri"/>
              </a:rPr>
              <a:t>most important </a:t>
            </a:r>
            <a:r>
              <a:rPr sz="2400" spc="-15" dirty="0">
                <a:latin typeface="Calibri"/>
                <a:cs typeface="Calibri"/>
              </a:rPr>
              <a:t>information</a:t>
            </a:r>
            <a:r>
              <a:rPr sz="2400" spc="35" dirty="0">
                <a:latin typeface="Calibri"/>
                <a:cs typeface="Calibri"/>
              </a:rPr>
              <a:t> </a:t>
            </a:r>
            <a:r>
              <a:rPr sz="2400" spc="-15" dirty="0">
                <a:latin typeface="Calibri"/>
                <a:cs typeface="Calibri"/>
              </a:rPr>
              <a:t>first.</a:t>
            </a:r>
            <a:endParaRPr sz="2400">
              <a:latin typeface="Calibri"/>
              <a:cs typeface="Calibri"/>
            </a:endParaRPr>
          </a:p>
        </p:txBody>
      </p:sp>
      <p:sp>
        <p:nvSpPr>
          <p:cNvPr id="3" name="object 3"/>
          <p:cNvSpPr txBox="1"/>
          <p:nvPr/>
        </p:nvSpPr>
        <p:spPr>
          <a:xfrm>
            <a:off x="916939" y="5519420"/>
            <a:ext cx="1027049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This </a:t>
            </a:r>
            <a:r>
              <a:rPr sz="2400" spc="-10" dirty="0">
                <a:latin typeface="Calibri"/>
                <a:cs typeface="Calibri"/>
              </a:rPr>
              <a:t>formula </a:t>
            </a:r>
            <a:r>
              <a:rPr sz="2400" spc="-5" dirty="0">
                <a:latin typeface="Calibri"/>
                <a:cs typeface="Calibri"/>
              </a:rPr>
              <a:t>means the article does not </a:t>
            </a:r>
            <a:r>
              <a:rPr sz="2400" dirty="0">
                <a:latin typeface="Calibri"/>
                <a:cs typeface="Calibri"/>
              </a:rPr>
              <a:t>need </a:t>
            </a:r>
            <a:r>
              <a:rPr sz="2400" spc="-15" dirty="0">
                <a:latin typeface="Calibri"/>
                <a:cs typeface="Calibri"/>
              </a:rPr>
              <a:t>to </a:t>
            </a:r>
            <a:r>
              <a:rPr sz="2400" dirty="0">
                <a:latin typeface="Calibri"/>
                <a:cs typeface="Calibri"/>
              </a:rPr>
              <a:t>be </a:t>
            </a:r>
            <a:r>
              <a:rPr sz="2400" spc="-10" dirty="0">
                <a:latin typeface="Calibri"/>
                <a:cs typeface="Calibri"/>
              </a:rPr>
              <a:t>edited </a:t>
            </a:r>
            <a:r>
              <a:rPr sz="2400" dirty="0">
                <a:latin typeface="Calibri"/>
                <a:cs typeface="Calibri"/>
              </a:rPr>
              <a:t>but </a:t>
            </a:r>
            <a:r>
              <a:rPr sz="2400" spc="-10" dirty="0">
                <a:latin typeface="Calibri"/>
                <a:cs typeface="Calibri"/>
              </a:rPr>
              <a:t>can </a:t>
            </a:r>
            <a:r>
              <a:rPr sz="2400" dirty="0">
                <a:latin typeface="Calibri"/>
                <a:cs typeface="Calibri"/>
              </a:rPr>
              <a:t>be </a:t>
            </a:r>
            <a:r>
              <a:rPr sz="2400" spc="-5" dirty="0">
                <a:latin typeface="Calibri"/>
                <a:cs typeface="Calibri"/>
              </a:rPr>
              <a:t>shortened</a:t>
            </a:r>
            <a:r>
              <a:rPr sz="2400" spc="55" dirty="0">
                <a:latin typeface="Calibri"/>
                <a:cs typeface="Calibri"/>
              </a:rPr>
              <a:t> </a:t>
            </a:r>
            <a:r>
              <a:rPr sz="2400" spc="-10" dirty="0">
                <a:latin typeface="Calibri"/>
                <a:cs typeface="Calibri"/>
              </a:rPr>
              <a:t>by</a:t>
            </a:r>
            <a:endParaRPr sz="2400">
              <a:latin typeface="Calibri"/>
              <a:cs typeface="Calibri"/>
            </a:endParaRPr>
          </a:p>
        </p:txBody>
      </p:sp>
      <p:sp>
        <p:nvSpPr>
          <p:cNvPr id="4" name="object 4"/>
          <p:cNvSpPr txBox="1"/>
          <p:nvPr/>
        </p:nvSpPr>
        <p:spPr>
          <a:xfrm>
            <a:off x="916939" y="5772403"/>
            <a:ext cx="555879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cutting </a:t>
            </a:r>
            <a:r>
              <a:rPr sz="2400" spc="-15" dirty="0">
                <a:latin typeface="Calibri"/>
                <a:cs typeface="Calibri"/>
              </a:rPr>
              <a:t>from </a:t>
            </a:r>
            <a:r>
              <a:rPr sz="2400" spc="-5" dirty="0">
                <a:latin typeface="Calibri"/>
                <a:cs typeface="Calibri"/>
              </a:rPr>
              <a:t>the </a:t>
            </a:r>
            <a:r>
              <a:rPr sz="2400" spc="-15" dirty="0">
                <a:latin typeface="Calibri"/>
                <a:cs typeface="Calibri"/>
              </a:rPr>
              <a:t>bottom paragraph</a:t>
            </a:r>
            <a:r>
              <a:rPr sz="2400" spc="-10" dirty="0">
                <a:latin typeface="Calibri"/>
                <a:cs typeface="Calibri"/>
              </a:rPr>
              <a:t> </a:t>
            </a:r>
            <a:r>
              <a:rPr sz="2400" spc="-15" dirty="0">
                <a:latin typeface="Calibri"/>
                <a:cs typeface="Calibri"/>
              </a:rPr>
              <a:t>upwards.</a:t>
            </a:r>
            <a:endParaRPr sz="24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51264"/>
            <a:ext cx="3138170" cy="683260"/>
          </a:xfrm>
          <a:prstGeom prst="rect">
            <a:avLst/>
          </a:prstGeom>
        </p:spPr>
        <p:txBody>
          <a:bodyPr vert="horz" wrap="square" lIns="0" tIns="13970" rIns="0" bIns="0" rtlCol="0">
            <a:spAutoFit/>
          </a:bodyPr>
          <a:lstStyle/>
          <a:p>
            <a:pPr marL="12700">
              <a:lnSpc>
                <a:spcPct val="100000"/>
              </a:lnSpc>
              <a:spcBef>
                <a:spcPts val="110"/>
              </a:spcBef>
            </a:pPr>
            <a:r>
              <a:rPr sz="4300" spc="40" dirty="0"/>
              <a:t>The </a:t>
            </a:r>
            <a:r>
              <a:rPr sz="4300" spc="25" dirty="0"/>
              <a:t>Fog</a:t>
            </a:r>
            <a:r>
              <a:rPr sz="4300" spc="-75" dirty="0"/>
              <a:t> </a:t>
            </a:r>
            <a:r>
              <a:rPr sz="4300" spc="25" dirty="0"/>
              <a:t>Index</a:t>
            </a:r>
            <a:endParaRPr sz="4300"/>
          </a:p>
        </p:txBody>
      </p:sp>
      <p:sp>
        <p:nvSpPr>
          <p:cNvPr id="3" name="object 3"/>
          <p:cNvSpPr txBox="1"/>
          <p:nvPr/>
        </p:nvSpPr>
        <p:spPr>
          <a:xfrm>
            <a:off x="916939" y="1009007"/>
            <a:ext cx="9943465" cy="5092065"/>
          </a:xfrm>
          <a:prstGeom prst="rect">
            <a:avLst/>
          </a:prstGeom>
        </p:spPr>
        <p:txBody>
          <a:bodyPr vert="horz" wrap="square" lIns="0" tIns="99695" rIns="0" bIns="0" rtlCol="0">
            <a:spAutoFit/>
          </a:bodyPr>
          <a:lstStyle/>
          <a:p>
            <a:pPr marL="12700">
              <a:lnSpc>
                <a:spcPct val="100000"/>
              </a:lnSpc>
              <a:spcBef>
                <a:spcPts val="785"/>
              </a:spcBef>
            </a:pPr>
            <a:r>
              <a:rPr sz="2350" b="0" spc="5" dirty="0">
                <a:solidFill>
                  <a:srgbClr val="C00000"/>
                </a:solidFill>
                <a:latin typeface="Calibri Light"/>
                <a:cs typeface="Calibri Light"/>
              </a:rPr>
              <a:t>(readability </a:t>
            </a:r>
            <a:r>
              <a:rPr sz="2350" b="0" dirty="0">
                <a:solidFill>
                  <a:srgbClr val="C00000"/>
                </a:solidFill>
                <a:latin typeface="Calibri Light"/>
                <a:cs typeface="Calibri Light"/>
              </a:rPr>
              <a:t>test </a:t>
            </a:r>
            <a:r>
              <a:rPr sz="2350" b="0" spc="-5" dirty="0">
                <a:solidFill>
                  <a:srgbClr val="C00000"/>
                </a:solidFill>
                <a:latin typeface="Calibri Light"/>
                <a:cs typeface="Calibri Light"/>
              </a:rPr>
              <a:t>for </a:t>
            </a:r>
            <a:r>
              <a:rPr sz="2350" b="0" spc="10" dirty="0">
                <a:solidFill>
                  <a:srgbClr val="C00000"/>
                </a:solidFill>
                <a:latin typeface="Calibri Light"/>
                <a:cs typeface="Calibri Light"/>
              </a:rPr>
              <a:t>English</a:t>
            </a:r>
            <a:r>
              <a:rPr sz="2350" b="0" spc="55" dirty="0">
                <a:solidFill>
                  <a:srgbClr val="C00000"/>
                </a:solidFill>
                <a:latin typeface="Calibri Light"/>
                <a:cs typeface="Calibri Light"/>
              </a:rPr>
              <a:t> </a:t>
            </a:r>
            <a:r>
              <a:rPr sz="2350" b="0" spc="10" dirty="0">
                <a:solidFill>
                  <a:srgbClr val="C00000"/>
                </a:solidFill>
                <a:latin typeface="Calibri Light"/>
                <a:cs typeface="Calibri Light"/>
              </a:rPr>
              <a:t>writing)</a:t>
            </a:r>
            <a:endParaRPr sz="2350">
              <a:latin typeface="Calibri Light"/>
              <a:cs typeface="Calibri Light"/>
            </a:endParaRPr>
          </a:p>
          <a:p>
            <a:pPr marL="241300" marR="117475" indent="-228600">
              <a:lnSpc>
                <a:spcPct val="90500"/>
              </a:lnSpc>
              <a:spcBef>
                <a:spcPts val="1135"/>
              </a:spcBef>
              <a:buFont typeface="Arial"/>
              <a:buChar char="•"/>
              <a:tabLst>
                <a:tab pos="241300" algn="l"/>
              </a:tabLst>
            </a:pPr>
            <a:r>
              <a:rPr sz="2800" spc="-5" dirty="0">
                <a:latin typeface="Calibri"/>
                <a:cs typeface="Calibri"/>
              </a:rPr>
              <a:t>The Gunning </a:t>
            </a:r>
            <a:r>
              <a:rPr sz="2800" spc="-15" dirty="0">
                <a:latin typeface="Calibri"/>
                <a:cs typeface="Calibri"/>
              </a:rPr>
              <a:t>Fog Index </a:t>
            </a:r>
            <a:r>
              <a:rPr sz="2800" spc="-5" dirty="0">
                <a:latin typeface="Calibri"/>
                <a:cs typeface="Calibri"/>
              </a:rPr>
              <a:t>is about </a:t>
            </a:r>
            <a:r>
              <a:rPr sz="2800" spc="-10" dirty="0">
                <a:latin typeface="Calibri"/>
                <a:cs typeface="Calibri"/>
              </a:rPr>
              <a:t>sentence </a:t>
            </a:r>
            <a:r>
              <a:rPr sz="2800" spc="-15" dirty="0">
                <a:latin typeface="Calibri"/>
                <a:cs typeface="Calibri"/>
              </a:rPr>
              <a:t>length. </a:t>
            </a:r>
            <a:r>
              <a:rPr sz="2800" spc="-5" dirty="0">
                <a:latin typeface="Calibri"/>
                <a:cs typeface="Calibri"/>
              </a:rPr>
              <a:t>Based on an  </a:t>
            </a:r>
            <a:r>
              <a:rPr sz="2800" spc="-10" dirty="0">
                <a:latin typeface="Calibri"/>
                <a:cs typeface="Calibri"/>
              </a:rPr>
              <a:t>observation </a:t>
            </a:r>
            <a:r>
              <a:rPr sz="2800" spc="-5" dirty="0">
                <a:latin typeface="Calibri"/>
                <a:cs typeface="Calibri"/>
              </a:rPr>
              <a:t>of the </a:t>
            </a:r>
            <a:r>
              <a:rPr sz="2800" spc="-20" dirty="0">
                <a:latin typeface="Calibri"/>
                <a:cs typeface="Calibri"/>
              </a:rPr>
              <a:t>pattern </a:t>
            </a:r>
            <a:r>
              <a:rPr sz="2800" spc="-5" dirty="0">
                <a:latin typeface="Calibri"/>
                <a:cs typeface="Calibri"/>
              </a:rPr>
              <a:t>of </a:t>
            </a:r>
            <a:r>
              <a:rPr sz="2800" spc="-20" dirty="0">
                <a:latin typeface="Calibri"/>
                <a:cs typeface="Calibri"/>
              </a:rPr>
              <a:t>attention </a:t>
            </a:r>
            <a:r>
              <a:rPr sz="2800" spc="-15" dirty="0">
                <a:latin typeface="Calibri"/>
                <a:cs typeface="Calibri"/>
              </a:rPr>
              <a:t>given </a:t>
            </a:r>
            <a:r>
              <a:rPr sz="2800" spc="-10" dirty="0">
                <a:latin typeface="Calibri"/>
                <a:cs typeface="Calibri"/>
              </a:rPr>
              <a:t>by </a:t>
            </a:r>
            <a:r>
              <a:rPr sz="2800" spc="-15" dirty="0">
                <a:latin typeface="Calibri"/>
                <a:cs typeface="Calibri"/>
              </a:rPr>
              <a:t>readers to printed  material, </a:t>
            </a:r>
            <a:r>
              <a:rPr sz="2800" spc="-5" dirty="0">
                <a:latin typeface="Calibri"/>
                <a:cs typeface="Calibri"/>
              </a:rPr>
              <a:t>it </a:t>
            </a:r>
            <a:r>
              <a:rPr sz="2800" spc="-10" dirty="0">
                <a:latin typeface="Calibri"/>
                <a:cs typeface="Calibri"/>
              </a:rPr>
              <a:t>suggests that </a:t>
            </a:r>
            <a:r>
              <a:rPr sz="2800" spc="-5" dirty="0">
                <a:latin typeface="Calibri"/>
                <a:cs typeface="Calibri"/>
              </a:rPr>
              <a:t>the </a:t>
            </a:r>
            <a:r>
              <a:rPr sz="2800" spc="-10" dirty="0">
                <a:latin typeface="Calibri"/>
                <a:cs typeface="Calibri"/>
              </a:rPr>
              <a:t>longer </a:t>
            </a:r>
            <a:r>
              <a:rPr sz="2800" dirty="0">
                <a:latin typeface="Calibri"/>
                <a:cs typeface="Calibri"/>
              </a:rPr>
              <a:t>a </a:t>
            </a:r>
            <a:r>
              <a:rPr sz="2800" spc="-10" dirty="0">
                <a:latin typeface="Calibri"/>
                <a:cs typeface="Calibri"/>
              </a:rPr>
              <a:t>sentence, </a:t>
            </a:r>
            <a:r>
              <a:rPr sz="2800" spc="-5" dirty="0">
                <a:latin typeface="Calibri"/>
                <a:cs typeface="Calibri"/>
              </a:rPr>
              <a:t>the </a:t>
            </a:r>
            <a:r>
              <a:rPr sz="2800" spc="-20" dirty="0">
                <a:latin typeface="Calibri"/>
                <a:cs typeface="Calibri"/>
              </a:rPr>
              <a:t>thicker </a:t>
            </a:r>
            <a:r>
              <a:rPr sz="2800" spc="-5" dirty="0">
                <a:latin typeface="Calibri"/>
                <a:cs typeface="Calibri"/>
              </a:rPr>
              <a:t>the </a:t>
            </a:r>
            <a:r>
              <a:rPr sz="2800" spc="-25" dirty="0">
                <a:latin typeface="Calibri"/>
                <a:cs typeface="Calibri"/>
              </a:rPr>
              <a:t>fog  </a:t>
            </a:r>
            <a:r>
              <a:rPr sz="2800" spc="-5" dirty="0">
                <a:latin typeface="Calibri"/>
                <a:cs typeface="Calibri"/>
              </a:rPr>
              <a:t>which the </a:t>
            </a:r>
            <a:r>
              <a:rPr sz="2800" spc="-15" dirty="0">
                <a:latin typeface="Calibri"/>
                <a:cs typeface="Calibri"/>
              </a:rPr>
              <a:t>reader </a:t>
            </a:r>
            <a:r>
              <a:rPr sz="2800" spc="-5" dirty="0">
                <a:latin typeface="Calibri"/>
                <a:cs typeface="Calibri"/>
              </a:rPr>
              <a:t>has </a:t>
            </a:r>
            <a:r>
              <a:rPr sz="2800" spc="-15" dirty="0">
                <a:latin typeface="Calibri"/>
                <a:cs typeface="Calibri"/>
              </a:rPr>
              <a:t>to </a:t>
            </a:r>
            <a:r>
              <a:rPr sz="2800" spc="-20" dirty="0">
                <a:latin typeface="Calibri"/>
                <a:cs typeface="Calibri"/>
              </a:rPr>
              <a:t>get </a:t>
            </a:r>
            <a:r>
              <a:rPr sz="2800" spc="-10" dirty="0">
                <a:latin typeface="Calibri"/>
                <a:cs typeface="Calibri"/>
              </a:rPr>
              <a:t>through </a:t>
            </a:r>
            <a:r>
              <a:rPr sz="2800" spc="-15" dirty="0">
                <a:latin typeface="Calibri"/>
                <a:cs typeface="Calibri"/>
              </a:rPr>
              <a:t>to </a:t>
            </a:r>
            <a:r>
              <a:rPr sz="2800" spc="-20" dirty="0">
                <a:latin typeface="Calibri"/>
                <a:cs typeface="Calibri"/>
              </a:rPr>
              <a:t>get </a:t>
            </a:r>
            <a:r>
              <a:rPr sz="2800" spc="-15" dirty="0">
                <a:latin typeface="Calibri"/>
                <a:cs typeface="Calibri"/>
              </a:rPr>
              <a:t>to </a:t>
            </a:r>
            <a:r>
              <a:rPr sz="2800" spc="-5" dirty="0">
                <a:latin typeface="Calibri"/>
                <a:cs typeface="Calibri"/>
              </a:rPr>
              <a:t>the</a:t>
            </a:r>
            <a:r>
              <a:rPr sz="2800" spc="125" dirty="0">
                <a:latin typeface="Calibri"/>
                <a:cs typeface="Calibri"/>
              </a:rPr>
              <a:t> </a:t>
            </a:r>
            <a:r>
              <a:rPr sz="2800" spc="-10" dirty="0">
                <a:latin typeface="Calibri"/>
                <a:cs typeface="Calibri"/>
              </a:rPr>
              <a:t>message</a:t>
            </a:r>
            <a:endParaRPr sz="2800">
              <a:latin typeface="Calibri"/>
              <a:cs typeface="Calibri"/>
            </a:endParaRPr>
          </a:p>
          <a:p>
            <a:pPr marL="241300" indent="-228600">
              <a:lnSpc>
                <a:spcPct val="100000"/>
              </a:lnSpc>
              <a:spcBef>
                <a:spcPts val="625"/>
              </a:spcBef>
              <a:buFont typeface="Arial"/>
              <a:buChar char="•"/>
              <a:tabLst>
                <a:tab pos="241300" algn="l"/>
              </a:tabLst>
            </a:pPr>
            <a:r>
              <a:rPr sz="2800" dirty="0">
                <a:latin typeface="Calibri"/>
                <a:cs typeface="Calibri"/>
              </a:rPr>
              <a:t>8-10 </a:t>
            </a:r>
            <a:r>
              <a:rPr sz="2800" spc="-20" dirty="0">
                <a:latin typeface="Calibri"/>
                <a:cs typeface="Calibri"/>
              </a:rPr>
              <a:t>word </a:t>
            </a:r>
            <a:r>
              <a:rPr sz="2800" spc="-10" dirty="0">
                <a:latin typeface="Calibri"/>
                <a:cs typeface="Calibri"/>
              </a:rPr>
              <a:t>sentences </a:t>
            </a:r>
            <a:r>
              <a:rPr sz="2800" spc="-15" dirty="0">
                <a:latin typeface="Calibri"/>
                <a:cs typeface="Calibri"/>
              </a:rPr>
              <a:t>are </a:t>
            </a:r>
            <a:r>
              <a:rPr sz="2800" spc="-5" dirty="0">
                <a:latin typeface="Calibri"/>
                <a:cs typeface="Calibri"/>
              </a:rPr>
              <a:t>clear and </a:t>
            </a:r>
            <a:r>
              <a:rPr sz="2800" spc="-15" dirty="0">
                <a:latin typeface="Calibri"/>
                <a:cs typeface="Calibri"/>
              </a:rPr>
              <a:t>easy to</a:t>
            </a:r>
            <a:r>
              <a:rPr sz="2800" spc="80" dirty="0">
                <a:latin typeface="Calibri"/>
                <a:cs typeface="Calibri"/>
              </a:rPr>
              <a:t> </a:t>
            </a:r>
            <a:r>
              <a:rPr sz="2800" spc="-15" dirty="0">
                <a:latin typeface="Calibri"/>
                <a:cs typeface="Calibri"/>
              </a:rPr>
              <a:t>understand</a:t>
            </a:r>
            <a:endParaRPr sz="2800">
              <a:latin typeface="Calibri"/>
              <a:cs typeface="Calibri"/>
            </a:endParaRPr>
          </a:p>
          <a:p>
            <a:pPr marL="241300" indent="-228600">
              <a:lnSpc>
                <a:spcPct val="100000"/>
              </a:lnSpc>
              <a:spcBef>
                <a:spcPts val="650"/>
              </a:spcBef>
              <a:buFont typeface="Arial"/>
              <a:buChar char="•"/>
              <a:tabLst>
                <a:tab pos="241300" algn="l"/>
              </a:tabLst>
            </a:pPr>
            <a:r>
              <a:rPr sz="2800" dirty="0">
                <a:latin typeface="Calibri"/>
                <a:cs typeface="Calibri"/>
              </a:rPr>
              <a:t>10-15 </a:t>
            </a:r>
            <a:r>
              <a:rPr sz="2800" spc="-20" dirty="0">
                <a:latin typeface="Calibri"/>
                <a:cs typeface="Calibri"/>
              </a:rPr>
              <a:t>word </a:t>
            </a:r>
            <a:r>
              <a:rPr sz="2800" spc="-10" dirty="0">
                <a:latin typeface="Calibri"/>
                <a:cs typeface="Calibri"/>
              </a:rPr>
              <a:t>sentences </a:t>
            </a:r>
            <a:r>
              <a:rPr sz="2800" spc="-15" dirty="0">
                <a:latin typeface="Calibri"/>
                <a:cs typeface="Calibri"/>
              </a:rPr>
              <a:t>are </a:t>
            </a:r>
            <a:r>
              <a:rPr sz="2800" spc="-10" dirty="0">
                <a:latin typeface="Calibri"/>
                <a:cs typeface="Calibri"/>
              </a:rPr>
              <a:t>slightly </a:t>
            </a:r>
            <a:r>
              <a:rPr sz="2800" spc="-5" dirty="0">
                <a:latin typeface="Calibri"/>
                <a:cs typeface="Calibri"/>
              </a:rPr>
              <a:t>less clear and </a:t>
            </a:r>
            <a:r>
              <a:rPr sz="2800" spc="-15" dirty="0">
                <a:latin typeface="Calibri"/>
                <a:cs typeface="Calibri"/>
              </a:rPr>
              <a:t>easy to</a:t>
            </a:r>
            <a:r>
              <a:rPr sz="2800" spc="125" dirty="0">
                <a:latin typeface="Calibri"/>
                <a:cs typeface="Calibri"/>
              </a:rPr>
              <a:t> </a:t>
            </a:r>
            <a:r>
              <a:rPr sz="2800" spc="-15" dirty="0">
                <a:latin typeface="Calibri"/>
                <a:cs typeface="Calibri"/>
              </a:rPr>
              <a:t>understand</a:t>
            </a:r>
            <a:endParaRPr sz="2800">
              <a:latin typeface="Calibri"/>
              <a:cs typeface="Calibri"/>
            </a:endParaRPr>
          </a:p>
          <a:p>
            <a:pPr marL="241300" indent="-228600">
              <a:lnSpc>
                <a:spcPct val="100000"/>
              </a:lnSpc>
              <a:spcBef>
                <a:spcPts val="645"/>
              </a:spcBef>
              <a:buFont typeface="Arial"/>
              <a:buChar char="•"/>
              <a:tabLst>
                <a:tab pos="241300" algn="l"/>
              </a:tabLst>
            </a:pPr>
            <a:r>
              <a:rPr sz="2800" dirty="0">
                <a:latin typeface="Calibri"/>
                <a:cs typeface="Calibri"/>
              </a:rPr>
              <a:t>15-25 </a:t>
            </a:r>
            <a:r>
              <a:rPr sz="2800" spc="-20" dirty="0">
                <a:latin typeface="Calibri"/>
                <a:cs typeface="Calibri"/>
              </a:rPr>
              <a:t>word </a:t>
            </a:r>
            <a:r>
              <a:rPr sz="2800" spc="-10" dirty="0">
                <a:latin typeface="Calibri"/>
                <a:cs typeface="Calibri"/>
              </a:rPr>
              <a:t>sentences can </a:t>
            </a:r>
            <a:r>
              <a:rPr sz="2800" spc="-5" dirty="0">
                <a:latin typeface="Calibri"/>
                <a:cs typeface="Calibri"/>
              </a:rPr>
              <a:t>mean the </a:t>
            </a:r>
            <a:r>
              <a:rPr sz="2800" spc="-25" dirty="0">
                <a:latin typeface="Calibri"/>
                <a:cs typeface="Calibri"/>
              </a:rPr>
              <a:t>fog </a:t>
            </a:r>
            <a:r>
              <a:rPr sz="2800" spc="-5" dirty="0">
                <a:latin typeface="Calibri"/>
                <a:cs typeface="Calibri"/>
              </a:rPr>
              <a:t>is</a:t>
            </a:r>
            <a:r>
              <a:rPr sz="2800" spc="100" dirty="0">
                <a:latin typeface="Calibri"/>
                <a:cs typeface="Calibri"/>
              </a:rPr>
              <a:t> </a:t>
            </a:r>
            <a:r>
              <a:rPr sz="2800" spc="-15" dirty="0">
                <a:latin typeface="Calibri"/>
                <a:cs typeface="Calibri"/>
              </a:rPr>
              <a:t>thickening</a:t>
            </a:r>
            <a:endParaRPr sz="2800">
              <a:latin typeface="Calibri"/>
              <a:cs typeface="Calibri"/>
            </a:endParaRPr>
          </a:p>
          <a:p>
            <a:pPr marL="241300" indent="-228600">
              <a:lnSpc>
                <a:spcPct val="100000"/>
              </a:lnSpc>
              <a:spcBef>
                <a:spcPts val="720"/>
              </a:spcBef>
              <a:buFont typeface="Arial"/>
              <a:buChar char="•"/>
              <a:tabLst>
                <a:tab pos="241300" algn="l"/>
              </a:tabLst>
            </a:pPr>
            <a:r>
              <a:rPr sz="2800" dirty="0">
                <a:latin typeface="Calibri"/>
                <a:cs typeface="Calibri"/>
              </a:rPr>
              <a:t>25+ </a:t>
            </a:r>
            <a:r>
              <a:rPr sz="2800" spc="-10" dirty="0">
                <a:latin typeface="Calibri"/>
                <a:cs typeface="Calibri"/>
              </a:rPr>
              <a:t>can </a:t>
            </a:r>
            <a:r>
              <a:rPr sz="2800" spc="-5" dirty="0">
                <a:latin typeface="Calibri"/>
                <a:cs typeface="Calibri"/>
              </a:rPr>
              <a:t>mean the </a:t>
            </a:r>
            <a:r>
              <a:rPr sz="2800" spc="-10" dirty="0">
                <a:latin typeface="Calibri"/>
                <a:cs typeface="Calibri"/>
              </a:rPr>
              <a:t>sentence </a:t>
            </a:r>
            <a:r>
              <a:rPr sz="2800" spc="-5" dirty="0">
                <a:latin typeface="Calibri"/>
                <a:cs typeface="Calibri"/>
              </a:rPr>
              <a:t>is</a:t>
            </a:r>
            <a:r>
              <a:rPr sz="2800" spc="35" dirty="0">
                <a:latin typeface="Calibri"/>
                <a:cs typeface="Calibri"/>
              </a:rPr>
              <a:t> </a:t>
            </a:r>
            <a:r>
              <a:rPr sz="2800" spc="-10" dirty="0">
                <a:latin typeface="Calibri"/>
                <a:cs typeface="Calibri"/>
              </a:rPr>
              <a:t>impenetrable</a:t>
            </a:r>
            <a:endParaRPr sz="2800">
              <a:latin typeface="Calibri"/>
              <a:cs typeface="Calibri"/>
            </a:endParaRPr>
          </a:p>
          <a:p>
            <a:pPr marL="241300" marR="475615" indent="-228600">
              <a:lnSpc>
                <a:spcPts val="3000"/>
              </a:lnSpc>
              <a:spcBef>
                <a:spcPts val="1050"/>
              </a:spcBef>
              <a:buFont typeface="Arial"/>
              <a:buChar char="•"/>
              <a:tabLst>
                <a:tab pos="241300" algn="l"/>
              </a:tabLst>
            </a:pPr>
            <a:r>
              <a:rPr sz="2800" spc="-20" dirty="0">
                <a:latin typeface="Calibri"/>
                <a:cs typeface="Calibri"/>
              </a:rPr>
              <a:t>Keep </a:t>
            </a:r>
            <a:r>
              <a:rPr sz="2800" spc="-10" dirty="0">
                <a:latin typeface="Calibri"/>
                <a:cs typeface="Calibri"/>
              </a:rPr>
              <a:t>sentences </a:t>
            </a:r>
            <a:r>
              <a:rPr sz="2800" spc="-5" dirty="0">
                <a:latin typeface="Calibri"/>
                <a:cs typeface="Calibri"/>
              </a:rPr>
              <a:t>short and concise. </a:t>
            </a:r>
            <a:r>
              <a:rPr sz="2800" spc="-10" dirty="0">
                <a:latin typeface="Calibri"/>
                <a:cs typeface="Calibri"/>
              </a:rPr>
              <a:t>Break </a:t>
            </a:r>
            <a:r>
              <a:rPr sz="2800" dirty="0">
                <a:latin typeface="Calibri"/>
                <a:cs typeface="Calibri"/>
              </a:rPr>
              <a:t>up </a:t>
            </a:r>
            <a:r>
              <a:rPr sz="2800" spc="-10" dirty="0">
                <a:latin typeface="Calibri"/>
                <a:cs typeface="Calibri"/>
              </a:rPr>
              <a:t>longer sentences </a:t>
            </a:r>
            <a:r>
              <a:rPr sz="2800" spc="-15" dirty="0">
                <a:latin typeface="Calibri"/>
                <a:cs typeface="Calibri"/>
              </a:rPr>
              <a:t>to  </a:t>
            </a:r>
            <a:r>
              <a:rPr sz="2800" spc="-10" dirty="0">
                <a:latin typeface="Calibri"/>
                <a:cs typeface="Calibri"/>
              </a:rPr>
              <a:t>maintain</a:t>
            </a:r>
            <a:r>
              <a:rPr sz="2800" spc="0" dirty="0">
                <a:latin typeface="Calibri"/>
                <a:cs typeface="Calibri"/>
              </a:rPr>
              <a:t> </a:t>
            </a:r>
            <a:r>
              <a:rPr sz="2800" spc="-30" dirty="0">
                <a:latin typeface="Calibri"/>
                <a:cs typeface="Calibri"/>
              </a:rPr>
              <a:t>clarity.</a:t>
            </a:r>
            <a:endParaRPr sz="28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9519" y="365125"/>
            <a:ext cx="11166090" cy="625695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6802755" cy="695960"/>
          </a:xfrm>
          <a:prstGeom prst="rect">
            <a:avLst/>
          </a:prstGeom>
        </p:spPr>
        <p:txBody>
          <a:bodyPr vert="horz" wrap="square" lIns="0" tIns="12700" rIns="0" bIns="0" rtlCol="0">
            <a:spAutoFit/>
          </a:bodyPr>
          <a:lstStyle/>
          <a:p>
            <a:pPr marL="12700">
              <a:lnSpc>
                <a:spcPct val="100000"/>
              </a:lnSpc>
              <a:spcBef>
                <a:spcPts val="100"/>
              </a:spcBef>
            </a:pPr>
            <a:r>
              <a:rPr sz="4400" spc="-5" dirty="0"/>
              <a:t>The </a:t>
            </a:r>
            <a:r>
              <a:rPr sz="4400" spc="-20" dirty="0"/>
              <a:t>interview- </a:t>
            </a:r>
            <a:r>
              <a:rPr sz="4400" spc="-15" dirty="0"/>
              <a:t>lecture</a:t>
            </a:r>
            <a:r>
              <a:rPr sz="4400" spc="-5" dirty="0"/>
              <a:t> </a:t>
            </a:r>
            <a:r>
              <a:rPr sz="4400" spc="-25" dirty="0"/>
              <a:t>content</a:t>
            </a:r>
            <a:endParaRPr sz="4400"/>
          </a:p>
        </p:txBody>
      </p:sp>
      <p:sp>
        <p:nvSpPr>
          <p:cNvPr id="3" name="object 3"/>
          <p:cNvSpPr txBox="1"/>
          <p:nvPr/>
        </p:nvSpPr>
        <p:spPr>
          <a:xfrm>
            <a:off x="465918" y="1751076"/>
            <a:ext cx="9465310" cy="3690369"/>
          </a:xfrm>
          <a:prstGeom prst="rect">
            <a:avLst/>
          </a:prstGeom>
        </p:spPr>
        <p:txBody>
          <a:bodyPr vert="horz" wrap="square" lIns="0" tIns="0" rIns="0" bIns="0" rtlCol="0">
            <a:spAutoFit/>
          </a:bodyPr>
          <a:lstStyle/>
          <a:p>
            <a:pPr marL="12700" marR="3935729">
              <a:lnSpc>
                <a:spcPct val="103099"/>
              </a:lnSpc>
            </a:pPr>
            <a:r>
              <a:rPr sz="2600" spc="-5" dirty="0">
                <a:latin typeface="Calibri"/>
                <a:cs typeface="Calibri"/>
              </a:rPr>
              <a:t>The importance </a:t>
            </a:r>
            <a:r>
              <a:rPr sz="2600" dirty="0">
                <a:latin typeface="Calibri"/>
                <a:cs typeface="Calibri"/>
              </a:rPr>
              <a:t>of </a:t>
            </a:r>
            <a:r>
              <a:rPr sz="2600" spc="-10" dirty="0">
                <a:latin typeface="Calibri"/>
                <a:cs typeface="Calibri"/>
              </a:rPr>
              <a:t>Sources </a:t>
            </a:r>
            <a:r>
              <a:rPr sz="2600" spc="-25" dirty="0">
                <a:latin typeface="Calibri"/>
                <a:cs typeface="Calibri"/>
              </a:rPr>
              <a:t>for </a:t>
            </a:r>
            <a:r>
              <a:rPr sz="2600" spc="-5" dirty="0">
                <a:latin typeface="Calibri"/>
                <a:cs typeface="Calibri"/>
              </a:rPr>
              <a:t>journalists  How </a:t>
            </a:r>
            <a:r>
              <a:rPr sz="2600" spc="-15" dirty="0">
                <a:latin typeface="Calibri"/>
                <a:cs typeface="Calibri"/>
              </a:rPr>
              <a:t>to </a:t>
            </a:r>
            <a:r>
              <a:rPr sz="2600" spc="-10" dirty="0">
                <a:latin typeface="Calibri"/>
                <a:cs typeface="Calibri"/>
              </a:rPr>
              <a:t>approach</a:t>
            </a:r>
            <a:r>
              <a:rPr sz="2600" spc="5" dirty="0">
                <a:latin typeface="Calibri"/>
                <a:cs typeface="Calibri"/>
              </a:rPr>
              <a:t> </a:t>
            </a:r>
            <a:r>
              <a:rPr sz="2600" spc="-5" dirty="0">
                <a:latin typeface="Calibri"/>
                <a:cs typeface="Calibri"/>
              </a:rPr>
              <a:t>people</a:t>
            </a:r>
            <a:endParaRPr sz="2600" dirty="0">
              <a:latin typeface="Calibri"/>
              <a:cs typeface="Calibri"/>
            </a:endParaRPr>
          </a:p>
          <a:p>
            <a:pPr marL="12700" marR="6477000">
              <a:lnSpc>
                <a:spcPct val="102299"/>
              </a:lnSpc>
            </a:pPr>
            <a:r>
              <a:rPr sz="2600" spc="-5" dirty="0">
                <a:latin typeface="Calibri"/>
                <a:cs typeface="Calibri"/>
              </a:rPr>
              <a:t>Who do </a:t>
            </a:r>
            <a:r>
              <a:rPr sz="2600" spc="-15" dirty="0">
                <a:latin typeface="Calibri"/>
                <a:cs typeface="Calibri"/>
              </a:rPr>
              <a:t>you </a:t>
            </a:r>
            <a:r>
              <a:rPr sz="2600" spc="-10" dirty="0">
                <a:latin typeface="Calibri"/>
                <a:cs typeface="Calibri"/>
              </a:rPr>
              <a:t>approach  Issues </a:t>
            </a:r>
            <a:r>
              <a:rPr sz="2600" dirty="0">
                <a:latin typeface="Calibri"/>
                <a:cs typeface="Calibri"/>
              </a:rPr>
              <a:t>of</a:t>
            </a:r>
            <a:r>
              <a:rPr sz="2600" spc="-25" dirty="0">
                <a:latin typeface="Calibri"/>
                <a:cs typeface="Calibri"/>
              </a:rPr>
              <a:t> </a:t>
            </a:r>
            <a:r>
              <a:rPr sz="2600" spc="-10" dirty="0">
                <a:latin typeface="Calibri"/>
                <a:cs typeface="Calibri"/>
              </a:rPr>
              <a:t>verification</a:t>
            </a:r>
            <a:endParaRPr sz="2600" dirty="0">
              <a:latin typeface="Calibri"/>
              <a:cs typeface="Calibri"/>
            </a:endParaRPr>
          </a:p>
          <a:p>
            <a:pPr marL="12700" marR="7533005">
              <a:lnSpc>
                <a:spcPct val="102299"/>
              </a:lnSpc>
              <a:spcBef>
                <a:spcPts val="25"/>
              </a:spcBef>
            </a:pPr>
            <a:r>
              <a:rPr sz="2600" spc="-5" dirty="0">
                <a:latin typeface="Calibri"/>
                <a:cs typeface="Calibri"/>
              </a:rPr>
              <a:t>Balance  </a:t>
            </a:r>
            <a:r>
              <a:rPr sz="2600" spc="-10" dirty="0">
                <a:latin typeface="Calibri"/>
                <a:cs typeface="Calibri"/>
              </a:rPr>
              <a:t>Question</a:t>
            </a:r>
            <a:r>
              <a:rPr sz="2600" spc="-65" dirty="0">
                <a:latin typeface="Calibri"/>
                <a:cs typeface="Calibri"/>
              </a:rPr>
              <a:t> </a:t>
            </a:r>
            <a:r>
              <a:rPr sz="2600" spc="-5" dirty="0">
                <a:latin typeface="Calibri"/>
                <a:cs typeface="Calibri"/>
              </a:rPr>
              <a:t>lines</a:t>
            </a:r>
            <a:endParaRPr sz="2600" dirty="0">
              <a:latin typeface="Calibri"/>
              <a:cs typeface="Calibri"/>
            </a:endParaRPr>
          </a:p>
          <a:p>
            <a:pPr marL="12700" marR="5854065">
              <a:lnSpc>
                <a:spcPts val="3190"/>
              </a:lnSpc>
              <a:spcBef>
                <a:spcPts val="25"/>
              </a:spcBef>
            </a:pPr>
            <a:r>
              <a:rPr sz="2600" spc="-5" dirty="0">
                <a:latin typeface="Calibri"/>
                <a:cs typeface="Calibri"/>
              </a:rPr>
              <a:t>How </a:t>
            </a:r>
            <a:r>
              <a:rPr sz="2600" spc="-15" dirty="0">
                <a:latin typeface="Calibri"/>
                <a:cs typeface="Calibri"/>
              </a:rPr>
              <a:t>to </a:t>
            </a:r>
            <a:r>
              <a:rPr sz="2600" spc="-10" dirty="0">
                <a:latin typeface="Calibri"/>
                <a:cs typeface="Calibri"/>
              </a:rPr>
              <a:t>conduct interviews  </a:t>
            </a:r>
            <a:r>
              <a:rPr sz="2600" spc="-5" dirty="0" smtClean="0">
                <a:latin typeface="Calibri"/>
                <a:cs typeface="Calibri"/>
              </a:rPr>
              <a:t>The </a:t>
            </a:r>
            <a:r>
              <a:rPr sz="2600" spc="-15" dirty="0">
                <a:latin typeface="Calibri"/>
                <a:cs typeface="Calibri"/>
              </a:rPr>
              <a:t>Press </a:t>
            </a:r>
            <a:r>
              <a:rPr sz="2600" spc="-10" dirty="0">
                <a:latin typeface="Calibri"/>
                <a:cs typeface="Calibri"/>
              </a:rPr>
              <a:t>Release</a:t>
            </a:r>
            <a:endParaRPr sz="2600" dirty="0">
              <a:latin typeface="Calibri"/>
              <a:cs typeface="Calibri"/>
            </a:endParaRPr>
          </a:p>
          <a:p>
            <a:pPr marL="12700">
              <a:lnSpc>
                <a:spcPct val="100000"/>
              </a:lnSpc>
              <a:spcBef>
                <a:spcPts val="70"/>
              </a:spcBef>
            </a:pPr>
            <a:r>
              <a:rPr sz="2600" spc="-5" dirty="0">
                <a:latin typeface="Calibri"/>
                <a:cs typeface="Calibri"/>
              </a:rPr>
              <a:t>How </a:t>
            </a:r>
            <a:r>
              <a:rPr sz="2600" spc="-15" dirty="0">
                <a:latin typeface="Calibri"/>
                <a:cs typeface="Calibri"/>
              </a:rPr>
              <a:t>to </a:t>
            </a:r>
            <a:r>
              <a:rPr sz="2600" spc="-5" dirty="0">
                <a:latin typeface="Calibri"/>
                <a:cs typeface="Calibri"/>
              </a:rPr>
              <a:t>write </a:t>
            </a:r>
            <a:r>
              <a:rPr sz="2600" dirty="0">
                <a:latin typeface="Calibri"/>
                <a:cs typeface="Calibri"/>
              </a:rPr>
              <a:t>an article </a:t>
            </a:r>
            <a:r>
              <a:rPr sz="2600" spc="-10" dirty="0">
                <a:latin typeface="Calibri"/>
                <a:cs typeface="Calibri"/>
              </a:rPr>
              <a:t>coming </a:t>
            </a:r>
            <a:r>
              <a:rPr sz="2600" spc="-5" dirty="0">
                <a:latin typeface="Calibri"/>
                <a:cs typeface="Calibri"/>
              </a:rPr>
              <a:t>out </a:t>
            </a:r>
            <a:r>
              <a:rPr sz="2600" dirty="0">
                <a:latin typeface="Calibri"/>
                <a:cs typeface="Calibri"/>
              </a:rPr>
              <a:t>of a </a:t>
            </a:r>
            <a:r>
              <a:rPr sz="2600" spc="-15" dirty="0">
                <a:latin typeface="Calibri"/>
                <a:cs typeface="Calibri"/>
              </a:rPr>
              <a:t>Press </a:t>
            </a:r>
            <a:r>
              <a:rPr sz="2600" spc="-10" dirty="0">
                <a:latin typeface="Calibri"/>
                <a:cs typeface="Calibri"/>
              </a:rPr>
              <a:t>Release </a:t>
            </a:r>
            <a:r>
              <a:rPr sz="2600" spc="-5" dirty="0">
                <a:latin typeface="Calibri"/>
                <a:cs typeface="Calibri"/>
              </a:rPr>
              <a:t>and </a:t>
            </a:r>
            <a:r>
              <a:rPr sz="2600" dirty="0">
                <a:latin typeface="Calibri"/>
                <a:cs typeface="Calibri"/>
              </a:rPr>
              <a:t>an</a:t>
            </a:r>
            <a:r>
              <a:rPr sz="2600" spc="25" dirty="0">
                <a:latin typeface="Calibri"/>
                <a:cs typeface="Calibri"/>
              </a:rPr>
              <a:t> </a:t>
            </a:r>
            <a:r>
              <a:rPr sz="2600" spc="-10" dirty="0">
                <a:latin typeface="Calibri"/>
                <a:cs typeface="Calibri"/>
              </a:rPr>
              <a:t>interview</a:t>
            </a:r>
            <a:endParaRPr sz="26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3777615" cy="695960"/>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FF0000"/>
                </a:solidFill>
              </a:rPr>
              <a:t>The</a:t>
            </a:r>
            <a:r>
              <a:rPr sz="4400" spc="-35" dirty="0">
                <a:solidFill>
                  <a:srgbClr val="FF0000"/>
                </a:solidFill>
              </a:rPr>
              <a:t> </a:t>
            </a:r>
            <a:r>
              <a:rPr sz="4400" spc="-15" dirty="0">
                <a:solidFill>
                  <a:srgbClr val="FF0000"/>
                </a:solidFill>
              </a:rPr>
              <a:t>Introduction</a:t>
            </a:r>
            <a:endParaRPr sz="4400"/>
          </a:p>
        </p:txBody>
      </p:sp>
      <p:sp>
        <p:nvSpPr>
          <p:cNvPr id="3" name="object 3"/>
          <p:cNvSpPr txBox="1"/>
          <p:nvPr/>
        </p:nvSpPr>
        <p:spPr>
          <a:xfrm>
            <a:off x="916939" y="1319276"/>
            <a:ext cx="10100945" cy="866775"/>
          </a:xfrm>
          <a:prstGeom prst="rect">
            <a:avLst/>
          </a:prstGeom>
        </p:spPr>
        <p:txBody>
          <a:bodyPr vert="horz" wrap="square" lIns="0" tIns="58419" rIns="0" bIns="0" rtlCol="0">
            <a:spAutoFit/>
          </a:bodyPr>
          <a:lstStyle/>
          <a:p>
            <a:pPr marL="241300" indent="-228600">
              <a:lnSpc>
                <a:spcPct val="100000"/>
              </a:lnSpc>
              <a:spcBef>
                <a:spcPts val="459"/>
              </a:spcBef>
              <a:buFont typeface="Arial"/>
              <a:buChar char="•"/>
              <a:tabLst>
                <a:tab pos="240665" algn="l"/>
                <a:tab pos="241300" algn="l"/>
              </a:tabLst>
            </a:pPr>
            <a:r>
              <a:rPr sz="1800" spc="5" dirty="0">
                <a:latin typeface="Calibri"/>
                <a:cs typeface="Calibri"/>
              </a:rPr>
              <a:t>“This </a:t>
            </a:r>
            <a:r>
              <a:rPr sz="1800" spc="-5" dirty="0">
                <a:latin typeface="Calibri"/>
                <a:cs typeface="Calibri"/>
              </a:rPr>
              <a:t>is the </a:t>
            </a:r>
            <a:r>
              <a:rPr sz="1800" spc="-15" dirty="0">
                <a:latin typeface="Calibri"/>
                <a:cs typeface="Calibri"/>
              </a:rPr>
              <a:t>start </a:t>
            </a:r>
            <a:r>
              <a:rPr sz="1800" dirty="0">
                <a:latin typeface="Calibri"/>
                <a:cs typeface="Calibri"/>
              </a:rPr>
              <a:t>of </a:t>
            </a:r>
            <a:r>
              <a:rPr sz="1800" spc="-5" dirty="0">
                <a:latin typeface="Calibri"/>
                <a:cs typeface="Calibri"/>
              </a:rPr>
              <a:t>the </a:t>
            </a:r>
            <a:r>
              <a:rPr sz="1800" spc="-35" dirty="0">
                <a:latin typeface="Calibri"/>
                <a:cs typeface="Calibri"/>
              </a:rPr>
              <a:t>story, </a:t>
            </a:r>
            <a:r>
              <a:rPr sz="1800" spc="-5" dirty="0">
                <a:latin typeface="Calibri"/>
                <a:cs typeface="Calibri"/>
              </a:rPr>
              <a:t>the opening</a:t>
            </a:r>
            <a:r>
              <a:rPr sz="1800" spc="100" dirty="0">
                <a:latin typeface="Calibri"/>
                <a:cs typeface="Calibri"/>
              </a:rPr>
              <a:t> </a:t>
            </a:r>
            <a:r>
              <a:rPr sz="1800" spc="-10" dirty="0">
                <a:latin typeface="Calibri"/>
                <a:cs typeface="Calibri"/>
              </a:rPr>
              <a:t>paragraph.</a:t>
            </a:r>
            <a:endParaRPr sz="1800">
              <a:latin typeface="Calibri"/>
              <a:cs typeface="Calibri"/>
            </a:endParaRPr>
          </a:p>
          <a:p>
            <a:pPr marL="241300" marR="5080" indent="-228600">
              <a:lnSpc>
                <a:spcPct val="73300"/>
              </a:lnSpc>
              <a:spcBef>
                <a:spcPts val="935"/>
              </a:spcBef>
              <a:buFont typeface="Arial"/>
              <a:buChar char="•"/>
              <a:tabLst>
                <a:tab pos="240665" algn="l"/>
                <a:tab pos="241300" algn="l"/>
              </a:tabLst>
            </a:pPr>
            <a:r>
              <a:rPr sz="1800" spc="-5" dirty="0">
                <a:latin typeface="Calibri"/>
                <a:cs typeface="Calibri"/>
              </a:rPr>
              <a:t>The </a:t>
            </a:r>
            <a:r>
              <a:rPr sz="1800" spc="-10" dirty="0">
                <a:latin typeface="Calibri"/>
                <a:cs typeface="Calibri"/>
              </a:rPr>
              <a:t>traditional news introductory paragraph, still </a:t>
            </a:r>
            <a:r>
              <a:rPr sz="1800" spc="-5" dirty="0">
                <a:latin typeface="Calibri"/>
                <a:cs typeface="Calibri"/>
              </a:rPr>
              <a:t>the dominant </a:t>
            </a:r>
            <a:r>
              <a:rPr sz="1800" spc="-10" dirty="0">
                <a:latin typeface="Calibri"/>
                <a:cs typeface="Calibri"/>
              </a:rPr>
              <a:t>form, </a:t>
            </a:r>
            <a:r>
              <a:rPr sz="1800" dirty="0">
                <a:latin typeface="Calibri"/>
                <a:cs typeface="Calibri"/>
              </a:rPr>
              <a:t>has </a:t>
            </a:r>
            <a:r>
              <a:rPr sz="1800" spc="-10" dirty="0">
                <a:latin typeface="Calibri"/>
                <a:cs typeface="Calibri"/>
              </a:rPr>
              <a:t>two </a:t>
            </a:r>
            <a:r>
              <a:rPr sz="1800" spc="-15" dirty="0">
                <a:latin typeface="Calibri"/>
                <a:cs typeface="Calibri"/>
              </a:rPr>
              <a:t>related </a:t>
            </a:r>
            <a:r>
              <a:rPr sz="1800" spc="-5" dirty="0">
                <a:latin typeface="Calibri"/>
                <a:cs typeface="Calibri"/>
              </a:rPr>
              <a:t>purposes: </a:t>
            </a:r>
            <a:r>
              <a:rPr sz="1800" spc="-15" dirty="0">
                <a:latin typeface="Calibri"/>
                <a:cs typeface="Calibri"/>
              </a:rPr>
              <a:t>to </a:t>
            </a:r>
            <a:r>
              <a:rPr sz="1800" spc="-10" dirty="0">
                <a:latin typeface="Calibri"/>
                <a:cs typeface="Calibri"/>
              </a:rPr>
              <a:t>engage  </a:t>
            </a:r>
            <a:r>
              <a:rPr sz="1800" spc="-5" dirty="0">
                <a:latin typeface="Calibri"/>
                <a:cs typeface="Calibri"/>
              </a:rPr>
              <a:t>the reader </a:t>
            </a:r>
            <a:r>
              <a:rPr sz="1800" spc="-10" dirty="0">
                <a:latin typeface="Calibri"/>
                <a:cs typeface="Calibri"/>
              </a:rPr>
              <a:t>instantly </a:t>
            </a:r>
            <a:r>
              <a:rPr sz="1800" dirty="0">
                <a:latin typeface="Calibri"/>
                <a:cs typeface="Calibri"/>
              </a:rPr>
              <a:t>and </a:t>
            </a:r>
            <a:r>
              <a:rPr sz="1800" spc="-15" dirty="0">
                <a:latin typeface="Calibri"/>
                <a:cs typeface="Calibri"/>
              </a:rPr>
              <a:t>to </a:t>
            </a:r>
            <a:r>
              <a:rPr sz="1800" spc="-5" dirty="0">
                <a:latin typeface="Calibri"/>
                <a:cs typeface="Calibri"/>
              </a:rPr>
              <a:t>summarise what the </a:t>
            </a:r>
            <a:r>
              <a:rPr sz="1800" spc="-10" dirty="0">
                <a:latin typeface="Calibri"/>
                <a:cs typeface="Calibri"/>
              </a:rPr>
              <a:t>story </a:t>
            </a:r>
            <a:r>
              <a:rPr sz="1800" spc="-5" dirty="0">
                <a:latin typeface="Calibri"/>
                <a:cs typeface="Calibri"/>
              </a:rPr>
              <a:t>is all</a:t>
            </a:r>
            <a:r>
              <a:rPr sz="1800" spc="105" dirty="0">
                <a:latin typeface="Calibri"/>
                <a:cs typeface="Calibri"/>
              </a:rPr>
              <a:t> </a:t>
            </a:r>
            <a:r>
              <a:rPr sz="1800" spc="-5" dirty="0">
                <a:latin typeface="Calibri"/>
                <a:cs typeface="Calibri"/>
              </a:rPr>
              <a:t>about.</a:t>
            </a:r>
            <a:endParaRPr sz="1800">
              <a:latin typeface="Calibri"/>
              <a:cs typeface="Calibri"/>
            </a:endParaRPr>
          </a:p>
        </p:txBody>
      </p:sp>
      <p:sp>
        <p:nvSpPr>
          <p:cNvPr id="4" name="object 4"/>
          <p:cNvSpPr txBox="1"/>
          <p:nvPr/>
        </p:nvSpPr>
        <p:spPr>
          <a:xfrm>
            <a:off x="916939" y="2203196"/>
            <a:ext cx="10069195" cy="299720"/>
          </a:xfrm>
          <a:prstGeom prst="rect">
            <a:avLst/>
          </a:prstGeom>
        </p:spPr>
        <p:txBody>
          <a:bodyPr vert="horz" wrap="square" lIns="0" tIns="12700" rIns="0" bIns="0" rtlCol="0">
            <a:spAutoFit/>
          </a:bodyPr>
          <a:lstStyle/>
          <a:p>
            <a:pPr marL="293370" indent="-280670">
              <a:lnSpc>
                <a:spcPct val="100000"/>
              </a:lnSpc>
              <a:spcBef>
                <a:spcPts val="100"/>
              </a:spcBef>
              <a:buFont typeface="Arial"/>
              <a:buChar char="•"/>
              <a:tabLst>
                <a:tab pos="293370" algn="l"/>
                <a:tab pos="294005" algn="l"/>
              </a:tabLst>
            </a:pPr>
            <a:r>
              <a:rPr sz="1800" spc="-5" dirty="0">
                <a:latin typeface="Calibri"/>
                <a:cs typeface="Calibri"/>
              </a:rPr>
              <a:t>The </a:t>
            </a:r>
            <a:r>
              <a:rPr sz="1800" spc="-10" dirty="0">
                <a:latin typeface="Calibri"/>
                <a:cs typeface="Calibri"/>
              </a:rPr>
              <a:t>structure </a:t>
            </a:r>
            <a:r>
              <a:rPr sz="1800" spc="-5" dirty="0">
                <a:latin typeface="Calibri"/>
                <a:cs typeface="Calibri"/>
              </a:rPr>
              <a:t>is known </a:t>
            </a:r>
            <a:r>
              <a:rPr sz="1800" dirty="0">
                <a:latin typeface="Calibri"/>
                <a:cs typeface="Calibri"/>
              </a:rPr>
              <a:t>as </a:t>
            </a:r>
            <a:r>
              <a:rPr sz="1800" spc="-5" dirty="0">
                <a:latin typeface="Calibri"/>
                <a:cs typeface="Calibri"/>
              </a:rPr>
              <a:t>the </a:t>
            </a:r>
            <a:r>
              <a:rPr sz="1800" spc="-10" dirty="0">
                <a:latin typeface="Calibri"/>
                <a:cs typeface="Calibri"/>
              </a:rPr>
              <a:t>"inverted pyramid" </a:t>
            </a:r>
            <a:r>
              <a:rPr sz="1800" dirty="0">
                <a:latin typeface="Calibri"/>
                <a:cs typeface="Calibri"/>
              </a:rPr>
              <a:t>and </a:t>
            </a:r>
            <a:r>
              <a:rPr sz="1800" spc="-10" dirty="0">
                <a:latin typeface="Calibri"/>
                <a:cs typeface="Calibri"/>
              </a:rPr>
              <a:t>dates </a:t>
            </a:r>
            <a:r>
              <a:rPr sz="1800" dirty="0">
                <a:latin typeface="Calibri"/>
                <a:cs typeface="Calibri"/>
              </a:rPr>
              <a:t>back </a:t>
            </a:r>
            <a:r>
              <a:rPr sz="1800" spc="-15" dirty="0">
                <a:latin typeface="Calibri"/>
                <a:cs typeface="Calibri"/>
              </a:rPr>
              <a:t>to </a:t>
            </a:r>
            <a:r>
              <a:rPr sz="1800" spc="-5" dirty="0">
                <a:latin typeface="Calibri"/>
                <a:cs typeface="Calibri"/>
              </a:rPr>
              <a:t>the </a:t>
            </a:r>
            <a:r>
              <a:rPr sz="1800" spc="-15" dirty="0">
                <a:latin typeface="Calibri"/>
                <a:cs typeface="Calibri"/>
              </a:rPr>
              <a:t>days </a:t>
            </a:r>
            <a:r>
              <a:rPr sz="1800" dirty="0">
                <a:latin typeface="Calibri"/>
                <a:cs typeface="Calibri"/>
              </a:rPr>
              <a:t>of hot </a:t>
            </a:r>
            <a:r>
              <a:rPr sz="1800" spc="-10" dirty="0">
                <a:latin typeface="Calibri"/>
                <a:cs typeface="Calibri"/>
              </a:rPr>
              <a:t>metal </a:t>
            </a:r>
            <a:r>
              <a:rPr sz="1800" dirty="0">
                <a:latin typeface="Calibri"/>
                <a:cs typeface="Calibri"/>
              </a:rPr>
              <a:t>when </a:t>
            </a:r>
            <a:r>
              <a:rPr sz="1800" spc="-10" dirty="0">
                <a:latin typeface="Calibri"/>
                <a:cs typeface="Calibri"/>
              </a:rPr>
              <a:t>words</a:t>
            </a:r>
            <a:r>
              <a:rPr sz="1800" spc="215" dirty="0">
                <a:latin typeface="Calibri"/>
                <a:cs typeface="Calibri"/>
              </a:rPr>
              <a:t> </a:t>
            </a:r>
            <a:r>
              <a:rPr sz="1800" dirty="0">
                <a:latin typeface="Calibri"/>
                <a:cs typeface="Calibri"/>
              </a:rPr>
              <a:t>on</a:t>
            </a:r>
            <a:endParaRPr sz="1800">
              <a:latin typeface="Calibri"/>
              <a:cs typeface="Calibri"/>
            </a:endParaRPr>
          </a:p>
        </p:txBody>
      </p:sp>
      <p:sp>
        <p:nvSpPr>
          <p:cNvPr id="5" name="object 5"/>
          <p:cNvSpPr txBox="1"/>
          <p:nvPr/>
        </p:nvSpPr>
        <p:spPr>
          <a:xfrm>
            <a:off x="1145539" y="2395220"/>
            <a:ext cx="99180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their </a:t>
            </a:r>
            <a:r>
              <a:rPr sz="1800" spc="-20" dirty="0">
                <a:latin typeface="Calibri"/>
                <a:cs typeface="Calibri"/>
              </a:rPr>
              <a:t>way </a:t>
            </a:r>
            <a:r>
              <a:rPr sz="1800" dirty="0">
                <a:latin typeface="Calibri"/>
                <a:cs typeface="Calibri"/>
              </a:rPr>
              <a:t>on </a:t>
            </a:r>
            <a:r>
              <a:rPr sz="1800" spc="-15" dirty="0">
                <a:latin typeface="Calibri"/>
                <a:cs typeface="Calibri"/>
              </a:rPr>
              <a:t>to </a:t>
            </a:r>
            <a:r>
              <a:rPr sz="1800" dirty="0">
                <a:latin typeface="Calibri"/>
                <a:cs typeface="Calibri"/>
              </a:rPr>
              <a:t>paper </a:t>
            </a:r>
            <a:r>
              <a:rPr sz="1800" spc="-5" dirty="0">
                <a:latin typeface="Calibri"/>
                <a:cs typeface="Calibri"/>
              </a:rPr>
              <a:t>passed </a:t>
            </a:r>
            <a:r>
              <a:rPr sz="1800" spc="-10" dirty="0">
                <a:latin typeface="Calibri"/>
                <a:cs typeface="Calibri"/>
              </a:rPr>
              <a:t>through </a:t>
            </a:r>
            <a:r>
              <a:rPr sz="1800" dirty="0">
                <a:latin typeface="Calibri"/>
                <a:cs typeface="Calibri"/>
              </a:rPr>
              <a:t>a </a:t>
            </a:r>
            <a:r>
              <a:rPr sz="1800" spc="-15" dirty="0">
                <a:latin typeface="Calibri"/>
                <a:cs typeface="Calibri"/>
              </a:rPr>
              <a:t>stage </a:t>
            </a:r>
            <a:r>
              <a:rPr sz="1800" dirty="0">
                <a:latin typeface="Calibri"/>
                <a:cs typeface="Calibri"/>
              </a:rPr>
              <a:t>of </a:t>
            </a:r>
            <a:r>
              <a:rPr sz="1800" spc="-5" dirty="0">
                <a:latin typeface="Calibri"/>
                <a:cs typeface="Calibri"/>
              </a:rPr>
              <a:t>being slugs </a:t>
            </a:r>
            <a:r>
              <a:rPr sz="1800" dirty="0">
                <a:latin typeface="Calibri"/>
                <a:cs typeface="Calibri"/>
              </a:rPr>
              <a:t>of </a:t>
            </a:r>
            <a:r>
              <a:rPr sz="1800" spc="-5" dirty="0">
                <a:latin typeface="Calibri"/>
                <a:cs typeface="Calibri"/>
              </a:rPr>
              <a:t>lead. It </a:t>
            </a:r>
            <a:r>
              <a:rPr sz="1800" spc="-10" dirty="0">
                <a:latin typeface="Calibri"/>
                <a:cs typeface="Calibri"/>
              </a:rPr>
              <a:t>was </a:t>
            </a:r>
            <a:r>
              <a:rPr sz="1800" spc="-15" dirty="0">
                <a:latin typeface="Calibri"/>
                <a:cs typeface="Calibri"/>
              </a:rPr>
              <a:t>always </a:t>
            </a:r>
            <a:r>
              <a:rPr sz="1800" spc="-5" dirty="0">
                <a:latin typeface="Calibri"/>
                <a:cs typeface="Calibri"/>
              </a:rPr>
              <a:t>easier </a:t>
            </a:r>
            <a:r>
              <a:rPr sz="1800" dirty="0">
                <a:latin typeface="Calibri"/>
                <a:cs typeface="Calibri"/>
              </a:rPr>
              <a:t>and </a:t>
            </a:r>
            <a:r>
              <a:rPr sz="1800" spc="-15" dirty="0">
                <a:latin typeface="Calibri"/>
                <a:cs typeface="Calibri"/>
              </a:rPr>
              <a:t>faster to </a:t>
            </a:r>
            <a:r>
              <a:rPr sz="1800" dirty="0">
                <a:latin typeface="Calibri"/>
                <a:cs typeface="Calibri"/>
              </a:rPr>
              <a:t>cut</a:t>
            </a:r>
            <a:r>
              <a:rPr sz="1800" spc="385" dirty="0">
                <a:latin typeface="Calibri"/>
                <a:cs typeface="Calibri"/>
              </a:rPr>
              <a:t> </a:t>
            </a:r>
            <a:r>
              <a:rPr sz="1800" dirty="0">
                <a:latin typeface="Calibri"/>
                <a:cs typeface="Calibri"/>
              </a:rPr>
              <a:t>a</a:t>
            </a:r>
            <a:endParaRPr sz="1800">
              <a:latin typeface="Calibri"/>
              <a:cs typeface="Calibri"/>
            </a:endParaRPr>
          </a:p>
        </p:txBody>
      </p:sp>
      <p:sp>
        <p:nvSpPr>
          <p:cNvPr id="6" name="object 6"/>
          <p:cNvSpPr txBox="1"/>
          <p:nvPr/>
        </p:nvSpPr>
        <p:spPr>
          <a:xfrm>
            <a:off x="1145539" y="2584196"/>
            <a:ext cx="445643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story from </a:t>
            </a:r>
            <a:r>
              <a:rPr sz="1800" spc="-5" dirty="0">
                <a:latin typeface="Calibri"/>
                <a:cs typeface="Calibri"/>
              </a:rPr>
              <a:t>the </a:t>
            </a:r>
            <a:r>
              <a:rPr sz="1800" spc="-10" dirty="0">
                <a:latin typeface="Calibri"/>
                <a:cs typeface="Calibri"/>
              </a:rPr>
              <a:t>bottom, </a:t>
            </a:r>
            <a:r>
              <a:rPr sz="1800" spc="-5" dirty="0">
                <a:latin typeface="Calibri"/>
                <a:cs typeface="Calibri"/>
              </a:rPr>
              <a:t>using </a:t>
            </a:r>
            <a:r>
              <a:rPr sz="1800" dirty="0">
                <a:latin typeface="Calibri"/>
                <a:cs typeface="Calibri"/>
              </a:rPr>
              <a:t>a </a:t>
            </a:r>
            <a:r>
              <a:rPr sz="1800" spc="-5" dirty="0">
                <a:latin typeface="Calibri"/>
                <a:cs typeface="Calibri"/>
              </a:rPr>
              <a:t>pair </a:t>
            </a:r>
            <a:r>
              <a:rPr sz="1800" dirty="0">
                <a:latin typeface="Calibri"/>
                <a:cs typeface="Calibri"/>
              </a:rPr>
              <a:t>of</a:t>
            </a:r>
            <a:r>
              <a:rPr sz="1800" spc="50" dirty="0">
                <a:latin typeface="Calibri"/>
                <a:cs typeface="Calibri"/>
              </a:rPr>
              <a:t> </a:t>
            </a:r>
            <a:r>
              <a:rPr sz="1800" spc="-15" dirty="0">
                <a:latin typeface="Calibri"/>
                <a:cs typeface="Calibri"/>
              </a:rPr>
              <a:t>tweezers.</a:t>
            </a:r>
            <a:endParaRPr sz="1800">
              <a:latin typeface="Calibri"/>
              <a:cs typeface="Calibri"/>
            </a:endParaRPr>
          </a:p>
        </p:txBody>
      </p:sp>
      <p:sp>
        <p:nvSpPr>
          <p:cNvPr id="7" name="object 7"/>
          <p:cNvSpPr txBox="1"/>
          <p:nvPr/>
        </p:nvSpPr>
        <p:spPr>
          <a:xfrm>
            <a:off x="916939" y="2904235"/>
            <a:ext cx="10114280"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800" spc="-5" dirty="0">
                <a:latin typeface="Calibri"/>
                <a:cs typeface="Calibri"/>
              </a:rPr>
              <a:t>News </a:t>
            </a:r>
            <a:r>
              <a:rPr sz="1800" spc="-10" dirty="0">
                <a:latin typeface="Calibri"/>
                <a:cs typeface="Calibri"/>
              </a:rPr>
              <a:t>stories </a:t>
            </a:r>
            <a:r>
              <a:rPr sz="1800" spc="-15" dirty="0">
                <a:latin typeface="Calibri"/>
                <a:cs typeface="Calibri"/>
              </a:rPr>
              <a:t>always have to </a:t>
            </a:r>
            <a:r>
              <a:rPr sz="1800" dirty="0">
                <a:latin typeface="Calibri"/>
                <a:cs typeface="Calibri"/>
              </a:rPr>
              <a:t>be cut </a:t>
            </a:r>
            <a:r>
              <a:rPr sz="1800" spc="-5" dirty="0">
                <a:latin typeface="Calibri"/>
                <a:cs typeface="Calibri"/>
              </a:rPr>
              <a:t>because </a:t>
            </a:r>
            <a:r>
              <a:rPr sz="1800" spc="-15" dirty="0">
                <a:latin typeface="Calibri"/>
                <a:cs typeface="Calibri"/>
              </a:rPr>
              <a:t>reporters </a:t>
            </a:r>
            <a:r>
              <a:rPr sz="1800" spc="-10" dirty="0">
                <a:latin typeface="Calibri"/>
                <a:cs typeface="Calibri"/>
              </a:rPr>
              <a:t>write </a:t>
            </a:r>
            <a:r>
              <a:rPr sz="1800" spc="-5" dirty="0">
                <a:latin typeface="Calibri"/>
                <a:cs typeface="Calibri"/>
              </a:rPr>
              <a:t>them </a:t>
            </a:r>
            <a:r>
              <a:rPr sz="1800" spc="-10" dirty="0">
                <a:latin typeface="Calibri"/>
                <a:cs typeface="Calibri"/>
              </a:rPr>
              <a:t>too </a:t>
            </a:r>
            <a:r>
              <a:rPr sz="1800" dirty="0">
                <a:latin typeface="Calibri"/>
                <a:cs typeface="Calibri"/>
              </a:rPr>
              <a:t>long, and </a:t>
            </a:r>
            <a:r>
              <a:rPr sz="1800" spc="-5" dirty="0">
                <a:latin typeface="Calibri"/>
                <a:cs typeface="Calibri"/>
              </a:rPr>
              <a:t>the </a:t>
            </a:r>
            <a:r>
              <a:rPr sz="1800" spc="-10" dirty="0">
                <a:latin typeface="Calibri"/>
                <a:cs typeface="Calibri"/>
              </a:rPr>
              <a:t>(imperfect) </a:t>
            </a:r>
            <a:r>
              <a:rPr sz="1800" spc="-5" dirty="0">
                <a:latin typeface="Calibri"/>
                <a:cs typeface="Calibri"/>
              </a:rPr>
              <a:t>theory</a:t>
            </a:r>
            <a:r>
              <a:rPr sz="1800" spc="325" dirty="0">
                <a:latin typeface="Calibri"/>
                <a:cs typeface="Calibri"/>
              </a:rPr>
              <a:t> </a:t>
            </a:r>
            <a:r>
              <a:rPr sz="1800" spc="-10" dirty="0">
                <a:latin typeface="Calibri"/>
                <a:cs typeface="Calibri"/>
              </a:rPr>
              <a:t>was</a:t>
            </a:r>
            <a:endParaRPr sz="1800">
              <a:latin typeface="Calibri"/>
              <a:cs typeface="Calibri"/>
            </a:endParaRPr>
          </a:p>
        </p:txBody>
      </p:sp>
      <p:sp>
        <p:nvSpPr>
          <p:cNvPr id="8" name="object 8"/>
          <p:cNvSpPr txBox="1"/>
          <p:nvPr/>
        </p:nvSpPr>
        <p:spPr>
          <a:xfrm>
            <a:off x="1145539" y="3093211"/>
            <a:ext cx="1011110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that </a:t>
            </a:r>
            <a:r>
              <a:rPr sz="1800" dirty="0">
                <a:latin typeface="Calibri"/>
                <a:cs typeface="Calibri"/>
              </a:rPr>
              <a:t>a </a:t>
            </a:r>
            <a:r>
              <a:rPr sz="1800" spc="-10" dirty="0">
                <a:latin typeface="Calibri"/>
                <a:cs typeface="Calibri"/>
              </a:rPr>
              <a:t>well structured story </a:t>
            </a:r>
            <a:r>
              <a:rPr sz="1800" spc="-5" dirty="0">
                <a:latin typeface="Calibri"/>
                <a:cs typeface="Calibri"/>
              </a:rPr>
              <a:t>could </a:t>
            </a:r>
            <a:r>
              <a:rPr sz="1800" spc="-15" dirty="0">
                <a:latin typeface="Calibri"/>
                <a:cs typeface="Calibri"/>
              </a:rPr>
              <a:t>always </a:t>
            </a:r>
            <a:r>
              <a:rPr sz="1800" dirty="0">
                <a:latin typeface="Calibri"/>
                <a:cs typeface="Calibri"/>
              </a:rPr>
              <a:t>be cut </a:t>
            </a:r>
            <a:r>
              <a:rPr sz="1800" spc="-10" dirty="0">
                <a:latin typeface="Calibri"/>
                <a:cs typeface="Calibri"/>
              </a:rPr>
              <a:t>from </a:t>
            </a:r>
            <a:r>
              <a:rPr sz="1800" spc="-5" dirty="0">
                <a:latin typeface="Calibri"/>
                <a:cs typeface="Calibri"/>
              </a:rPr>
              <a:t>the </a:t>
            </a:r>
            <a:r>
              <a:rPr sz="1800" spc="-10" dirty="0">
                <a:latin typeface="Calibri"/>
                <a:cs typeface="Calibri"/>
              </a:rPr>
              <a:t>bottom </a:t>
            </a:r>
            <a:r>
              <a:rPr sz="1800" spc="-5" dirty="0">
                <a:latin typeface="Calibri"/>
                <a:cs typeface="Calibri"/>
              </a:rPr>
              <a:t>so </a:t>
            </a:r>
            <a:r>
              <a:rPr sz="1800" spc="-10" dirty="0">
                <a:latin typeface="Calibri"/>
                <a:cs typeface="Calibri"/>
              </a:rPr>
              <a:t>that </a:t>
            </a:r>
            <a:r>
              <a:rPr sz="1800" spc="-5" dirty="0">
                <a:latin typeface="Calibri"/>
                <a:cs typeface="Calibri"/>
              </a:rPr>
              <a:t>in </a:t>
            </a:r>
            <a:r>
              <a:rPr sz="1800" spc="-10" dirty="0">
                <a:latin typeface="Calibri"/>
                <a:cs typeface="Calibri"/>
              </a:rPr>
              <a:t>extremis </a:t>
            </a:r>
            <a:r>
              <a:rPr sz="1800" dirty="0">
                <a:latin typeface="Calibri"/>
                <a:cs typeface="Calibri"/>
              </a:rPr>
              <a:t>(do not </a:t>
            </a:r>
            <a:r>
              <a:rPr sz="1800" spc="-5" dirty="0">
                <a:latin typeface="Calibri"/>
                <a:cs typeface="Calibri"/>
              </a:rPr>
              <a:t>use </a:t>
            </a:r>
            <a:r>
              <a:rPr sz="1800" dirty="0">
                <a:latin typeface="Calibri"/>
                <a:cs typeface="Calibri"/>
              </a:rPr>
              <a:t>- </a:t>
            </a:r>
            <a:r>
              <a:rPr sz="1800" spc="-5" dirty="0">
                <a:latin typeface="Calibri"/>
                <a:cs typeface="Calibri"/>
              </a:rPr>
              <a:t>see </a:t>
            </a:r>
            <a:r>
              <a:rPr sz="1800" spc="-10" dirty="0">
                <a:latin typeface="Calibri"/>
                <a:cs typeface="Calibri"/>
              </a:rPr>
              <a:t>later)</a:t>
            </a:r>
            <a:r>
              <a:rPr sz="1800" spc="300" dirty="0">
                <a:latin typeface="Calibri"/>
                <a:cs typeface="Calibri"/>
              </a:rPr>
              <a:t> </a:t>
            </a:r>
            <a:r>
              <a:rPr sz="1800" spc="-5" dirty="0">
                <a:latin typeface="Calibri"/>
                <a:cs typeface="Calibri"/>
              </a:rPr>
              <a:t>if</a:t>
            </a:r>
            <a:endParaRPr sz="1800">
              <a:latin typeface="Calibri"/>
              <a:cs typeface="Calibri"/>
            </a:endParaRPr>
          </a:p>
        </p:txBody>
      </p:sp>
      <p:sp>
        <p:nvSpPr>
          <p:cNvPr id="9" name="object 9"/>
          <p:cNvSpPr txBox="1"/>
          <p:nvPr/>
        </p:nvSpPr>
        <p:spPr>
          <a:xfrm>
            <a:off x="916939" y="3242563"/>
            <a:ext cx="9960610" cy="659765"/>
          </a:xfrm>
          <a:prstGeom prst="rect">
            <a:avLst/>
          </a:prstGeom>
        </p:spPr>
        <p:txBody>
          <a:bodyPr vert="horz" wrap="square" lIns="0" tIns="55244" rIns="0" bIns="0" rtlCol="0">
            <a:spAutoFit/>
          </a:bodyPr>
          <a:lstStyle/>
          <a:p>
            <a:pPr marL="241300">
              <a:lnSpc>
                <a:spcPct val="100000"/>
              </a:lnSpc>
              <a:spcBef>
                <a:spcPts val="434"/>
              </a:spcBef>
            </a:pPr>
            <a:r>
              <a:rPr sz="1800" spc="-5" dirty="0">
                <a:latin typeface="Calibri"/>
                <a:cs typeface="Calibri"/>
              </a:rPr>
              <a:t>the </a:t>
            </a:r>
            <a:r>
              <a:rPr sz="1800" spc="-15" dirty="0">
                <a:latin typeface="Calibri"/>
                <a:cs typeface="Calibri"/>
              </a:rPr>
              <a:t>intro </a:t>
            </a:r>
            <a:r>
              <a:rPr sz="1800" spc="-10" dirty="0">
                <a:latin typeface="Calibri"/>
                <a:cs typeface="Calibri"/>
              </a:rPr>
              <a:t>was </a:t>
            </a:r>
            <a:r>
              <a:rPr sz="1800" spc="-5" dirty="0">
                <a:latin typeface="Calibri"/>
                <a:cs typeface="Calibri"/>
              </a:rPr>
              <a:t>the only </a:t>
            </a:r>
            <a:r>
              <a:rPr sz="1800" spc="-10" dirty="0">
                <a:latin typeface="Calibri"/>
                <a:cs typeface="Calibri"/>
              </a:rPr>
              <a:t>paragraph </a:t>
            </a:r>
            <a:r>
              <a:rPr sz="1800" spc="-5" dirty="0">
                <a:latin typeface="Calibri"/>
                <a:cs typeface="Calibri"/>
              </a:rPr>
              <a:t>left it </a:t>
            </a:r>
            <a:r>
              <a:rPr sz="1800" spc="-10" dirty="0">
                <a:latin typeface="Calibri"/>
                <a:cs typeface="Calibri"/>
              </a:rPr>
              <a:t>still </a:t>
            </a:r>
            <a:r>
              <a:rPr sz="1800" spc="-5" dirty="0">
                <a:latin typeface="Calibri"/>
                <a:cs typeface="Calibri"/>
              </a:rPr>
              <a:t>made</a:t>
            </a:r>
            <a:r>
              <a:rPr sz="1800" spc="125" dirty="0">
                <a:latin typeface="Calibri"/>
                <a:cs typeface="Calibri"/>
              </a:rPr>
              <a:t> </a:t>
            </a:r>
            <a:r>
              <a:rPr sz="1800" spc="-5" dirty="0">
                <a:latin typeface="Calibri"/>
                <a:cs typeface="Calibri"/>
              </a:rPr>
              <a:t>sense.</a:t>
            </a:r>
            <a:endParaRPr sz="1800">
              <a:latin typeface="Calibri"/>
              <a:cs typeface="Calibri"/>
            </a:endParaRPr>
          </a:p>
          <a:p>
            <a:pPr marL="241300" indent="-228600">
              <a:lnSpc>
                <a:spcPct val="100000"/>
              </a:lnSpc>
              <a:spcBef>
                <a:spcPts val="335"/>
              </a:spcBef>
              <a:buFont typeface="Arial"/>
              <a:buChar char="•"/>
              <a:tabLst>
                <a:tab pos="240665" algn="l"/>
                <a:tab pos="241300" algn="l"/>
              </a:tabLst>
            </a:pPr>
            <a:r>
              <a:rPr sz="1800" spc="-5" dirty="0">
                <a:latin typeface="Calibri"/>
                <a:cs typeface="Calibri"/>
              </a:rPr>
              <a:t>The good </a:t>
            </a:r>
            <a:r>
              <a:rPr sz="1800" spc="-15" dirty="0">
                <a:latin typeface="Calibri"/>
                <a:cs typeface="Calibri"/>
              </a:rPr>
              <a:t>intro </a:t>
            </a:r>
            <a:r>
              <a:rPr sz="1800" dirty="0">
                <a:latin typeface="Calibri"/>
                <a:cs typeface="Calibri"/>
              </a:rPr>
              <a:t>depends on </a:t>
            </a:r>
            <a:r>
              <a:rPr sz="1800" spc="-10" dirty="0">
                <a:latin typeface="Calibri"/>
                <a:cs typeface="Calibri"/>
              </a:rPr>
              <a:t>your </a:t>
            </a:r>
            <a:r>
              <a:rPr sz="1800" spc="-5" dirty="0">
                <a:latin typeface="Calibri"/>
                <a:cs typeface="Calibri"/>
              </a:rPr>
              <a:t>judgment </a:t>
            </a:r>
            <a:r>
              <a:rPr sz="1800" dirty="0">
                <a:latin typeface="Calibri"/>
                <a:cs typeface="Calibri"/>
              </a:rPr>
              <a:t>and </a:t>
            </a:r>
            <a:r>
              <a:rPr sz="1800" spc="-5" dirty="0">
                <a:latin typeface="Calibri"/>
                <a:cs typeface="Calibri"/>
              </a:rPr>
              <a:t>decisiveness. It declares </a:t>
            </a:r>
            <a:r>
              <a:rPr sz="1800" spc="-10" dirty="0">
                <a:latin typeface="Calibri"/>
                <a:cs typeface="Calibri"/>
              </a:rPr>
              <a:t>why </a:t>
            </a:r>
            <a:r>
              <a:rPr sz="1800" spc="-5" dirty="0">
                <a:latin typeface="Calibri"/>
                <a:cs typeface="Calibri"/>
              </a:rPr>
              <a:t>the </a:t>
            </a:r>
            <a:r>
              <a:rPr sz="1800" spc="-10" dirty="0">
                <a:latin typeface="Calibri"/>
                <a:cs typeface="Calibri"/>
              </a:rPr>
              <a:t>story </a:t>
            </a:r>
            <a:r>
              <a:rPr sz="1800" spc="-5" dirty="0">
                <a:latin typeface="Calibri"/>
                <a:cs typeface="Calibri"/>
              </a:rPr>
              <a:t>is being</a:t>
            </a:r>
            <a:r>
              <a:rPr sz="1800" spc="185" dirty="0">
                <a:latin typeface="Calibri"/>
                <a:cs typeface="Calibri"/>
              </a:rPr>
              <a:t> </a:t>
            </a:r>
            <a:r>
              <a:rPr sz="1800" spc="-5" dirty="0">
                <a:latin typeface="Calibri"/>
                <a:cs typeface="Calibri"/>
              </a:rPr>
              <a:t>published,</a:t>
            </a:r>
            <a:endParaRPr sz="1800">
              <a:latin typeface="Calibri"/>
              <a:cs typeface="Calibri"/>
            </a:endParaRPr>
          </a:p>
        </p:txBody>
      </p:sp>
      <p:sp>
        <p:nvSpPr>
          <p:cNvPr id="10" name="object 10"/>
          <p:cNvSpPr txBox="1"/>
          <p:nvPr/>
        </p:nvSpPr>
        <p:spPr>
          <a:xfrm>
            <a:off x="1145539" y="3803395"/>
            <a:ext cx="98024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what is the </a:t>
            </a:r>
            <a:r>
              <a:rPr sz="1800" spc="-10" dirty="0">
                <a:latin typeface="Calibri"/>
                <a:cs typeface="Calibri"/>
              </a:rPr>
              <a:t>newest, most interesting, most important, most </a:t>
            </a:r>
            <a:r>
              <a:rPr sz="1800" spc="-5" dirty="0">
                <a:latin typeface="Calibri"/>
                <a:cs typeface="Calibri"/>
              </a:rPr>
              <a:t>significant, </a:t>
            </a:r>
            <a:r>
              <a:rPr sz="1800" spc="-10" dirty="0">
                <a:latin typeface="Calibri"/>
                <a:cs typeface="Calibri"/>
              </a:rPr>
              <a:t>most attention-grabbing </a:t>
            </a:r>
            <a:r>
              <a:rPr sz="1800" spc="-5" dirty="0">
                <a:latin typeface="Calibri"/>
                <a:cs typeface="Calibri"/>
              </a:rPr>
              <a:t>aspect</a:t>
            </a:r>
            <a:r>
              <a:rPr sz="1800" spc="229" dirty="0">
                <a:latin typeface="Calibri"/>
                <a:cs typeface="Calibri"/>
              </a:rPr>
              <a:t> </a:t>
            </a:r>
            <a:r>
              <a:rPr sz="1800" dirty="0">
                <a:latin typeface="Calibri"/>
                <a:cs typeface="Calibri"/>
              </a:rPr>
              <a:t>of</a:t>
            </a:r>
            <a:endParaRPr sz="1800">
              <a:latin typeface="Calibri"/>
              <a:cs typeface="Calibri"/>
            </a:endParaRPr>
          </a:p>
        </p:txBody>
      </p:sp>
      <p:sp>
        <p:nvSpPr>
          <p:cNvPr id="11" name="object 11"/>
          <p:cNvSpPr txBox="1"/>
          <p:nvPr/>
        </p:nvSpPr>
        <p:spPr>
          <a:xfrm>
            <a:off x="916939" y="3952748"/>
            <a:ext cx="4531360" cy="659765"/>
          </a:xfrm>
          <a:prstGeom prst="rect">
            <a:avLst/>
          </a:prstGeom>
        </p:spPr>
        <p:txBody>
          <a:bodyPr vert="horz" wrap="square" lIns="0" tIns="55244" rIns="0" bIns="0" rtlCol="0">
            <a:spAutoFit/>
          </a:bodyPr>
          <a:lstStyle/>
          <a:p>
            <a:pPr marL="241300">
              <a:lnSpc>
                <a:spcPct val="100000"/>
              </a:lnSpc>
              <a:spcBef>
                <a:spcPts val="434"/>
              </a:spcBef>
            </a:pPr>
            <a:r>
              <a:rPr sz="1800" spc="-5" dirty="0">
                <a:latin typeface="Calibri"/>
                <a:cs typeface="Calibri"/>
              </a:rPr>
              <a:t>the</a:t>
            </a:r>
            <a:r>
              <a:rPr sz="1800" spc="0" dirty="0">
                <a:latin typeface="Calibri"/>
                <a:cs typeface="Calibri"/>
              </a:rPr>
              <a:t> </a:t>
            </a:r>
            <a:r>
              <a:rPr sz="1800" spc="-30" dirty="0">
                <a:latin typeface="Calibri"/>
                <a:cs typeface="Calibri"/>
              </a:rPr>
              <a:t>story.</a:t>
            </a:r>
            <a:endParaRPr sz="1800">
              <a:latin typeface="Calibri"/>
              <a:cs typeface="Calibri"/>
            </a:endParaRPr>
          </a:p>
          <a:p>
            <a:pPr marL="241300" indent="-228600">
              <a:lnSpc>
                <a:spcPct val="100000"/>
              </a:lnSpc>
              <a:spcBef>
                <a:spcPts val="335"/>
              </a:spcBef>
              <a:buFont typeface="Arial"/>
              <a:buChar char="•"/>
              <a:tabLst>
                <a:tab pos="240665" algn="l"/>
                <a:tab pos="241300" algn="l"/>
              </a:tabLst>
            </a:pPr>
            <a:r>
              <a:rPr sz="1800" spc="-5" dirty="0">
                <a:latin typeface="Calibri"/>
                <a:cs typeface="Calibri"/>
              </a:rPr>
              <a:t>It is </a:t>
            </a:r>
            <a:r>
              <a:rPr sz="1800" dirty="0">
                <a:latin typeface="Calibri"/>
                <a:cs typeface="Calibri"/>
              </a:rPr>
              <a:t>not a </a:t>
            </a:r>
            <a:r>
              <a:rPr sz="1800" spc="-5" dirty="0">
                <a:latin typeface="Calibri"/>
                <a:cs typeface="Calibri"/>
              </a:rPr>
              <a:t>summary </a:t>
            </a:r>
            <a:r>
              <a:rPr sz="1800" dirty="0">
                <a:latin typeface="Calibri"/>
                <a:cs typeface="Calibri"/>
              </a:rPr>
              <a:t>of </a:t>
            </a:r>
            <a:r>
              <a:rPr sz="1800" spc="-5" dirty="0">
                <a:latin typeface="Calibri"/>
                <a:cs typeface="Calibri"/>
              </a:rPr>
              <a:t>everything </a:t>
            </a:r>
            <a:r>
              <a:rPr sz="1800" spc="-15" dirty="0">
                <a:latin typeface="Calibri"/>
                <a:cs typeface="Calibri"/>
              </a:rPr>
              <a:t>yet to</a:t>
            </a:r>
            <a:r>
              <a:rPr sz="1800" spc="50" dirty="0">
                <a:latin typeface="Calibri"/>
                <a:cs typeface="Calibri"/>
              </a:rPr>
              <a:t> </a:t>
            </a:r>
            <a:r>
              <a:rPr sz="1800" spc="-5" dirty="0">
                <a:latin typeface="Calibri"/>
                <a:cs typeface="Calibri"/>
              </a:rPr>
              <a:t>come.</a:t>
            </a:r>
            <a:endParaRPr sz="1800">
              <a:latin typeface="Calibri"/>
              <a:cs typeface="Calibri"/>
            </a:endParaRPr>
          </a:p>
        </p:txBody>
      </p:sp>
      <p:sp>
        <p:nvSpPr>
          <p:cNvPr id="12" name="object 12"/>
          <p:cNvSpPr txBox="1"/>
          <p:nvPr/>
        </p:nvSpPr>
        <p:spPr>
          <a:xfrm>
            <a:off x="916939" y="4629404"/>
            <a:ext cx="9827260"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800" spc="-5" dirty="0">
                <a:solidFill>
                  <a:srgbClr val="C00000"/>
                </a:solidFill>
                <a:latin typeface="Calibri"/>
                <a:cs typeface="Calibri"/>
              </a:rPr>
              <a:t>The </a:t>
            </a:r>
            <a:r>
              <a:rPr sz="1800" spc="-10" dirty="0">
                <a:solidFill>
                  <a:srgbClr val="C00000"/>
                </a:solidFill>
                <a:latin typeface="Calibri"/>
                <a:cs typeface="Calibri"/>
              </a:rPr>
              <a:t>best </a:t>
            </a:r>
            <a:r>
              <a:rPr sz="1800" spc="-15" dirty="0">
                <a:solidFill>
                  <a:srgbClr val="C00000"/>
                </a:solidFill>
                <a:latin typeface="Calibri"/>
                <a:cs typeface="Calibri"/>
              </a:rPr>
              <a:t>intro </a:t>
            </a:r>
            <a:r>
              <a:rPr sz="1800" spc="-5" dirty="0">
                <a:solidFill>
                  <a:srgbClr val="C00000"/>
                </a:solidFill>
                <a:latin typeface="Calibri"/>
                <a:cs typeface="Calibri"/>
              </a:rPr>
              <a:t>will </a:t>
            </a:r>
            <a:r>
              <a:rPr sz="1800" spc="-10" dirty="0">
                <a:solidFill>
                  <a:srgbClr val="C00000"/>
                </a:solidFill>
                <a:latin typeface="Calibri"/>
                <a:cs typeface="Calibri"/>
              </a:rPr>
              <a:t>contain </a:t>
            </a:r>
            <a:r>
              <a:rPr sz="1800" dirty="0">
                <a:solidFill>
                  <a:srgbClr val="C00000"/>
                </a:solidFill>
                <a:latin typeface="Calibri"/>
                <a:cs typeface="Calibri"/>
              </a:rPr>
              <a:t>a </a:t>
            </a:r>
            <a:r>
              <a:rPr sz="1800" spc="-10" dirty="0">
                <a:solidFill>
                  <a:srgbClr val="C00000"/>
                </a:solidFill>
                <a:latin typeface="Calibri"/>
                <a:cs typeface="Calibri"/>
              </a:rPr>
              <a:t>maximum </a:t>
            </a:r>
            <a:r>
              <a:rPr sz="1800" dirty="0">
                <a:solidFill>
                  <a:srgbClr val="C00000"/>
                </a:solidFill>
                <a:latin typeface="Calibri"/>
                <a:cs typeface="Calibri"/>
              </a:rPr>
              <a:t>of </a:t>
            </a:r>
            <a:r>
              <a:rPr sz="1800" spc="-10" dirty="0">
                <a:solidFill>
                  <a:srgbClr val="C00000"/>
                </a:solidFill>
                <a:latin typeface="Calibri"/>
                <a:cs typeface="Calibri"/>
              </a:rPr>
              <a:t>two </a:t>
            </a:r>
            <a:r>
              <a:rPr sz="1800" dirty="0">
                <a:solidFill>
                  <a:srgbClr val="C00000"/>
                </a:solidFill>
                <a:latin typeface="Calibri"/>
                <a:cs typeface="Calibri"/>
              </a:rPr>
              <a:t>or </a:t>
            </a:r>
            <a:r>
              <a:rPr sz="1800" spc="-10" dirty="0">
                <a:solidFill>
                  <a:srgbClr val="C00000"/>
                </a:solidFill>
                <a:latin typeface="Calibri"/>
                <a:cs typeface="Calibri"/>
              </a:rPr>
              <a:t>three facts, maybe </a:t>
            </a:r>
            <a:r>
              <a:rPr sz="1800" spc="-5" dirty="0">
                <a:solidFill>
                  <a:srgbClr val="C00000"/>
                </a:solidFill>
                <a:latin typeface="Calibri"/>
                <a:cs typeface="Calibri"/>
              </a:rPr>
              <a:t>only </a:t>
            </a:r>
            <a:r>
              <a:rPr sz="1800" dirty="0">
                <a:solidFill>
                  <a:srgbClr val="C00000"/>
                </a:solidFill>
                <a:latin typeface="Calibri"/>
                <a:cs typeface="Calibri"/>
              </a:rPr>
              <a:t>one. </a:t>
            </a:r>
            <a:r>
              <a:rPr sz="1800" spc="-5" dirty="0">
                <a:solidFill>
                  <a:srgbClr val="C00000"/>
                </a:solidFill>
                <a:latin typeface="Calibri"/>
                <a:cs typeface="Calibri"/>
              </a:rPr>
              <a:t>In </a:t>
            </a:r>
            <a:r>
              <a:rPr sz="1800" dirty="0">
                <a:solidFill>
                  <a:srgbClr val="C00000"/>
                </a:solidFill>
                <a:latin typeface="Calibri"/>
                <a:cs typeface="Calibri"/>
              </a:rPr>
              <a:t>a </a:t>
            </a:r>
            <a:r>
              <a:rPr sz="1800" spc="-5" dirty="0">
                <a:solidFill>
                  <a:srgbClr val="C00000"/>
                </a:solidFill>
                <a:latin typeface="Calibri"/>
                <a:cs typeface="Calibri"/>
              </a:rPr>
              <a:t>popular tabloid it</a:t>
            </a:r>
            <a:r>
              <a:rPr sz="1800" spc="285" dirty="0">
                <a:solidFill>
                  <a:srgbClr val="C00000"/>
                </a:solidFill>
                <a:latin typeface="Calibri"/>
                <a:cs typeface="Calibri"/>
              </a:rPr>
              <a:t> </a:t>
            </a:r>
            <a:r>
              <a:rPr sz="1800" spc="-5" dirty="0">
                <a:solidFill>
                  <a:srgbClr val="C00000"/>
                </a:solidFill>
                <a:latin typeface="Calibri"/>
                <a:cs typeface="Calibri"/>
              </a:rPr>
              <a:t>will</a:t>
            </a:r>
            <a:endParaRPr sz="1800">
              <a:latin typeface="Calibri"/>
              <a:cs typeface="Calibri"/>
            </a:endParaRPr>
          </a:p>
        </p:txBody>
      </p:sp>
      <p:sp>
        <p:nvSpPr>
          <p:cNvPr id="13" name="object 13"/>
          <p:cNvSpPr txBox="1"/>
          <p:nvPr/>
        </p:nvSpPr>
        <p:spPr>
          <a:xfrm>
            <a:off x="916939" y="4778755"/>
            <a:ext cx="8796020" cy="1625600"/>
          </a:xfrm>
          <a:prstGeom prst="rect">
            <a:avLst/>
          </a:prstGeom>
        </p:spPr>
        <p:txBody>
          <a:bodyPr vert="horz" wrap="square" lIns="0" tIns="55244" rIns="0" bIns="0" rtlCol="0">
            <a:spAutoFit/>
          </a:bodyPr>
          <a:lstStyle/>
          <a:p>
            <a:pPr marL="241300">
              <a:lnSpc>
                <a:spcPct val="100000"/>
              </a:lnSpc>
              <a:spcBef>
                <a:spcPts val="434"/>
              </a:spcBef>
            </a:pPr>
            <a:r>
              <a:rPr sz="1800" spc="-10" dirty="0">
                <a:solidFill>
                  <a:srgbClr val="C00000"/>
                </a:solidFill>
                <a:latin typeface="Calibri"/>
                <a:cs typeface="Calibri"/>
              </a:rPr>
              <a:t>consist </a:t>
            </a:r>
            <a:r>
              <a:rPr sz="1800" dirty="0">
                <a:solidFill>
                  <a:srgbClr val="C00000"/>
                </a:solidFill>
                <a:latin typeface="Calibri"/>
                <a:cs typeface="Calibri"/>
              </a:rPr>
              <a:t>of one </a:t>
            </a:r>
            <a:r>
              <a:rPr sz="1800" spc="-5" dirty="0">
                <a:solidFill>
                  <a:srgbClr val="C00000"/>
                </a:solidFill>
                <a:latin typeface="Calibri"/>
                <a:cs typeface="Calibri"/>
              </a:rPr>
              <a:t>sentence, probably </a:t>
            </a:r>
            <a:r>
              <a:rPr sz="1800" dirty="0">
                <a:solidFill>
                  <a:srgbClr val="C00000"/>
                </a:solidFill>
                <a:latin typeface="Calibri"/>
                <a:cs typeface="Calibri"/>
              </a:rPr>
              <a:t>no </a:t>
            </a:r>
            <a:r>
              <a:rPr sz="1800" spc="-10" dirty="0">
                <a:solidFill>
                  <a:srgbClr val="C00000"/>
                </a:solidFill>
                <a:latin typeface="Calibri"/>
                <a:cs typeface="Calibri"/>
              </a:rPr>
              <a:t>more </a:t>
            </a:r>
            <a:r>
              <a:rPr sz="1800" spc="-5" dirty="0">
                <a:solidFill>
                  <a:srgbClr val="C00000"/>
                </a:solidFill>
                <a:latin typeface="Calibri"/>
                <a:cs typeface="Calibri"/>
              </a:rPr>
              <a:t>than </a:t>
            </a:r>
            <a:r>
              <a:rPr sz="1800" dirty="0">
                <a:solidFill>
                  <a:srgbClr val="C00000"/>
                </a:solidFill>
                <a:latin typeface="Calibri"/>
                <a:cs typeface="Calibri"/>
              </a:rPr>
              <a:t>25</a:t>
            </a:r>
            <a:r>
              <a:rPr sz="1800" spc="65" dirty="0">
                <a:solidFill>
                  <a:srgbClr val="C00000"/>
                </a:solidFill>
                <a:latin typeface="Calibri"/>
                <a:cs typeface="Calibri"/>
              </a:rPr>
              <a:t> </a:t>
            </a:r>
            <a:r>
              <a:rPr sz="1800" spc="-10" dirty="0">
                <a:solidFill>
                  <a:srgbClr val="C00000"/>
                </a:solidFill>
                <a:latin typeface="Calibri"/>
                <a:cs typeface="Calibri"/>
              </a:rPr>
              <a:t>words.</a:t>
            </a:r>
            <a:endParaRPr sz="1800">
              <a:latin typeface="Calibri"/>
              <a:cs typeface="Calibri"/>
            </a:endParaRPr>
          </a:p>
          <a:p>
            <a:pPr marL="241300" indent="-228600">
              <a:lnSpc>
                <a:spcPct val="100000"/>
              </a:lnSpc>
              <a:spcBef>
                <a:spcPts val="335"/>
              </a:spcBef>
              <a:buFont typeface="Arial"/>
              <a:buChar char="•"/>
              <a:tabLst>
                <a:tab pos="240665" algn="l"/>
                <a:tab pos="241300" algn="l"/>
              </a:tabLst>
            </a:pPr>
            <a:r>
              <a:rPr sz="1800" spc="-5" dirty="0">
                <a:latin typeface="Calibri"/>
                <a:cs typeface="Calibri"/>
              </a:rPr>
              <a:t>The </a:t>
            </a:r>
            <a:r>
              <a:rPr sz="1800" spc="-20" dirty="0">
                <a:latin typeface="Calibri"/>
                <a:cs typeface="Calibri"/>
              </a:rPr>
              <a:t>worst </a:t>
            </a:r>
            <a:r>
              <a:rPr sz="1800" spc="-15" dirty="0">
                <a:latin typeface="Calibri"/>
                <a:cs typeface="Calibri"/>
              </a:rPr>
              <a:t>intro </a:t>
            </a:r>
            <a:r>
              <a:rPr sz="1800" spc="-5" dirty="0">
                <a:latin typeface="Calibri"/>
                <a:cs typeface="Calibri"/>
              </a:rPr>
              <a:t>will </a:t>
            </a:r>
            <a:r>
              <a:rPr sz="1800" dirty="0">
                <a:latin typeface="Calibri"/>
                <a:cs typeface="Calibri"/>
              </a:rPr>
              <a:t>be </a:t>
            </a:r>
            <a:r>
              <a:rPr sz="1800" spc="-5" dirty="0">
                <a:latin typeface="Calibri"/>
                <a:cs typeface="Calibri"/>
              </a:rPr>
              <a:t>uncertain </a:t>
            </a:r>
            <a:r>
              <a:rPr sz="1800" dirty="0">
                <a:latin typeface="Calibri"/>
                <a:cs typeface="Calibri"/>
              </a:rPr>
              <a:t>of </a:t>
            </a:r>
            <a:r>
              <a:rPr sz="1800" spc="-5" dirty="0">
                <a:latin typeface="Calibri"/>
                <a:cs typeface="Calibri"/>
              </a:rPr>
              <a:t>what the </a:t>
            </a:r>
            <a:r>
              <a:rPr sz="1800" spc="-10" dirty="0">
                <a:latin typeface="Calibri"/>
                <a:cs typeface="Calibri"/>
              </a:rPr>
              <a:t>story </a:t>
            </a:r>
            <a:r>
              <a:rPr sz="1800" spc="-5" dirty="0">
                <a:latin typeface="Calibri"/>
                <a:cs typeface="Calibri"/>
              </a:rPr>
              <a:t>is all </a:t>
            </a:r>
            <a:r>
              <a:rPr sz="1800" dirty="0">
                <a:latin typeface="Calibri"/>
                <a:cs typeface="Calibri"/>
              </a:rPr>
              <a:t>about and </a:t>
            </a:r>
            <a:r>
              <a:rPr sz="1800" spc="-5" dirty="0">
                <a:latin typeface="Calibri"/>
                <a:cs typeface="Calibri"/>
              </a:rPr>
              <a:t>will </a:t>
            </a:r>
            <a:r>
              <a:rPr sz="1800" spc="-10" dirty="0">
                <a:latin typeface="Calibri"/>
                <a:cs typeface="Calibri"/>
              </a:rPr>
              <a:t>contain several</a:t>
            </a:r>
            <a:r>
              <a:rPr sz="1800" spc="190" dirty="0">
                <a:latin typeface="Calibri"/>
                <a:cs typeface="Calibri"/>
              </a:rPr>
              <a:t> </a:t>
            </a:r>
            <a:r>
              <a:rPr sz="1800" spc="-5" dirty="0">
                <a:latin typeface="Calibri"/>
                <a:cs typeface="Calibri"/>
              </a:rPr>
              <a:t>ideas.</a:t>
            </a:r>
            <a:endParaRPr sz="1800">
              <a:latin typeface="Calibri"/>
              <a:cs typeface="Calibri"/>
            </a:endParaRPr>
          </a:p>
          <a:p>
            <a:pPr marL="241300" indent="-228600">
              <a:lnSpc>
                <a:spcPct val="100000"/>
              </a:lnSpc>
              <a:spcBef>
                <a:spcPts val="335"/>
              </a:spcBef>
              <a:buFont typeface="Arial"/>
              <a:buChar char="•"/>
              <a:tabLst>
                <a:tab pos="240665" algn="l"/>
                <a:tab pos="241300" algn="l"/>
              </a:tabLst>
            </a:pPr>
            <a:r>
              <a:rPr sz="1800" spc="-5" dirty="0">
                <a:latin typeface="Calibri"/>
                <a:cs typeface="Calibri"/>
              </a:rPr>
              <a:t>The </a:t>
            </a:r>
            <a:r>
              <a:rPr sz="1800" spc="-10" dirty="0">
                <a:latin typeface="Calibri"/>
                <a:cs typeface="Calibri"/>
              </a:rPr>
              <a:t>best </a:t>
            </a:r>
            <a:r>
              <a:rPr sz="1800" spc="-15" dirty="0">
                <a:latin typeface="Calibri"/>
                <a:cs typeface="Calibri"/>
              </a:rPr>
              <a:t>intro </a:t>
            </a:r>
            <a:r>
              <a:rPr sz="1800" spc="-5" dirty="0">
                <a:latin typeface="Calibri"/>
                <a:cs typeface="Calibri"/>
              </a:rPr>
              <a:t>will demand </a:t>
            </a:r>
            <a:r>
              <a:rPr sz="1800" spc="-10" dirty="0">
                <a:latin typeface="Calibri"/>
                <a:cs typeface="Calibri"/>
              </a:rPr>
              <a:t>that you read</a:t>
            </a:r>
            <a:r>
              <a:rPr sz="1800" spc="75" dirty="0">
                <a:latin typeface="Calibri"/>
                <a:cs typeface="Calibri"/>
              </a:rPr>
              <a:t> </a:t>
            </a:r>
            <a:r>
              <a:rPr sz="1800" dirty="0">
                <a:latin typeface="Calibri"/>
                <a:cs typeface="Calibri"/>
              </a:rPr>
              <a:t>on.</a:t>
            </a:r>
            <a:endParaRPr sz="1800">
              <a:latin typeface="Calibri"/>
              <a:cs typeface="Calibri"/>
            </a:endParaRPr>
          </a:p>
          <a:p>
            <a:pPr marL="241300" indent="-228600">
              <a:lnSpc>
                <a:spcPct val="100000"/>
              </a:lnSpc>
              <a:spcBef>
                <a:spcPts val="335"/>
              </a:spcBef>
              <a:buFont typeface="Arial"/>
              <a:buChar char="•"/>
              <a:tabLst>
                <a:tab pos="240665" algn="l"/>
                <a:tab pos="241300" algn="l"/>
              </a:tabLst>
            </a:pPr>
            <a:r>
              <a:rPr sz="1800" spc="-5" dirty="0">
                <a:latin typeface="Calibri"/>
                <a:cs typeface="Calibri"/>
              </a:rPr>
              <a:t>The </a:t>
            </a:r>
            <a:r>
              <a:rPr sz="1800" spc="-20" dirty="0">
                <a:latin typeface="Calibri"/>
                <a:cs typeface="Calibri"/>
              </a:rPr>
              <a:t>worst </a:t>
            </a:r>
            <a:r>
              <a:rPr sz="1800" spc="-5" dirty="0">
                <a:latin typeface="Calibri"/>
                <a:cs typeface="Calibri"/>
              </a:rPr>
              <a:t>will </a:t>
            </a:r>
            <a:r>
              <a:rPr sz="1800" spc="-20" dirty="0">
                <a:latin typeface="Calibri"/>
                <a:cs typeface="Calibri"/>
              </a:rPr>
              <a:t>make </a:t>
            </a:r>
            <a:r>
              <a:rPr sz="1800" spc="-5" dirty="0">
                <a:latin typeface="Calibri"/>
                <a:cs typeface="Calibri"/>
              </a:rPr>
              <a:t>it </a:t>
            </a:r>
            <a:r>
              <a:rPr sz="1800" spc="-15" dirty="0">
                <a:latin typeface="Calibri"/>
                <a:cs typeface="Calibri"/>
              </a:rPr>
              <a:t>likely </a:t>
            </a:r>
            <a:r>
              <a:rPr sz="1800" spc="-10" dirty="0">
                <a:latin typeface="Calibri"/>
                <a:cs typeface="Calibri"/>
              </a:rPr>
              <a:t>that you </a:t>
            </a:r>
            <a:r>
              <a:rPr sz="1800" spc="-5" dirty="0">
                <a:latin typeface="Calibri"/>
                <a:cs typeface="Calibri"/>
              </a:rPr>
              <a:t>will </a:t>
            </a:r>
            <a:r>
              <a:rPr sz="1800" spc="-10" dirty="0">
                <a:latin typeface="Calibri"/>
                <a:cs typeface="Calibri"/>
              </a:rPr>
              <a:t>move</a:t>
            </a:r>
            <a:r>
              <a:rPr sz="1800" spc="125" dirty="0">
                <a:latin typeface="Calibri"/>
                <a:cs typeface="Calibri"/>
              </a:rPr>
              <a:t> </a:t>
            </a:r>
            <a:r>
              <a:rPr sz="1800" spc="-35" dirty="0">
                <a:latin typeface="Calibri"/>
                <a:cs typeface="Calibri"/>
              </a:rPr>
              <a:t>on.”</a:t>
            </a:r>
            <a:endParaRPr sz="1800">
              <a:latin typeface="Calibri"/>
              <a:cs typeface="Calibri"/>
            </a:endParaRPr>
          </a:p>
          <a:p>
            <a:pPr marL="241300" indent="-228600">
              <a:lnSpc>
                <a:spcPct val="100000"/>
              </a:lnSpc>
              <a:spcBef>
                <a:spcPts val="459"/>
              </a:spcBef>
              <a:buClr>
                <a:srgbClr val="000000"/>
              </a:buClr>
              <a:buFont typeface="Arial"/>
              <a:buChar char="•"/>
              <a:tabLst>
                <a:tab pos="240665" algn="l"/>
                <a:tab pos="241300" algn="l"/>
              </a:tabLst>
            </a:pPr>
            <a:r>
              <a:rPr sz="1800" u="sng" spc="-10" dirty="0">
                <a:solidFill>
                  <a:srgbClr val="0563C1"/>
                </a:solidFill>
                <a:uFill>
                  <a:solidFill>
                    <a:srgbClr val="0563C1"/>
                  </a:solidFill>
                </a:uFill>
                <a:latin typeface="Calibri"/>
                <a:cs typeface="Calibri"/>
              </a:rPr>
              <a:t>https://gu.com/p/2x79n/sbl</a:t>
            </a:r>
            <a:endParaRPr sz="1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4107815" cy="695960"/>
          </a:xfrm>
          <a:prstGeom prst="rect">
            <a:avLst/>
          </a:prstGeom>
        </p:spPr>
        <p:txBody>
          <a:bodyPr vert="horz" wrap="square" lIns="0" tIns="12700" rIns="0" bIns="0" rtlCol="0">
            <a:spAutoFit/>
          </a:bodyPr>
          <a:lstStyle/>
          <a:p>
            <a:pPr marL="12700">
              <a:lnSpc>
                <a:spcPct val="100000"/>
              </a:lnSpc>
              <a:spcBef>
                <a:spcPts val="100"/>
              </a:spcBef>
            </a:pPr>
            <a:r>
              <a:rPr sz="4400" spc="-20" dirty="0">
                <a:solidFill>
                  <a:srgbClr val="FF0000"/>
                </a:solidFill>
              </a:rPr>
              <a:t>Print News</a:t>
            </a:r>
            <a:r>
              <a:rPr sz="4400" spc="-15" dirty="0">
                <a:solidFill>
                  <a:srgbClr val="FF0000"/>
                </a:solidFill>
              </a:rPr>
              <a:t> </a:t>
            </a:r>
            <a:r>
              <a:rPr sz="4400" spc="-10" dirty="0">
                <a:solidFill>
                  <a:srgbClr val="FF0000"/>
                </a:solidFill>
              </a:rPr>
              <a:t>Stories</a:t>
            </a:r>
            <a:endParaRPr sz="4400"/>
          </a:p>
        </p:txBody>
      </p:sp>
      <p:sp>
        <p:nvSpPr>
          <p:cNvPr id="3" name="object 3"/>
          <p:cNvSpPr txBox="1"/>
          <p:nvPr/>
        </p:nvSpPr>
        <p:spPr>
          <a:xfrm>
            <a:off x="916939" y="1343659"/>
            <a:ext cx="9334500" cy="39116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10" dirty="0">
                <a:latin typeface="Calibri"/>
                <a:cs typeface="Calibri"/>
              </a:rPr>
              <a:t>“News stories </a:t>
            </a:r>
            <a:r>
              <a:rPr sz="2400" spc="-15" dirty="0">
                <a:latin typeface="Calibri"/>
                <a:cs typeface="Calibri"/>
              </a:rPr>
              <a:t>are </a:t>
            </a:r>
            <a:r>
              <a:rPr sz="2400" spc="-5" dirty="0">
                <a:latin typeface="Calibri"/>
                <a:cs typeface="Calibri"/>
              </a:rPr>
              <a:t>about </a:t>
            </a:r>
            <a:r>
              <a:rPr sz="2400" spc="-10" dirty="0">
                <a:latin typeface="Calibri"/>
                <a:cs typeface="Calibri"/>
              </a:rPr>
              <a:t>providing information, </a:t>
            </a:r>
            <a:r>
              <a:rPr sz="2400" dirty="0">
                <a:latin typeface="Calibri"/>
                <a:cs typeface="Calibri"/>
              </a:rPr>
              <a:t>and </a:t>
            </a:r>
            <a:r>
              <a:rPr sz="2400" spc="-10" dirty="0">
                <a:latin typeface="Calibri"/>
                <a:cs typeface="Calibri"/>
              </a:rPr>
              <a:t>there </a:t>
            </a:r>
            <a:r>
              <a:rPr sz="2400" spc="-5" dirty="0">
                <a:latin typeface="Calibri"/>
                <a:cs typeface="Calibri"/>
              </a:rPr>
              <a:t>is nothing</a:t>
            </a:r>
            <a:r>
              <a:rPr sz="2400" spc="25" dirty="0">
                <a:latin typeface="Calibri"/>
                <a:cs typeface="Calibri"/>
              </a:rPr>
              <a:t> </a:t>
            </a:r>
            <a:r>
              <a:rPr sz="2400" spc="-15" dirty="0">
                <a:latin typeface="Calibri"/>
                <a:cs typeface="Calibri"/>
              </a:rPr>
              <a:t>more</a:t>
            </a:r>
            <a:endParaRPr sz="2400">
              <a:latin typeface="Calibri"/>
              <a:cs typeface="Calibri"/>
            </a:endParaRPr>
          </a:p>
        </p:txBody>
      </p:sp>
      <p:sp>
        <p:nvSpPr>
          <p:cNvPr id="4" name="object 4"/>
          <p:cNvSpPr txBox="1"/>
          <p:nvPr/>
        </p:nvSpPr>
        <p:spPr>
          <a:xfrm>
            <a:off x="1145539" y="1596644"/>
            <a:ext cx="9744710" cy="391160"/>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a:cs typeface="Calibri"/>
              </a:rPr>
              <a:t>frustrating </a:t>
            </a:r>
            <a:r>
              <a:rPr sz="2400" spc="-20" dirty="0">
                <a:latin typeface="Calibri"/>
                <a:cs typeface="Calibri"/>
              </a:rPr>
              <a:t>for </a:t>
            </a:r>
            <a:r>
              <a:rPr sz="2400" spc="-5" dirty="0">
                <a:latin typeface="Calibri"/>
                <a:cs typeface="Calibri"/>
              </a:rPr>
              <a:t>the </a:t>
            </a:r>
            <a:r>
              <a:rPr sz="2400" spc="-10" dirty="0">
                <a:latin typeface="Calibri"/>
                <a:cs typeface="Calibri"/>
              </a:rPr>
              <a:t>reader </a:t>
            </a:r>
            <a:r>
              <a:rPr sz="2400" spc="-5" dirty="0">
                <a:latin typeface="Calibri"/>
                <a:cs typeface="Calibri"/>
              </a:rPr>
              <a:t>than finishing </a:t>
            </a:r>
            <a:r>
              <a:rPr sz="2400" dirty="0">
                <a:latin typeface="Calibri"/>
                <a:cs typeface="Calibri"/>
              </a:rPr>
              <a:t>a </a:t>
            </a:r>
            <a:r>
              <a:rPr sz="2400" spc="-15" dirty="0">
                <a:latin typeface="Calibri"/>
                <a:cs typeface="Calibri"/>
              </a:rPr>
              <a:t>story </a:t>
            </a:r>
            <a:r>
              <a:rPr sz="2400" spc="-5" dirty="0">
                <a:latin typeface="Calibri"/>
                <a:cs typeface="Calibri"/>
              </a:rPr>
              <a:t>with </a:t>
            </a:r>
            <a:r>
              <a:rPr sz="2400" spc="-10" dirty="0">
                <a:latin typeface="Calibri"/>
                <a:cs typeface="Calibri"/>
              </a:rPr>
              <a:t>unanswered </a:t>
            </a:r>
            <a:r>
              <a:rPr sz="2400" spc="-5" dirty="0">
                <a:latin typeface="Calibri"/>
                <a:cs typeface="Calibri"/>
              </a:rPr>
              <a:t>questions</a:t>
            </a:r>
            <a:r>
              <a:rPr sz="2400" spc="130" dirty="0">
                <a:latin typeface="Calibri"/>
                <a:cs typeface="Calibri"/>
              </a:rPr>
              <a:t> </a:t>
            </a:r>
            <a:r>
              <a:rPr sz="2400" spc="-10" dirty="0">
                <a:latin typeface="Calibri"/>
                <a:cs typeface="Calibri"/>
              </a:rPr>
              <a:t>still</a:t>
            </a:r>
            <a:endParaRPr sz="2400">
              <a:latin typeface="Calibri"/>
              <a:cs typeface="Calibri"/>
            </a:endParaRPr>
          </a:p>
        </p:txBody>
      </p:sp>
      <p:sp>
        <p:nvSpPr>
          <p:cNvPr id="5" name="object 5"/>
          <p:cNvSpPr txBox="1"/>
          <p:nvPr/>
        </p:nvSpPr>
        <p:spPr>
          <a:xfrm>
            <a:off x="1145539" y="1852676"/>
            <a:ext cx="10852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han</a:t>
            </a:r>
            <a:r>
              <a:rPr sz="2400" spc="-5" dirty="0">
                <a:latin typeface="Calibri"/>
                <a:cs typeface="Calibri"/>
              </a:rPr>
              <a:t>gi</a:t>
            </a:r>
            <a:r>
              <a:rPr sz="2400" dirty="0">
                <a:latin typeface="Calibri"/>
                <a:cs typeface="Calibri"/>
              </a:rPr>
              <a:t>n</a:t>
            </a:r>
            <a:r>
              <a:rPr sz="2400" spc="-5" dirty="0">
                <a:latin typeface="Calibri"/>
                <a:cs typeface="Calibri"/>
              </a:rPr>
              <a:t>g</a:t>
            </a:r>
            <a:r>
              <a:rPr sz="2400" dirty="0">
                <a:latin typeface="Calibri"/>
                <a:cs typeface="Calibri"/>
              </a:rPr>
              <a:t>.</a:t>
            </a:r>
            <a:endParaRPr sz="2400">
              <a:latin typeface="Calibri"/>
              <a:cs typeface="Calibri"/>
            </a:endParaRPr>
          </a:p>
        </p:txBody>
      </p:sp>
      <p:sp>
        <p:nvSpPr>
          <p:cNvPr id="6" name="object 6"/>
          <p:cNvSpPr txBox="1"/>
          <p:nvPr/>
        </p:nvSpPr>
        <p:spPr>
          <a:xfrm>
            <a:off x="916939" y="2245867"/>
            <a:ext cx="10061575" cy="39116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5" dirty="0">
                <a:latin typeface="Calibri"/>
                <a:cs typeface="Calibri"/>
              </a:rPr>
              <a:t>Journalism </a:t>
            </a:r>
            <a:r>
              <a:rPr sz="2400" spc="-10" dirty="0">
                <a:latin typeface="Calibri"/>
                <a:cs typeface="Calibri"/>
              </a:rPr>
              <a:t>students </a:t>
            </a:r>
            <a:r>
              <a:rPr sz="2400" spc="-15" dirty="0">
                <a:latin typeface="Calibri"/>
                <a:cs typeface="Calibri"/>
              </a:rPr>
              <a:t>are taught </a:t>
            </a:r>
            <a:r>
              <a:rPr sz="2400" spc="-5" dirty="0">
                <a:latin typeface="Calibri"/>
                <a:cs typeface="Calibri"/>
              </a:rPr>
              <a:t>about the </a:t>
            </a:r>
            <a:r>
              <a:rPr sz="2400" spc="-10" dirty="0">
                <a:latin typeface="Calibri"/>
                <a:cs typeface="Calibri"/>
              </a:rPr>
              <a:t>five </a:t>
            </a:r>
            <a:r>
              <a:rPr sz="2400" spc="-30" dirty="0">
                <a:latin typeface="Calibri"/>
                <a:cs typeface="Calibri"/>
              </a:rPr>
              <a:t>Ws: </a:t>
            </a:r>
            <a:r>
              <a:rPr sz="2400" spc="-15" dirty="0">
                <a:latin typeface="Calibri"/>
                <a:cs typeface="Calibri"/>
              </a:rPr>
              <a:t>who, </a:t>
            </a:r>
            <a:r>
              <a:rPr sz="2400" spc="-10" dirty="0">
                <a:latin typeface="Calibri"/>
                <a:cs typeface="Calibri"/>
              </a:rPr>
              <a:t>what, </a:t>
            </a:r>
            <a:r>
              <a:rPr sz="2400" spc="-5" dirty="0">
                <a:latin typeface="Calibri"/>
                <a:cs typeface="Calibri"/>
              </a:rPr>
              <a:t>when, </a:t>
            </a:r>
            <a:r>
              <a:rPr sz="2400" spc="-10" dirty="0">
                <a:latin typeface="Calibri"/>
                <a:cs typeface="Calibri"/>
              </a:rPr>
              <a:t>where</a:t>
            </a:r>
            <a:r>
              <a:rPr sz="2400" spc="114" dirty="0">
                <a:latin typeface="Calibri"/>
                <a:cs typeface="Calibri"/>
              </a:rPr>
              <a:t> </a:t>
            </a:r>
            <a:r>
              <a:rPr sz="2400" dirty="0">
                <a:latin typeface="Calibri"/>
                <a:cs typeface="Calibri"/>
              </a:rPr>
              <a:t>and</a:t>
            </a:r>
            <a:endParaRPr sz="2400">
              <a:latin typeface="Calibri"/>
              <a:cs typeface="Calibri"/>
            </a:endParaRPr>
          </a:p>
        </p:txBody>
      </p:sp>
      <p:sp>
        <p:nvSpPr>
          <p:cNvPr id="7" name="object 7"/>
          <p:cNvSpPr txBox="1"/>
          <p:nvPr/>
        </p:nvSpPr>
        <p:spPr>
          <a:xfrm>
            <a:off x="1145539" y="2498852"/>
            <a:ext cx="9784080" cy="391160"/>
          </a:xfrm>
          <a:prstGeom prst="rect">
            <a:avLst/>
          </a:prstGeom>
        </p:spPr>
        <p:txBody>
          <a:bodyPr vert="horz" wrap="square" lIns="0" tIns="12700" rIns="0" bIns="0" rtlCol="0">
            <a:spAutoFit/>
          </a:bodyPr>
          <a:lstStyle/>
          <a:p>
            <a:pPr marL="12700">
              <a:lnSpc>
                <a:spcPct val="100000"/>
              </a:lnSpc>
              <a:spcBef>
                <a:spcPts val="100"/>
              </a:spcBef>
            </a:pPr>
            <a:r>
              <a:rPr sz="2400" spc="-55" dirty="0">
                <a:latin typeface="Calibri"/>
                <a:cs typeface="Calibri"/>
              </a:rPr>
              <a:t>why. </a:t>
            </a:r>
            <a:r>
              <a:rPr sz="2400" spc="-5" dirty="0">
                <a:latin typeface="Calibri"/>
                <a:cs typeface="Calibri"/>
              </a:rPr>
              <a:t>They </a:t>
            </a:r>
            <a:r>
              <a:rPr sz="2400" spc="-15" dirty="0">
                <a:latin typeface="Calibri"/>
                <a:cs typeface="Calibri"/>
              </a:rPr>
              <a:t>are </a:t>
            </a:r>
            <a:r>
              <a:rPr sz="2400" dirty="0">
                <a:latin typeface="Calibri"/>
                <a:cs typeface="Calibri"/>
              </a:rPr>
              <a:t>a </a:t>
            </a:r>
            <a:r>
              <a:rPr sz="2400" spc="-5" dirty="0">
                <a:latin typeface="Calibri"/>
                <a:cs typeface="Calibri"/>
              </a:rPr>
              <a:t>useful </a:t>
            </a:r>
            <a:r>
              <a:rPr sz="2400" spc="-10" dirty="0">
                <a:latin typeface="Calibri"/>
                <a:cs typeface="Calibri"/>
              </a:rPr>
              <a:t>tool </a:t>
            </a:r>
            <a:r>
              <a:rPr sz="2400" spc="-15" dirty="0">
                <a:latin typeface="Calibri"/>
                <a:cs typeface="Calibri"/>
              </a:rPr>
              <a:t>to </a:t>
            </a:r>
            <a:r>
              <a:rPr sz="2400" spc="-5" dirty="0">
                <a:latin typeface="Calibri"/>
                <a:cs typeface="Calibri"/>
              </a:rPr>
              <a:t>check </a:t>
            </a:r>
            <a:r>
              <a:rPr sz="2400" spc="-15" dirty="0">
                <a:latin typeface="Calibri"/>
                <a:cs typeface="Calibri"/>
              </a:rPr>
              <a:t>you </a:t>
            </a:r>
            <a:r>
              <a:rPr sz="2400" spc="-20" dirty="0">
                <a:latin typeface="Calibri"/>
                <a:cs typeface="Calibri"/>
              </a:rPr>
              <a:t>have </a:t>
            </a:r>
            <a:r>
              <a:rPr sz="2400" spc="-15" dirty="0">
                <a:latin typeface="Calibri"/>
                <a:cs typeface="Calibri"/>
              </a:rPr>
              <a:t>covered </a:t>
            </a:r>
            <a:r>
              <a:rPr sz="2400" spc="-5" dirty="0">
                <a:latin typeface="Calibri"/>
                <a:cs typeface="Calibri"/>
              </a:rPr>
              <a:t>all the bases, though</a:t>
            </a:r>
            <a:r>
              <a:rPr sz="2400" spc="150" dirty="0">
                <a:latin typeface="Calibri"/>
                <a:cs typeface="Calibri"/>
              </a:rPr>
              <a:t> </a:t>
            </a:r>
            <a:r>
              <a:rPr sz="2400" spc="-5" dirty="0">
                <a:latin typeface="Calibri"/>
                <a:cs typeface="Calibri"/>
              </a:rPr>
              <a:t>not</a:t>
            </a:r>
            <a:endParaRPr sz="2400">
              <a:latin typeface="Calibri"/>
              <a:cs typeface="Calibri"/>
            </a:endParaRPr>
          </a:p>
        </p:txBody>
      </p:sp>
      <p:sp>
        <p:nvSpPr>
          <p:cNvPr id="8" name="object 8"/>
          <p:cNvSpPr txBox="1"/>
          <p:nvPr/>
        </p:nvSpPr>
        <p:spPr>
          <a:xfrm>
            <a:off x="1145539" y="2754884"/>
            <a:ext cx="249936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Calibri"/>
                <a:cs typeface="Calibri"/>
              </a:rPr>
              <a:t>all </a:t>
            </a:r>
            <a:r>
              <a:rPr sz="2400" spc="-5" dirty="0">
                <a:latin typeface="Calibri"/>
                <a:cs typeface="Calibri"/>
              </a:rPr>
              <a:t>will </a:t>
            </a:r>
            <a:r>
              <a:rPr sz="2400" spc="-20" dirty="0">
                <a:latin typeface="Calibri"/>
                <a:cs typeface="Calibri"/>
              </a:rPr>
              <a:t>always</a:t>
            </a:r>
            <a:r>
              <a:rPr sz="2400" spc="-85" dirty="0">
                <a:latin typeface="Calibri"/>
                <a:cs typeface="Calibri"/>
              </a:rPr>
              <a:t> </a:t>
            </a:r>
            <a:r>
              <a:rPr sz="2400" spc="-30" dirty="0">
                <a:latin typeface="Calibri"/>
                <a:cs typeface="Calibri"/>
              </a:rPr>
              <a:t>apply.</a:t>
            </a:r>
            <a:endParaRPr sz="2400">
              <a:latin typeface="Calibri"/>
              <a:cs typeface="Calibri"/>
            </a:endParaRPr>
          </a:p>
        </p:txBody>
      </p:sp>
      <p:sp>
        <p:nvSpPr>
          <p:cNvPr id="9" name="object 9"/>
          <p:cNvSpPr txBox="1"/>
          <p:nvPr/>
        </p:nvSpPr>
        <p:spPr>
          <a:xfrm>
            <a:off x="916939" y="3135884"/>
            <a:ext cx="9709785" cy="39116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5" dirty="0">
                <a:latin typeface="Calibri"/>
                <a:cs typeface="Calibri"/>
              </a:rPr>
              <a:t>It is </a:t>
            </a:r>
            <a:r>
              <a:rPr sz="2400" spc="-20" dirty="0">
                <a:latin typeface="Calibri"/>
                <a:cs typeface="Calibri"/>
              </a:rPr>
              <a:t>always </a:t>
            </a:r>
            <a:r>
              <a:rPr sz="2400" spc="-5" dirty="0">
                <a:latin typeface="Calibri"/>
                <a:cs typeface="Calibri"/>
              </a:rPr>
              <a:t>difficult </a:t>
            </a:r>
            <a:r>
              <a:rPr sz="2400" spc="-15" dirty="0">
                <a:latin typeface="Calibri"/>
                <a:cs typeface="Calibri"/>
              </a:rPr>
              <a:t>to </a:t>
            </a:r>
            <a:r>
              <a:rPr sz="2400" spc="-10" dirty="0">
                <a:latin typeface="Calibri"/>
                <a:cs typeface="Calibri"/>
              </a:rPr>
              <a:t>detach </a:t>
            </a:r>
            <a:r>
              <a:rPr sz="2400" spc="-15" dirty="0">
                <a:latin typeface="Calibri"/>
                <a:cs typeface="Calibri"/>
              </a:rPr>
              <a:t>yourself from </a:t>
            </a:r>
            <a:r>
              <a:rPr sz="2400" spc="-10" dirty="0">
                <a:latin typeface="Calibri"/>
                <a:cs typeface="Calibri"/>
              </a:rPr>
              <a:t>your own prose </a:t>
            </a:r>
            <a:r>
              <a:rPr sz="2400" spc="-5" dirty="0">
                <a:latin typeface="Calibri"/>
                <a:cs typeface="Calibri"/>
              </a:rPr>
              <a:t>when </a:t>
            </a:r>
            <a:r>
              <a:rPr sz="2400" spc="-15" dirty="0">
                <a:latin typeface="Calibri"/>
                <a:cs typeface="Calibri"/>
              </a:rPr>
              <a:t>you </a:t>
            </a:r>
            <a:r>
              <a:rPr sz="2400" spc="-10" dirty="0">
                <a:latin typeface="Calibri"/>
                <a:cs typeface="Calibri"/>
              </a:rPr>
              <a:t>read</a:t>
            </a:r>
            <a:r>
              <a:rPr sz="2400" spc="100" dirty="0">
                <a:latin typeface="Calibri"/>
                <a:cs typeface="Calibri"/>
              </a:rPr>
              <a:t> </a:t>
            </a:r>
            <a:r>
              <a:rPr sz="2400" spc="-5" dirty="0">
                <a:latin typeface="Calibri"/>
                <a:cs typeface="Calibri"/>
              </a:rPr>
              <a:t>it</a:t>
            </a:r>
            <a:endParaRPr sz="2400">
              <a:latin typeface="Calibri"/>
              <a:cs typeface="Calibri"/>
            </a:endParaRPr>
          </a:p>
        </p:txBody>
      </p:sp>
      <p:sp>
        <p:nvSpPr>
          <p:cNvPr id="10" name="object 10"/>
          <p:cNvSpPr txBox="1"/>
          <p:nvPr/>
        </p:nvSpPr>
        <p:spPr>
          <a:xfrm>
            <a:off x="1145539" y="3388867"/>
            <a:ext cx="993775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through, </a:t>
            </a:r>
            <a:r>
              <a:rPr sz="2400" dirty="0">
                <a:latin typeface="Calibri"/>
                <a:cs typeface="Calibri"/>
              </a:rPr>
              <a:t>but </a:t>
            </a:r>
            <a:r>
              <a:rPr sz="2400" spc="-40" dirty="0">
                <a:latin typeface="Calibri"/>
                <a:cs typeface="Calibri"/>
              </a:rPr>
              <a:t>try. </a:t>
            </a:r>
            <a:r>
              <a:rPr sz="2400" spc="-50" dirty="0">
                <a:latin typeface="Calibri"/>
                <a:cs typeface="Calibri"/>
              </a:rPr>
              <a:t>Try </a:t>
            </a:r>
            <a:r>
              <a:rPr sz="2400" spc="-15" dirty="0">
                <a:latin typeface="Calibri"/>
                <a:cs typeface="Calibri"/>
              </a:rPr>
              <a:t>to </a:t>
            </a:r>
            <a:r>
              <a:rPr sz="2400" dirty="0">
                <a:latin typeface="Calibri"/>
                <a:cs typeface="Calibri"/>
              </a:rPr>
              <a:t>put </a:t>
            </a:r>
            <a:r>
              <a:rPr sz="2400" spc="-15" dirty="0">
                <a:latin typeface="Calibri"/>
                <a:cs typeface="Calibri"/>
              </a:rPr>
              <a:t>yourself </a:t>
            </a:r>
            <a:r>
              <a:rPr sz="2400" spc="-5" dirty="0">
                <a:latin typeface="Calibri"/>
                <a:cs typeface="Calibri"/>
              </a:rPr>
              <a:t>in the place of the </a:t>
            </a:r>
            <a:r>
              <a:rPr sz="2400" spc="-10" dirty="0">
                <a:latin typeface="Calibri"/>
                <a:cs typeface="Calibri"/>
              </a:rPr>
              <a:t>reader coming cold </a:t>
            </a:r>
            <a:r>
              <a:rPr sz="2400" spc="-15" dirty="0">
                <a:latin typeface="Calibri"/>
                <a:cs typeface="Calibri"/>
              </a:rPr>
              <a:t>to</a:t>
            </a:r>
            <a:r>
              <a:rPr sz="2400" spc="180" dirty="0">
                <a:latin typeface="Calibri"/>
                <a:cs typeface="Calibri"/>
              </a:rPr>
              <a:t> </a:t>
            </a:r>
            <a:r>
              <a:rPr sz="2400" spc="-5" dirty="0">
                <a:latin typeface="Calibri"/>
                <a:cs typeface="Calibri"/>
              </a:rPr>
              <a:t>the</a:t>
            </a:r>
            <a:endParaRPr sz="2400">
              <a:latin typeface="Calibri"/>
              <a:cs typeface="Calibri"/>
            </a:endParaRPr>
          </a:p>
        </p:txBody>
      </p:sp>
      <p:sp>
        <p:nvSpPr>
          <p:cNvPr id="11" name="object 11"/>
          <p:cNvSpPr txBox="1"/>
          <p:nvPr/>
        </p:nvSpPr>
        <p:spPr>
          <a:xfrm>
            <a:off x="1145539" y="3641852"/>
            <a:ext cx="8462645" cy="391160"/>
          </a:xfrm>
          <a:prstGeom prst="rect">
            <a:avLst/>
          </a:prstGeom>
        </p:spPr>
        <p:txBody>
          <a:bodyPr vert="horz" wrap="square" lIns="0" tIns="12700" rIns="0" bIns="0" rtlCol="0">
            <a:spAutoFit/>
          </a:bodyPr>
          <a:lstStyle/>
          <a:p>
            <a:pPr marL="12700">
              <a:lnSpc>
                <a:spcPct val="100000"/>
              </a:lnSpc>
              <a:spcBef>
                <a:spcPts val="100"/>
              </a:spcBef>
            </a:pPr>
            <a:r>
              <a:rPr sz="2400" spc="-40" dirty="0">
                <a:latin typeface="Calibri"/>
                <a:cs typeface="Calibri"/>
              </a:rPr>
              <a:t>story, </a:t>
            </a:r>
            <a:r>
              <a:rPr sz="2400" spc="-20" dirty="0">
                <a:latin typeface="Calibri"/>
                <a:cs typeface="Calibri"/>
              </a:rPr>
              <a:t>interested </a:t>
            </a:r>
            <a:r>
              <a:rPr sz="2400" spc="-5" dirty="0">
                <a:latin typeface="Calibri"/>
                <a:cs typeface="Calibri"/>
              </a:rPr>
              <a:t>in it </a:t>
            </a:r>
            <a:r>
              <a:rPr sz="2400" dirty="0">
                <a:latin typeface="Calibri"/>
                <a:cs typeface="Calibri"/>
              </a:rPr>
              <a:t>and </a:t>
            </a:r>
            <a:r>
              <a:rPr sz="2400" spc="-5" dirty="0">
                <a:latin typeface="Calibri"/>
                <a:cs typeface="Calibri"/>
              </a:rPr>
              <a:t>asking the questions </a:t>
            </a:r>
            <a:r>
              <a:rPr sz="2400" spc="-10" dirty="0">
                <a:latin typeface="Calibri"/>
                <a:cs typeface="Calibri"/>
              </a:rPr>
              <a:t>that </a:t>
            </a:r>
            <a:r>
              <a:rPr sz="2400" spc="-5" dirty="0">
                <a:latin typeface="Calibri"/>
                <a:cs typeface="Calibri"/>
              </a:rPr>
              <a:t>will </a:t>
            </a:r>
            <a:r>
              <a:rPr sz="2400" spc="-25" dirty="0">
                <a:latin typeface="Calibri"/>
                <a:cs typeface="Calibri"/>
              </a:rPr>
              <a:t>make </a:t>
            </a:r>
            <a:r>
              <a:rPr sz="2400" spc="-5" dirty="0">
                <a:latin typeface="Calibri"/>
                <a:cs typeface="Calibri"/>
              </a:rPr>
              <a:t>it</a:t>
            </a:r>
            <a:r>
              <a:rPr sz="2400" spc="100" dirty="0">
                <a:latin typeface="Calibri"/>
                <a:cs typeface="Calibri"/>
              </a:rPr>
              <a:t> </a:t>
            </a:r>
            <a:r>
              <a:rPr sz="2400" spc="-45" dirty="0">
                <a:latin typeface="Calibri"/>
                <a:cs typeface="Calibri"/>
              </a:rPr>
              <a:t>clear.</a:t>
            </a:r>
            <a:endParaRPr sz="2400">
              <a:latin typeface="Calibri"/>
              <a:cs typeface="Calibri"/>
            </a:endParaRPr>
          </a:p>
        </p:txBody>
      </p:sp>
      <p:sp>
        <p:nvSpPr>
          <p:cNvPr id="12" name="object 12"/>
          <p:cNvSpPr txBox="1"/>
          <p:nvPr/>
        </p:nvSpPr>
        <p:spPr>
          <a:xfrm>
            <a:off x="916939" y="4035044"/>
            <a:ext cx="10066655" cy="647700"/>
          </a:xfrm>
          <a:prstGeom prst="rect">
            <a:avLst/>
          </a:prstGeom>
        </p:spPr>
        <p:txBody>
          <a:bodyPr vert="horz" wrap="square" lIns="0" tIns="122555" rIns="0" bIns="0" rtlCol="0">
            <a:spAutoFit/>
          </a:bodyPr>
          <a:lstStyle/>
          <a:p>
            <a:pPr marL="241300" marR="5080" indent="-228600">
              <a:lnSpc>
                <a:spcPct val="70000"/>
              </a:lnSpc>
              <a:spcBef>
                <a:spcPts val="965"/>
              </a:spcBef>
              <a:buFont typeface="Arial"/>
              <a:buChar char="•"/>
              <a:tabLst>
                <a:tab pos="241300" algn="l"/>
              </a:tabLst>
            </a:pPr>
            <a:r>
              <a:rPr sz="2400" spc="-20" dirty="0">
                <a:latin typeface="Calibri"/>
                <a:cs typeface="Calibri"/>
              </a:rPr>
              <a:t>Have </a:t>
            </a:r>
            <a:r>
              <a:rPr sz="2400" spc="-15" dirty="0">
                <a:latin typeface="Calibri"/>
                <a:cs typeface="Calibri"/>
              </a:rPr>
              <a:t>you </a:t>
            </a:r>
            <a:r>
              <a:rPr sz="2400" spc="-5" dirty="0">
                <a:latin typeface="Calibri"/>
                <a:cs typeface="Calibri"/>
              </a:rPr>
              <a:t>dealt with them? </a:t>
            </a:r>
            <a:r>
              <a:rPr sz="2400" dirty="0">
                <a:latin typeface="Calibri"/>
                <a:cs typeface="Calibri"/>
              </a:rPr>
              <a:t>The </a:t>
            </a:r>
            <a:r>
              <a:rPr sz="2400" spc="-30" dirty="0">
                <a:latin typeface="Calibri"/>
                <a:cs typeface="Calibri"/>
              </a:rPr>
              <a:t>subeditor, </a:t>
            </a:r>
            <a:r>
              <a:rPr sz="2400" spc="-5" dirty="0">
                <a:latin typeface="Calibri"/>
                <a:cs typeface="Calibri"/>
              </a:rPr>
              <a:t>or </a:t>
            </a:r>
            <a:r>
              <a:rPr sz="2400" spc="-20" dirty="0">
                <a:latin typeface="Calibri"/>
                <a:cs typeface="Calibri"/>
              </a:rPr>
              <a:t>text </a:t>
            </a:r>
            <a:r>
              <a:rPr sz="2400" spc="-40" dirty="0">
                <a:latin typeface="Calibri"/>
                <a:cs typeface="Calibri"/>
              </a:rPr>
              <a:t>editor, </a:t>
            </a:r>
            <a:r>
              <a:rPr sz="2400" spc="-5" dirty="0">
                <a:latin typeface="Calibri"/>
                <a:cs typeface="Calibri"/>
              </a:rPr>
              <a:t>will soon </a:t>
            </a:r>
            <a:r>
              <a:rPr sz="2400" spc="-10" dirty="0">
                <a:latin typeface="Calibri"/>
                <a:cs typeface="Calibri"/>
              </a:rPr>
              <a:t>tell </a:t>
            </a:r>
            <a:r>
              <a:rPr sz="2400" spc="-15" dirty="0">
                <a:latin typeface="Calibri"/>
                <a:cs typeface="Calibri"/>
              </a:rPr>
              <a:t>you </a:t>
            </a:r>
            <a:r>
              <a:rPr sz="2400" spc="-5" dirty="0">
                <a:latin typeface="Calibri"/>
                <a:cs typeface="Calibri"/>
              </a:rPr>
              <a:t>if </a:t>
            </a:r>
            <a:r>
              <a:rPr sz="2400" spc="-15" dirty="0">
                <a:latin typeface="Calibri"/>
                <a:cs typeface="Calibri"/>
              </a:rPr>
              <a:t>you  haven't.</a:t>
            </a:r>
            <a:endParaRPr sz="2400">
              <a:latin typeface="Calibri"/>
              <a:cs typeface="Calibri"/>
            </a:endParaRPr>
          </a:p>
        </p:txBody>
      </p:sp>
      <p:sp>
        <p:nvSpPr>
          <p:cNvPr id="13" name="object 13"/>
          <p:cNvSpPr txBox="1"/>
          <p:nvPr/>
        </p:nvSpPr>
        <p:spPr>
          <a:xfrm>
            <a:off x="916939" y="4672076"/>
            <a:ext cx="9740265" cy="39116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10" dirty="0">
                <a:latin typeface="Calibri"/>
                <a:cs typeface="Calibri"/>
              </a:rPr>
              <a:t>There </a:t>
            </a:r>
            <a:r>
              <a:rPr sz="2400" spc="-5" dirty="0">
                <a:latin typeface="Calibri"/>
                <a:cs typeface="Calibri"/>
              </a:rPr>
              <a:t>is </a:t>
            </a:r>
            <a:r>
              <a:rPr sz="2400" spc="-20" dirty="0">
                <a:latin typeface="Calibri"/>
                <a:cs typeface="Calibri"/>
              </a:rPr>
              <a:t>always </a:t>
            </a:r>
            <a:r>
              <a:rPr sz="2400" dirty="0">
                <a:latin typeface="Calibri"/>
                <a:cs typeface="Calibri"/>
              </a:rPr>
              <a:t>a </a:t>
            </a:r>
            <a:r>
              <a:rPr sz="2400" spc="-10" dirty="0">
                <a:latin typeface="Calibri"/>
                <a:cs typeface="Calibri"/>
              </a:rPr>
              <a:t>problem over </a:t>
            </a:r>
            <a:r>
              <a:rPr sz="2400" spc="-5" dirty="0">
                <a:latin typeface="Calibri"/>
                <a:cs typeface="Calibri"/>
              </a:rPr>
              <a:t>how much </a:t>
            </a:r>
            <a:r>
              <a:rPr sz="2400" spc="-10" dirty="0">
                <a:latin typeface="Calibri"/>
                <a:cs typeface="Calibri"/>
              </a:rPr>
              <a:t>knowledge </a:t>
            </a:r>
            <a:r>
              <a:rPr sz="2400" spc="-15" dirty="0">
                <a:latin typeface="Calibri"/>
                <a:cs typeface="Calibri"/>
              </a:rPr>
              <a:t>to </a:t>
            </a:r>
            <a:r>
              <a:rPr sz="2400" spc="-5" dirty="0">
                <a:latin typeface="Calibri"/>
                <a:cs typeface="Calibri"/>
              </a:rPr>
              <a:t>assume,</a:t>
            </a:r>
            <a:r>
              <a:rPr sz="2400" spc="90" dirty="0">
                <a:latin typeface="Calibri"/>
                <a:cs typeface="Calibri"/>
              </a:rPr>
              <a:t> </a:t>
            </a:r>
            <a:r>
              <a:rPr sz="2400" spc="-5" dirty="0">
                <a:solidFill>
                  <a:srgbClr val="C00000"/>
                </a:solidFill>
                <a:latin typeface="Calibri"/>
                <a:cs typeface="Calibri"/>
              </a:rPr>
              <a:t>particularly</a:t>
            </a:r>
            <a:endParaRPr sz="2400">
              <a:latin typeface="Calibri"/>
              <a:cs typeface="Calibri"/>
            </a:endParaRPr>
          </a:p>
        </p:txBody>
      </p:sp>
      <p:sp>
        <p:nvSpPr>
          <p:cNvPr id="14" name="object 14"/>
          <p:cNvSpPr txBox="1"/>
          <p:nvPr/>
        </p:nvSpPr>
        <p:spPr>
          <a:xfrm>
            <a:off x="1145539" y="4925059"/>
            <a:ext cx="701865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C00000"/>
                </a:solidFill>
                <a:latin typeface="Calibri"/>
                <a:cs typeface="Calibri"/>
              </a:rPr>
              <a:t>with </a:t>
            </a:r>
            <a:r>
              <a:rPr sz="2400" dirty="0">
                <a:solidFill>
                  <a:srgbClr val="C00000"/>
                </a:solidFill>
                <a:latin typeface="Calibri"/>
                <a:cs typeface="Calibri"/>
              </a:rPr>
              <a:t>a </a:t>
            </a:r>
            <a:r>
              <a:rPr sz="2400" spc="-5" dirty="0">
                <a:solidFill>
                  <a:srgbClr val="C00000"/>
                </a:solidFill>
                <a:latin typeface="Calibri"/>
                <a:cs typeface="Calibri"/>
              </a:rPr>
              <a:t>running </a:t>
            </a:r>
            <a:r>
              <a:rPr sz="2400" spc="-15" dirty="0">
                <a:solidFill>
                  <a:srgbClr val="C00000"/>
                </a:solidFill>
                <a:latin typeface="Calibri"/>
                <a:cs typeface="Calibri"/>
              </a:rPr>
              <a:t>story </a:t>
            </a:r>
            <a:r>
              <a:rPr sz="2400" spc="-5" dirty="0">
                <a:latin typeface="Calibri"/>
                <a:cs typeface="Calibri"/>
              </a:rPr>
              <a:t>of which </a:t>
            </a:r>
            <a:r>
              <a:rPr sz="2400" spc="-15" dirty="0">
                <a:latin typeface="Calibri"/>
                <a:cs typeface="Calibri"/>
              </a:rPr>
              <a:t>today's </a:t>
            </a:r>
            <a:r>
              <a:rPr sz="2400" spc="-5" dirty="0">
                <a:latin typeface="Calibri"/>
                <a:cs typeface="Calibri"/>
              </a:rPr>
              <a:t>is another</a:t>
            </a:r>
            <a:r>
              <a:rPr sz="2400" spc="50" dirty="0">
                <a:latin typeface="Calibri"/>
                <a:cs typeface="Calibri"/>
              </a:rPr>
              <a:t> </a:t>
            </a:r>
            <a:r>
              <a:rPr sz="2400" spc="-5" dirty="0">
                <a:latin typeface="Calibri"/>
                <a:cs typeface="Calibri"/>
              </a:rPr>
              <a:t>episode.</a:t>
            </a:r>
            <a:endParaRPr sz="2400">
              <a:latin typeface="Calibri"/>
              <a:cs typeface="Calibri"/>
            </a:endParaRPr>
          </a:p>
        </p:txBody>
      </p:sp>
      <p:sp>
        <p:nvSpPr>
          <p:cNvPr id="15" name="object 15"/>
          <p:cNvSpPr txBox="1"/>
          <p:nvPr/>
        </p:nvSpPr>
        <p:spPr>
          <a:xfrm>
            <a:off x="916939" y="5306059"/>
            <a:ext cx="9732645" cy="39116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400" spc="-60" dirty="0">
                <a:latin typeface="Calibri"/>
                <a:cs typeface="Calibri"/>
              </a:rPr>
              <a:t>You </a:t>
            </a:r>
            <a:r>
              <a:rPr sz="2400" spc="-5" dirty="0">
                <a:latin typeface="Calibri"/>
                <a:cs typeface="Calibri"/>
              </a:rPr>
              <a:t>cannot </a:t>
            </a:r>
            <a:r>
              <a:rPr sz="2400" spc="-20" dirty="0">
                <a:latin typeface="Calibri"/>
                <a:cs typeface="Calibri"/>
              </a:rPr>
              <a:t>always </a:t>
            </a:r>
            <a:r>
              <a:rPr sz="2400" spc="-15" dirty="0">
                <a:latin typeface="Calibri"/>
                <a:cs typeface="Calibri"/>
              </a:rPr>
              <a:t>start from </a:t>
            </a:r>
            <a:r>
              <a:rPr sz="2400" spc="-5" dirty="0">
                <a:latin typeface="Calibri"/>
                <a:cs typeface="Calibri"/>
              </a:rPr>
              <a:t>the beginning </a:t>
            </a:r>
            <a:r>
              <a:rPr sz="2400" spc="-20" dirty="0">
                <a:latin typeface="Calibri"/>
                <a:cs typeface="Calibri"/>
              </a:rPr>
              <a:t>for </a:t>
            </a:r>
            <a:r>
              <a:rPr sz="2400" spc="-5" dirty="0">
                <a:latin typeface="Calibri"/>
                <a:cs typeface="Calibri"/>
              </a:rPr>
              <a:t>the benefit of </a:t>
            </a:r>
            <a:r>
              <a:rPr sz="2400" spc="-10" dirty="0">
                <a:latin typeface="Calibri"/>
                <a:cs typeface="Calibri"/>
              </a:rPr>
              <a:t>reader</a:t>
            </a:r>
            <a:r>
              <a:rPr sz="2400" spc="150" dirty="0">
                <a:latin typeface="Calibri"/>
                <a:cs typeface="Calibri"/>
              </a:rPr>
              <a:t> </a:t>
            </a:r>
            <a:r>
              <a:rPr sz="2400" spc="-10" dirty="0">
                <a:latin typeface="Calibri"/>
                <a:cs typeface="Calibri"/>
              </a:rPr>
              <a:t>recently</a:t>
            </a:r>
            <a:endParaRPr sz="2400">
              <a:latin typeface="Calibri"/>
              <a:cs typeface="Calibri"/>
            </a:endParaRPr>
          </a:p>
        </p:txBody>
      </p:sp>
      <p:sp>
        <p:nvSpPr>
          <p:cNvPr id="16" name="object 16"/>
          <p:cNvSpPr txBox="1"/>
          <p:nvPr/>
        </p:nvSpPr>
        <p:spPr>
          <a:xfrm>
            <a:off x="1145539" y="5559044"/>
            <a:ext cx="994664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arrived </a:t>
            </a:r>
            <a:r>
              <a:rPr sz="2400" spc="-15" dirty="0">
                <a:latin typeface="Calibri"/>
                <a:cs typeface="Calibri"/>
              </a:rPr>
              <a:t>from Mars, </a:t>
            </a:r>
            <a:r>
              <a:rPr sz="2400" dirty="0">
                <a:latin typeface="Calibri"/>
                <a:cs typeface="Calibri"/>
              </a:rPr>
              <a:t>but </a:t>
            </a:r>
            <a:r>
              <a:rPr sz="2400" spc="-15" dirty="0">
                <a:latin typeface="Calibri"/>
                <a:cs typeface="Calibri"/>
              </a:rPr>
              <a:t>you </a:t>
            </a:r>
            <a:r>
              <a:rPr sz="2400" spc="-10" dirty="0">
                <a:latin typeface="Calibri"/>
                <a:cs typeface="Calibri"/>
              </a:rPr>
              <a:t>can </a:t>
            </a:r>
            <a:r>
              <a:rPr sz="2400" spc="-5" dirty="0">
                <a:latin typeface="Calibri"/>
                <a:cs typeface="Calibri"/>
              </a:rPr>
              <a:t>include </a:t>
            </a:r>
            <a:r>
              <a:rPr sz="2400" spc="-10" dirty="0">
                <a:latin typeface="Calibri"/>
                <a:cs typeface="Calibri"/>
              </a:rPr>
              <a:t>sufficient </a:t>
            </a:r>
            <a:r>
              <a:rPr sz="2400" spc="-15" dirty="0">
                <a:latin typeface="Calibri"/>
                <a:cs typeface="Calibri"/>
              </a:rPr>
              <a:t>to </a:t>
            </a:r>
            <a:r>
              <a:rPr sz="2400" spc="-10" dirty="0">
                <a:latin typeface="Calibri"/>
                <a:cs typeface="Calibri"/>
              </a:rPr>
              <a:t>ensure </a:t>
            </a:r>
            <a:r>
              <a:rPr sz="2400" spc="-5" dirty="0">
                <a:latin typeface="Calibri"/>
                <a:cs typeface="Calibri"/>
              </a:rPr>
              <a:t>it is not</a:t>
            </a:r>
            <a:r>
              <a:rPr sz="2400" spc="130" dirty="0">
                <a:latin typeface="Calibri"/>
                <a:cs typeface="Calibri"/>
              </a:rPr>
              <a:t> </a:t>
            </a:r>
            <a:r>
              <a:rPr sz="2400" spc="-5" dirty="0">
                <a:latin typeface="Calibri"/>
                <a:cs typeface="Calibri"/>
              </a:rPr>
              <a:t>meaningless.</a:t>
            </a:r>
            <a:endParaRPr sz="2400">
              <a:latin typeface="Calibri"/>
              <a:cs typeface="Calibri"/>
            </a:endParaRPr>
          </a:p>
        </p:txBody>
      </p:sp>
      <p:sp>
        <p:nvSpPr>
          <p:cNvPr id="17" name="object 17"/>
          <p:cNvSpPr txBox="1"/>
          <p:nvPr/>
        </p:nvSpPr>
        <p:spPr>
          <a:xfrm>
            <a:off x="916939" y="5827267"/>
            <a:ext cx="3718560" cy="772160"/>
          </a:xfrm>
          <a:prstGeom prst="rect">
            <a:avLst/>
          </a:prstGeom>
        </p:spPr>
        <p:txBody>
          <a:bodyPr vert="horz" wrap="square" lIns="0" tIns="12700" rIns="0" bIns="0" rtlCol="0">
            <a:spAutoFit/>
          </a:bodyPr>
          <a:lstStyle/>
          <a:p>
            <a:pPr marL="241300">
              <a:lnSpc>
                <a:spcPct val="100000"/>
              </a:lnSpc>
              <a:spcBef>
                <a:spcPts val="100"/>
              </a:spcBef>
            </a:pPr>
            <a:r>
              <a:rPr sz="2400" spc="-5" dirty="0">
                <a:latin typeface="Calibri"/>
                <a:cs typeface="Calibri"/>
              </a:rPr>
              <a:t>It is </a:t>
            </a:r>
            <a:r>
              <a:rPr sz="2400" dirty="0">
                <a:latin typeface="Calibri"/>
                <a:cs typeface="Calibri"/>
              </a:rPr>
              <a:t>a </a:t>
            </a:r>
            <a:r>
              <a:rPr sz="2400" spc="-20" dirty="0">
                <a:latin typeface="Calibri"/>
                <a:cs typeface="Calibri"/>
              </a:rPr>
              <a:t>matter </a:t>
            </a:r>
            <a:r>
              <a:rPr sz="2400" spc="-5" dirty="0">
                <a:latin typeface="Calibri"/>
                <a:cs typeface="Calibri"/>
              </a:rPr>
              <a:t>of</a:t>
            </a:r>
            <a:r>
              <a:rPr sz="2400" spc="-45" dirty="0">
                <a:latin typeface="Calibri"/>
                <a:cs typeface="Calibri"/>
              </a:rPr>
              <a:t> </a:t>
            </a:r>
            <a:r>
              <a:rPr sz="2400" spc="-40" dirty="0">
                <a:latin typeface="Calibri"/>
                <a:cs typeface="Calibri"/>
              </a:rPr>
              <a:t>judgement.”</a:t>
            </a:r>
            <a:endParaRPr sz="2400" dirty="0">
              <a:latin typeface="Calibri"/>
              <a:cs typeface="Calibri"/>
            </a:endParaRPr>
          </a:p>
          <a:p>
            <a:pPr marL="241300" indent="-228600">
              <a:lnSpc>
                <a:spcPct val="100000"/>
              </a:lnSpc>
              <a:spcBef>
                <a:spcPts val="120"/>
              </a:spcBef>
              <a:buClr>
                <a:srgbClr val="000000"/>
              </a:buClr>
              <a:buFont typeface="Arial"/>
              <a:buChar char="•"/>
              <a:tabLst>
                <a:tab pos="241300" algn="l"/>
              </a:tabLst>
            </a:pPr>
            <a:r>
              <a:rPr sz="2400" u="heavy" spc="-15" dirty="0">
                <a:solidFill>
                  <a:srgbClr val="0563C1"/>
                </a:solidFill>
                <a:uFill>
                  <a:solidFill>
                    <a:srgbClr val="0563C1"/>
                  </a:solidFill>
                </a:uFill>
                <a:latin typeface="Calibri"/>
                <a:cs typeface="Calibri"/>
              </a:rPr>
              <a:t>https://gu.com/p/2x79n/sbl</a:t>
            </a:r>
            <a:endParaRPr sz="24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3261995" cy="683260"/>
          </a:xfrm>
          <a:prstGeom prst="rect">
            <a:avLst/>
          </a:prstGeom>
        </p:spPr>
        <p:txBody>
          <a:bodyPr vert="horz" wrap="square" lIns="0" tIns="13970" rIns="0" bIns="0" rtlCol="0">
            <a:spAutoFit/>
          </a:bodyPr>
          <a:lstStyle/>
          <a:p>
            <a:pPr marL="12700">
              <a:lnSpc>
                <a:spcPct val="100000"/>
              </a:lnSpc>
              <a:spcBef>
                <a:spcPts val="110"/>
              </a:spcBef>
            </a:pPr>
            <a:r>
              <a:rPr sz="4300" spc="15" dirty="0"/>
              <a:t>Press</a:t>
            </a:r>
            <a:r>
              <a:rPr sz="4300" spc="-45" dirty="0"/>
              <a:t> </a:t>
            </a:r>
            <a:r>
              <a:rPr sz="4300" spc="25" dirty="0"/>
              <a:t>Releases</a:t>
            </a:r>
            <a:endParaRPr sz="4300"/>
          </a:p>
        </p:txBody>
      </p:sp>
      <p:sp>
        <p:nvSpPr>
          <p:cNvPr id="3" name="object 3"/>
          <p:cNvSpPr txBox="1"/>
          <p:nvPr/>
        </p:nvSpPr>
        <p:spPr>
          <a:xfrm>
            <a:off x="916939" y="1769364"/>
            <a:ext cx="10120630"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Calibri"/>
                <a:cs typeface="Calibri"/>
              </a:rPr>
              <a:t>Press releases </a:t>
            </a:r>
            <a:r>
              <a:rPr sz="2000" spc="-10" dirty="0">
                <a:latin typeface="Calibri"/>
                <a:cs typeface="Calibri"/>
              </a:rPr>
              <a:t>are </a:t>
            </a:r>
            <a:r>
              <a:rPr sz="2000" spc="-5" dirty="0">
                <a:latin typeface="Calibri"/>
                <a:cs typeface="Calibri"/>
              </a:rPr>
              <a:t>short, </a:t>
            </a:r>
            <a:r>
              <a:rPr sz="2000" spc="-10" dirty="0">
                <a:latin typeface="Calibri"/>
                <a:cs typeface="Calibri"/>
              </a:rPr>
              <a:t>factual news stories written </a:t>
            </a:r>
            <a:r>
              <a:rPr sz="2000" dirty="0">
                <a:latin typeface="Calibri"/>
                <a:cs typeface="Calibri"/>
              </a:rPr>
              <a:t>in </a:t>
            </a:r>
            <a:r>
              <a:rPr sz="2000" spc="-5" dirty="0">
                <a:latin typeface="Calibri"/>
                <a:cs typeface="Calibri"/>
              </a:rPr>
              <a:t>the </a:t>
            </a:r>
            <a:r>
              <a:rPr sz="2000" spc="-10" dirty="0">
                <a:latin typeface="Calibri"/>
                <a:cs typeface="Calibri"/>
              </a:rPr>
              <a:t>third person </a:t>
            </a:r>
            <a:r>
              <a:rPr sz="2000" spc="-5" dirty="0">
                <a:latin typeface="Calibri"/>
                <a:cs typeface="Calibri"/>
              </a:rPr>
              <a:t>and </a:t>
            </a:r>
            <a:r>
              <a:rPr sz="2000" spc="-10" dirty="0">
                <a:latin typeface="Calibri"/>
                <a:cs typeface="Calibri"/>
              </a:rPr>
              <a:t>given to </a:t>
            </a:r>
            <a:r>
              <a:rPr sz="2000" spc="-5" dirty="0">
                <a:latin typeface="Calibri"/>
                <a:cs typeface="Calibri"/>
              </a:rPr>
              <a:t>the media</a:t>
            </a:r>
            <a:r>
              <a:rPr sz="2000" spc="235" dirty="0">
                <a:latin typeface="Calibri"/>
                <a:cs typeface="Calibri"/>
              </a:rPr>
              <a:t> </a:t>
            </a:r>
            <a:r>
              <a:rPr sz="2000" spc="-10" dirty="0">
                <a:latin typeface="Calibri"/>
                <a:cs typeface="Calibri"/>
              </a:rPr>
              <a:t>to</a:t>
            </a:r>
            <a:endParaRPr sz="2000">
              <a:latin typeface="Calibri"/>
              <a:cs typeface="Calibri"/>
            </a:endParaRPr>
          </a:p>
        </p:txBody>
      </p:sp>
      <p:sp>
        <p:nvSpPr>
          <p:cNvPr id="4" name="object 4"/>
          <p:cNvSpPr txBox="1"/>
          <p:nvPr/>
        </p:nvSpPr>
        <p:spPr>
          <a:xfrm>
            <a:off x="916939" y="1973579"/>
            <a:ext cx="9097010" cy="330200"/>
          </a:xfrm>
          <a:prstGeom prst="rect">
            <a:avLst/>
          </a:prstGeom>
        </p:spPr>
        <p:txBody>
          <a:bodyPr vert="horz" wrap="square" lIns="0" tIns="12700" rIns="0" bIns="0" rtlCol="0">
            <a:spAutoFit/>
          </a:bodyPr>
          <a:lstStyle/>
          <a:p>
            <a:pPr marL="12700">
              <a:lnSpc>
                <a:spcPct val="100000"/>
              </a:lnSpc>
              <a:spcBef>
                <a:spcPts val="100"/>
              </a:spcBef>
            </a:pPr>
            <a:r>
              <a:rPr sz="2000" spc="-15" dirty="0">
                <a:latin typeface="Calibri"/>
                <a:cs typeface="Calibri"/>
              </a:rPr>
              <a:t>encourage </a:t>
            </a:r>
            <a:r>
              <a:rPr sz="2000" spc="-10" dirty="0">
                <a:latin typeface="Calibri"/>
                <a:cs typeface="Calibri"/>
              </a:rPr>
              <a:t>editors/journalists/broadcasters to </a:t>
            </a:r>
            <a:r>
              <a:rPr sz="2000" spc="-15" dirty="0">
                <a:latin typeface="Calibri"/>
                <a:cs typeface="Calibri"/>
              </a:rPr>
              <a:t>feature </a:t>
            </a:r>
            <a:r>
              <a:rPr sz="2000" spc="-5" dirty="0">
                <a:latin typeface="Calibri"/>
                <a:cs typeface="Calibri"/>
              </a:rPr>
              <a:t>the </a:t>
            </a:r>
            <a:r>
              <a:rPr sz="2000" spc="-10" dirty="0">
                <a:latin typeface="Calibri"/>
                <a:cs typeface="Calibri"/>
              </a:rPr>
              <a:t>story </a:t>
            </a:r>
            <a:r>
              <a:rPr sz="2000" dirty="0">
                <a:latin typeface="Calibri"/>
                <a:cs typeface="Calibri"/>
              </a:rPr>
              <a:t>in </a:t>
            </a:r>
            <a:r>
              <a:rPr sz="2000" spc="-5" dirty="0">
                <a:latin typeface="Calibri"/>
                <a:cs typeface="Calibri"/>
              </a:rPr>
              <a:t>their publications</a:t>
            </a:r>
            <a:r>
              <a:rPr sz="2000" spc="155" dirty="0">
                <a:latin typeface="Calibri"/>
                <a:cs typeface="Calibri"/>
              </a:rPr>
              <a:t> </a:t>
            </a:r>
            <a:r>
              <a:rPr sz="2000" spc="-5" dirty="0">
                <a:latin typeface="Calibri"/>
                <a:cs typeface="Calibri"/>
              </a:rPr>
              <a:t>and</a:t>
            </a:r>
            <a:endParaRPr sz="2000">
              <a:latin typeface="Calibri"/>
              <a:cs typeface="Calibri"/>
            </a:endParaRPr>
          </a:p>
        </p:txBody>
      </p:sp>
      <p:sp>
        <p:nvSpPr>
          <p:cNvPr id="5" name="object 5"/>
          <p:cNvSpPr txBox="1"/>
          <p:nvPr/>
        </p:nvSpPr>
        <p:spPr>
          <a:xfrm>
            <a:off x="916939" y="2153411"/>
            <a:ext cx="10219055" cy="708660"/>
          </a:xfrm>
          <a:prstGeom prst="rect">
            <a:avLst/>
          </a:prstGeom>
        </p:spPr>
        <p:txBody>
          <a:bodyPr vert="horz" wrap="square" lIns="0" tIns="48895" rIns="0" bIns="0" rtlCol="0">
            <a:spAutoFit/>
          </a:bodyPr>
          <a:lstStyle/>
          <a:p>
            <a:pPr marL="12700">
              <a:lnSpc>
                <a:spcPct val="100000"/>
              </a:lnSpc>
              <a:spcBef>
                <a:spcPts val="385"/>
              </a:spcBef>
            </a:pPr>
            <a:r>
              <a:rPr sz="2000" spc="-10" dirty="0">
                <a:latin typeface="Calibri"/>
                <a:cs typeface="Calibri"/>
              </a:rPr>
              <a:t>programmes.</a:t>
            </a:r>
            <a:endParaRPr sz="2000">
              <a:latin typeface="Calibri"/>
              <a:cs typeface="Calibri"/>
            </a:endParaRPr>
          </a:p>
          <a:p>
            <a:pPr marL="12700">
              <a:lnSpc>
                <a:spcPct val="100000"/>
              </a:lnSpc>
              <a:spcBef>
                <a:spcPts val="290"/>
              </a:spcBef>
            </a:pPr>
            <a:r>
              <a:rPr sz="2000" spc="-5" dirty="0">
                <a:latin typeface="Calibri"/>
                <a:cs typeface="Calibri"/>
              </a:rPr>
              <a:t>They can </a:t>
            </a:r>
            <a:r>
              <a:rPr sz="2000" dirty="0">
                <a:latin typeface="Calibri"/>
                <a:cs typeface="Calibri"/>
              </a:rPr>
              <a:t>also </a:t>
            </a:r>
            <a:r>
              <a:rPr sz="2000" spc="-5" dirty="0">
                <a:latin typeface="Calibri"/>
                <a:cs typeface="Calibri"/>
              </a:rPr>
              <a:t>be published on the </a:t>
            </a:r>
            <a:r>
              <a:rPr sz="2000" spc="-10" dirty="0">
                <a:latin typeface="Calibri"/>
                <a:cs typeface="Calibri"/>
              </a:rPr>
              <a:t>originator’s website </a:t>
            </a:r>
            <a:r>
              <a:rPr sz="2000" spc="-5" dirty="0">
                <a:latin typeface="Calibri"/>
                <a:cs typeface="Calibri"/>
              </a:rPr>
              <a:t>and </a:t>
            </a:r>
            <a:r>
              <a:rPr sz="2000" dirty="0">
                <a:latin typeface="Calibri"/>
                <a:cs typeface="Calibri"/>
              </a:rPr>
              <a:t>in </a:t>
            </a:r>
            <a:r>
              <a:rPr sz="2000" spc="-10" dirty="0">
                <a:latin typeface="Calibri"/>
                <a:cs typeface="Calibri"/>
              </a:rPr>
              <a:t>company magazines </a:t>
            </a:r>
            <a:r>
              <a:rPr sz="2000" spc="-5" dirty="0">
                <a:latin typeface="Calibri"/>
                <a:cs typeface="Calibri"/>
              </a:rPr>
              <a:t>and</a:t>
            </a:r>
            <a:r>
              <a:rPr sz="2000" spc="135" dirty="0">
                <a:latin typeface="Calibri"/>
                <a:cs typeface="Calibri"/>
              </a:rPr>
              <a:t> </a:t>
            </a:r>
            <a:r>
              <a:rPr sz="2000" spc="-15" dirty="0">
                <a:latin typeface="Calibri"/>
                <a:cs typeface="Calibri"/>
              </a:rPr>
              <a:t>newsletters.</a:t>
            </a:r>
            <a:endParaRPr sz="2000">
              <a:latin typeface="Calibri"/>
              <a:cs typeface="Calibri"/>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5" dirty="0"/>
              <a:t>In these instances, the </a:t>
            </a:r>
            <a:r>
              <a:rPr spc="-10" dirty="0"/>
              <a:t>style </a:t>
            </a:r>
            <a:r>
              <a:rPr dirty="0"/>
              <a:t>is </a:t>
            </a:r>
            <a:r>
              <a:rPr spc="-5" dirty="0"/>
              <a:t>often changed </a:t>
            </a:r>
            <a:r>
              <a:rPr spc="-10" dirty="0"/>
              <a:t>from </a:t>
            </a:r>
            <a:r>
              <a:rPr spc="-5" dirty="0"/>
              <a:t>the </a:t>
            </a:r>
            <a:r>
              <a:rPr spc="-10" dirty="0"/>
              <a:t>third to </a:t>
            </a:r>
            <a:r>
              <a:rPr spc="-5" dirty="0"/>
              <a:t>the </a:t>
            </a:r>
            <a:r>
              <a:rPr spc="-15" dirty="0"/>
              <a:t>first</a:t>
            </a:r>
            <a:r>
              <a:rPr spc="100" dirty="0"/>
              <a:t> </a:t>
            </a:r>
            <a:r>
              <a:rPr spc="-10" dirty="0"/>
              <a:t>person.</a:t>
            </a:r>
          </a:p>
          <a:p>
            <a:pPr>
              <a:lnSpc>
                <a:spcPct val="100000"/>
              </a:lnSpc>
              <a:spcBef>
                <a:spcPts val="25"/>
              </a:spcBef>
            </a:pPr>
            <a:endParaRPr sz="2500" dirty="0">
              <a:latin typeface="Times New Roman"/>
              <a:cs typeface="Times New Roman"/>
            </a:endParaRPr>
          </a:p>
          <a:p>
            <a:pPr marL="241300" indent="-228600">
              <a:lnSpc>
                <a:spcPct val="100000"/>
              </a:lnSpc>
              <a:spcBef>
                <a:spcPts val="5"/>
              </a:spcBef>
              <a:buFont typeface="Arial"/>
              <a:buChar char="•"/>
              <a:tabLst>
                <a:tab pos="240665" algn="l"/>
                <a:tab pos="241300" algn="l"/>
              </a:tabLst>
            </a:pPr>
            <a:r>
              <a:rPr spc="-10" dirty="0"/>
              <a:t>Approximately </a:t>
            </a:r>
            <a:r>
              <a:rPr spc="-5" dirty="0"/>
              <a:t>80% of </a:t>
            </a:r>
            <a:r>
              <a:rPr spc="-10" dirty="0"/>
              <a:t>newspaper news stories are </a:t>
            </a:r>
            <a:r>
              <a:rPr spc="-15" dirty="0"/>
              <a:t>generated </a:t>
            </a:r>
            <a:r>
              <a:rPr spc="-10" dirty="0"/>
              <a:t>by press</a:t>
            </a:r>
            <a:r>
              <a:rPr spc="100" dirty="0"/>
              <a:t> </a:t>
            </a:r>
            <a:r>
              <a:rPr spc="-5" dirty="0"/>
              <a:t>releases</a:t>
            </a:r>
          </a:p>
          <a:p>
            <a:pPr marL="241300" indent="-228600">
              <a:lnSpc>
                <a:spcPct val="100000"/>
              </a:lnSpc>
              <a:spcBef>
                <a:spcPts val="285"/>
              </a:spcBef>
              <a:buFont typeface="Arial"/>
              <a:buChar char="•"/>
              <a:tabLst>
                <a:tab pos="240665" algn="l"/>
                <a:tab pos="241300" algn="l"/>
              </a:tabLst>
            </a:pPr>
            <a:r>
              <a:rPr spc="-5" dirty="0"/>
              <a:t>They should be </a:t>
            </a:r>
            <a:r>
              <a:rPr spc="-10" dirty="0"/>
              <a:t>crafted </a:t>
            </a:r>
            <a:r>
              <a:rPr dirty="0"/>
              <a:t>so </a:t>
            </a:r>
            <a:r>
              <a:rPr spc="-5" dirty="0"/>
              <a:t>they </a:t>
            </a:r>
            <a:r>
              <a:rPr spc="-10" dirty="0"/>
              <a:t>read </a:t>
            </a:r>
            <a:r>
              <a:rPr spc="-5" dirty="0"/>
              <a:t>the </a:t>
            </a:r>
            <a:r>
              <a:rPr dirty="0"/>
              <a:t>same </a:t>
            </a:r>
            <a:r>
              <a:rPr spc="-25" dirty="0"/>
              <a:t>way </a:t>
            </a:r>
            <a:r>
              <a:rPr dirty="0"/>
              <a:t>as a </a:t>
            </a:r>
            <a:r>
              <a:rPr spc="-10" dirty="0"/>
              <a:t>news</a:t>
            </a:r>
            <a:r>
              <a:rPr spc="10" dirty="0"/>
              <a:t> </a:t>
            </a:r>
            <a:r>
              <a:rPr spc="-10" dirty="0"/>
              <a:t>story</a:t>
            </a:r>
          </a:p>
          <a:p>
            <a:pPr marL="241300" indent="-228600">
              <a:lnSpc>
                <a:spcPct val="100000"/>
              </a:lnSpc>
              <a:spcBef>
                <a:spcPts val="315"/>
              </a:spcBef>
              <a:buFont typeface="Arial"/>
              <a:buChar char="•"/>
              <a:tabLst>
                <a:tab pos="240665" algn="l"/>
                <a:tab pos="241300" algn="l"/>
              </a:tabLst>
            </a:pPr>
            <a:r>
              <a:rPr spc="-5" dirty="0">
                <a:solidFill>
                  <a:srgbClr val="C00000"/>
                </a:solidFill>
              </a:rPr>
              <a:t>The </a:t>
            </a:r>
            <a:r>
              <a:rPr spc="-15" dirty="0">
                <a:solidFill>
                  <a:srgbClr val="C00000"/>
                </a:solidFill>
              </a:rPr>
              <a:t>strategy </a:t>
            </a:r>
            <a:r>
              <a:rPr dirty="0">
                <a:solidFill>
                  <a:srgbClr val="C00000"/>
                </a:solidFill>
              </a:rPr>
              <a:t>is </a:t>
            </a:r>
            <a:r>
              <a:rPr spc="-10" dirty="0">
                <a:solidFill>
                  <a:srgbClr val="C00000"/>
                </a:solidFill>
              </a:rPr>
              <a:t>to </a:t>
            </a:r>
            <a:r>
              <a:rPr spc="-15" dirty="0">
                <a:solidFill>
                  <a:srgbClr val="C00000"/>
                </a:solidFill>
              </a:rPr>
              <a:t>get </a:t>
            </a:r>
            <a:r>
              <a:rPr spc="-5" dirty="0">
                <a:solidFill>
                  <a:srgbClr val="C00000"/>
                </a:solidFill>
              </a:rPr>
              <a:t>them published without being</a:t>
            </a:r>
            <a:r>
              <a:rPr spc="25" dirty="0">
                <a:solidFill>
                  <a:srgbClr val="C00000"/>
                </a:solidFill>
              </a:rPr>
              <a:t> </a:t>
            </a:r>
            <a:r>
              <a:rPr spc="-5" dirty="0">
                <a:solidFill>
                  <a:srgbClr val="C00000"/>
                </a:solidFill>
              </a:rPr>
              <a:t>re-edited</a:t>
            </a:r>
          </a:p>
          <a:p>
            <a:pPr marL="241300" indent="-228600">
              <a:lnSpc>
                <a:spcPct val="100000"/>
              </a:lnSpc>
              <a:spcBef>
                <a:spcPts val="285"/>
              </a:spcBef>
              <a:buFont typeface="Arial"/>
              <a:buChar char="•"/>
              <a:tabLst>
                <a:tab pos="240665" algn="l"/>
                <a:tab pos="241300" algn="l"/>
              </a:tabLst>
            </a:pPr>
            <a:r>
              <a:rPr spc="-15" dirty="0">
                <a:solidFill>
                  <a:srgbClr val="C00000"/>
                </a:solidFill>
              </a:rPr>
              <a:t>(therefore </a:t>
            </a:r>
            <a:r>
              <a:rPr spc="-10" dirty="0">
                <a:solidFill>
                  <a:srgbClr val="C00000"/>
                </a:solidFill>
              </a:rPr>
              <a:t>give </a:t>
            </a:r>
            <a:r>
              <a:rPr spc="-5" dirty="0">
                <a:solidFill>
                  <a:srgbClr val="C00000"/>
                </a:solidFill>
              </a:rPr>
              <a:t>the journalists; </a:t>
            </a:r>
            <a:r>
              <a:rPr spc="-10" dirty="0">
                <a:solidFill>
                  <a:srgbClr val="C00000"/>
                </a:solidFill>
              </a:rPr>
              <a:t>facts, quotes from</a:t>
            </a:r>
            <a:r>
              <a:rPr spc="50" dirty="0">
                <a:solidFill>
                  <a:srgbClr val="C00000"/>
                </a:solidFill>
              </a:rPr>
              <a:t> </a:t>
            </a:r>
            <a:r>
              <a:rPr spc="-25" dirty="0">
                <a:solidFill>
                  <a:srgbClr val="C00000"/>
                </a:solidFill>
              </a:rPr>
              <a:t>key</a:t>
            </a:r>
          </a:p>
          <a:p>
            <a:pPr>
              <a:lnSpc>
                <a:spcPct val="100000"/>
              </a:lnSpc>
            </a:pPr>
            <a:endParaRPr sz="2400" dirty="0">
              <a:latin typeface="Times New Roman"/>
              <a:cs typeface="Times New Roman"/>
            </a:endParaRPr>
          </a:p>
          <a:p>
            <a:pPr>
              <a:lnSpc>
                <a:spcPct val="100000"/>
              </a:lnSpc>
              <a:spcBef>
                <a:spcPts val="40"/>
              </a:spcBef>
            </a:pPr>
            <a:endParaRPr sz="2450" dirty="0">
              <a:latin typeface="Times New Roman"/>
              <a:cs typeface="Times New Roman"/>
            </a:endParaRPr>
          </a:p>
          <a:p>
            <a:pPr marL="12700">
              <a:lnSpc>
                <a:spcPct val="100000"/>
              </a:lnSpc>
            </a:pPr>
            <a:r>
              <a:rPr u="sng" spc="-10" dirty="0">
                <a:solidFill>
                  <a:srgbClr val="0563C1"/>
                </a:solidFill>
                <a:uFill>
                  <a:solidFill>
                    <a:srgbClr val="0563C1"/>
                  </a:solidFill>
                </a:uFill>
              </a:rPr>
              <a:t>https://</a:t>
            </a:r>
            <a:r>
              <a:rPr u="sng" spc="-10" dirty="0">
                <a:solidFill>
                  <a:srgbClr val="0563C1"/>
                </a:solidFill>
                <a:uFill>
                  <a:solidFill>
                    <a:srgbClr val="0563C1"/>
                  </a:solidFill>
                </a:uFill>
                <a:hlinkClick r:id="rId2"/>
              </a:rPr>
              <a:t>www.huffingtonpost.com/zach-cutler/press-release-tips_b_2120630.html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5215255" cy="683260"/>
          </a:xfrm>
          <a:prstGeom prst="rect">
            <a:avLst/>
          </a:prstGeom>
        </p:spPr>
        <p:txBody>
          <a:bodyPr vert="horz" wrap="square" lIns="0" tIns="13970" rIns="0" bIns="0" rtlCol="0">
            <a:spAutoFit/>
          </a:bodyPr>
          <a:lstStyle/>
          <a:p>
            <a:pPr marL="12700">
              <a:lnSpc>
                <a:spcPct val="100000"/>
              </a:lnSpc>
              <a:spcBef>
                <a:spcPts val="110"/>
              </a:spcBef>
            </a:pPr>
            <a:r>
              <a:rPr sz="4300" spc="15" dirty="0"/>
              <a:t>Writing </a:t>
            </a:r>
            <a:r>
              <a:rPr sz="4300" spc="40" dirty="0"/>
              <a:t>a </a:t>
            </a:r>
            <a:r>
              <a:rPr sz="4300" spc="15" dirty="0"/>
              <a:t>Press</a:t>
            </a:r>
            <a:r>
              <a:rPr sz="4300" spc="-30" dirty="0"/>
              <a:t> </a:t>
            </a:r>
            <a:r>
              <a:rPr sz="4300" spc="25" dirty="0"/>
              <a:t>Release</a:t>
            </a:r>
            <a:endParaRPr sz="4300"/>
          </a:p>
        </p:txBody>
      </p:sp>
      <p:sp>
        <p:nvSpPr>
          <p:cNvPr id="3" name="object 3"/>
          <p:cNvSpPr txBox="1"/>
          <p:nvPr/>
        </p:nvSpPr>
        <p:spPr>
          <a:xfrm>
            <a:off x="916939" y="2165603"/>
            <a:ext cx="9773920" cy="4012565"/>
          </a:xfrm>
          <a:prstGeom prst="rect">
            <a:avLst/>
          </a:prstGeom>
        </p:spPr>
        <p:txBody>
          <a:bodyPr vert="horz" wrap="square" lIns="0" tIns="61594" rIns="0" bIns="0" rtlCol="0">
            <a:spAutoFit/>
          </a:bodyPr>
          <a:lstStyle/>
          <a:p>
            <a:pPr marL="12700">
              <a:lnSpc>
                <a:spcPct val="100000"/>
              </a:lnSpc>
              <a:spcBef>
                <a:spcPts val="484"/>
              </a:spcBef>
            </a:pPr>
            <a:r>
              <a:rPr sz="2600" spc="-25" dirty="0">
                <a:solidFill>
                  <a:srgbClr val="C00000"/>
                </a:solidFill>
                <a:latin typeface="Calibri"/>
                <a:cs typeface="Calibri"/>
              </a:rPr>
              <a:t>Write </a:t>
            </a:r>
            <a:r>
              <a:rPr sz="2600" dirty="0">
                <a:solidFill>
                  <a:srgbClr val="C00000"/>
                </a:solidFill>
                <a:latin typeface="Calibri"/>
                <a:cs typeface="Calibri"/>
              </a:rPr>
              <a:t>a </a:t>
            </a:r>
            <a:r>
              <a:rPr sz="2600" spc="-5" dirty="0">
                <a:solidFill>
                  <a:srgbClr val="C00000"/>
                </a:solidFill>
                <a:latin typeface="Calibri"/>
                <a:cs typeface="Calibri"/>
              </a:rPr>
              <a:t>short, </a:t>
            </a:r>
            <a:r>
              <a:rPr sz="2600" spc="-25" dirty="0">
                <a:solidFill>
                  <a:srgbClr val="C00000"/>
                </a:solidFill>
                <a:latin typeface="Calibri"/>
                <a:cs typeface="Calibri"/>
              </a:rPr>
              <a:t>catchy</a:t>
            </a:r>
            <a:r>
              <a:rPr sz="2600" spc="5" dirty="0">
                <a:solidFill>
                  <a:srgbClr val="C00000"/>
                </a:solidFill>
                <a:latin typeface="Calibri"/>
                <a:cs typeface="Calibri"/>
              </a:rPr>
              <a:t> </a:t>
            </a:r>
            <a:r>
              <a:rPr sz="2600" spc="-5" dirty="0">
                <a:solidFill>
                  <a:srgbClr val="C00000"/>
                </a:solidFill>
                <a:latin typeface="Calibri"/>
                <a:cs typeface="Calibri"/>
              </a:rPr>
              <a:t>headline.</a:t>
            </a:r>
            <a:endParaRPr sz="2600">
              <a:latin typeface="Calibri"/>
              <a:cs typeface="Calibri"/>
            </a:endParaRPr>
          </a:p>
          <a:p>
            <a:pPr marL="241300" indent="-228600">
              <a:lnSpc>
                <a:spcPct val="100000"/>
              </a:lnSpc>
              <a:spcBef>
                <a:spcPts val="380"/>
              </a:spcBef>
              <a:buFont typeface="Arial"/>
              <a:buChar char="•"/>
              <a:tabLst>
                <a:tab pos="241300" algn="l"/>
              </a:tabLst>
            </a:pPr>
            <a:r>
              <a:rPr sz="2600" spc="-20" dirty="0">
                <a:latin typeface="Calibri"/>
                <a:cs typeface="Calibri"/>
              </a:rPr>
              <a:t>Keep </a:t>
            </a:r>
            <a:r>
              <a:rPr sz="2600" dirty="0">
                <a:latin typeface="Calibri"/>
                <a:cs typeface="Calibri"/>
              </a:rPr>
              <a:t>it </a:t>
            </a:r>
            <a:r>
              <a:rPr sz="2600" spc="-5" dirty="0">
                <a:latin typeface="Calibri"/>
                <a:cs typeface="Calibri"/>
              </a:rPr>
              <a:t>short </a:t>
            </a:r>
            <a:r>
              <a:rPr sz="2600" dirty="0">
                <a:latin typeface="Calibri"/>
                <a:cs typeface="Calibri"/>
              </a:rPr>
              <a:t>– </a:t>
            </a:r>
            <a:r>
              <a:rPr sz="2600" spc="-5" dirty="0">
                <a:latin typeface="Calibri"/>
                <a:cs typeface="Calibri"/>
              </a:rPr>
              <a:t>7-8 </a:t>
            </a:r>
            <a:r>
              <a:rPr sz="2600" spc="-15" dirty="0">
                <a:latin typeface="Calibri"/>
                <a:cs typeface="Calibri"/>
              </a:rPr>
              <a:t>words</a:t>
            </a:r>
            <a:r>
              <a:rPr sz="2600" spc="0" dirty="0">
                <a:latin typeface="Calibri"/>
                <a:cs typeface="Calibri"/>
              </a:rPr>
              <a:t> </a:t>
            </a:r>
            <a:r>
              <a:rPr sz="2600" spc="-10" dirty="0">
                <a:latin typeface="Calibri"/>
                <a:cs typeface="Calibri"/>
              </a:rPr>
              <a:t>max</a:t>
            </a:r>
            <a:endParaRPr sz="2600">
              <a:latin typeface="Calibri"/>
              <a:cs typeface="Calibri"/>
            </a:endParaRPr>
          </a:p>
          <a:p>
            <a:pPr marL="241300" indent="-228600">
              <a:lnSpc>
                <a:spcPct val="100000"/>
              </a:lnSpc>
              <a:spcBef>
                <a:spcPts val="385"/>
              </a:spcBef>
              <a:buFont typeface="Arial"/>
              <a:buChar char="•"/>
              <a:tabLst>
                <a:tab pos="241300" algn="l"/>
              </a:tabLst>
            </a:pPr>
            <a:r>
              <a:rPr sz="2600" spc="-5" dirty="0">
                <a:latin typeface="Calibri"/>
                <a:cs typeface="Calibri"/>
              </a:rPr>
              <a:t>Headlines </a:t>
            </a:r>
            <a:r>
              <a:rPr sz="2600" spc="-10" dirty="0">
                <a:latin typeface="Calibri"/>
                <a:cs typeface="Calibri"/>
              </a:rPr>
              <a:t>need </a:t>
            </a:r>
            <a:r>
              <a:rPr sz="2600" spc="-15" dirty="0">
                <a:latin typeface="Calibri"/>
                <a:cs typeface="Calibri"/>
              </a:rPr>
              <a:t>to </a:t>
            </a:r>
            <a:r>
              <a:rPr sz="2600" spc="-5" dirty="0">
                <a:latin typeface="Calibri"/>
                <a:cs typeface="Calibri"/>
              </a:rPr>
              <a:t>be succinct, short and</a:t>
            </a:r>
            <a:r>
              <a:rPr sz="2600" spc="15" dirty="0">
                <a:latin typeface="Calibri"/>
                <a:cs typeface="Calibri"/>
              </a:rPr>
              <a:t> </a:t>
            </a:r>
            <a:r>
              <a:rPr sz="2600" spc="-30" dirty="0">
                <a:latin typeface="Calibri"/>
                <a:cs typeface="Calibri"/>
              </a:rPr>
              <a:t>snappy.</a:t>
            </a:r>
            <a:endParaRPr sz="2600">
              <a:latin typeface="Calibri"/>
              <a:cs typeface="Calibri"/>
            </a:endParaRPr>
          </a:p>
          <a:p>
            <a:pPr marL="241300" indent="-228600">
              <a:lnSpc>
                <a:spcPct val="100000"/>
              </a:lnSpc>
              <a:spcBef>
                <a:spcPts val="360"/>
              </a:spcBef>
              <a:buFont typeface="Arial"/>
              <a:buChar char="•"/>
              <a:tabLst>
                <a:tab pos="241300" algn="l"/>
              </a:tabLst>
            </a:pPr>
            <a:r>
              <a:rPr sz="2600" spc="-5" dirty="0">
                <a:latin typeface="Calibri"/>
                <a:cs typeface="Calibri"/>
              </a:rPr>
              <a:t>Use vivid, simple and active</a:t>
            </a:r>
            <a:r>
              <a:rPr sz="2600" spc="-20" dirty="0">
                <a:latin typeface="Calibri"/>
                <a:cs typeface="Calibri"/>
              </a:rPr>
              <a:t> </a:t>
            </a:r>
            <a:r>
              <a:rPr sz="2600" spc="-5" dirty="0">
                <a:latin typeface="Calibri"/>
                <a:cs typeface="Calibri"/>
              </a:rPr>
              <a:t>language</a:t>
            </a:r>
            <a:endParaRPr sz="2600">
              <a:latin typeface="Calibri"/>
              <a:cs typeface="Calibri"/>
            </a:endParaRPr>
          </a:p>
          <a:p>
            <a:pPr marL="241300" indent="-228600">
              <a:lnSpc>
                <a:spcPct val="100000"/>
              </a:lnSpc>
              <a:spcBef>
                <a:spcPts val="385"/>
              </a:spcBef>
              <a:buFont typeface="Arial"/>
              <a:buChar char="•"/>
              <a:tabLst>
                <a:tab pos="241300" algn="l"/>
              </a:tabLst>
            </a:pPr>
            <a:r>
              <a:rPr sz="2600" spc="-5" dirty="0">
                <a:latin typeface="Calibri"/>
                <a:cs typeface="Calibri"/>
              </a:rPr>
              <a:t>The headline should </a:t>
            </a:r>
            <a:r>
              <a:rPr sz="2600" spc="-10" dirty="0">
                <a:latin typeface="Calibri"/>
                <a:cs typeface="Calibri"/>
              </a:rPr>
              <a:t>provide </a:t>
            </a:r>
            <a:r>
              <a:rPr sz="2600" dirty="0">
                <a:latin typeface="Calibri"/>
                <a:cs typeface="Calibri"/>
              </a:rPr>
              <a:t>a </a:t>
            </a:r>
            <a:r>
              <a:rPr sz="2600" spc="-5" dirty="0">
                <a:latin typeface="Calibri"/>
                <a:cs typeface="Calibri"/>
              </a:rPr>
              <a:t>basic </a:t>
            </a:r>
            <a:r>
              <a:rPr sz="2600" spc="-10" dirty="0">
                <a:latin typeface="Calibri"/>
                <a:cs typeface="Calibri"/>
              </a:rPr>
              <a:t>image </a:t>
            </a:r>
            <a:r>
              <a:rPr sz="2600" dirty="0">
                <a:latin typeface="Calibri"/>
                <a:cs typeface="Calibri"/>
              </a:rPr>
              <a:t>of </a:t>
            </a:r>
            <a:r>
              <a:rPr sz="2600" spc="-5" dirty="0">
                <a:latin typeface="Calibri"/>
                <a:cs typeface="Calibri"/>
              </a:rPr>
              <a:t>the </a:t>
            </a:r>
            <a:r>
              <a:rPr sz="2600" spc="-20" dirty="0">
                <a:latin typeface="Calibri"/>
                <a:cs typeface="Calibri"/>
              </a:rPr>
              <a:t>content </a:t>
            </a:r>
            <a:r>
              <a:rPr sz="2600" dirty="0">
                <a:latin typeface="Calibri"/>
                <a:cs typeface="Calibri"/>
              </a:rPr>
              <a:t>of </a:t>
            </a:r>
            <a:r>
              <a:rPr sz="2600" spc="-5" dirty="0">
                <a:latin typeface="Calibri"/>
                <a:cs typeface="Calibri"/>
              </a:rPr>
              <a:t>the</a:t>
            </a:r>
            <a:r>
              <a:rPr sz="2600" spc="25" dirty="0">
                <a:latin typeface="Calibri"/>
                <a:cs typeface="Calibri"/>
              </a:rPr>
              <a:t> </a:t>
            </a:r>
            <a:r>
              <a:rPr sz="2600" spc="-5" dirty="0">
                <a:latin typeface="Calibri"/>
                <a:cs typeface="Calibri"/>
              </a:rPr>
              <a:t>article.</a:t>
            </a:r>
            <a:endParaRPr sz="2600">
              <a:latin typeface="Calibri"/>
              <a:cs typeface="Calibri"/>
            </a:endParaRPr>
          </a:p>
          <a:p>
            <a:pPr marL="241300" indent="-228600">
              <a:lnSpc>
                <a:spcPct val="100000"/>
              </a:lnSpc>
              <a:spcBef>
                <a:spcPts val="290"/>
              </a:spcBef>
              <a:buFont typeface="Arial"/>
              <a:buChar char="•"/>
              <a:tabLst>
                <a:tab pos="241300" algn="l"/>
              </a:tabLst>
            </a:pPr>
            <a:r>
              <a:rPr sz="2600" spc="-5" dirty="0">
                <a:latin typeface="Calibri"/>
                <a:cs typeface="Calibri"/>
              </a:rPr>
              <a:t>Use </a:t>
            </a:r>
            <a:r>
              <a:rPr sz="2600" spc="-15" dirty="0">
                <a:latin typeface="Calibri"/>
                <a:cs typeface="Calibri"/>
              </a:rPr>
              <a:t>present </a:t>
            </a:r>
            <a:r>
              <a:rPr sz="2600" spc="-10" dirty="0">
                <a:latin typeface="Calibri"/>
                <a:cs typeface="Calibri"/>
              </a:rPr>
              <a:t>tense </a:t>
            </a:r>
            <a:r>
              <a:rPr sz="2600" spc="-5" dirty="0">
                <a:latin typeface="Calibri"/>
                <a:cs typeface="Calibri"/>
              </a:rPr>
              <a:t>so </a:t>
            </a:r>
            <a:r>
              <a:rPr sz="2600" spc="-20" dirty="0">
                <a:latin typeface="Calibri"/>
                <a:cs typeface="Calibri"/>
              </a:rPr>
              <a:t>it’s</a:t>
            </a:r>
            <a:r>
              <a:rPr sz="2600" spc="0" dirty="0">
                <a:latin typeface="Calibri"/>
                <a:cs typeface="Calibri"/>
              </a:rPr>
              <a:t> </a:t>
            </a:r>
            <a:r>
              <a:rPr sz="2600" spc="-50" dirty="0">
                <a:latin typeface="Calibri"/>
                <a:cs typeface="Calibri"/>
              </a:rPr>
              <a:t>newsy.</a:t>
            </a:r>
            <a:endParaRPr sz="2600">
              <a:latin typeface="Calibri"/>
              <a:cs typeface="Calibri"/>
            </a:endParaRPr>
          </a:p>
          <a:p>
            <a:pPr marL="12700">
              <a:lnSpc>
                <a:spcPct val="100000"/>
              </a:lnSpc>
              <a:spcBef>
                <a:spcPts val="380"/>
              </a:spcBef>
            </a:pPr>
            <a:r>
              <a:rPr sz="2600" spc="-5" dirty="0">
                <a:latin typeface="Calibri"/>
                <a:cs typeface="Calibri"/>
              </a:rPr>
              <a:t>(Can use </a:t>
            </a:r>
            <a:r>
              <a:rPr sz="2600" spc="-10" dirty="0">
                <a:latin typeface="Calibri"/>
                <a:cs typeface="Calibri"/>
              </a:rPr>
              <a:t>future tense </a:t>
            </a:r>
            <a:r>
              <a:rPr sz="2600" dirty="0">
                <a:latin typeface="Calibri"/>
                <a:cs typeface="Calibri"/>
              </a:rPr>
              <a:t>if </a:t>
            </a:r>
            <a:r>
              <a:rPr sz="2600" spc="-10" dirty="0">
                <a:latin typeface="Calibri"/>
                <a:cs typeface="Calibri"/>
              </a:rPr>
              <a:t>that </a:t>
            </a:r>
            <a:r>
              <a:rPr sz="2600" dirty="0">
                <a:latin typeface="Calibri"/>
                <a:cs typeface="Calibri"/>
              </a:rPr>
              <a:t>is </a:t>
            </a:r>
            <a:r>
              <a:rPr sz="2600" spc="-20" dirty="0">
                <a:latin typeface="Calibri"/>
                <a:cs typeface="Calibri"/>
              </a:rPr>
              <a:t>relevant </a:t>
            </a:r>
            <a:r>
              <a:rPr sz="2600" dirty="0">
                <a:latin typeface="Calibri"/>
                <a:cs typeface="Calibri"/>
              </a:rPr>
              <a:t>– </a:t>
            </a:r>
            <a:r>
              <a:rPr sz="2600" spc="-10" dirty="0">
                <a:latin typeface="Calibri"/>
                <a:cs typeface="Calibri"/>
              </a:rPr>
              <a:t>just </a:t>
            </a:r>
            <a:r>
              <a:rPr sz="2600" dirty="0">
                <a:latin typeface="Calibri"/>
                <a:cs typeface="Calibri"/>
              </a:rPr>
              <a:t>as </a:t>
            </a:r>
            <a:r>
              <a:rPr sz="2600" spc="-25" dirty="0">
                <a:latin typeface="Calibri"/>
                <a:cs typeface="Calibri"/>
              </a:rPr>
              <a:t>catchy </a:t>
            </a:r>
            <a:r>
              <a:rPr sz="2600" spc="-5" dirty="0">
                <a:latin typeface="Calibri"/>
                <a:cs typeface="Calibri"/>
              </a:rPr>
              <a:t>and</a:t>
            </a:r>
            <a:r>
              <a:rPr sz="2600" spc="40" dirty="0">
                <a:latin typeface="Calibri"/>
                <a:cs typeface="Calibri"/>
              </a:rPr>
              <a:t> </a:t>
            </a:r>
            <a:r>
              <a:rPr sz="2600" spc="-20" dirty="0">
                <a:latin typeface="Calibri"/>
                <a:cs typeface="Calibri"/>
              </a:rPr>
              <a:t>effective)</a:t>
            </a:r>
            <a:endParaRPr sz="2600">
              <a:latin typeface="Calibri"/>
              <a:cs typeface="Calibri"/>
            </a:endParaRPr>
          </a:p>
          <a:p>
            <a:pPr>
              <a:lnSpc>
                <a:spcPct val="100000"/>
              </a:lnSpc>
              <a:spcBef>
                <a:spcPts val="10"/>
              </a:spcBef>
            </a:pPr>
            <a:endParaRPr sz="3350">
              <a:latin typeface="Times New Roman"/>
              <a:cs typeface="Times New Roman"/>
            </a:endParaRPr>
          </a:p>
          <a:p>
            <a:pPr marL="2392680">
              <a:lnSpc>
                <a:spcPct val="100000"/>
              </a:lnSpc>
              <a:spcBef>
                <a:spcPts val="5"/>
              </a:spcBef>
              <a:tabLst>
                <a:tab pos="4887595" algn="l"/>
              </a:tabLst>
            </a:pPr>
            <a:r>
              <a:rPr sz="2600" b="1" spc="-15" dirty="0">
                <a:solidFill>
                  <a:srgbClr val="C00000"/>
                </a:solidFill>
                <a:latin typeface="Calibri"/>
                <a:cs typeface="Calibri"/>
              </a:rPr>
              <a:t>Central</a:t>
            </a:r>
            <a:r>
              <a:rPr sz="2600" b="1" spc="0" dirty="0">
                <a:solidFill>
                  <a:srgbClr val="C00000"/>
                </a:solidFill>
                <a:latin typeface="Calibri"/>
                <a:cs typeface="Calibri"/>
              </a:rPr>
              <a:t> </a:t>
            </a:r>
            <a:r>
              <a:rPr sz="2600" b="1" spc="-5" dirty="0">
                <a:solidFill>
                  <a:srgbClr val="C00000"/>
                </a:solidFill>
                <a:latin typeface="Calibri"/>
                <a:cs typeface="Calibri"/>
              </a:rPr>
              <a:t>Function:	is </a:t>
            </a:r>
            <a:r>
              <a:rPr sz="2600" b="1" spc="-15" dirty="0">
                <a:solidFill>
                  <a:srgbClr val="C00000"/>
                </a:solidFill>
                <a:latin typeface="Calibri"/>
                <a:cs typeface="Calibri"/>
              </a:rPr>
              <a:t>to </a:t>
            </a:r>
            <a:r>
              <a:rPr sz="2600" b="1" spc="-20" dirty="0">
                <a:solidFill>
                  <a:srgbClr val="C00000"/>
                </a:solidFill>
                <a:latin typeface="Calibri"/>
                <a:cs typeface="Calibri"/>
              </a:rPr>
              <a:t>attract </a:t>
            </a:r>
            <a:r>
              <a:rPr sz="2600" b="1" spc="-5" dirty="0">
                <a:solidFill>
                  <a:srgbClr val="C00000"/>
                </a:solidFill>
                <a:latin typeface="Calibri"/>
                <a:cs typeface="Calibri"/>
              </a:rPr>
              <a:t>the</a:t>
            </a:r>
            <a:r>
              <a:rPr sz="2600" b="1" spc="25" dirty="0">
                <a:solidFill>
                  <a:srgbClr val="C00000"/>
                </a:solidFill>
                <a:latin typeface="Calibri"/>
                <a:cs typeface="Calibri"/>
              </a:rPr>
              <a:t> </a:t>
            </a:r>
            <a:r>
              <a:rPr sz="2600" b="1" spc="-5" dirty="0">
                <a:solidFill>
                  <a:srgbClr val="C00000"/>
                </a:solidFill>
                <a:latin typeface="Calibri"/>
                <a:cs typeface="Calibri"/>
              </a:rPr>
              <a:t>reader</a:t>
            </a:r>
            <a:endParaRPr sz="26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53965"/>
            <a:ext cx="5328920" cy="623570"/>
          </a:xfrm>
          <a:prstGeom prst="rect">
            <a:avLst/>
          </a:prstGeom>
        </p:spPr>
        <p:txBody>
          <a:bodyPr vert="horz" wrap="square" lIns="0" tIns="15240" rIns="0" bIns="0" rtlCol="0">
            <a:spAutoFit/>
          </a:bodyPr>
          <a:lstStyle/>
          <a:p>
            <a:pPr marL="12700">
              <a:lnSpc>
                <a:spcPct val="100000"/>
              </a:lnSpc>
              <a:spcBef>
                <a:spcPts val="120"/>
              </a:spcBef>
            </a:pPr>
            <a:r>
              <a:rPr sz="3900" spc="30" dirty="0"/>
              <a:t>Don’ts </a:t>
            </a:r>
            <a:r>
              <a:rPr sz="3900" spc="0" dirty="0"/>
              <a:t>for </a:t>
            </a:r>
            <a:r>
              <a:rPr sz="3900" spc="40" dirty="0"/>
              <a:t>Media</a:t>
            </a:r>
            <a:r>
              <a:rPr sz="3900" dirty="0"/>
              <a:t> </a:t>
            </a:r>
            <a:r>
              <a:rPr sz="3900" spc="25" dirty="0"/>
              <a:t>Releases</a:t>
            </a:r>
            <a:endParaRPr sz="3900"/>
          </a:p>
        </p:txBody>
      </p:sp>
      <p:sp>
        <p:nvSpPr>
          <p:cNvPr id="3" name="object 3"/>
          <p:cNvSpPr txBox="1"/>
          <p:nvPr/>
        </p:nvSpPr>
        <p:spPr>
          <a:xfrm>
            <a:off x="916939" y="1720596"/>
            <a:ext cx="9102090" cy="4332605"/>
          </a:xfrm>
          <a:prstGeom prst="rect">
            <a:avLst/>
          </a:prstGeom>
        </p:spPr>
        <p:txBody>
          <a:bodyPr vert="horz" wrap="square" lIns="0" tIns="60960" rIns="0" bIns="0" rtlCol="0">
            <a:spAutoFit/>
          </a:bodyPr>
          <a:lstStyle/>
          <a:p>
            <a:pPr marL="241300" indent="-228600">
              <a:lnSpc>
                <a:spcPct val="100000"/>
              </a:lnSpc>
              <a:spcBef>
                <a:spcPts val="480"/>
              </a:spcBef>
              <a:buFont typeface="Arial"/>
              <a:buChar char="•"/>
              <a:tabLst>
                <a:tab pos="241300" algn="l"/>
              </a:tabLst>
            </a:pPr>
            <a:r>
              <a:rPr sz="2600" spc="-5" dirty="0">
                <a:latin typeface="Calibri"/>
                <a:cs typeface="Calibri"/>
              </a:rPr>
              <a:t>Don’t type </a:t>
            </a:r>
            <a:r>
              <a:rPr sz="2600" spc="-10" dirty="0">
                <a:latin typeface="Calibri"/>
                <a:cs typeface="Calibri"/>
              </a:rPr>
              <a:t>your </a:t>
            </a:r>
            <a:r>
              <a:rPr sz="2600" spc="-5" dirty="0">
                <a:latin typeface="Calibri"/>
                <a:cs typeface="Calibri"/>
              </a:rPr>
              <a:t>media </a:t>
            </a:r>
            <a:r>
              <a:rPr sz="2600" spc="-10" dirty="0">
                <a:latin typeface="Calibri"/>
                <a:cs typeface="Calibri"/>
              </a:rPr>
              <a:t>release </a:t>
            </a:r>
            <a:r>
              <a:rPr sz="2600" dirty="0">
                <a:latin typeface="Calibri"/>
                <a:cs typeface="Calibri"/>
              </a:rPr>
              <a:t>in </a:t>
            </a:r>
            <a:r>
              <a:rPr sz="2600" spc="-10" dirty="0">
                <a:latin typeface="Calibri"/>
                <a:cs typeface="Calibri"/>
              </a:rPr>
              <a:t>capital</a:t>
            </a:r>
            <a:r>
              <a:rPr sz="2600" spc="5" dirty="0">
                <a:latin typeface="Calibri"/>
                <a:cs typeface="Calibri"/>
              </a:rPr>
              <a:t> </a:t>
            </a:r>
            <a:r>
              <a:rPr sz="2600" spc="-20" dirty="0">
                <a:latin typeface="Calibri"/>
                <a:cs typeface="Calibri"/>
              </a:rPr>
              <a:t>letters.</a:t>
            </a:r>
            <a:endParaRPr sz="2600">
              <a:latin typeface="Calibri"/>
              <a:cs typeface="Calibri"/>
            </a:endParaRPr>
          </a:p>
          <a:p>
            <a:pPr marL="241300" indent="-228600">
              <a:lnSpc>
                <a:spcPct val="100000"/>
              </a:lnSpc>
              <a:spcBef>
                <a:spcPts val="385"/>
              </a:spcBef>
              <a:buFont typeface="Arial"/>
              <a:buChar char="•"/>
              <a:tabLst>
                <a:tab pos="241300" algn="l"/>
              </a:tabLst>
            </a:pPr>
            <a:r>
              <a:rPr sz="2600" spc="-5" dirty="0">
                <a:latin typeface="Calibri"/>
                <a:cs typeface="Calibri"/>
              </a:rPr>
              <a:t>Don’t type </a:t>
            </a:r>
            <a:r>
              <a:rPr sz="2600" spc="-10" dirty="0">
                <a:latin typeface="Calibri"/>
                <a:cs typeface="Calibri"/>
              </a:rPr>
              <a:t>your </a:t>
            </a:r>
            <a:r>
              <a:rPr sz="2600" spc="-5" dirty="0">
                <a:latin typeface="Calibri"/>
                <a:cs typeface="Calibri"/>
              </a:rPr>
              <a:t>media </a:t>
            </a:r>
            <a:r>
              <a:rPr sz="2600" spc="-10" dirty="0">
                <a:latin typeface="Calibri"/>
                <a:cs typeface="Calibri"/>
              </a:rPr>
              <a:t>release </a:t>
            </a:r>
            <a:r>
              <a:rPr sz="2600" dirty="0">
                <a:latin typeface="Calibri"/>
                <a:cs typeface="Calibri"/>
              </a:rPr>
              <a:t>in</a:t>
            </a:r>
            <a:r>
              <a:rPr sz="2600" spc="5" dirty="0">
                <a:latin typeface="Calibri"/>
                <a:cs typeface="Calibri"/>
              </a:rPr>
              <a:t> </a:t>
            </a:r>
            <a:r>
              <a:rPr sz="2600" spc="-5" dirty="0">
                <a:latin typeface="Calibri"/>
                <a:cs typeface="Calibri"/>
              </a:rPr>
              <a:t>italics.</a:t>
            </a:r>
            <a:endParaRPr sz="2600">
              <a:latin typeface="Calibri"/>
              <a:cs typeface="Calibri"/>
            </a:endParaRPr>
          </a:p>
          <a:p>
            <a:pPr marL="241300" marR="5080" indent="-228600">
              <a:lnSpc>
                <a:spcPct val="80000"/>
              </a:lnSpc>
              <a:spcBef>
                <a:spcPts val="1010"/>
              </a:spcBef>
              <a:buFont typeface="Arial"/>
              <a:buChar char="•"/>
              <a:tabLst>
                <a:tab pos="241300" algn="l"/>
              </a:tabLst>
            </a:pPr>
            <a:r>
              <a:rPr sz="2600" spc="-5" dirty="0">
                <a:latin typeface="Calibri"/>
                <a:cs typeface="Calibri"/>
              </a:rPr>
              <a:t>Don’t </a:t>
            </a:r>
            <a:r>
              <a:rPr sz="2600" spc="-15" dirty="0">
                <a:latin typeface="Calibri"/>
                <a:cs typeface="Calibri"/>
              </a:rPr>
              <a:t>fail to proofread </a:t>
            </a:r>
            <a:r>
              <a:rPr sz="2600" spc="-10" dirty="0">
                <a:latin typeface="Calibri"/>
                <a:cs typeface="Calibri"/>
              </a:rPr>
              <a:t>your release, </a:t>
            </a:r>
            <a:r>
              <a:rPr sz="2600" spc="-15" dirty="0">
                <a:latin typeface="Calibri"/>
                <a:cs typeface="Calibri"/>
              </a:rPr>
              <a:t>(better </a:t>
            </a:r>
            <a:r>
              <a:rPr sz="2600" spc="-10" dirty="0">
                <a:latin typeface="Calibri"/>
                <a:cs typeface="Calibri"/>
              </a:rPr>
              <a:t>still </a:t>
            </a:r>
            <a:r>
              <a:rPr sz="2600" spc="-20" dirty="0">
                <a:latin typeface="Calibri"/>
                <a:cs typeface="Calibri"/>
              </a:rPr>
              <a:t>have </a:t>
            </a:r>
            <a:r>
              <a:rPr sz="2600" dirty="0">
                <a:latin typeface="Calibri"/>
                <a:cs typeface="Calibri"/>
              </a:rPr>
              <a:t>it </a:t>
            </a:r>
            <a:r>
              <a:rPr sz="2600" spc="-20" dirty="0">
                <a:latin typeface="Calibri"/>
                <a:cs typeface="Calibri"/>
              </a:rPr>
              <a:t>proofed </a:t>
            </a:r>
            <a:r>
              <a:rPr sz="2600" spc="-10" dirty="0">
                <a:latin typeface="Calibri"/>
                <a:cs typeface="Calibri"/>
              </a:rPr>
              <a:t>by  </a:t>
            </a:r>
            <a:r>
              <a:rPr sz="2600" spc="-5" dirty="0">
                <a:latin typeface="Calibri"/>
                <a:cs typeface="Calibri"/>
              </a:rPr>
              <a:t>someone</a:t>
            </a:r>
            <a:r>
              <a:rPr sz="2600" spc="-15" dirty="0">
                <a:latin typeface="Calibri"/>
                <a:cs typeface="Calibri"/>
              </a:rPr>
              <a:t> </a:t>
            </a:r>
            <a:r>
              <a:rPr sz="2600" spc="-5" dirty="0">
                <a:latin typeface="Calibri"/>
                <a:cs typeface="Calibri"/>
              </a:rPr>
              <a:t>else).</a:t>
            </a:r>
            <a:endParaRPr sz="2600">
              <a:latin typeface="Calibri"/>
              <a:cs typeface="Calibri"/>
            </a:endParaRPr>
          </a:p>
          <a:p>
            <a:pPr marL="241300" indent="-228600">
              <a:lnSpc>
                <a:spcPct val="100000"/>
              </a:lnSpc>
              <a:spcBef>
                <a:spcPts val="384"/>
              </a:spcBef>
              <a:buFont typeface="Arial"/>
              <a:buChar char="•"/>
              <a:tabLst>
                <a:tab pos="241300" algn="l"/>
              </a:tabLst>
            </a:pPr>
            <a:r>
              <a:rPr sz="2600" spc="-5" dirty="0">
                <a:latin typeface="Calibri"/>
                <a:cs typeface="Calibri"/>
              </a:rPr>
              <a:t>Don’t use</a:t>
            </a:r>
            <a:r>
              <a:rPr sz="2600" spc="-10" dirty="0">
                <a:latin typeface="Calibri"/>
                <a:cs typeface="Calibri"/>
              </a:rPr>
              <a:t> </a:t>
            </a:r>
            <a:r>
              <a:rPr sz="2600" spc="-5" dirty="0">
                <a:latin typeface="Calibri"/>
                <a:cs typeface="Calibri"/>
              </a:rPr>
              <a:t>clichés.</a:t>
            </a:r>
            <a:endParaRPr sz="2600">
              <a:latin typeface="Calibri"/>
              <a:cs typeface="Calibri"/>
            </a:endParaRPr>
          </a:p>
          <a:p>
            <a:pPr marL="241300" indent="-228600">
              <a:lnSpc>
                <a:spcPct val="100000"/>
              </a:lnSpc>
              <a:spcBef>
                <a:spcPts val="380"/>
              </a:spcBef>
              <a:buFont typeface="Arial"/>
              <a:buChar char="•"/>
              <a:tabLst>
                <a:tab pos="241300" algn="l"/>
              </a:tabLst>
            </a:pPr>
            <a:r>
              <a:rPr sz="2600" spc="-5" dirty="0">
                <a:latin typeface="Calibri"/>
                <a:cs typeface="Calibri"/>
              </a:rPr>
              <a:t>Don’t use</a:t>
            </a:r>
            <a:r>
              <a:rPr sz="2600" spc="-10" dirty="0">
                <a:latin typeface="Calibri"/>
                <a:cs typeface="Calibri"/>
              </a:rPr>
              <a:t> </a:t>
            </a:r>
            <a:r>
              <a:rPr sz="2600" spc="-5" dirty="0">
                <a:latin typeface="Calibri"/>
                <a:cs typeface="Calibri"/>
              </a:rPr>
              <a:t>padding.</a:t>
            </a:r>
            <a:endParaRPr sz="2600">
              <a:latin typeface="Calibri"/>
              <a:cs typeface="Calibri"/>
            </a:endParaRPr>
          </a:p>
          <a:p>
            <a:pPr marL="241300" indent="-228600">
              <a:lnSpc>
                <a:spcPct val="100000"/>
              </a:lnSpc>
              <a:spcBef>
                <a:spcPts val="265"/>
              </a:spcBef>
              <a:buFont typeface="Arial"/>
              <a:buChar char="•"/>
              <a:tabLst>
                <a:tab pos="241300" algn="l"/>
              </a:tabLst>
            </a:pPr>
            <a:r>
              <a:rPr sz="2600" spc="-5" dirty="0">
                <a:latin typeface="Calibri"/>
                <a:cs typeface="Calibri"/>
              </a:rPr>
              <a:t>Don’t send </a:t>
            </a:r>
            <a:r>
              <a:rPr sz="2600" dirty="0">
                <a:latin typeface="Calibri"/>
                <a:cs typeface="Calibri"/>
              </a:rPr>
              <a:t>it </a:t>
            </a:r>
            <a:r>
              <a:rPr sz="2600" spc="-15" dirty="0">
                <a:latin typeface="Calibri"/>
                <a:cs typeface="Calibri"/>
              </a:rPr>
              <a:t>late.</a:t>
            </a:r>
            <a:endParaRPr sz="2600">
              <a:latin typeface="Calibri"/>
              <a:cs typeface="Calibri"/>
            </a:endParaRPr>
          </a:p>
          <a:p>
            <a:pPr marL="241300" indent="-228600">
              <a:lnSpc>
                <a:spcPct val="100000"/>
              </a:lnSpc>
              <a:spcBef>
                <a:spcPts val="385"/>
              </a:spcBef>
              <a:buFont typeface="Arial"/>
              <a:buChar char="•"/>
              <a:tabLst>
                <a:tab pos="241300" algn="l"/>
              </a:tabLst>
            </a:pPr>
            <a:r>
              <a:rPr sz="2600" spc="-5" dirty="0">
                <a:latin typeface="Calibri"/>
                <a:cs typeface="Calibri"/>
              </a:rPr>
              <a:t>Don’t send </a:t>
            </a:r>
            <a:r>
              <a:rPr sz="2600" dirty="0">
                <a:latin typeface="Calibri"/>
                <a:cs typeface="Calibri"/>
              </a:rPr>
              <a:t>it </a:t>
            </a:r>
            <a:r>
              <a:rPr sz="2600" spc="-15" dirty="0">
                <a:latin typeface="Calibri"/>
                <a:cs typeface="Calibri"/>
              </a:rPr>
              <a:t>to </a:t>
            </a:r>
            <a:r>
              <a:rPr sz="2600" spc="-5" dirty="0">
                <a:latin typeface="Calibri"/>
                <a:cs typeface="Calibri"/>
              </a:rPr>
              <a:t>the </a:t>
            </a:r>
            <a:r>
              <a:rPr sz="2600" spc="-10" dirty="0">
                <a:latin typeface="Calibri"/>
                <a:cs typeface="Calibri"/>
              </a:rPr>
              <a:t>wrong</a:t>
            </a:r>
            <a:r>
              <a:rPr sz="2600" spc="0" dirty="0">
                <a:latin typeface="Calibri"/>
                <a:cs typeface="Calibri"/>
              </a:rPr>
              <a:t> </a:t>
            </a:r>
            <a:r>
              <a:rPr sz="2600" spc="-10" dirty="0">
                <a:latin typeface="Calibri"/>
                <a:cs typeface="Calibri"/>
              </a:rPr>
              <a:t>person.</a:t>
            </a:r>
            <a:endParaRPr sz="2600">
              <a:latin typeface="Calibri"/>
              <a:cs typeface="Calibri"/>
            </a:endParaRPr>
          </a:p>
          <a:p>
            <a:pPr marL="241300" indent="-228600">
              <a:lnSpc>
                <a:spcPct val="100000"/>
              </a:lnSpc>
              <a:spcBef>
                <a:spcPts val="385"/>
              </a:spcBef>
              <a:buFont typeface="Arial"/>
              <a:buChar char="•"/>
              <a:tabLst>
                <a:tab pos="241300" algn="l"/>
              </a:tabLst>
            </a:pPr>
            <a:r>
              <a:rPr sz="2600" spc="-5" dirty="0">
                <a:latin typeface="Calibri"/>
                <a:cs typeface="Calibri"/>
              </a:rPr>
              <a:t>Don’t use bold </a:t>
            </a:r>
            <a:r>
              <a:rPr sz="2600" spc="-10" dirty="0">
                <a:latin typeface="Calibri"/>
                <a:cs typeface="Calibri"/>
              </a:rPr>
              <a:t>points </a:t>
            </a:r>
            <a:r>
              <a:rPr sz="2600" spc="-15" dirty="0">
                <a:latin typeface="Calibri"/>
                <a:cs typeface="Calibri"/>
              </a:rPr>
              <a:t>to </a:t>
            </a:r>
            <a:r>
              <a:rPr sz="2600" spc="-5" dirty="0">
                <a:latin typeface="Calibri"/>
                <a:cs typeface="Calibri"/>
              </a:rPr>
              <a:t>emphasise </a:t>
            </a:r>
            <a:r>
              <a:rPr sz="2600" spc="-10" dirty="0">
                <a:latin typeface="Calibri"/>
                <a:cs typeface="Calibri"/>
              </a:rPr>
              <a:t>your</a:t>
            </a:r>
            <a:r>
              <a:rPr sz="2600" spc="15" dirty="0">
                <a:latin typeface="Calibri"/>
                <a:cs typeface="Calibri"/>
              </a:rPr>
              <a:t> </a:t>
            </a:r>
            <a:r>
              <a:rPr sz="2600" spc="-10" dirty="0">
                <a:latin typeface="Calibri"/>
                <a:cs typeface="Calibri"/>
              </a:rPr>
              <a:t>point.</a:t>
            </a:r>
            <a:endParaRPr sz="2600">
              <a:latin typeface="Calibri"/>
              <a:cs typeface="Calibri"/>
            </a:endParaRPr>
          </a:p>
          <a:p>
            <a:pPr marL="241300" indent="-228600">
              <a:lnSpc>
                <a:spcPct val="100000"/>
              </a:lnSpc>
              <a:spcBef>
                <a:spcPts val="384"/>
              </a:spcBef>
              <a:buFont typeface="Arial"/>
              <a:buChar char="•"/>
              <a:tabLst>
                <a:tab pos="241300" algn="l"/>
              </a:tabLst>
            </a:pPr>
            <a:r>
              <a:rPr sz="2600" spc="-5" dirty="0">
                <a:latin typeface="Calibri"/>
                <a:cs typeface="Calibri"/>
              </a:rPr>
              <a:t>Don’t open </a:t>
            </a:r>
            <a:r>
              <a:rPr sz="2600" spc="-10" dirty="0">
                <a:latin typeface="Calibri"/>
                <a:cs typeface="Calibri"/>
              </a:rPr>
              <a:t>quotation </a:t>
            </a:r>
            <a:r>
              <a:rPr sz="2600" spc="-5" dirty="0">
                <a:latin typeface="Calibri"/>
                <a:cs typeface="Calibri"/>
              </a:rPr>
              <a:t>marks and </a:t>
            </a:r>
            <a:r>
              <a:rPr sz="2600" spc="-25" dirty="0">
                <a:latin typeface="Calibri"/>
                <a:cs typeface="Calibri"/>
              </a:rPr>
              <a:t>forget </a:t>
            </a:r>
            <a:r>
              <a:rPr sz="2600" spc="-15" dirty="0">
                <a:latin typeface="Calibri"/>
                <a:cs typeface="Calibri"/>
              </a:rPr>
              <a:t>to </a:t>
            </a:r>
            <a:r>
              <a:rPr sz="2600" spc="-5" dirty="0">
                <a:latin typeface="Calibri"/>
                <a:cs typeface="Calibri"/>
              </a:rPr>
              <a:t>close</a:t>
            </a:r>
            <a:r>
              <a:rPr sz="2600" spc="35" dirty="0">
                <a:latin typeface="Calibri"/>
                <a:cs typeface="Calibri"/>
              </a:rPr>
              <a:t> </a:t>
            </a:r>
            <a:r>
              <a:rPr sz="2600" spc="-5" dirty="0">
                <a:latin typeface="Calibri"/>
                <a:cs typeface="Calibri"/>
              </a:rPr>
              <a:t>them.</a:t>
            </a:r>
            <a:endParaRPr sz="26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4905" y="314104"/>
            <a:ext cx="8882380" cy="1280795"/>
          </a:xfrm>
          <a:prstGeom prst="rect">
            <a:avLst/>
          </a:prstGeom>
        </p:spPr>
        <p:txBody>
          <a:bodyPr vert="horz" wrap="square" lIns="0" tIns="82550" rIns="0" bIns="0" rtlCol="0">
            <a:spAutoFit/>
          </a:bodyPr>
          <a:lstStyle/>
          <a:p>
            <a:pPr marL="3632200" marR="5080" indent="-3620135">
              <a:lnSpc>
                <a:spcPts val="4700"/>
              </a:lnSpc>
              <a:spcBef>
                <a:spcPts val="650"/>
              </a:spcBef>
            </a:pPr>
            <a:r>
              <a:rPr sz="4300" spc="50" dirty="0"/>
              <a:t>How </a:t>
            </a:r>
            <a:r>
              <a:rPr sz="4300" spc="15" dirty="0"/>
              <a:t>to </a:t>
            </a:r>
            <a:r>
              <a:rPr sz="4300" spc="25" dirty="0"/>
              <a:t>write </a:t>
            </a:r>
            <a:r>
              <a:rPr sz="4300" spc="40" dirty="0"/>
              <a:t>a </a:t>
            </a:r>
            <a:r>
              <a:rPr sz="4300" spc="30" dirty="0"/>
              <a:t>news </a:t>
            </a:r>
            <a:r>
              <a:rPr sz="4300" spc="25" dirty="0"/>
              <a:t>story </a:t>
            </a:r>
            <a:r>
              <a:rPr sz="4300" spc="35" dirty="0"/>
              <a:t>using </a:t>
            </a:r>
            <a:r>
              <a:rPr sz="4300" spc="40" dirty="0"/>
              <a:t>a</a:t>
            </a:r>
            <a:r>
              <a:rPr sz="4300" spc="-75" dirty="0"/>
              <a:t> </a:t>
            </a:r>
            <a:r>
              <a:rPr sz="4300" spc="25" dirty="0"/>
              <a:t>press  release</a:t>
            </a:r>
            <a:endParaRPr sz="4300"/>
          </a:p>
        </p:txBody>
      </p:sp>
      <p:sp>
        <p:nvSpPr>
          <p:cNvPr id="3" name="object 3"/>
          <p:cNvSpPr txBox="1"/>
          <p:nvPr/>
        </p:nvSpPr>
        <p:spPr>
          <a:xfrm>
            <a:off x="916939" y="1732788"/>
            <a:ext cx="10067925" cy="1259840"/>
          </a:xfrm>
          <a:prstGeom prst="rect">
            <a:avLst/>
          </a:prstGeom>
        </p:spPr>
        <p:txBody>
          <a:bodyPr vert="horz" wrap="square" lIns="0" tIns="12700" rIns="0" bIns="0" rtlCol="0">
            <a:spAutoFit/>
          </a:bodyPr>
          <a:lstStyle/>
          <a:p>
            <a:pPr marL="241300" indent="-228600">
              <a:lnSpc>
                <a:spcPts val="2650"/>
              </a:lnSpc>
              <a:spcBef>
                <a:spcPts val="100"/>
              </a:spcBef>
              <a:buFont typeface="Arial"/>
              <a:buChar char="•"/>
              <a:tabLst>
                <a:tab pos="241300" algn="l"/>
              </a:tabLst>
            </a:pPr>
            <a:r>
              <a:rPr sz="2600" spc="-10" dirty="0">
                <a:latin typeface="Calibri"/>
                <a:cs typeface="Calibri"/>
              </a:rPr>
              <a:t>Approach </a:t>
            </a:r>
            <a:r>
              <a:rPr sz="2600" dirty="0">
                <a:latin typeface="Calibri"/>
                <a:cs typeface="Calibri"/>
              </a:rPr>
              <a:t>a </a:t>
            </a:r>
            <a:r>
              <a:rPr sz="2600" spc="-10" dirty="0">
                <a:latin typeface="Calibri"/>
                <a:cs typeface="Calibri"/>
              </a:rPr>
              <a:t>press release </a:t>
            </a:r>
            <a:r>
              <a:rPr sz="2600" spc="-5" dirty="0">
                <a:latin typeface="Calibri"/>
                <a:cs typeface="Calibri"/>
              </a:rPr>
              <a:t>the </a:t>
            </a:r>
            <a:r>
              <a:rPr sz="2600" spc="-25" dirty="0">
                <a:latin typeface="Calibri"/>
                <a:cs typeface="Calibri"/>
              </a:rPr>
              <a:t>way </a:t>
            </a:r>
            <a:r>
              <a:rPr sz="2600" spc="-15" dirty="0">
                <a:latin typeface="Calibri"/>
                <a:cs typeface="Calibri"/>
              </a:rPr>
              <a:t>you </a:t>
            </a:r>
            <a:r>
              <a:rPr sz="2600" spc="-10" dirty="0">
                <a:latin typeface="Calibri"/>
                <a:cs typeface="Calibri"/>
              </a:rPr>
              <a:t>would approach </a:t>
            </a:r>
            <a:r>
              <a:rPr sz="2600" spc="-20" dirty="0">
                <a:latin typeface="Calibri"/>
                <a:cs typeface="Calibri"/>
              </a:rPr>
              <a:t>food </a:t>
            </a:r>
            <a:r>
              <a:rPr sz="2600" spc="-25" dirty="0">
                <a:latin typeface="Calibri"/>
                <a:cs typeface="Calibri"/>
              </a:rPr>
              <a:t>you’re</a:t>
            </a:r>
            <a:r>
              <a:rPr sz="2600" spc="100" dirty="0">
                <a:latin typeface="Calibri"/>
                <a:cs typeface="Calibri"/>
              </a:rPr>
              <a:t> </a:t>
            </a:r>
            <a:r>
              <a:rPr sz="2600" spc="-5" dirty="0">
                <a:latin typeface="Calibri"/>
                <a:cs typeface="Calibri"/>
              </a:rPr>
              <a:t>about</a:t>
            </a:r>
            <a:endParaRPr sz="2600">
              <a:latin typeface="Calibri"/>
              <a:cs typeface="Calibri"/>
            </a:endParaRPr>
          </a:p>
          <a:p>
            <a:pPr marL="241300">
              <a:lnSpc>
                <a:spcPts val="2195"/>
              </a:lnSpc>
            </a:pPr>
            <a:r>
              <a:rPr sz="2600" spc="-15" dirty="0">
                <a:latin typeface="Calibri"/>
                <a:cs typeface="Calibri"/>
              </a:rPr>
              <a:t>to </a:t>
            </a:r>
            <a:r>
              <a:rPr sz="2600" spc="-5" dirty="0">
                <a:latin typeface="Calibri"/>
                <a:cs typeface="Calibri"/>
              </a:rPr>
              <a:t>buy: </a:t>
            </a:r>
            <a:r>
              <a:rPr sz="2600" spc="-20" dirty="0">
                <a:latin typeface="Calibri"/>
                <a:cs typeface="Calibri"/>
              </a:rPr>
              <a:t>examine </a:t>
            </a:r>
            <a:r>
              <a:rPr sz="2600" dirty="0">
                <a:latin typeface="Calibri"/>
                <a:cs typeface="Calibri"/>
              </a:rPr>
              <a:t>it </a:t>
            </a:r>
            <a:r>
              <a:rPr sz="2600" spc="-15" dirty="0">
                <a:latin typeface="Calibri"/>
                <a:cs typeface="Calibri"/>
              </a:rPr>
              <a:t>carefully to </a:t>
            </a:r>
            <a:r>
              <a:rPr sz="2600" spc="-25" dirty="0">
                <a:latin typeface="Calibri"/>
                <a:cs typeface="Calibri"/>
              </a:rPr>
              <a:t>make </a:t>
            </a:r>
            <a:r>
              <a:rPr sz="2600" spc="-10" dirty="0">
                <a:latin typeface="Calibri"/>
                <a:cs typeface="Calibri"/>
              </a:rPr>
              <a:t>sure </a:t>
            </a:r>
            <a:r>
              <a:rPr sz="2600" spc="-20" dirty="0">
                <a:latin typeface="Calibri"/>
                <a:cs typeface="Calibri"/>
              </a:rPr>
              <a:t>it’s </a:t>
            </a:r>
            <a:r>
              <a:rPr sz="2600" dirty="0">
                <a:latin typeface="Calibri"/>
                <a:cs typeface="Calibri"/>
              </a:rPr>
              <a:t>all </a:t>
            </a:r>
            <a:r>
              <a:rPr sz="2600" spc="-10" dirty="0">
                <a:latin typeface="Calibri"/>
                <a:cs typeface="Calibri"/>
              </a:rPr>
              <a:t>there, </a:t>
            </a:r>
            <a:r>
              <a:rPr sz="2600" spc="-5" dirty="0">
                <a:latin typeface="Calibri"/>
                <a:cs typeface="Calibri"/>
              </a:rPr>
              <a:t>and </a:t>
            </a:r>
            <a:r>
              <a:rPr sz="2600" spc="-10" dirty="0">
                <a:latin typeface="Calibri"/>
                <a:cs typeface="Calibri"/>
              </a:rPr>
              <a:t>sniff </a:t>
            </a:r>
            <a:r>
              <a:rPr sz="2600" dirty="0">
                <a:latin typeface="Calibri"/>
                <a:cs typeface="Calibri"/>
              </a:rPr>
              <a:t>it </a:t>
            </a:r>
            <a:r>
              <a:rPr sz="2600" spc="-15" dirty="0">
                <a:latin typeface="Calibri"/>
                <a:cs typeface="Calibri"/>
              </a:rPr>
              <a:t>to</a:t>
            </a:r>
            <a:r>
              <a:rPr sz="2600" spc="130" dirty="0">
                <a:latin typeface="Calibri"/>
                <a:cs typeface="Calibri"/>
              </a:rPr>
              <a:t> </a:t>
            </a:r>
            <a:r>
              <a:rPr sz="2600" spc="-25" dirty="0">
                <a:latin typeface="Calibri"/>
                <a:cs typeface="Calibri"/>
              </a:rPr>
              <a:t>make</a:t>
            </a:r>
            <a:endParaRPr sz="2600">
              <a:latin typeface="Calibri"/>
              <a:cs typeface="Calibri"/>
            </a:endParaRPr>
          </a:p>
          <a:p>
            <a:pPr marL="241300" marR="521334">
              <a:lnSpc>
                <a:spcPct val="70800"/>
              </a:lnSpc>
              <a:spcBef>
                <a:spcPts val="455"/>
              </a:spcBef>
            </a:pPr>
            <a:r>
              <a:rPr sz="2600" spc="-10" dirty="0">
                <a:latin typeface="Calibri"/>
                <a:cs typeface="Calibri"/>
              </a:rPr>
              <a:t>sure </a:t>
            </a:r>
            <a:r>
              <a:rPr sz="2600" spc="-20" dirty="0">
                <a:latin typeface="Calibri"/>
                <a:cs typeface="Calibri"/>
              </a:rPr>
              <a:t>it’s </a:t>
            </a:r>
            <a:r>
              <a:rPr sz="2600" spc="-5" dirty="0">
                <a:latin typeface="Calibri"/>
                <a:cs typeface="Calibri"/>
              </a:rPr>
              <a:t>good. </a:t>
            </a:r>
            <a:r>
              <a:rPr sz="2600" spc="-5" dirty="0">
                <a:solidFill>
                  <a:srgbClr val="C00000"/>
                </a:solidFill>
                <a:latin typeface="Calibri"/>
                <a:cs typeface="Calibri"/>
              </a:rPr>
              <a:t>Be </a:t>
            </a:r>
            <a:r>
              <a:rPr sz="2600" spc="-15" dirty="0">
                <a:solidFill>
                  <a:srgbClr val="C00000"/>
                </a:solidFill>
                <a:latin typeface="Calibri"/>
                <a:cs typeface="Calibri"/>
              </a:rPr>
              <a:t>prepared to treat </a:t>
            </a:r>
            <a:r>
              <a:rPr sz="2600" dirty="0">
                <a:solidFill>
                  <a:srgbClr val="C00000"/>
                </a:solidFill>
                <a:latin typeface="Calibri"/>
                <a:cs typeface="Calibri"/>
              </a:rPr>
              <a:t>it as </a:t>
            </a:r>
            <a:r>
              <a:rPr sz="2600" spc="-5" dirty="0">
                <a:solidFill>
                  <a:srgbClr val="C00000"/>
                </a:solidFill>
                <a:latin typeface="Calibri"/>
                <a:cs typeface="Calibri"/>
              </a:rPr>
              <a:t>the </a:t>
            </a:r>
            <a:r>
              <a:rPr sz="2600" spc="-10" dirty="0">
                <a:solidFill>
                  <a:srgbClr val="C00000"/>
                </a:solidFill>
                <a:latin typeface="Calibri"/>
                <a:cs typeface="Calibri"/>
              </a:rPr>
              <a:t>starting point </a:t>
            </a:r>
            <a:r>
              <a:rPr sz="2600" spc="-15" dirty="0">
                <a:solidFill>
                  <a:srgbClr val="C00000"/>
                </a:solidFill>
                <a:latin typeface="Calibri"/>
                <a:cs typeface="Calibri"/>
              </a:rPr>
              <a:t>rather </a:t>
            </a:r>
            <a:r>
              <a:rPr sz="2600" spc="-5" dirty="0">
                <a:solidFill>
                  <a:srgbClr val="C00000"/>
                </a:solidFill>
                <a:latin typeface="Calibri"/>
                <a:cs typeface="Calibri"/>
              </a:rPr>
              <a:t>than  simply </a:t>
            </a:r>
            <a:r>
              <a:rPr sz="2600" dirty="0">
                <a:solidFill>
                  <a:srgbClr val="C00000"/>
                </a:solidFill>
                <a:latin typeface="Calibri"/>
                <a:cs typeface="Calibri"/>
              </a:rPr>
              <a:t>a </a:t>
            </a:r>
            <a:r>
              <a:rPr sz="2600" spc="-5" dirty="0">
                <a:solidFill>
                  <a:srgbClr val="C00000"/>
                </a:solidFill>
                <a:latin typeface="Calibri"/>
                <a:cs typeface="Calibri"/>
              </a:rPr>
              <a:t>puzzle </a:t>
            </a:r>
            <a:r>
              <a:rPr sz="2600" spc="-15" dirty="0">
                <a:solidFill>
                  <a:srgbClr val="C00000"/>
                </a:solidFill>
                <a:latin typeface="Calibri"/>
                <a:cs typeface="Calibri"/>
              </a:rPr>
              <a:t>to </a:t>
            </a:r>
            <a:r>
              <a:rPr sz="2600" spc="-20" dirty="0">
                <a:solidFill>
                  <a:srgbClr val="C00000"/>
                </a:solidFill>
                <a:latin typeface="Calibri"/>
                <a:cs typeface="Calibri"/>
              </a:rPr>
              <a:t>reorganize</a:t>
            </a:r>
            <a:r>
              <a:rPr sz="2600" spc="-20" dirty="0">
                <a:latin typeface="Calibri"/>
                <a:cs typeface="Calibri"/>
              </a:rPr>
              <a:t>—if </a:t>
            </a:r>
            <a:r>
              <a:rPr sz="2600" spc="-5" dirty="0">
                <a:latin typeface="Calibri"/>
                <a:cs typeface="Calibri"/>
              </a:rPr>
              <a:t>time and price allow </a:t>
            </a:r>
            <a:r>
              <a:rPr sz="2600" spc="-15" dirty="0">
                <a:latin typeface="Calibri"/>
                <a:cs typeface="Calibri"/>
              </a:rPr>
              <a:t>you </a:t>
            </a:r>
            <a:r>
              <a:rPr sz="2600" spc="-10" dirty="0">
                <a:latin typeface="Calibri"/>
                <a:cs typeface="Calibri"/>
              </a:rPr>
              <a:t>that</a:t>
            </a:r>
            <a:r>
              <a:rPr sz="2600" spc="90" dirty="0">
                <a:latin typeface="Calibri"/>
                <a:cs typeface="Calibri"/>
              </a:rPr>
              <a:t> </a:t>
            </a:r>
            <a:r>
              <a:rPr sz="2600" spc="-5" dirty="0">
                <a:latin typeface="Calibri"/>
                <a:cs typeface="Calibri"/>
              </a:rPr>
              <a:t>luxury</a:t>
            </a:r>
            <a:endParaRPr sz="2600">
              <a:latin typeface="Calibri"/>
              <a:cs typeface="Calibri"/>
            </a:endParaRPr>
          </a:p>
        </p:txBody>
      </p:sp>
      <p:sp>
        <p:nvSpPr>
          <p:cNvPr id="4" name="object 4"/>
          <p:cNvSpPr txBox="1"/>
          <p:nvPr/>
        </p:nvSpPr>
        <p:spPr>
          <a:xfrm>
            <a:off x="916939" y="2849371"/>
            <a:ext cx="7310120" cy="802005"/>
          </a:xfrm>
          <a:prstGeom prst="rect">
            <a:avLst/>
          </a:prstGeom>
        </p:spPr>
        <p:txBody>
          <a:bodyPr vert="horz" wrap="square" lIns="0" tIns="12700" rIns="0" bIns="0" rtlCol="0">
            <a:spAutoFit/>
          </a:bodyPr>
          <a:lstStyle/>
          <a:p>
            <a:pPr marL="241300">
              <a:lnSpc>
                <a:spcPct val="100000"/>
              </a:lnSpc>
              <a:spcBef>
                <a:spcPts val="100"/>
              </a:spcBef>
            </a:pPr>
            <a:r>
              <a:rPr sz="2400" spc="-5" dirty="0">
                <a:latin typeface="Calibri"/>
                <a:cs typeface="Calibri"/>
              </a:rPr>
              <a:t>(Dearn</a:t>
            </a:r>
            <a:r>
              <a:rPr sz="2400" spc="-10" dirty="0">
                <a:latin typeface="Calibri"/>
                <a:cs typeface="Calibri"/>
              </a:rPr>
              <a:t> </a:t>
            </a:r>
            <a:r>
              <a:rPr sz="2400" spc="-5" dirty="0">
                <a:latin typeface="Calibri"/>
                <a:cs typeface="Calibri"/>
              </a:rPr>
              <a:t>2014).</a:t>
            </a:r>
            <a:endParaRPr sz="2400">
              <a:latin typeface="Calibri"/>
              <a:cs typeface="Calibri"/>
            </a:endParaRPr>
          </a:p>
          <a:p>
            <a:pPr marL="241300" indent="-228600">
              <a:lnSpc>
                <a:spcPct val="100000"/>
              </a:lnSpc>
              <a:spcBef>
                <a:spcPts val="110"/>
              </a:spcBef>
              <a:buFont typeface="Arial"/>
              <a:buChar char="•"/>
              <a:tabLst>
                <a:tab pos="241300" algn="l"/>
              </a:tabLst>
            </a:pPr>
            <a:r>
              <a:rPr sz="2600" spc="-5" dirty="0">
                <a:latin typeface="Calibri"/>
                <a:cs typeface="Calibri"/>
              </a:rPr>
              <a:t>PR </a:t>
            </a:r>
            <a:r>
              <a:rPr sz="2600" dirty="0">
                <a:latin typeface="Calibri"/>
                <a:cs typeface="Calibri"/>
              </a:rPr>
              <a:t>is </a:t>
            </a:r>
            <a:r>
              <a:rPr sz="2600" spc="-5" dirty="0">
                <a:latin typeface="Calibri"/>
                <a:cs typeface="Calibri"/>
              </a:rPr>
              <a:t>usually </a:t>
            </a:r>
            <a:r>
              <a:rPr sz="2600" spc="-10" dirty="0">
                <a:latin typeface="Calibri"/>
                <a:cs typeface="Calibri"/>
              </a:rPr>
              <a:t>written </a:t>
            </a:r>
            <a:r>
              <a:rPr sz="2600" spc="-5" dirty="0">
                <a:latin typeface="Calibri"/>
                <a:cs typeface="Calibri"/>
              </a:rPr>
              <a:t>and </a:t>
            </a:r>
            <a:r>
              <a:rPr sz="2600" spc="-15" dirty="0">
                <a:latin typeface="Calibri"/>
                <a:cs typeface="Calibri"/>
              </a:rPr>
              <a:t>reviewed </a:t>
            </a:r>
            <a:r>
              <a:rPr sz="2600" spc="-10" dirty="0">
                <a:latin typeface="Calibri"/>
                <a:cs typeface="Calibri"/>
              </a:rPr>
              <a:t>by </a:t>
            </a:r>
            <a:r>
              <a:rPr sz="2600" dirty="0">
                <a:latin typeface="Calibri"/>
                <a:cs typeface="Calibri"/>
              </a:rPr>
              <a:t>a </a:t>
            </a:r>
            <a:r>
              <a:rPr sz="2600" spc="-10" dirty="0">
                <a:latin typeface="Calibri"/>
                <a:cs typeface="Calibri"/>
              </a:rPr>
              <a:t>team</a:t>
            </a:r>
            <a:r>
              <a:rPr sz="2600" spc="-20" dirty="0">
                <a:latin typeface="Calibri"/>
                <a:cs typeface="Calibri"/>
              </a:rPr>
              <a:t> </a:t>
            </a:r>
            <a:r>
              <a:rPr sz="2600" spc="-5" dirty="0">
                <a:latin typeface="Calibri"/>
                <a:cs typeface="Calibri"/>
              </a:rPr>
              <a:t>people.</a:t>
            </a:r>
            <a:endParaRPr sz="2600">
              <a:latin typeface="Calibri"/>
              <a:cs typeface="Calibri"/>
            </a:endParaRPr>
          </a:p>
        </p:txBody>
      </p:sp>
      <p:sp>
        <p:nvSpPr>
          <p:cNvPr id="5" name="object 5"/>
          <p:cNvSpPr txBox="1"/>
          <p:nvPr/>
        </p:nvSpPr>
        <p:spPr>
          <a:xfrm>
            <a:off x="916939" y="3637788"/>
            <a:ext cx="10333990" cy="2339340"/>
          </a:xfrm>
          <a:prstGeom prst="rect">
            <a:avLst/>
          </a:prstGeom>
        </p:spPr>
        <p:txBody>
          <a:bodyPr vert="horz" wrap="square" lIns="0" tIns="131445" rIns="0" bIns="0" rtlCol="0">
            <a:spAutoFit/>
          </a:bodyPr>
          <a:lstStyle/>
          <a:p>
            <a:pPr marL="241300" marR="5080" indent="-228600">
              <a:lnSpc>
                <a:spcPct val="70000"/>
              </a:lnSpc>
              <a:spcBef>
                <a:spcPts val="1035"/>
              </a:spcBef>
              <a:buFont typeface="Arial"/>
              <a:buChar char="•"/>
              <a:tabLst>
                <a:tab pos="241300" algn="l"/>
              </a:tabLst>
            </a:pPr>
            <a:r>
              <a:rPr sz="2600" spc="-5" dirty="0">
                <a:latin typeface="Calibri"/>
                <a:cs typeface="Calibri"/>
              </a:rPr>
              <a:t>Some </a:t>
            </a:r>
            <a:r>
              <a:rPr sz="2600" dirty="0">
                <a:latin typeface="Calibri"/>
                <a:cs typeface="Calibri"/>
              </a:rPr>
              <a:t>of </a:t>
            </a:r>
            <a:r>
              <a:rPr sz="2600" spc="-5" dirty="0">
                <a:latin typeface="Calibri"/>
                <a:cs typeface="Calibri"/>
              </a:rPr>
              <a:t>the </a:t>
            </a:r>
            <a:r>
              <a:rPr sz="2600" spc="-15" dirty="0">
                <a:latin typeface="Calibri"/>
                <a:cs typeface="Calibri"/>
              </a:rPr>
              <a:t>facts </a:t>
            </a:r>
            <a:r>
              <a:rPr sz="2600" dirty="0">
                <a:latin typeface="Calibri"/>
                <a:cs typeface="Calibri"/>
              </a:rPr>
              <a:t>in </a:t>
            </a:r>
            <a:r>
              <a:rPr sz="2600" spc="-5" dirty="0">
                <a:latin typeface="Calibri"/>
                <a:cs typeface="Calibri"/>
              </a:rPr>
              <a:t>the </a:t>
            </a:r>
            <a:r>
              <a:rPr sz="2600" spc="-10" dirty="0">
                <a:latin typeface="Calibri"/>
                <a:cs typeface="Calibri"/>
              </a:rPr>
              <a:t>release </a:t>
            </a:r>
            <a:r>
              <a:rPr sz="2600" spc="-20" dirty="0">
                <a:latin typeface="Calibri"/>
                <a:cs typeface="Calibri"/>
              </a:rPr>
              <a:t>may </a:t>
            </a:r>
            <a:r>
              <a:rPr sz="2600" spc="-5" dirty="0">
                <a:latin typeface="Calibri"/>
                <a:cs typeface="Calibri"/>
              </a:rPr>
              <a:t>be </a:t>
            </a:r>
            <a:r>
              <a:rPr sz="2600" spc="-10" dirty="0">
                <a:latin typeface="Calibri"/>
                <a:cs typeface="Calibri"/>
              </a:rPr>
              <a:t>wrong </a:t>
            </a:r>
            <a:r>
              <a:rPr sz="2600" dirty="0">
                <a:latin typeface="Calibri"/>
                <a:cs typeface="Calibri"/>
              </a:rPr>
              <a:t>or </a:t>
            </a:r>
            <a:r>
              <a:rPr sz="2600" spc="-5" dirty="0">
                <a:latin typeface="Calibri"/>
                <a:cs typeface="Calibri"/>
              </a:rPr>
              <a:t>things </a:t>
            </a:r>
            <a:r>
              <a:rPr sz="2600" spc="-20" dirty="0">
                <a:latin typeface="Calibri"/>
                <a:cs typeface="Calibri"/>
              </a:rPr>
              <a:t>have </a:t>
            </a:r>
            <a:r>
              <a:rPr sz="2600" spc="-10" dirty="0">
                <a:latin typeface="Calibri"/>
                <a:cs typeface="Calibri"/>
              </a:rPr>
              <a:t>changed, </a:t>
            </a:r>
            <a:r>
              <a:rPr sz="2600" dirty="0">
                <a:latin typeface="Calibri"/>
                <a:cs typeface="Calibri"/>
              </a:rPr>
              <a:t>or it  is a </a:t>
            </a:r>
            <a:r>
              <a:rPr sz="2600" spc="-10" dirty="0">
                <a:latin typeface="Calibri"/>
                <a:cs typeface="Calibri"/>
              </a:rPr>
              <a:t>narrow perspective </a:t>
            </a:r>
            <a:r>
              <a:rPr sz="2600" dirty="0">
                <a:latin typeface="Calibri"/>
                <a:cs typeface="Calibri"/>
              </a:rPr>
              <a:t>on a</a:t>
            </a:r>
            <a:r>
              <a:rPr sz="2600" spc="-10" dirty="0">
                <a:latin typeface="Calibri"/>
                <a:cs typeface="Calibri"/>
              </a:rPr>
              <a:t> </a:t>
            </a:r>
            <a:r>
              <a:rPr sz="2600" spc="-5" dirty="0">
                <a:latin typeface="Calibri"/>
                <a:cs typeface="Calibri"/>
              </a:rPr>
              <a:t>topic/issue.</a:t>
            </a:r>
            <a:endParaRPr sz="2600">
              <a:latin typeface="Calibri"/>
              <a:cs typeface="Calibri"/>
            </a:endParaRPr>
          </a:p>
          <a:p>
            <a:pPr marL="241300" indent="-228600">
              <a:lnSpc>
                <a:spcPts val="2640"/>
              </a:lnSpc>
              <a:buFont typeface="Arial"/>
              <a:buChar char="•"/>
              <a:tabLst>
                <a:tab pos="241300" algn="l"/>
              </a:tabLst>
            </a:pPr>
            <a:r>
              <a:rPr sz="2600" spc="-10" dirty="0">
                <a:latin typeface="Calibri"/>
                <a:cs typeface="Calibri"/>
              </a:rPr>
              <a:t>What information would your </a:t>
            </a:r>
            <a:r>
              <a:rPr sz="2600" spc="-15" dirty="0">
                <a:latin typeface="Calibri"/>
                <a:cs typeface="Calibri"/>
              </a:rPr>
              <a:t>readers </a:t>
            </a:r>
            <a:r>
              <a:rPr sz="2600" spc="-20" dirty="0">
                <a:latin typeface="Calibri"/>
                <a:cs typeface="Calibri"/>
              </a:rPr>
              <a:t>like </a:t>
            </a:r>
            <a:r>
              <a:rPr sz="2600" spc="-15" dirty="0">
                <a:latin typeface="Calibri"/>
                <a:cs typeface="Calibri"/>
              </a:rPr>
              <a:t>to </a:t>
            </a:r>
            <a:r>
              <a:rPr sz="2600" spc="-50" dirty="0">
                <a:latin typeface="Calibri"/>
                <a:cs typeface="Calibri"/>
              </a:rPr>
              <a:t>know, </a:t>
            </a:r>
            <a:r>
              <a:rPr sz="2600" spc="-10" dirty="0">
                <a:latin typeface="Calibri"/>
                <a:cs typeface="Calibri"/>
              </a:rPr>
              <a:t>that </a:t>
            </a:r>
            <a:r>
              <a:rPr sz="2600" dirty="0">
                <a:latin typeface="Calibri"/>
                <a:cs typeface="Calibri"/>
              </a:rPr>
              <a:t>is </a:t>
            </a:r>
            <a:r>
              <a:rPr sz="2600" spc="-5" dirty="0">
                <a:latin typeface="Calibri"/>
                <a:cs typeface="Calibri"/>
              </a:rPr>
              <a:t>not </a:t>
            </a:r>
            <a:r>
              <a:rPr sz="2600" dirty="0">
                <a:latin typeface="Calibri"/>
                <a:cs typeface="Calibri"/>
              </a:rPr>
              <a:t>in </a:t>
            </a:r>
            <a:r>
              <a:rPr sz="2600" spc="-5" dirty="0">
                <a:latin typeface="Calibri"/>
                <a:cs typeface="Calibri"/>
              </a:rPr>
              <a:t>the</a:t>
            </a:r>
            <a:r>
              <a:rPr sz="2600" spc="130" dirty="0">
                <a:latin typeface="Calibri"/>
                <a:cs typeface="Calibri"/>
              </a:rPr>
              <a:t> </a:t>
            </a:r>
            <a:r>
              <a:rPr sz="2600" spc="-15" dirty="0">
                <a:latin typeface="Calibri"/>
                <a:cs typeface="Calibri"/>
              </a:rPr>
              <a:t>Press</a:t>
            </a:r>
            <a:endParaRPr sz="2600">
              <a:latin typeface="Calibri"/>
              <a:cs typeface="Calibri"/>
            </a:endParaRPr>
          </a:p>
          <a:p>
            <a:pPr marL="241300" marR="448945">
              <a:lnSpc>
                <a:spcPct val="70800"/>
              </a:lnSpc>
              <a:spcBef>
                <a:spcPts val="455"/>
              </a:spcBef>
              <a:tabLst>
                <a:tab pos="1570355" algn="l"/>
              </a:tabLst>
            </a:pPr>
            <a:r>
              <a:rPr sz="2600" spc="-10" dirty="0">
                <a:latin typeface="Calibri"/>
                <a:cs typeface="Calibri"/>
              </a:rPr>
              <a:t>Release?	</a:t>
            </a:r>
            <a:r>
              <a:rPr sz="2600" spc="-5" dirty="0">
                <a:latin typeface="Calibri"/>
                <a:cs typeface="Calibri"/>
              </a:rPr>
              <a:t>Ask the politician those </a:t>
            </a:r>
            <a:r>
              <a:rPr sz="2600" spc="-10" dirty="0">
                <a:latin typeface="Calibri"/>
                <a:cs typeface="Calibri"/>
              </a:rPr>
              <a:t>questions, </a:t>
            </a:r>
            <a:r>
              <a:rPr sz="2600" spc="-5" dirty="0">
                <a:latin typeface="Calibri"/>
                <a:cs typeface="Calibri"/>
              </a:rPr>
              <a:t>which </a:t>
            </a:r>
            <a:r>
              <a:rPr sz="2600" dirty="0">
                <a:latin typeface="Calibri"/>
                <a:cs typeface="Calibri"/>
              </a:rPr>
              <a:t>will </a:t>
            </a:r>
            <a:r>
              <a:rPr sz="2600" spc="-5" dirty="0">
                <a:latin typeface="Calibri"/>
                <a:cs typeface="Calibri"/>
              </a:rPr>
              <a:t>be </a:t>
            </a:r>
            <a:r>
              <a:rPr sz="2600" spc="-10" dirty="0">
                <a:latin typeface="Calibri"/>
                <a:cs typeface="Calibri"/>
              </a:rPr>
              <a:t>invaluable </a:t>
            </a:r>
            <a:r>
              <a:rPr sz="2600" spc="-25" dirty="0">
                <a:latin typeface="Calibri"/>
                <a:cs typeface="Calibri"/>
              </a:rPr>
              <a:t>for  </a:t>
            </a:r>
            <a:r>
              <a:rPr sz="2600" spc="-5" dirty="0">
                <a:latin typeface="Calibri"/>
                <a:cs typeface="Calibri"/>
              </a:rPr>
              <a:t>writing </a:t>
            </a:r>
            <a:r>
              <a:rPr sz="2600" spc="-10" dirty="0">
                <a:latin typeface="Calibri"/>
                <a:cs typeface="Calibri"/>
              </a:rPr>
              <a:t>your</a:t>
            </a:r>
            <a:r>
              <a:rPr sz="2600" spc="0" dirty="0">
                <a:latin typeface="Calibri"/>
                <a:cs typeface="Calibri"/>
              </a:rPr>
              <a:t> </a:t>
            </a:r>
            <a:r>
              <a:rPr sz="2600" spc="-5" dirty="0">
                <a:latin typeface="Calibri"/>
                <a:cs typeface="Calibri"/>
              </a:rPr>
              <a:t>article.</a:t>
            </a:r>
            <a:endParaRPr sz="2600">
              <a:latin typeface="Calibri"/>
              <a:cs typeface="Calibri"/>
            </a:endParaRPr>
          </a:p>
          <a:p>
            <a:pPr marL="241300" marR="328930" indent="-228600">
              <a:lnSpc>
                <a:spcPct val="70800"/>
              </a:lnSpc>
              <a:spcBef>
                <a:spcPts val="985"/>
              </a:spcBef>
              <a:buFont typeface="Arial"/>
              <a:buChar char="•"/>
              <a:tabLst>
                <a:tab pos="241300" algn="l"/>
              </a:tabLst>
            </a:pPr>
            <a:r>
              <a:rPr sz="2600" spc="-5" dirty="0">
                <a:solidFill>
                  <a:srgbClr val="C00000"/>
                </a:solidFill>
                <a:latin typeface="Calibri"/>
                <a:cs typeface="Calibri"/>
              </a:rPr>
              <a:t>These </a:t>
            </a:r>
            <a:r>
              <a:rPr sz="2600" spc="-10" dirty="0">
                <a:solidFill>
                  <a:srgbClr val="C00000"/>
                </a:solidFill>
                <a:latin typeface="Calibri"/>
                <a:cs typeface="Calibri"/>
              </a:rPr>
              <a:t>questions give </a:t>
            </a:r>
            <a:r>
              <a:rPr sz="2600" spc="-15" dirty="0">
                <a:solidFill>
                  <a:srgbClr val="C00000"/>
                </a:solidFill>
                <a:latin typeface="Calibri"/>
                <a:cs typeface="Calibri"/>
              </a:rPr>
              <a:t>you </a:t>
            </a:r>
            <a:r>
              <a:rPr sz="2600" spc="-5" dirty="0">
                <a:solidFill>
                  <a:srgbClr val="C00000"/>
                </a:solidFill>
                <a:latin typeface="Calibri"/>
                <a:cs typeface="Calibri"/>
              </a:rPr>
              <a:t>and </a:t>
            </a:r>
            <a:r>
              <a:rPr sz="2600" spc="-10" dirty="0">
                <a:solidFill>
                  <a:srgbClr val="C00000"/>
                </a:solidFill>
                <a:latin typeface="Calibri"/>
                <a:cs typeface="Calibri"/>
              </a:rPr>
              <a:t>information edge </a:t>
            </a:r>
            <a:r>
              <a:rPr sz="2600" spc="-5" dirty="0">
                <a:solidFill>
                  <a:srgbClr val="C00000"/>
                </a:solidFill>
                <a:latin typeface="Calibri"/>
                <a:cs typeface="Calibri"/>
              </a:rPr>
              <a:t>which means </a:t>
            </a:r>
            <a:r>
              <a:rPr sz="2600" spc="-15" dirty="0">
                <a:solidFill>
                  <a:srgbClr val="C00000"/>
                </a:solidFill>
                <a:latin typeface="Calibri"/>
                <a:cs typeface="Calibri"/>
              </a:rPr>
              <a:t>you </a:t>
            </a:r>
            <a:r>
              <a:rPr sz="2600" spc="-10" dirty="0">
                <a:solidFill>
                  <a:srgbClr val="C00000"/>
                </a:solidFill>
                <a:latin typeface="Calibri"/>
                <a:cs typeface="Calibri"/>
              </a:rPr>
              <a:t>are </a:t>
            </a:r>
            <a:r>
              <a:rPr sz="2600" spc="-5" dirty="0">
                <a:solidFill>
                  <a:srgbClr val="C00000"/>
                </a:solidFill>
                <a:latin typeface="Calibri"/>
                <a:cs typeface="Calibri"/>
              </a:rPr>
              <a:t>not  </a:t>
            </a:r>
            <a:r>
              <a:rPr sz="2600" spc="-10" dirty="0">
                <a:solidFill>
                  <a:srgbClr val="C00000"/>
                </a:solidFill>
                <a:latin typeface="Calibri"/>
                <a:cs typeface="Calibri"/>
              </a:rPr>
              <a:t>just rehashing </a:t>
            </a:r>
            <a:r>
              <a:rPr sz="2600" spc="-5" dirty="0">
                <a:solidFill>
                  <a:srgbClr val="C00000"/>
                </a:solidFill>
                <a:latin typeface="Calibri"/>
                <a:cs typeface="Calibri"/>
              </a:rPr>
              <a:t>the </a:t>
            </a:r>
            <a:r>
              <a:rPr sz="2600" spc="-10" dirty="0">
                <a:solidFill>
                  <a:srgbClr val="C00000"/>
                </a:solidFill>
                <a:latin typeface="Calibri"/>
                <a:cs typeface="Calibri"/>
              </a:rPr>
              <a:t>press release </a:t>
            </a:r>
            <a:r>
              <a:rPr sz="2600" dirty="0">
                <a:solidFill>
                  <a:srgbClr val="C00000"/>
                </a:solidFill>
                <a:latin typeface="Calibri"/>
                <a:cs typeface="Calibri"/>
              </a:rPr>
              <a:t>in </a:t>
            </a:r>
            <a:r>
              <a:rPr sz="2600" spc="-10" dirty="0">
                <a:solidFill>
                  <a:srgbClr val="C00000"/>
                </a:solidFill>
                <a:latin typeface="Calibri"/>
                <a:cs typeface="Calibri"/>
              </a:rPr>
              <a:t>your </a:t>
            </a:r>
            <a:r>
              <a:rPr sz="2600" spc="-5" dirty="0">
                <a:solidFill>
                  <a:srgbClr val="C00000"/>
                </a:solidFill>
                <a:latin typeface="Calibri"/>
                <a:cs typeface="Calibri"/>
              </a:rPr>
              <a:t>own</a:t>
            </a:r>
            <a:r>
              <a:rPr sz="2600" spc="15" dirty="0">
                <a:solidFill>
                  <a:srgbClr val="C00000"/>
                </a:solidFill>
                <a:latin typeface="Calibri"/>
                <a:cs typeface="Calibri"/>
              </a:rPr>
              <a:t> </a:t>
            </a:r>
            <a:r>
              <a:rPr sz="2600" spc="-5" dirty="0">
                <a:solidFill>
                  <a:srgbClr val="C00000"/>
                </a:solidFill>
                <a:latin typeface="Calibri"/>
                <a:cs typeface="Calibri"/>
              </a:rPr>
              <a:t>article.</a:t>
            </a:r>
            <a:endParaRPr sz="26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768" y="372016"/>
            <a:ext cx="7776209" cy="683260"/>
          </a:xfrm>
          <a:prstGeom prst="rect">
            <a:avLst/>
          </a:prstGeom>
        </p:spPr>
        <p:txBody>
          <a:bodyPr vert="horz" wrap="square" lIns="0" tIns="13970" rIns="0" bIns="0" rtlCol="0">
            <a:spAutoFit/>
          </a:bodyPr>
          <a:lstStyle/>
          <a:p>
            <a:pPr marL="12700">
              <a:lnSpc>
                <a:spcPct val="100000"/>
              </a:lnSpc>
              <a:spcBef>
                <a:spcPts val="110"/>
              </a:spcBef>
            </a:pPr>
            <a:r>
              <a:rPr sz="4300" spc="35" dirty="0"/>
              <a:t>What </a:t>
            </a:r>
            <a:r>
              <a:rPr sz="4300" spc="15" dirty="0"/>
              <a:t>to </a:t>
            </a:r>
            <a:r>
              <a:rPr sz="4300" spc="35" dirty="0"/>
              <a:t>look </a:t>
            </a:r>
            <a:r>
              <a:rPr sz="4300" dirty="0"/>
              <a:t>for </a:t>
            </a:r>
            <a:r>
              <a:rPr sz="4300" spc="30" dirty="0"/>
              <a:t>in </a:t>
            </a:r>
            <a:r>
              <a:rPr sz="4300" spc="40" dirty="0"/>
              <a:t>a </a:t>
            </a:r>
            <a:r>
              <a:rPr sz="4300" spc="15" dirty="0"/>
              <a:t>Press</a:t>
            </a:r>
            <a:r>
              <a:rPr sz="4300" spc="-5" dirty="0"/>
              <a:t> </a:t>
            </a:r>
            <a:r>
              <a:rPr sz="4300" spc="25" dirty="0"/>
              <a:t>Release</a:t>
            </a:r>
            <a:endParaRPr sz="4300"/>
          </a:p>
        </p:txBody>
      </p:sp>
      <p:sp>
        <p:nvSpPr>
          <p:cNvPr id="3" name="object 3"/>
          <p:cNvSpPr txBox="1"/>
          <p:nvPr/>
        </p:nvSpPr>
        <p:spPr>
          <a:xfrm>
            <a:off x="482394" y="1120139"/>
            <a:ext cx="10770235" cy="4774565"/>
          </a:xfrm>
          <a:prstGeom prst="rect">
            <a:avLst/>
          </a:prstGeom>
        </p:spPr>
        <p:txBody>
          <a:bodyPr vert="horz" wrap="square" lIns="0" tIns="36830" rIns="0" bIns="0" rtlCol="0">
            <a:spAutoFit/>
          </a:bodyPr>
          <a:lstStyle/>
          <a:p>
            <a:pPr marL="12700">
              <a:lnSpc>
                <a:spcPct val="100000"/>
              </a:lnSpc>
              <a:spcBef>
                <a:spcPts val="290"/>
              </a:spcBef>
            </a:pPr>
            <a:r>
              <a:rPr sz="2000" b="1" spc="-10" dirty="0">
                <a:solidFill>
                  <a:srgbClr val="C00000"/>
                </a:solidFill>
                <a:latin typeface="Calibri"/>
                <a:cs typeface="Calibri"/>
              </a:rPr>
              <a:t>What </a:t>
            </a:r>
            <a:r>
              <a:rPr sz="2000" b="1" spc="-5" dirty="0">
                <a:solidFill>
                  <a:srgbClr val="C00000"/>
                </a:solidFill>
                <a:latin typeface="Calibri"/>
                <a:cs typeface="Calibri"/>
              </a:rPr>
              <a:t>is the </a:t>
            </a:r>
            <a:r>
              <a:rPr sz="2000" b="1" spc="-25" dirty="0">
                <a:solidFill>
                  <a:srgbClr val="C00000"/>
                </a:solidFill>
                <a:latin typeface="Calibri"/>
                <a:cs typeface="Calibri"/>
              </a:rPr>
              <a:t>key </a:t>
            </a:r>
            <a:r>
              <a:rPr sz="2000" b="1" spc="-10" dirty="0">
                <a:solidFill>
                  <a:srgbClr val="C00000"/>
                </a:solidFill>
                <a:latin typeface="Calibri"/>
                <a:cs typeface="Calibri"/>
              </a:rPr>
              <a:t>content/issue/political stance </a:t>
            </a:r>
            <a:r>
              <a:rPr sz="2000" b="1" spc="-5" dirty="0">
                <a:solidFill>
                  <a:srgbClr val="C00000"/>
                </a:solidFill>
                <a:latin typeface="Calibri"/>
                <a:cs typeface="Calibri"/>
              </a:rPr>
              <a:t>or opinion in the press</a:t>
            </a:r>
            <a:r>
              <a:rPr sz="2000" b="1" spc="85" dirty="0">
                <a:solidFill>
                  <a:srgbClr val="C00000"/>
                </a:solidFill>
                <a:latin typeface="Calibri"/>
                <a:cs typeface="Calibri"/>
              </a:rPr>
              <a:t> </a:t>
            </a:r>
            <a:r>
              <a:rPr sz="2000" b="1" spc="-5" dirty="0">
                <a:solidFill>
                  <a:srgbClr val="C00000"/>
                </a:solidFill>
                <a:latin typeface="Calibri"/>
                <a:cs typeface="Calibri"/>
              </a:rPr>
              <a:t>release?</a:t>
            </a:r>
            <a:endParaRPr sz="2000">
              <a:latin typeface="Calibri"/>
              <a:cs typeface="Calibri"/>
            </a:endParaRPr>
          </a:p>
          <a:p>
            <a:pPr marL="12700">
              <a:lnSpc>
                <a:spcPct val="100000"/>
              </a:lnSpc>
              <a:spcBef>
                <a:spcPts val="195"/>
              </a:spcBef>
            </a:pPr>
            <a:r>
              <a:rPr sz="2000" spc="-5" dirty="0">
                <a:latin typeface="Calibri"/>
                <a:cs typeface="Calibri"/>
              </a:rPr>
              <a:t>The heading and </a:t>
            </a:r>
            <a:r>
              <a:rPr sz="2000" spc="-15" dirty="0">
                <a:latin typeface="Calibri"/>
                <a:cs typeface="Calibri"/>
              </a:rPr>
              <a:t>first paragraph </a:t>
            </a:r>
            <a:r>
              <a:rPr sz="2000" spc="-5" dirty="0">
                <a:latin typeface="Calibri"/>
                <a:cs typeface="Calibri"/>
              </a:rPr>
              <a:t>should </a:t>
            </a:r>
            <a:r>
              <a:rPr sz="2000" dirty="0">
                <a:latin typeface="Calibri"/>
                <a:cs typeface="Calibri"/>
              </a:rPr>
              <a:t>clearly </a:t>
            </a:r>
            <a:r>
              <a:rPr sz="2000" spc="-10" dirty="0">
                <a:latin typeface="Calibri"/>
                <a:cs typeface="Calibri"/>
              </a:rPr>
              <a:t>indicate </a:t>
            </a:r>
            <a:r>
              <a:rPr sz="2000" spc="-5" dirty="0">
                <a:latin typeface="Calibri"/>
                <a:cs typeface="Calibri"/>
              </a:rPr>
              <a:t>the </a:t>
            </a:r>
            <a:r>
              <a:rPr sz="2000" spc="-10" dirty="0">
                <a:latin typeface="Calibri"/>
                <a:cs typeface="Calibri"/>
              </a:rPr>
              <a:t>central</a:t>
            </a:r>
            <a:r>
              <a:rPr sz="2000" spc="35" dirty="0">
                <a:latin typeface="Calibri"/>
                <a:cs typeface="Calibri"/>
              </a:rPr>
              <a:t> </a:t>
            </a:r>
            <a:r>
              <a:rPr sz="2000" spc="-15" dirty="0">
                <a:latin typeface="Calibri"/>
                <a:cs typeface="Calibri"/>
              </a:rPr>
              <a:t>focus</a:t>
            </a:r>
            <a:endParaRPr sz="2000">
              <a:latin typeface="Calibri"/>
              <a:cs typeface="Calibri"/>
            </a:endParaRPr>
          </a:p>
          <a:p>
            <a:pPr marL="12700">
              <a:lnSpc>
                <a:spcPct val="100000"/>
              </a:lnSpc>
              <a:spcBef>
                <a:spcPts val="310"/>
              </a:spcBef>
            </a:pPr>
            <a:r>
              <a:rPr sz="2000" b="1" dirty="0">
                <a:solidFill>
                  <a:srgbClr val="C00000"/>
                </a:solidFill>
                <a:latin typeface="Calibri"/>
                <a:cs typeface="Calibri"/>
              </a:rPr>
              <a:t>Is </a:t>
            </a:r>
            <a:r>
              <a:rPr sz="2000" b="1" spc="-10" dirty="0">
                <a:solidFill>
                  <a:srgbClr val="C00000"/>
                </a:solidFill>
                <a:latin typeface="Calibri"/>
                <a:cs typeface="Calibri"/>
              </a:rPr>
              <a:t>there </a:t>
            </a:r>
            <a:r>
              <a:rPr sz="2000" b="1" spc="-5" dirty="0">
                <a:solidFill>
                  <a:srgbClr val="C00000"/>
                </a:solidFill>
                <a:latin typeface="Calibri"/>
                <a:cs typeface="Calibri"/>
              </a:rPr>
              <a:t>something in the press release </a:t>
            </a:r>
            <a:r>
              <a:rPr sz="2000" b="1" spc="-10" dirty="0">
                <a:solidFill>
                  <a:srgbClr val="C00000"/>
                </a:solidFill>
                <a:latin typeface="Calibri"/>
                <a:cs typeface="Calibri"/>
              </a:rPr>
              <a:t>that</a:t>
            </a:r>
            <a:r>
              <a:rPr sz="2000" b="1" dirty="0">
                <a:solidFill>
                  <a:srgbClr val="C00000"/>
                </a:solidFill>
                <a:latin typeface="Calibri"/>
                <a:cs typeface="Calibri"/>
              </a:rPr>
              <a:t> </a:t>
            </a:r>
            <a:r>
              <a:rPr sz="2000" b="1" spc="-5" dirty="0">
                <a:solidFill>
                  <a:srgbClr val="C00000"/>
                </a:solidFill>
                <a:latin typeface="Calibri"/>
                <a:cs typeface="Calibri"/>
              </a:rPr>
              <a:t>is:</a:t>
            </a:r>
            <a:endParaRPr sz="2000">
              <a:latin typeface="Calibri"/>
              <a:cs typeface="Calibri"/>
            </a:endParaRPr>
          </a:p>
          <a:p>
            <a:pPr marL="12700" marR="9265920">
              <a:lnSpc>
                <a:spcPts val="2710"/>
              </a:lnSpc>
              <a:spcBef>
                <a:spcPts val="120"/>
              </a:spcBef>
            </a:pPr>
            <a:r>
              <a:rPr sz="2000" spc="-15" dirty="0">
                <a:latin typeface="Calibri"/>
                <a:cs typeface="Calibri"/>
              </a:rPr>
              <a:t>newsworthy?  </a:t>
            </a:r>
            <a:r>
              <a:rPr sz="2000" spc="-5" dirty="0">
                <a:latin typeface="Calibri"/>
                <a:cs typeface="Calibri"/>
              </a:rPr>
              <a:t>Co</a:t>
            </a:r>
            <a:r>
              <a:rPr sz="2000" spc="-20" dirty="0">
                <a:latin typeface="Calibri"/>
                <a:cs typeface="Calibri"/>
              </a:rPr>
              <a:t>n</a:t>
            </a:r>
            <a:r>
              <a:rPr sz="2000" dirty="0">
                <a:latin typeface="Calibri"/>
                <a:cs typeface="Calibri"/>
              </a:rPr>
              <a:t>t</a:t>
            </a:r>
            <a:r>
              <a:rPr sz="2000" spc="-30" dirty="0">
                <a:latin typeface="Calibri"/>
                <a:cs typeface="Calibri"/>
              </a:rPr>
              <a:t>r</a:t>
            </a:r>
            <a:r>
              <a:rPr sz="2000" spc="-15" dirty="0">
                <a:latin typeface="Calibri"/>
                <a:cs typeface="Calibri"/>
              </a:rPr>
              <a:t>o</a:t>
            </a:r>
            <a:r>
              <a:rPr sz="2000" spc="-25" dirty="0">
                <a:latin typeface="Calibri"/>
                <a:cs typeface="Calibri"/>
              </a:rPr>
              <a:t>v</a:t>
            </a:r>
            <a:r>
              <a:rPr sz="2000" spc="0" dirty="0">
                <a:latin typeface="Calibri"/>
                <a:cs typeface="Calibri"/>
              </a:rPr>
              <a:t>e</a:t>
            </a:r>
            <a:r>
              <a:rPr sz="2000" spc="-35" dirty="0">
                <a:latin typeface="Calibri"/>
                <a:cs typeface="Calibri"/>
              </a:rPr>
              <a:t>r</a:t>
            </a:r>
            <a:r>
              <a:rPr sz="2000" spc="0" dirty="0">
                <a:latin typeface="Calibri"/>
                <a:cs typeface="Calibri"/>
              </a:rPr>
              <a:t>s</a:t>
            </a:r>
            <a:r>
              <a:rPr sz="2000" dirty="0">
                <a:latin typeface="Calibri"/>
                <a:cs typeface="Calibri"/>
              </a:rPr>
              <a:t>ial?</a:t>
            </a:r>
            <a:endParaRPr sz="2000">
              <a:latin typeface="Calibri"/>
              <a:cs typeface="Calibri"/>
            </a:endParaRPr>
          </a:p>
          <a:p>
            <a:pPr marL="12700" marR="5764530">
              <a:lnSpc>
                <a:spcPts val="2590"/>
              </a:lnSpc>
              <a:spcBef>
                <a:spcPts val="75"/>
              </a:spcBef>
            </a:pPr>
            <a:r>
              <a:rPr sz="2000" dirty="0">
                <a:latin typeface="Calibri"/>
                <a:cs typeface="Calibri"/>
              </a:rPr>
              <a:t>Omits an </a:t>
            </a:r>
            <a:r>
              <a:rPr sz="2000" spc="-5" dirty="0">
                <a:latin typeface="Calibri"/>
                <a:cs typeface="Calibri"/>
              </a:rPr>
              <a:t>opposing </a:t>
            </a:r>
            <a:r>
              <a:rPr sz="2000" spc="-10" dirty="0">
                <a:latin typeface="Calibri"/>
                <a:cs typeface="Calibri"/>
              </a:rPr>
              <a:t>point </a:t>
            </a:r>
            <a:r>
              <a:rPr sz="2000" spc="-5" dirty="0">
                <a:latin typeface="Calibri"/>
                <a:cs typeface="Calibri"/>
              </a:rPr>
              <a:t>of view or </a:t>
            </a:r>
            <a:r>
              <a:rPr sz="2000" spc="-10" dirty="0">
                <a:latin typeface="Calibri"/>
                <a:cs typeface="Calibri"/>
              </a:rPr>
              <a:t>perspective?  </a:t>
            </a:r>
            <a:r>
              <a:rPr sz="2000" spc="-20" dirty="0">
                <a:latin typeface="Calibri"/>
                <a:cs typeface="Calibri"/>
              </a:rPr>
              <a:t>Warrants </a:t>
            </a:r>
            <a:r>
              <a:rPr sz="2000" dirty="0">
                <a:latin typeface="Calibri"/>
                <a:cs typeface="Calibri"/>
              </a:rPr>
              <a:t>a </a:t>
            </a:r>
            <a:r>
              <a:rPr sz="2000" spc="-10" dirty="0">
                <a:latin typeface="Calibri"/>
                <a:cs typeface="Calibri"/>
              </a:rPr>
              <a:t>follow </a:t>
            </a:r>
            <a:r>
              <a:rPr sz="2000" spc="-5" dirty="0">
                <a:latin typeface="Calibri"/>
                <a:cs typeface="Calibri"/>
              </a:rPr>
              <a:t>up</a:t>
            </a:r>
            <a:r>
              <a:rPr sz="2000" spc="5" dirty="0">
                <a:latin typeface="Calibri"/>
                <a:cs typeface="Calibri"/>
              </a:rPr>
              <a:t> </a:t>
            </a:r>
            <a:r>
              <a:rPr sz="2000" spc="-10" dirty="0">
                <a:latin typeface="Calibri"/>
                <a:cs typeface="Calibri"/>
              </a:rPr>
              <a:t>story?</a:t>
            </a:r>
            <a:endParaRPr sz="2000">
              <a:latin typeface="Calibri"/>
              <a:cs typeface="Calibri"/>
            </a:endParaRPr>
          </a:p>
          <a:p>
            <a:pPr>
              <a:lnSpc>
                <a:spcPct val="100000"/>
              </a:lnSpc>
              <a:spcBef>
                <a:spcPts val="10"/>
              </a:spcBef>
            </a:pPr>
            <a:endParaRPr sz="2500">
              <a:latin typeface="Times New Roman"/>
              <a:cs typeface="Times New Roman"/>
            </a:endParaRPr>
          </a:p>
          <a:p>
            <a:pPr marL="12700">
              <a:lnSpc>
                <a:spcPct val="100000"/>
              </a:lnSpc>
            </a:pPr>
            <a:r>
              <a:rPr sz="2000" b="1" dirty="0">
                <a:solidFill>
                  <a:srgbClr val="C00000"/>
                </a:solidFill>
                <a:latin typeface="Calibri"/>
                <a:cs typeface="Calibri"/>
              </a:rPr>
              <a:t>Do </a:t>
            </a:r>
            <a:r>
              <a:rPr sz="2000" b="1" spc="-5" dirty="0">
                <a:solidFill>
                  <a:srgbClr val="C00000"/>
                </a:solidFill>
                <a:latin typeface="Calibri"/>
                <a:cs typeface="Calibri"/>
              </a:rPr>
              <a:t>the usual </a:t>
            </a:r>
            <a:r>
              <a:rPr sz="2000" b="1" spc="-10" dirty="0">
                <a:solidFill>
                  <a:srgbClr val="C00000"/>
                </a:solidFill>
                <a:latin typeface="Calibri"/>
                <a:cs typeface="Calibri"/>
              </a:rPr>
              <a:t>who, what </a:t>
            </a:r>
            <a:r>
              <a:rPr sz="2000" b="1" dirty="0">
                <a:solidFill>
                  <a:srgbClr val="C00000"/>
                </a:solidFill>
                <a:latin typeface="Calibri"/>
                <a:cs typeface="Calibri"/>
              </a:rPr>
              <a:t>, </a:t>
            </a:r>
            <a:r>
              <a:rPr sz="2000" b="1" spc="-5" dirty="0">
                <a:solidFill>
                  <a:srgbClr val="C00000"/>
                </a:solidFill>
                <a:latin typeface="Calibri"/>
                <a:cs typeface="Calibri"/>
              </a:rPr>
              <a:t>when, where, </a:t>
            </a:r>
            <a:r>
              <a:rPr sz="2000" b="1" spc="-15" dirty="0">
                <a:solidFill>
                  <a:srgbClr val="C00000"/>
                </a:solidFill>
                <a:latin typeface="Calibri"/>
                <a:cs typeface="Calibri"/>
              </a:rPr>
              <a:t>why</a:t>
            </a:r>
            <a:r>
              <a:rPr sz="2000" b="1" spc="-5" dirty="0">
                <a:solidFill>
                  <a:srgbClr val="C00000"/>
                </a:solidFill>
                <a:latin typeface="Calibri"/>
                <a:cs typeface="Calibri"/>
              </a:rPr>
              <a:t> checks:</a:t>
            </a:r>
            <a:endParaRPr sz="2000">
              <a:latin typeface="Calibri"/>
              <a:cs typeface="Calibri"/>
            </a:endParaRPr>
          </a:p>
          <a:p>
            <a:pPr marL="241300" indent="-228600">
              <a:lnSpc>
                <a:spcPct val="100000"/>
              </a:lnSpc>
              <a:spcBef>
                <a:spcPts val="310"/>
              </a:spcBef>
              <a:buFont typeface="Arial"/>
              <a:buChar char="•"/>
              <a:tabLst>
                <a:tab pos="240665" algn="l"/>
                <a:tab pos="241300" algn="l"/>
              </a:tabLst>
            </a:pPr>
            <a:r>
              <a:rPr sz="2000" b="1" spc="-5" dirty="0">
                <a:latin typeface="Calibri"/>
                <a:cs typeface="Calibri"/>
              </a:rPr>
              <a:t>Who </a:t>
            </a:r>
            <a:r>
              <a:rPr sz="2000" spc="-5" dirty="0">
                <a:latin typeface="Calibri"/>
                <a:cs typeface="Calibri"/>
              </a:rPr>
              <a:t>authored the </a:t>
            </a:r>
            <a:r>
              <a:rPr sz="2000" dirty="0">
                <a:latin typeface="Calibri"/>
                <a:cs typeface="Calibri"/>
              </a:rPr>
              <a:t>PR </a:t>
            </a:r>
            <a:r>
              <a:rPr sz="2000" spc="-5" dirty="0">
                <a:latin typeface="Calibri"/>
                <a:cs typeface="Calibri"/>
              </a:rPr>
              <a:t>and </a:t>
            </a:r>
            <a:r>
              <a:rPr sz="2000" spc="-10" dirty="0">
                <a:latin typeface="Calibri"/>
                <a:cs typeface="Calibri"/>
              </a:rPr>
              <a:t>what organisation </a:t>
            </a:r>
            <a:r>
              <a:rPr sz="2000" spc="-5" dirty="0">
                <a:latin typeface="Calibri"/>
                <a:cs typeface="Calibri"/>
              </a:rPr>
              <a:t>does </a:t>
            </a:r>
            <a:r>
              <a:rPr sz="2000" dirty="0">
                <a:latin typeface="Calibri"/>
                <a:cs typeface="Calibri"/>
              </a:rPr>
              <a:t>it</a:t>
            </a:r>
            <a:r>
              <a:rPr sz="2000" spc="15" dirty="0">
                <a:latin typeface="Calibri"/>
                <a:cs typeface="Calibri"/>
              </a:rPr>
              <a:t> </a:t>
            </a:r>
            <a:r>
              <a:rPr sz="2000" spc="-10" dirty="0">
                <a:latin typeface="Calibri"/>
                <a:cs typeface="Calibri"/>
              </a:rPr>
              <a:t>represent?</a:t>
            </a:r>
            <a:endParaRPr sz="2000">
              <a:latin typeface="Calibri"/>
              <a:cs typeface="Calibri"/>
            </a:endParaRPr>
          </a:p>
          <a:p>
            <a:pPr marL="241300" indent="-228600">
              <a:lnSpc>
                <a:spcPct val="100000"/>
              </a:lnSpc>
              <a:spcBef>
                <a:spcPts val="290"/>
              </a:spcBef>
              <a:buFont typeface="Arial"/>
              <a:buChar char="•"/>
              <a:tabLst>
                <a:tab pos="240665" algn="l"/>
                <a:tab pos="241300" algn="l"/>
              </a:tabLst>
            </a:pPr>
            <a:r>
              <a:rPr sz="2000" b="1" spc="-10" dirty="0">
                <a:latin typeface="Calibri"/>
                <a:cs typeface="Calibri"/>
              </a:rPr>
              <a:t>What </a:t>
            </a:r>
            <a:r>
              <a:rPr sz="2000" dirty="0">
                <a:latin typeface="Calibri"/>
                <a:cs typeface="Calibri"/>
              </a:rPr>
              <a:t>is </a:t>
            </a:r>
            <a:r>
              <a:rPr sz="2000" spc="-5" dirty="0">
                <a:latin typeface="Calibri"/>
                <a:cs typeface="Calibri"/>
              </a:rPr>
              <a:t>the </a:t>
            </a:r>
            <a:r>
              <a:rPr sz="2000" spc="-10" dirty="0">
                <a:latin typeface="Calibri"/>
                <a:cs typeface="Calibri"/>
              </a:rPr>
              <a:t>central </a:t>
            </a:r>
            <a:r>
              <a:rPr sz="2000" spc="-5" dirty="0">
                <a:latin typeface="Calibri"/>
                <a:cs typeface="Calibri"/>
              </a:rPr>
              <a:t>issue, opinion,</a:t>
            </a:r>
            <a:r>
              <a:rPr sz="2000" spc="10" dirty="0">
                <a:latin typeface="Calibri"/>
                <a:cs typeface="Calibri"/>
              </a:rPr>
              <a:t> </a:t>
            </a:r>
            <a:r>
              <a:rPr sz="2000" spc="-5" dirty="0">
                <a:latin typeface="Calibri"/>
                <a:cs typeface="Calibri"/>
              </a:rPr>
              <a:t>policy?</a:t>
            </a:r>
            <a:endParaRPr sz="2000">
              <a:latin typeface="Calibri"/>
              <a:cs typeface="Calibri"/>
            </a:endParaRPr>
          </a:p>
          <a:p>
            <a:pPr marL="241300" indent="-228600">
              <a:lnSpc>
                <a:spcPct val="100000"/>
              </a:lnSpc>
              <a:spcBef>
                <a:spcPts val="215"/>
              </a:spcBef>
              <a:buFont typeface="Arial"/>
              <a:buChar char="•"/>
              <a:tabLst>
                <a:tab pos="240665" algn="l"/>
                <a:tab pos="241300" algn="l"/>
              </a:tabLst>
            </a:pPr>
            <a:r>
              <a:rPr sz="2000" b="1" spc="-5" dirty="0">
                <a:latin typeface="Calibri"/>
                <a:cs typeface="Calibri"/>
              </a:rPr>
              <a:t>When </a:t>
            </a:r>
            <a:r>
              <a:rPr sz="2000" spc="-5" dirty="0">
                <a:latin typeface="Calibri"/>
                <a:cs typeface="Calibri"/>
              </a:rPr>
              <a:t>did this </a:t>
            </a:r>
            <a:r>
              <a:rPr sz="2000" spc="-15" dirty="0">
                <a:latin typeface="Calibri"/>
                <a:cs typeface="Calibri"/>
              </a:rPr>
              <a:t>event </a:t>
            </a:r>
            <a:r>
              <a:rPr sz="2000" spc="-5" dirty="0">
                <a:latin typeface="Calibri"/>
                <a:cs typeface="Calibri"/>
              </a:rPr>
              <a:t>or piece of </a:t>
            </a:r>
            <a:r>
              <a:rPr sz="2000" spc="-10" dirty="0">
                <a:latin typeface="Calibri"/>
                <a:cs typeface="Calibri"/>
              </a:rPr>
              <a:t>news </a:t>
            </a:r>
            <a:r>
              <a:rPr sz="2000" spc="-25" dirty="0">
                <a:latin typeface="Calibri"/>
                <a:cs typeface="Calibri"/>
              </a:rPr>
              <a:t>take</a:t>
            </a:r>
            <a:r>
              <a:rPr sz="2000" spc="40" dirty="0">
                <a:latin typeface="Calibri"/>
                <a:cs typeface="Calibri"/>
              </a:rPr>
              <a:t> </a:t>
            </a:r>
            <a:r>
              <a:rPr sz="2000" spc="-5" dirty="0">
                <a:latin typeface="Calibri"/>
                <a:cs typeface="Calibri"/>
              </a:rPr>
              <a:t>place?</a:t>
            </a:r>
            <a:endParaRPr sz="2000">
              <a:latin typeface="Calibri"/>
              <a:cs typeface="Calibri"/>
            </a:endParaRPr>
          </a:p>
          <a:p>
            <a:pPr marL="241300" indent="-228600">
              <a:lnSpc>
                <a:spcPct val="100000"/>
              </a:lnSpc>
              <a:spcBef>
                <a:spcPts val="290"/>
              </a:spcBef>
              <a:buFont typeface="Arial"/>
              <a:buChar char="•"/>
              <a:tabLst>
                <a:tab pos="240665" algn="l"/>
                <a:tab pos="241300" algn="l"/>
              </a:tabLst>
            </a:pPr>
            <a:r>
              <a:rPr sz="2000" b="1" spc="-10" dirty="0">
                <a:latin typeface="Calibri"/>
                <a:cs typeface="Calibri"/>
              </a:rPr>
              <a:t>Where </a:t>
            </a:r>
            <a:r>
              <a:rPr sz="2000" dirty="0">
                <a:latin typeface="Calibri"/>
                <a:cs typeface="Calibri"/>
              </a:rPr>
              <a:t>is </a:t>
            </a:r>
            <a:r>
              <a:rPr sz="2000" spc="-5" dirty="0">
                <a:latin typeface="Calibri"/>
                <a:cs typeface="Calibri"/>
              </a:rPr>
              <a:t>the </a:t>
            </a:r>
            <a:r>
              <a:rPr sz="2000" spc="-15" dirty="0">
                <a:latin typeface="Calibri"/>
                <a:cs typeface="Calibri"/>
              </a:rPr>
              <a:t>event </a:t>
            </a:r>
            <a:r>
              <a:rPr sz="2000" spc="-5" dirty="0">
                <a:latin typeface="Calibri"/>
                <a:cs typeface="Calibri"/>
              </a:rPr>
              <a:t>or </a:t>
            </a:r>
            <a:r>
              <a:rPr sz="2000" spc="-10" dirty="0">
                <a:latin typeface="Calibri"/>
                <a:cs typeface="Calibri"/>
              </a:rPr>
              <a:t>news</a:t>
            </a:r>
            <a:r>
              <a:rPr sz="2000" spc="25" dirty="0">
                <a:latin typeface="Calibri"/>
                <a:cs typeface="Calibri"/>
              </a:rPr>
              <a:t> </a:t>
            </a:r>
            <a:r>
              <a:rPr sz="2000" spc="-5" dirty="0">
                <a:latin typeface="Calibri"/>
                <a:cs typeface="Calibri"/>
              </a:rPr>
              <a:t>happening?</a:t>
            </a:r>
            <a:endParaRPr sz="2000">
              <a:latin typeface="Calibri"/>
              <a:cs typeface="Calibri"/>
            </a:endParaRPr>
          </a:p>
          <a:p>
            <a:pPr marL="241300" indent="-228600">
              <a:lnSpc>
                <a:spcPct val="100000"/>
              </a:lnSpc>
              <a:spcBef>
                <a:spcPts val="310"/>
              </a:spcBef>
              <a:buFont typeface="Arial"/>
              <a:buChar char="•"/>
              <a:tabLst>
                <a:tab pos="240665" algn="l"/>
                <a:tab pos="241300" algn="l"/>
              </a:tabLst>
            </a:pPr>
            <a:r>
              <a:rPr sz="2000" b="1" spc="-15" dirty="0">
                <a:latin typeface="Calibri"/>
                <a:cs typeface="Calibri"/>
              </a:rPr>
              <a:t>Why </a:t>
            </a:r>
            <a:r>
              <a:rPr sz="2000" dirty="0">
                <a:latin typeface="Calibri"/>
                <a:cs typeface="Calibri"/>
              </a:rPr>
              <a:t>is </a:t>
            </a:r>
            <a:r>
              <a:rPr sz="2000" spc="-5" dirty="0">
                <a:latin typeface="Calibri"/>
                <a:cs typeface="Calibri"/>
              </a:rPr>
              <a:t>this happening? Who </a:t>
            </a:r>
            <a:r>
              <a:rPr sz="2000" dirty="0">
                <a:latin typeface="Calibri"/>
                <a:cs typeface="Calibri"/>
              </a:rPr>
              <a:t>is </a:t>
            </a:r>
            <a:r>
              <a:rPr sz="2000" spc="-5" dirty="0">
                <a:latin typeface="Calibri"/>
                <a:cs typeface="Calibri"/>
              </a:rPr>
              <a:t>the </a:t>
            </a:r>
            <a:r>
              <a:rPr sz="2000" spc="-15" dirty="0">
                <a:latin typeface="Calibri"/>
                <a:cs typeface="Calibri"/>
              </a:rPr>
              <a:t>target </a:t>
            </a:r>
            <a:r>
              <a:rPr sz="2000" spc="-5" dirty="0">
                <a:latin typeface="Calibri"/>
                <a:cs typeface="Calibri"/>
              </a:rPr>
              <a:t>audience? </a:t>
            </a:r>
            <a:r>
              <a:rPr sz="2000" spc="-10" dirty="0">
                <a:latin typeface="Calibri"/>
                <a:cs typeface="Calibri"/>
              </a:rPr>
              <a:t>What </a:t>
            </a:r>
            <a:r>
              <a:rPr sz="2000" dirty="0">
                <a:latin typeface="Calibri"/>
                <a:cs typeface="Calibri"/>
              </a:rPr>
              <a:t>is </a:t>
            </a:r>
            <a:r>
              <a:rPr sz="2000" spc="-5" dirty="0">
                <a:latin typeface="Calibri"/>
                <a:cs typeface="Calibri"/>
              </a:rPr>
              <a:t>the reasoning behind this </a:t>
            </a:r>
            <a:r>
              <a:rPr sz="2000" spc="-15" dirty="0">
                <a:latin typeface="Calibri"/>
                <a:cs typeface="Calibri"/>
              </a:rPr>
              <a:t>event </a:t>
            </a:r>
            <a:r>
              <a:rPr sz="2000" spc="-5" dirty="0">
                <a:latin typeface="Calibri"/>
                <a:cs typeface="Calibri"/>
              </a:rPr>
              <a:t>or</a:t>
            </a:r>
            <a:r>
              <a:rPr sz="2000" spc="175" dirty="0">
                <a:latin typeface="Calibri"/>
                <a:cs typeface="Calibri"/>
              </a:rPr>
              <a:t> </a:t>
            </a:r>
            <a:r>
              <a:rPr sz="2000" spc="-10" dirty="0">
                <a:latin typeface="Calibri"/>
                <a:cs typeface="Calibri"/>
              </a:rPr>
              <a:t>news?</a:t>
            </a:r>
            <a:endParaRPr sz="20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8814" y="396400"/>
            <a:ext cx="6275705" cy="683260"/>
          </a:xfrm>
          <a:prstGeom prst="rect">
            <a:avLst/>
          </a:prstGeom>
        </p:spPr>
        <p:txBody>
          <a:bodyPr vert="horz" wrap="square" lIns="0" tIns="13970" rIns="0" bIns="0" rtlCol="0">
            <a:spAutoFit/>
          </a:bodyPr>
          <a:lstStyle/>
          <a:p>
            <a:pPr marL="12700">
              <a:lnSpc>
                <a:spcPct val="100000"/>
              </a:lnSpc>
              <a:spcBef>
                <a:spcPts val="110"/>
              </a:spcBef>
            </a:pPr>
            <a:r>
              <a:rPr sz="4300" spc="5" dirty="0"/>
              <a:t>Key </a:t>
            </a:r>
            <a:r>
              <a:rPr sz="4300" spc="30" dirty="0"/>
              <a:t>questions </a:t>
            </a:r>
            <a:r>
              <a:rPr sz="4300" spc="25" dirty="0"/>
              <a:t>you </a:t>
            </a:r>
            <a:r>
              <a:rPr sz="4300" spc="30" dirty="0"/>
              <a:t>could</a:t>
            </a:r>
            <a:r>
              <a:rPr sz="4300" spc="-20" dirty="0"/>
              <a:t> </a:t>
            </a:r>
            <a:r>
              <a:rPr sz="4300" spc="35" dirty="0"/>
              <a:t>ask</a:t>
            </a:r>
            <a:endParaRPr sz="4300"/>
          </a:p>
        </p:txBody>
      </p:sp>
      <p:sp>
        <p:nvSpPr>
          <p:cNvPr id="3" name="object 3"/>
          <p:cNvSpPr txBox="1"/>
          <p:nvPr/>
        </p:nvSpPr>
        <p:spPr>
          <a:xfrm>
            <a:off x="916939" y="756196"/>
            <a:ext cx="10314940" cy="5250180"/>
          </a:xfrm>
          <a:prstGeom prst="rect">
            <a:avLst/>
          </a:prstGeom>
        </p:spPr>
        <p:txBody>
          <a:bodyPr vert="horz" wrap="square" lIns="0" tIns="292735" rIns="0" bIns="0" rtlCol="0">
            <a:spAutoFit/>
          </a:bodyPr>
          <a:lstStyle/>
          <a:p>
            <a:pPr marL="956310">
              <a:lnSpc>
                <a:spcPct val="100000"/>
              </a:lnSpc>
              <a:spcBef>
                <a:spcPts val="2305"/>
              </a:spcBef>
            </a:pPr>
            <a:r>
              <a:rPr sz="3100" b="0" spc="25" dirty="0">
                <a:solidFill>
                  <a:srgbClr val="C00000"/>
                </a:solidFill>
                <a:latin typeface="Calibri Light"/>
                <a:cs typeface="Calibri Light"/>
              </a:rPr>
              <a:t>(after </a:t>
            </a:r>
            <a:r>
              <a:rPr sz="3100" b="0" spc="30" dirty="0">
                <a:solidFill>
                  <a:srgbClr val="C00000"/>
                </a:solidFill>
                <a:latin typeface="Calibri Light"/>
                <a:cs typeface="Calibri Light"/>
              </a:rPr>
              <a:t>you </a:t>
            </a:r>
            <a:r>
              <a:rPr sz="3100" b="0" spc="25" dirty="0">
                <a:solidFill>
                  <a:srgbClr val="C00000"/>
                </a:solidFill>
                <a:latin typeface="Calibri Light"/>
                <a:cs typeface="Calibri Light"/>
              </a:rPr>
              <a:t>have </a:t>
            </a:r>
            <a:r>
              <a:rPr sz="3100" b="0" spc="15" dirty="0">
                <a:solidFill>
                  <a:srgbClr val="C00000"/>
                </a:solidFill>
                <a:latin typeface="Calibri Light"/>
                <a:cs typeface="Calibri Light"/>
              </a:rPr>
              <a:t>carefully </a:t>
            </a:r>
            <a:r>
              <a:rPr sz="3100" b="0" spc="30" dirty="0">
                <a:solidFill>
                  <a:srgbClr val="C00000"/>
                </a:solidFill>
                <a:latin typeface="Calibri Light"/>
                <a:cs typeface="Calibri Light"/>
              </a:rPr>
              <a:t>analysed </a:t>
            </a:r>
            <a:r>
              <a:rPr sz="3100" b="0" spc="35" dirty="0">
                <a:solidFill>
                  <a:srgbClr val="C00000"/>
                </a:solidFill>
                <a:latin typeface="Calibri Light"/>
                <a:cs typeface="Calibri Light"/>
              </a:rPr>
              <a:t>the </a:t>
            </a:r>
            <a:r>
              <a:rPr sz="3100" b="0" spc="25" dirty="0">
                <a:solidFill>
                  <a:srgbClr val="C00000"/>
                </a:solidFill>
                <a:latin typeface="Calibri Light"/>
                <a:cs typeface="Calibri Light"/>
              </a:rPr>
              <a:t>press</a:t>
            </a:r>
            <a:r>
              <a:rPr sz="3100" b="0" spc="35" dirty="0">
                <a:solidFill>
                  <a:srgbClr val="C00000"/>
                </a:solidFill>
                <a:latin typeface="Calibri Light"/>
                <a:cs typeface="Calibri Light"/>
              </a:rPr>
              <a:t> </a:t>
            </a:r>
            <a:r>
              <a:rPr sz="3100" b="0" spc="25" dirty="0">
                <a:solidFill>
                  <a:srgbClr val="C00000"/>
                </a:solidFill>
                <a:latin typeface="Calibri Light"/>
                <a:cs typeface="Calibri Light"/>
              </a:rPr>
              <a:t>release)</a:t>
            </a:r>
            <a:endParaRPr sz="3100">
              <a:latin typeface="Calibri Light"/>
              <a:cs typeface="Calibri Light"/>
            </a:endParaRPr>
          </a:p>
          <a:p>
            <a:pPr marL="241300" marR="56515" indent="-228600">
              <a:lnSpc>
                <a:spcPts val="2710"/>
              </a:lnSpc>
              <a:spcBef>
                <a:spcPts val="2580"/>
              </a:spcBef>
              <a:buFont typeface="Arial"/>
              <a:buChar char="•"/>
              <a:tabLst>
                <a:tab pos="241300" algn="l"/>
              </a:tabLst>
            </a:pPr>
            <a:r>
              <a:rPr sz="2800" spc="-10" dirty="0">
                <a:latin typeface="Calibri"/>
                <a:cs typeface="Calibri"/>
              </a:rPr>
              <a:t>Clarification </a:t>
            </a:r>
            <a:r>
              <a:rPr sz="2800" spc="-5" dirty="0">
                <a:latin typeface="Calibri"/>
                <a:cs typeface="Calibri"/>
              </a:rPr>
              <a:t>of </a:t>
            </a:r>
            <a:r>
              <a:rPr sz="2800" spc="-20" dirty="0">
                <a:latin typeface="Calibri"/>
                <a:cs typeface="Calibri"/>
              </a:rPr>
              <a:t>any </a:t>
            </a:r>
            <a:r>
              <a:rPr sz="2800" spc="-15" dirty="0">
                <a:latin typeface="Calibri"/>
                <a:cs typeface="Calibri"/>
              </a:rPr>
              <a:t>facts, figures </a:t>
            </a:r>
            <a:r>
              <a:rPr sz="2800" spc="-5" dirty="0">
                <a:latin typeface="Calibri"/>
                <a:cs typeface="Calibri"/>
              </a:rPr>
              <a:t>which </a:t>
            </a:r>
            <a:r>
              <a:rPr sz="2800" spc="-20" dirty="0">
                <a:latin typeface="Calibri"/>
                <a:cs typeface="Calibri"/>
              </a:rPr>
              <a:t>may </a:t>
            </a:r>
            <a:r>
              <a:rPr sz="2800" dirty="0">
                <a:latin typeface="Calibri"/>
                <a:cs typeface="Calibri"/>
              </a:rPr>
              <a:t>be </a:t>
            </a:r>
            <a:r>
              <a:rPr sz="2800" spc="-35" dirty="0">
                <a:latin typeface="Calibri"/>
                <a:cs typeface="Calibri"/>
              </a:rPr>
              <a:t>unclear, </a:t>
            </a:r>
            <a:r>
              <a:rPr sz="2800" spc="-5" dirty="0">
                <a:latin typeface="Calibri"/>
                <a:cs typeface="Calibri"/>
              </a:rPr>
              <a:t>or clarify their  </a:t>
            </a:r>
            <a:r>
              <a:rPr sz="2800" spc="-10" dirty="0">
                <a:latin typeface="Calibri"/>
                <a:cs typeface="Calibri"/>
              </a:rPr>
              <a:t>source, </a:t>
            </a:r>
            <a:r>
              <a:rPr sz="2800" spc="-35" dirty="0">
                <a:latin typeface="Calibri"/>
                <a:cs typeface="Calibri"/>
              </a:rPr>
              <a:t>relevancy, </a:t>
            </a:r>
            <a:r>
              <a:rPr sz="2800" spc="-15" dirty="0">
                <a:latin typeface="Calibri"/>
                <a:cs typeface="Calibri"/>
              </a:rPr>
              <a:t>provenance,</a:t>
            </a:r>
            <a:r>
              <a:rPr sz="2800" spc="50" dirty="0">
                <a:latin typeface="Calibri"/>
                <a:cs typeface="Calibri"/>
              </a:rPr>
              <a:t> </a:t>
            </a:r>
            <a:r>
              <a:rPr sz="2800" spc="-5" dirty="0">
                <a:latin typeface="Calibri"/>
                <a:cs typeface="Calibri"/>
              </a:rPr>
              <a:t>timing.</a:t>
            </a:r>
            <a:endParaRPr sz="2800">
              <a:latin typeface="Calibri"/>
              <a:cs typeface="Calibri"/>
            </a:endParaRPr>
          </a:p>
          <a:p>
            <a:pPr marL="241300" marR="58419" indent="-228600">
              <a:lnSpc>
                <a:spcPts val="2690"/>
              </a:lnSpc>
              <a:spcBef>
                <a:spcPts val="1005"/>
              </a:spcBef>
              <a:buFont typeface="Arial"/>
              <a:buChar char="•"/>
              <a:tabLst>
                <a:tab pos="241300" algn="l"/>
                <a:tab pos="9590405" algn="l"/>
              </a:tabLst>
            </a:pPr>
            <a:r>
              <a:rPr sz="2800" spc="0" dirty="0">
                <a:latin typeface="Calibri"/>
                <a:cs typeface="Calibri"/>
              </a:rPr>
              <a:t>A</a:t>
            </a:r>
            <a:r>
              <a:rPr sz="2800" spc="-40" dirty="0">
                <a:latin typeface="Calibri"/>
                <a:cs typeface="Calibri"/>
              </a:rPr>
              <a:t>r</a:t>
            </a:r>
            <a:r>
              <a:rPr sz="2800" dirty="0">
                <a:latin typeface="Calibri"/>
                <a:cs typeface="Calibri"/>
              </a:rPr>
              <a:t>e</a:t>
            </a:r>
            <a:r>
              <a:rPr sz="2800" spc="-5" dirty="0">
                <a:latin typeface="Calibri"/>
                <a:cs typeface="Calibri"/>
              </a:rPr>
              <a:t> t</a:t>
            </a:r>
            <a:r>
              <a:rPr sz="2800" dirty="0">
                <a:latin typeface="Calibri"/>
                <a:cs typeface="Calibri"/>
              </a:rPr>
              <a:t>h</a:t>
            </a:r>
            <a:r>
              <a:rPr sz="2800" spc="-10" dirty="0">
                <a:latin typeface="Calibri"/>
                <a:cs typeface="Calibri"/>
              </a:rPr>
              <a:t>e</a:t>
            </a:r>
            <a:r>
              <a:rPr sz="2800" spc="-40" dirty="0">
                <a:latin typeface="Calibri"/>
                <a:cs typeface="Calibri"/>
              </a:rPr>
              <a:t>r</a:t>
            </a:r>
            <a:r>
              <a:rPr sz="2800" dirty="0">
                <a:latin typeface="Calibri"/>
                <a:cs typeface="Calibri"/>
              </a:rPr>
              <a:t>e</a:t>
            </a:r>
            <a:r>
              <a:rPr sz="2800" spc="-5" dirty="0">
                <a:latin typeface="Calibri"/>
                <a:cs typeface="Calibri"/>
              </a:rPr>
              <a:t> </a:t>
            </a:r>
            <a:r>
              <a:rPr sz="2800" spc="-25" dirty="0">
                <a:latin typeface="Calibri"/>
                <a:cs typeface="Calibri"/>
              </a:rPr>
              <a:t>c</a:t>
            </a:r>
            <a:r>
              <a:rPr sz="2800" spc="-5" dirty="0">
                <a:latin typeface="Calibri"/>
                <a:cs typeface="Calibri"/>
              </a:rPr>
              <a:t>o</a:t>
            </a:r>
            <a:r>
              <a:rPr sz="2800" dirty="0">
                <a:latin typeface="Calibri"/>
                <a:cs typeface="Calibri"/>
              </a:rPr>
              <a:t>u</a:t>
            </a:r>
            <a:r>
              <a:rPr sz="2800" spc="-25" dirty="0">
                <a:latin typeface="Calibri"/>
                <a:cs typeface="Calibri"/>
              </a:rPr>
              <a:t>n</a:t>
            </a:r>
            <a:r>
              <a:rPr sz="2800" spc="-30" dirty="0">
                <a:latin typeface="Calibri"/>
                <a:cs typeface="Calibri"/>
              </a:rPr>
              <a:t>t</a:t>
            </a:r>
            <a:r>
              <a:rPr sz="2800" spc="-10" dirty="0">
                <a:latin typeface="Calibri"/>
                <a:cs typeface="Calibri"/>
              </a:rPr>
              <a:t>e</a:t>
            </a:r>
            <a:r>
              <a:rPr sz="2800" dirty="0">
                <a:latin typeface="Calibri"/>
                <a:cs typeface="Calibri"/>
              </a:rPr>
              <a:t>r </a:t>
            </a:r>
            <a:r>
              <a:rPr sz="2800" spc="-60" dirty="0">
                <a:latin typeface="Calibri"/>
                <a:cs typeface="Calibri"/>
              </a:rPr>
              <a:t>f</a:t>
            </a:r>
            <a:r>
              <a:rPr sz="2800" spc="-5" dirty="0">
                <a:latin typeface="Calibri"/>
                <a:cs typeface="Calibri"/>
              </a:rPr>
              <a:t>a</a:t>
            </a:r>
            <a:r>
              <a:rPr sz="2800" dirty="0">
                <a:latin typeface="Calibri"/>
                <a:cs typeface="Calibri"/>
              </a:rPr>
              <a:t>c</a:t>
            </a:r>
            <a:r>
              <a:rPr sz="2800" spc="-5" dirty="0">
                <a:latin typeface="Calibri"/>
                <a:cs typeface="Calibri"/>
              </a:rPr>
              <a:t>t</a:t>
            </a:r>
            <a:r>
              <a:rPr sz="2800" spc="0" dirty="0">
                <a:latin typeface="Calibri"/>
                <a:cs typeface="Calibri"/>
              </a:rPr>
              <a:t>s/</a:t>
            </a:r>
            <a:r>
              <a:rPr sz="2800" spc="-5" dirty="0">
                <a:latin typeface="Calibri"/>
                <a:cs typeface="Calibri"/>
              </a:rPr>
              <a:t>f</a:t>
            </a:r>
            <a:r>
              <a:rPr sz="2800" spc="-10" dirty="0">
                <a:latin typeface="Calibri"/>
                <a:cs typeface="Calibri"/>
              </a:rPr>
              <a:t>ig</a:t>
            </a:r>
            <a:r>
              <a:rPr sz="2800" dirty="0">
                <a:latin typeface="Calibri"/>
                <a:cs typeface="Calibri"/>
              </a:rPr>
              <a:t>u</a:t>
            </a:r>
            <a:r>
              <a:rPr sz="2800" spc="-40" dirty="0">
                <a:latin typeface="Calibri"/>
                <a:cs typeface="Calibri"/>
              </a:rPr>
              <a:t>r</a:t>
            </a:r>
            <a:r>
              <a:rPr sz="2800" spc="-10" dirty="0">
                <a:latin typeface="Calibri"/>
                <a:cs typeface="Calibri"/>
              </a:rPr>
              <a:t>e</a:t>
            </a:r>
            <a:r>
              <a:rPr sz="2800" dirty="0">
                <a:latin typeface="Calibri"/>
                <a:cs typeface="Calibri"/>
              </a:rPr>
              <a:t>s</a:t>
            </a:r>
            <a:r>
              <a:rPr sz="2800" spc="5" dirty="0">
                <a:latin typeface="Calibri"/>
                <a:cs typeface="Calibri"/>
              </a:rPr>
              <a:t> </a:t>
            </a:r>
            <a:r>
              <a:rPr sz="2800" dirty="0">
                <a:latin typeface="Calibri"/>
                <a:cs typeface="Calibri"/>
              </a:rPr>
              <a:t>pub</a:t>
            </a:r>
            <a:r>
              <a:rPr sz="2800" spc="-10" dirty="0">
                <a:latin typeface="Calibri"/>
                <a:cs typeface="Calibri"/>
              </a:rPr>
              <a:t>li</a:t>
            </a:r>
            <a:r>
              <a:rPr sz="2800" spc="-25" dirty="0">
                <a:latin typeface="Calibri"/>
                <a:cs typeface="Calibri"/>
              </a:rPr>
              <a:t>c</a:t>
            </a:r>
            <a:r>
              <a:rPr sz="2800" spc="-5" dirty="0">
                <a:latin typeface="Calibri"/>
                <a:cs typeface="Calibri"/>
              </a:rPr>
              <a:t>a</a:t>
            </a:r>
            <a:r>
              <a:rPr sz="2800" spc="-10" dirty="0">
                <a:latin typeface="Calibri"/>
                <a:cs typeface="Calibri"/>
              </a:rPr>
              <a:t>ll</a:t>
            </a:r>
            <a:r>
              <a:rPr sz="2800" dirty="0">
                <a:latin typeface="Calibri"/>
                <a:cs typeface="Calibri"/>
              </a:rPr>
              <a:t>y</a:t>
            </a:r>
            <a:r>
              <a:rPr sz="2800" spc="-5" dirty="0">
                <a:latin typeface="Calibri"/>
                <a:cs typeface="Calibri"/>
              </a:rPr>
              <a:t> </a:t>
            </a:r>
            <a:r>
              <a:rPr sz="2800" spc="-50" dirty="0">
                <a:latin typeface="Calibri"/>
                <a:cs typeface="Calibri"/>
              </a:rPr>
              <a:t>a</a:t>
            </a:r>
            <a:r>
              <a:rPr sz="2800" spc="-45" dirty="0">
                <a:latin typeface="Calibri"/>
                <a:cs typeface="Calibri"/>
              </a:rPr>
              <a:t>v</a:t>
            </a:r>
            <a:r>
              <a:rPr sz="2800" spc="-5" dirty="0">
                <a:latin typeface="Calibri"/>
                <a:cs typeface="Calibri"/>
              </a:rPr>
              <a:t>a</a:t>
            </a:r>
            <a:r>
              <a:rPr sz="2800" spc="-10" dirty="0">
                <a:latin typeface="Calibri"/>
                <a:cs typeface="Calibri"/>
              </a:rPr>
              <a:t>il</a:t>
            </a:r>
            <a:r>
              <a:rPr sz="2800" spc="-5" dirty="0">
                <a:latin typeface="Calibri"/>
                <a:cs typeface="Calibri"/>
              </a:rPr>
              <a:t>a</a:t>
            </a:r>
            <a:r>
              <a:rPr sz="2800" dirty="0">
                <a:latin typeface="Calibri"/>
                <a:cs typeface="Calibri"/>
              </a:rPr>
              <a:t>b</a:t>
            </a:r>
            <a:r>
              <a:rPr sz="2800" spc="-10" dirty="0">
                <a:latin typeface="Calibri"/>
                <a:cs typeface="Calibri"/>
              </a:rPr>
              <a:t>l</a:t>
            </a:r>
            <a:r>
              <a:rPr sz="2800" dirty="0">
                <a:latin typeface="Calibri"/>
                <a:cs typeface="Calibri"/>
              </a:rPr>
              <a:t>e</a:t>
            </a:r>
            <a:r>
              <a:rPr sz="2800" spc="-5" dirty="0">
                <a:latin typeface="Calibri"/>
                <a:cs typeface="Calibri"/>
              </a:rPr>
              <a:t> w</a:t>
            </a:r>
            <a:r>
              <a:rPr sz="2800" dirty="0">
                <a:latin typeface="Calibri"/>
                <a:cs typeface="Calibri"/>
              </a:rPr>
              <a:t>h</a:t>
            </a:r>
            <a:r>
              <a:rPr sz="2800" spc="-10" dirty="0">
                <a:latin typeface="Calibri"/>
                <a:cs typeface="Calibri"/>
              </a:rPr>
              <a:t>i</a:t>
            </a:r>
            <a:r>
              <a:rPr sz="2800" dirty="0">
                <a:latin typeface="Calibri"/>
                <a:cs typeface="Calibri"/>
              </a:rPr>
              <a:t>ch</a:t>
            </a:r>
            <a:r>
              <a:rPr sz="2800" spc="0" dirty="0">
                <a:latin typeface="Calibri"/>
                <a:cs typeface="Calibri"/>
              </a:rPr>
              <a:t> </a:t>
            </a:r>
            <a:r>
              <a:rPr sz="2800" dirty="0">
                <a:latin typeface="Calibri"/>
                <a:cs typeface="Calibri"/>
              </a:rPr>
              <a:t>d</a:t>
            </a:r>
            <a:r>
              <a:rPr sz="2800" spc="-10" dirty="0">
                <a:latin typeface="Calibri"/>
                <a:cs typeface="Calibri"/>
              </a:rPr>
              <a:t>i</a:t>
            </a:r>
            <a:r>
              <a:rPr sz="2800" spc="-35" dirty="0">
                <a:latin typeface="Calibri"/>
                <a:cs typeface="Calibri"/>
              </a:rPr>
              <a:t>f</a:t>
            </a:r>
            <a:r>
              <a:rPr sz="2800" spc="-75" dirty="0">
                <a:latin typeface="Calibri"/>
                <a:cs typeface="Calibri"/>
              </a:rPr>
              <a:t>f</a:t>
            </a:r>
            <a:r>
              <a:rPr sz="2800" spc="-10" dirty="0">
                <a:latin typeface="Calibri"/>
                <a:cs typeface="Calibri"/>
              </a:rPr>
              <a:t>e</a:t>
            </a:r>
            <a:r>
              <a:rPr sz="2800" spc="-5" dirty="0">
                <a:latin typeface="Calibri"/>
                <a:cs typeface="Calibri"/>
              </a:rPr>
              <a:t>r</a:t>
            </a:r>
            <a:r>
              <a:rPr sz="2800" dirty="0">
                <a:latin typeface="Calibri"/>
                <a:cs typeface="Calibri"/>
              </a:rPr>
              <a:t>?	</a:t>
            </a:r>
            <a:r>
              <a:rPr sz="2800" spc="-5" dirty="0">
                <a:latin typeface="Calibri"/>
                <a:cs typeface="Calibri"/>
              </a:rPr>
              <a:t>W</a:t>
            </a:r>
            <a:r>
              <a:rPr sz="2800" spc="-50" dirty="0">
                <a:latin typeface="Calibri"/>
                <a:cs typeface="Calibri"/>
              </a:rPr>
              <a:t>h</a:t>
            </a:r>
            <a:r>
              <a:rPr sz="2800" dirty="0">
                <a:latin typeface="Calibri"/>
                <a:cs typeface="Calibri"/>
              </a:rPr>
              <a:t>y  </a:t>
            </a:r>
            <a:r>
              <a:rPr sz="2800" spc="-5" dirty="0">
                <a:latin typeface="Calibri"/>
                <a:cs typeface="Calibri"/>
              </a:rPr>
              <a:t>could this </a:t>
            </a:r>
            <a:r>
              <a:rPr sz="2800" dirty="0">
                <a:latin typeface="Calibri"/>
                <a:cs typeface="Calibri"/>
              </a:rPr>
              <a:t>be</a:t>
            </a:r>
            <a:r>
              <a:rPr sz="2800" spc="15" dirty="0">
                <a:latin typeface="Calibri"/>
                <a:cs typeface="Calibri"/>
              </a:rPr>
              <a:t> </a:t>
            </a:r>
            <a:r>
              <a:rPr sz="2800" spc="-5" dirty="0">
                <a:latin typeface="Calibri"/>
                <a:cs typeface="Calibri"/>
              </a:rPr>
              <a:t>so?</a:t>
            </a:r>
            <a:endParaRPr sz="2800">
              <a:latin typeface="Calibri"/>
              <a:cs typeface="Calibri"/>
            </a:endParaRPr>
          </a:p>
          <a:p>
            <a:pPr marL="241300" marR="5080" indent="-228600" algn="just">
              <a:lnSpc>
                <a:spcPct val="79300"/>
              </a:lnSpc>
              <a:spcBef>
                <a:spcPts val="1075"/>
              </a:spcBef>
              <a:buFont typeface="Arial"/>
              <a:buChar char="•"/>
              <a:tabLst>
                <a:tab pos="241300" algn="l"/>
              </a:tabLst>
            </a:pPr>
            <a:r>
              <a:rPr sz="2800" spc="-15" dirty="0">
                <a:latin typeface="Calibri"/>
                <a:cs typeface="Calibri"/>
              </a:rPr>
              <a:t>Are there </a:t>
            </a:r>
            <a:r>
              <a:rPr sz="2800" spc="-20" dirty="0">
                <a:latin typeface="Calibri"/>
                <a:cs typeface="Calibri"/>
              </a:rPr>
              <a:t>any </a:t>
            </a:r>
            <a:r>
              <a:rPr sz="2800" spc="-10" dirty="0">
                <a:latin typeface="Calibri"/>
                <a:cs typeface="Calibri"/>
              </a:rPr>
              <a:t>glaring </a:t>
            </a:r>
            <a:r>
              <a:rPr sz="2800" spc="-5" dirty="0">
                <a:latin typeface="Calibri"/>
                <a:cs typeface="Calibri"/>
              </a:rPr>
              <a:t>omissions or </a:t>
            </a:r>
            <a:r>
              <a:rPr sz="2800" dirty="0">
                <a:latin typeface="Calibri"/>
                <a:cs typeface="Calibri"/>
              </a:rPr>
              <a:t>a </a:t>
            </a:r>
            <a:r>
              <a:rPr sz="2800" spc="-5" dirty="0">
                <a:latin typeface="Calibri"/>
                <a:cs typeface="Calibri"/>
              </a:rPr>
              <a:t>subtle lack of full </a:t>
            </a:r>
            <a:r>
              <a:rPr sz="2800" spc="-15" dirty="0">
                <a:latin typeface="Calibri"/>
                <a:cs typeface="Calibri"/>
              </a:rPr>
              <a:t>details available  </a:t>
            </a:r>
            <a:r>
              <a:rPr sz="2800" spc="-5" dirty="0">
                <a:latin typeface="Calibri"/>
                <a:cs typeface="Calibri"/>
              </a:rPr>
              <a:t>in the </a:t>
            </a:r>
            <a:r>
              <a:rPr sz="2800" dirty="0">
                <a:latin typeface="Calibri"/>
                <a:cs typeface="Calibri"/>
              </a:rPr>
              <a:t>PR? </a:t>
            </a:r>
            <a:r>
              <a:rPr sz="2800" spc="-10" dirty="0">
                <a:latin typeface="Calibri"/>
                <a:cs typeface="Calibri"/>
              </a:rPr>
              <a:t>What question could </a:t>
            </a:r>
            <a:r>
              <a:rPr sz="2800" spc="-15" dirty="0">
                <a:latin typeface="Calibri"/>
                <a:cs typeface="Calibri"/>
              </a:rPr>
              <a:t>you </a:t>
            </a:r>
            <a:r>
              <a:rPr sz="2800" spc="-5" dirty="0">
                <a:latin typeface="Calibri"/>
                <a:cs typeface="Calibri"/>
              </a:rPr>
              <a:t>ask which </a:t>
            </a:r>
            <a:r>
              <a:rPr sz="2800" spc="-10" dirty="0">
                <a:latin typeface="Calibri"/>
                <a:cs typeface="Calibri"/>
              </a:rPr>
              <a:t>can politely </a:t>
            </a:r>
            <a:r>
              <a:rPr sz="2800" spc="-20" dirty="0">
                <a:latin typeface="Calibri"/>
                <a:cs typeface="Calibri"/>
              </a:rPr>
              <a:t>reveal </a:t>
            </a:r>
            <a:r>
              <a:rPr sz="2800" spc="-10" dirty="0">
                <a:latin typeface="Calibri"/>
                <a:cs typeface="Calibri"/>
              </a:rPr>
              <a:t>that  </a:t>
            </a:r>
            <a:r>
              <a:rPr sz="2800" spc="-5" dirty="0">
                <a:latin typeface="Calibri"/>
                <a:cs typeface="Calibri"/>
              </a:rPr>
              <a:t>lack of </a:t>
            </a:r>
            <a:r>
              <a:rPr sz="2800" spc="-30" dirty="0">
                <a:latin typeface="Calibri"/>
                <a:cs typeface="Calibri"/>
              </a:rPr>
              <a:t>clarity, </a:t>
            </a:r>
            <a:r>
              <a:rPr sz="2800" spc="-5" dirty="0">
                <a:latin typeface="Calibri"/>
                <a:cs typeface="Calibri"/>
              </a:rPr>
              <a:t>or </a:t>
            </a:r>
            <a:r>
              <a:rPr sz="2800" spc="-10" dirty="0">
                <a:latin typeface="Calibri"/>
                <a:cs typeface="Calibri"/>
              </a:rPr>
              <a:t>confirm that </a:t>
            </a:r>
            <a:r>
              <a:rPr sz="2800" dirty="0">
                <a:latin typeface="Calibri"/>
                <a:cs typeface="Calibri"/>
              </a:rPr>
              <a:t>no </a:t>
            </a:r>
            <a:r>
              <a:rPr sz="2800" spc="-15" dirty="0">
                <a:latin typeface="Calibri"/>
                <a:cs typeface="Calibri"/>
              </a:rPr>
              <a:t>more information </a:t>
            </a:r>
            <a:r>
              <a:rPr sz="2800" spc="-10" dirty="0">
                <a:latin typeface="Calibri"/>
                <a:cs typeface="Calibri"/>
              </a:rPr>
              <a:t>will </a:t>
            </a:r>
            <a:r>
              <a:rPr sz="2800" dirty="0">
                <a:latin typeface="Calibri"/>
                <a:cs typeface="Calibri"/>
              </a:rPr>
              <a:t>be </a:t>
            </a:r>
            <a:r>
              <a:rPr sz="2800" spc="-15" dirty="0">
                <a:latin typeface="Calibri"/>
                <a:cs typeface="Calibri"/>
              </a:rPr>
              <a:t>provided </a:t>
            </a:r>
            <a:r>
              <a:rPr sz="2800" spc="-5" dirty="0">
                <a:latin typeface="Calibri"/>
                <a:cs typeface="Calibri"/>
              </a:rPr>
              <a:t>in  </a:t>
            </a:r>
            <a:r>
              <a:rPr sz="2800" spc="-10" dirty="0">
                <a:latin typeface="Calibri"/>
                <a:cs typeface="Calibri"/>
              </a:rPr>
              <a:t>that</a:t>
            </a:r>
            <a:r>
              <a:rPr sz="2800" spc="-5" dirty="0">
                <a:latin typeface="Calibri"/>
                <a:cs typeface="Calibri"/>
              </a:rPr>
              <a:t> </a:t>
            </a:r>
            <a:r>
              <a:rPr sz="2800" spc="-15" dirty="0">
                <a:latin typeface="Calibri"/>
                <a:cs typeface="Calibri"/>
              </a:rPr>
              <a:t>area.</a:t>
            </a:r>
            <a:endParaRPr sz="2800">
              <a:latin typeface="Calibri"/>
              <a:cs typeface="Calibri"/>
            </a:endParaRPr>
          </a:p>
          <a:p>
            <a:pPr marL="241300" marR="502284" indent="-228600">
              <a:lnSpc>
                <a:spcPct val="80400"/>
              </a:lnSpc>
              <a:spcBef>
                <a:spcPts val="995"/>
              </a:spcBef>
              <a:buFont typeface="Arial"/>
              <a:buChar char="•"/>
              <a:tabLst>
                <a:tab pos="241300" algn="l"/>
              </a:tabLst>
            </a:pPr>
            <a:r>
              <a:rPr sz="2800" dirty="0">
                <a:latin typeface="Calibri"/>
                <a:cs typeface="Calibri"/>
              </a:rPr>
              <a:t>Ask a </a:t>
            </a:r>
            <a:r>
              <a:rPr sz="2800" spc="-10" dirty="0">
                <a:latin typeface="Calibri"/>
                <a:cs typeface="Calibri"/>
              </a:rPr>
              <a:t>question </a:t>
            </a:r>
            <a:r>
              <a:rPr sz="2800" spc="-5" dirty="0">
                <a:latin typeface="Calibri"/>
                <a:cs typeface="Calibri"/>
              </a:rPr>
              <a:t>based on the </a:t>
            </a:r>
            <a:r>
              <a:rPr sz="2800" spc="-15" dirty="0">
                <a:latin typeface="Calibri"/>
                <a:cs typeface="Calibri"/>
              </a:rPr>
              <a:t>central issue/argument </a:t>
            </a:r>
            <a:r>
              <a:rPr sz="2800" spc="-10" dirty="0">
                <a:latin typeface="Calibri"/>
                <a:cs typeface="Calibri"/>
              </a:rPr>
              <a:t>coming </a:t>
            </a:r>
            <a:r>
              <a:rPr sz="2800" spc="-5" dirty="0">
                <a:latin typeface="Calibri"/>
                <a:cs typeface="Calibri"/>
              </a:rPr>
              <a:t>out of  the </a:t>
            </a:r>
            <a:r>
              <a:rPr sz="2800" spc="-10" dirty="0">
                <a:latin typeface="Calibri"/>
                <a:cs typeface="Calibri"/>
              </a:rPr>
              <a:t>press release </a:t>
            </a:r>
            <a:r>
              <a:rPr sz="2800" dirty="0">
                <a:latin typeface="Calibri"/>
                <a:cs typeface="Calibri"/>
              </a:rPr>
              <a:t>so </a:t>
            </a:r>
            <a:r>
              <a:rPr sz="2800" spc="-15" dirty="0">
                <a:latin typeface="Calibri"/>
                <a:cs typeface="Calibri"/>
              </a:rPr>
              <a:t>you </a:t>
            </a:r>
            <a:r>
              <a:rPr sz="2800" spc="-10" dirty="0">
                <a:latin typeface="Calibri"/>
                <a:cs typeface="Calibri"/>
              </a:rPr>
              <a:t>can </a:t>
            </a:r>
            <a:r>
              <a:rPr sz="2800" spc="-20" dirty="0">
                <a:latin typeface="Calibri"/>
                <a:cs typeface="Calibri"/>
              </a:rPr>
              <a:t>get </a:t>
            </a:r>
            <a:r>
              <a:rPr sz="2800" dirty="0">
                <a:latin typeface="Calibri"/>
                <a:cs typeface="Calibri"/>
              </a:rPr>
              <a:t>a </a:t>
            </a:r>
            <a:r>
              <a:rPr sz="2800" spc="-10" dirty="0">
                <a:latin typeface="Calibri"/>
                <a:cs typeface="Calibri"/>
              </a:rPr>
              <a:t>direct quote </a:t>
            </a:r>
            <a:r>
              <a:rPr sz="2800" spc="-15" dirty="0">
                <a:latin typeface="Calibri"/>
                <a:cs typeface="Calibri"/>
              </a:rPr>
              <a:t>from </a:t>
            </a:r>
            <a:r>
              <a:rPr sz="2800" spc="-5" dirty="0">
                <a:latin typeface="Calibri"/>
                <a:cs typeface="Calibri"/>
              </a:rPr>
              <a:t>the  </a:t>
            </a:r>
            <a:r>
              <a:rPr sz="2800" spc="-15" dirty="0">
                <a:latin typeface="Calibri"/>
                <a:cs typeface="Calibri"/>
              </a:rPr>
              <a:t>spokesperson.</a:t>
            </a:r>
            <a:endParaRPr sz="2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4570" y="570174"/>
            <a:ext cx="9162859" cy="467500"/>
          </a:xfrm>
          <a:prstGeom prst="rect">
            <a:avLst/>
          </a:prstGeom>
        </p:spPr>
        <p:txBody>
          <a:bodyPr vert="horz" wrap="square" lIns="0" tIns="56515" rIns="0" bIns="0" rtlCol="0">
            <a:spAutoFit/>
          </a:bodyPr>
          <a:lstStyle/>
          <a:p>
            <a:pPr marL="2200910" marR="5080" indent="-2188845">
              <a:lnSpc>
                <a:spcPts val="3000"/>
              </a:lnSpc>
              <a:spcBef>
                <a:spcPts val="445"/>
              </a:spcBef>
            </a:pPr>
            <a:r>
              <a:rPr lang="en-NZ" sz="3600" b="1" spc="-5" dirty="0" smtClean="0"/>
              <a:t>NEXT WEEK – NEWSWRITING EXERCISE</a:t>
            </a:r>
            <a:endParaRPr sz="3600" b="1" spc="0" dirty="0"/>
          </a:p>
        </p:txBody>
      </p:sp>
      <p:sp>
        <p:nvSpPr>
          <p:cNvPr id="3" name="object 3"/>
          <p:cNvSpPr txBox="1"/>
          <p:nvPr/>
        </p:nvSpPr>
        <p:spPr>
          <a:xfrm>
            <a:off x="916939" y="1716532"/>
            <a:ext cx="9882505" cy="4652556"/>
          </a:xfrm>
          <a:prstGeom prst="rect">
            <a:avLst/>
          </a:prstGeom>
        </p:spPr>
        <p:txBody>
          <a:bodyPr vert="horz" wrap="square" lIns="0" tIns="91440" rIns="0" bIns="0" rtlCol="0">
            <a:spAutoFit/>
          </a:bodyPr>
          <a:lstStyle/>
          <a:p>
            <a:pPr marL="241300" indent="-228600">
              <a:lnSpc>
                <a:spcPct val="100000"/>
              </a:lnSpc>
              <a:spcBef>
                <a:spcPts val="720"/>
              </a:spcBef>
              <a:buFont typeface="Arial"/>
              <a:buChar char="•"/>
              <a:tabLst>
                <a:tab pos="241300" algn="l"/>
              </a:tabLst>
            </a:pPr>
            <a:r>
              <a:rPr lang="en-NZ" sz="2800" dirty="0" smtClean="0">
                <a:latin typeface="Calibri"/>
                <a:cs typeface="Calibri"/>
              </a:rPr>
              <a:t>Newsmaker – David Seymour, ACT Party Leader and Epsom MP</a:t>
            </a:r>
            <a:endParaRPr sz="2800" dirty="0">
              <a:latin typeface="Calibri"/>
              <a:cs typeface="Calibri"/>
            </a:endParaRPr>
          </a:p>
          <a:p>
            <a:pPr marL="241300" marR="454659" indent="-228600">
              <a:lnSpc>
                <a:spcPts val="3000"/>
              </a:lnSpc>
              <a:spcBef>
                <a:spcPts val="1025"/>
              </a:spcBef>
              <a:buFont typeface="Arial"/>
              <a:buChar char="•"/>
              <a:tabLst>
                <a:tab pos="241300" algn="l"/>
              </a:tabLst>
            </a:pPr>
            <a:r>
              <a:rPr lang="en-NZ" sz="2800" spc="-25" dirty="0" smtClean="0">
                <a:latin typeface="Calibri"/>
                <a:cs typeface="Calibri"/>
              </a:rPr>
              <a:t>Press release will be made available 24 hours before the press conference</a:t>
            </a:r>
            <a:endParaRPr sz="2800" dirty="0">
              <a:latin typeface="Calibri"/>
              <a:cs typeface="Calibri"/>
            </a:endParaRPr>
          </a:p>
          <a:p>
            <a:pPr marL="241300" indent="-228600">
              <a:lnSpc>
                <a:spcPct val="100000"/>
              </a:lnSpc>
              <a:spcBef>
                <a:spcPts val="705"/>
              </a:spcBef>
              <a:buFont typeface="Arial"/>
              <a:buChar char="•"/>
              <a:tabLst>
                <a:tab pos="241300" algn="l"/>
              </a:tabLst>
            </a:pPr>
            <a:r>
              <a:rPr lang="en-NZ" sz="2800" spc="-25" dirty="0" smtClean="0">
                <a:latin typeface="Calibri"/>
                <a:cs typeface="Calibri"/>
              </a:rPr>
              <a:t>David Seymour will conduct an online press conference via Zoom at 1 pm Monday May 11 – make sure you’re logged on to Zoom by 12.50 at the latest</a:t>
            </a:r>
            <a:endParaRPr sz="2800" dirty="0">
              <a:latin typeface="Calibri"/>
              <a:cs typeface="Calibri"/>
            </a:endParaRPr>
          </a:p>
          <a:p>
            <a:pPr marL="241300" marR="5080" indent="-228600">
              <a:lnSpc>
                <a:spcPts val="3000"/>
              </a:lnSpc>
              <a:spcBef>
                <a:spcPts val="1050"/>
              </a:spcBef>
              <a:buFont typeface="Arial"/>
              <a:buChar char="•"/>
              <a:tabLst>
                <a:tab pos="241300" algn="l"/>
              </a:tabLst>
            </a:pPr>
            <a:r>
              <a:rPr lang="en-NZ" sz="2800" dirty="0" smtClean="0">
                <a:latin typeface="Calibri"/>
                <a:cs typeface="Calibri"/>
              </a:rPr>
              <a:t>Students will then ask him follow-up questions – submit via Zoom Q and A (text) first, then we’ll go to you in vision</a:t>
            </a:r>
            <a:endParaRPr sz="2800" dirty="0">
              <a:latin typeface="Calibri"/>
              <a:cs typeface="Calibri"/>
            </a:endParaRPr>
          </a:p>
          <a:p>
            <a:pPr marL="241300" indent="-228600">
              <a:lnSpc>
                <a:spcPct val="100000"/>
              </a:lnSpc>
              <a:spcBef>
                <a:spcPts val="605"/>
              </a:spcBef>
              <a:buFont typeface="Arial"/>
              <a:buChar char="•"/>
              <a:tabLst>
                <a:tab pos="241300" algn="l"/>
              </a:tabLst>
            </a:pPr>
            <a:r>
              <a:rPr lang="en-NZ" sz="2800" spc="-5" dirty="0" smtClean="0">
                <a:latin typeface="Calibri"/>
                <a:cs typeface="Calibri"/>
              </a:rPr>
              <a:t>You’ll then have 24 hours to write a 10-12 paragraph news story in a Word document and upload it to Canvas</a:t>
            </a:r>
            <a:endParaRPr sz="2800" dirty="0">
              <a:latin typeface="Calibri"/>
              <a:cs typeface="Calibri"/>
            </a:endParaRPr>
          </a:p>
        </p:txBody>
      </p:sp>
    </p:spTree>
    <p:extLst>
      <p:ext uri="{BB962C8B-B14F-4D97-AF65-F5344CB8AC3E}">
        <p14:creationId xmlns:p14="http://schemas.microsoft.com/office/powerpoint/2010/main" val="3443991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4570" y="570174"/>
            <a:ext cx="9162859" cy="441788"/>
          </a:xfrm>
          <a:prstGeom prst="rect">
            <a:avLst/>
          </a:prstGeom>
        </p:spPr>
        <p:txBody>
          <a:bodyPr vert="horz" wrap="square" lIns="0" tIns="56515" rIns="0" bIns="0" rtlCol="0">
            <a:spAutoFit/>
          </a:bodyPr>
          <a:lstStyle/>
          <a:p>
            <a:pPr marL="2200910" marR="5080" indent="-2188845">
              <a:lnSpc>
                <a:spcPts val="3000"/>
              </a:lnSpc>
              <a:spcBef>
                <a:spcPts val="445"/>
              </a:spcBef>
            </a:pPr>
            <a:r>
              <a:rPr lang="en-NZ" sz="3600" b="1" spc="-5" dirty="0" smtClean="0"/>
              <a:t>NEXT WEEK – PRESS CONFERENCE</a:t>
            </a:r>
            <a:endParaRPr sz="3600" b="1" spc="0" dirty="0"/>
          </a:p>
        </p:txBody>
      </p:sp>
      <p:sp>
        <p:nvSpPr>
          <p:cNvPr id="3" name="object 3"/>
          <p:cNvSpPr txBox="1"/>
          <p:nvPr/>
        </p:nvSpPr>
        <p:spPr>
          <a:xfrm>
            <a:off x="916939" y="1716532"/>
            <a:ext cx="9882505" cy="5711820"/>
          </a:xfrm>
          <a:prstGeom prst="rect">
            <a:avLst/>
          </a:prstGeom>
        </p:spPr>
        <p:txBody>
          <a:bodyPr vert="horz" wrap="square" lIns="0" tIns="91440" rIns="0" bIns="0" rtlCol="0">
            <a:spAutoFit/>
          </a:bodyPr>
          <a:lstStyle/>
          <a:p>
            <a:pPr marL="241300" indent="-228600">
              <a:lnSpc>
                <a:spcPct val="100000"/>
              </a:lnSpc>
              <a:spcBef>
                <a:spcPts val="720"/>
              </a:spcBef>
              <a:buFont typeface="Arial"/>
              <a:buChar char="•"/>
              <a:tabLst>
                <a:tab pos="241300" algn="l"/>
              </a:tabLst>
            </a:pPr>
            <a:r>
              <a:rPr lang="en-NZ" sz="2800" dirty="0" smtClean="0">
                <a:latin typeface="Calibri"/>
                <a:cs typeface="Calibri"/>
              </a:rPr>
              <a:t>The press </a:t>
            </a:r>
            <a:r>
              <a:rPr lang="en-NZ" sz="2800" dirty="0"/>
              <a:t>release will provide details on the ‘timely issue’ to be discussed at the press conference</a:t>
            </a:r>
            <a:r>
              <a:rPr lang="en-NZ" sz="2800" dirty="0" smtClean="0"/>
              <a:t>.</a:t>
            </a:r>
          </a:p>
          <a:p>
            <a:pPr marL="241300" indent="-228600">
              <a:spcBef>
                <a:spcPts val="720"/>
              </a:spcBef>
              <a:buFont typeface="Arial"/>
              <a:buChar char="•"/>
              <a:tabLst>
                <a:tab pos="241300" algn="l"/>
              </a:tabLst>
            </a:pPr>
            <a:r>
              <a:rPr lang="en-NZ" sz="2800" dirty="0"/>
              <a:t>The presentation will last about 20 minutes and will provide more in-depth information about the ‘timely issue’.</a:t>
            </a:r>
          </a:p>
          <a:p>
            <a:pPr marL="241300" indent="-228600">
              <a:spcBef>
                <a:spcPts val="720"/>
              </a:spcBef>
              <a:buFont typeface="Arial"/>
              <a:buChar char="•"/>
              <a:tabLst>
                <a:tab pos="241300" algn="l"/>
              </a:tabLst>
            </a:pPr>
            <a:r>
              <a:rPr lang="en-NZ" sz="2800" dirty="0"/>
              <a:t>Student question time: 10-15 mins – conducted as per media practice.</a:t>
            </a:r>
          </a:p>
          <a:p>
            <a:pPr marL="241300" indent="-228600">
              <a:spcBef>
                <a:spcPts val="720"/>
              </a:spcBef>
              <a:buFont typeface="Arial"/>
              <a:buChar char="•"/>
              <a:tabLst>
                <a:tab pos="241300" algn="l"/>
              </a:tabLst>
            </a:pPr>
            <a:r>
              <a:rPr lang="en-NZ" sz="2800" dirty="0"/>
              <a:t>You can ask your questions based on the content of the press release and the Press Conference - submit these on the Q and A function in Zoom, and you'll then be called upon to put your question to David Seymour. </a:t>
            </a:r>
            <a:endParaRPr lang="en-NZ" sz="2800" dirty="0" smtClean="0"/>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sz="2800" dirty="0">
              <a:latin typeface="Calibri"/>
              <a:cs typeface="Calibri"/>
            </a:endParaRPr>
          </a:p>
        </p:txBody>
      </p:sp>
    </p:spTree>
    <p:extLst>
      <p:ext uri="{BB962C8B-B14F-4D97-AF65-F5344CB8AC3E}">
        <p14:creationId xmlns:p14="http://schemas.microsoft.com/office/powerpoint/2010/main" val="37645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1774189" cy="695960"/>
          </a:xfrm>
          <a:prstGeom prst="rect">
            <a:avLst/>
          </a:prstGeom>
        </p:spPr>
        <p:txBody>
          <a:bodyPr vert="horz" wrap="square" lIns="0" tIns="12700" rIns="0" bIns="0" rtlCol="0">
            <a:spAutoFit/>
          </a:bodyPr>
          <a:lstStyle/>
          <a:p>
            <a:pPr marL="12700">
              <a:lnSpc>
                <a:spcPct val="100000"/>
              </a:lnSpc>
              <a:spcBef>
                <a:spcPts val="100"/>
              </a:spcBef>
            </a:pPr>
            <a:r>
              <a:rPr sz="4400" spc="-15" dirty="0"/>
              <a:t>Sources</a:t>
            </a:r>
            <a:endParaRPr sz="4400"/>
          </a:p>
        </p:txBody>
      </p:sp>
      <p:sp>
        <p:nvSpPr>
          <p:cNvPr id="3" name="object 3"/>
          <p:cNvSpPr txBox="1"/>
          <p:nvPr/>
        </p:nvSpPr>
        <p:spPr>
          <a:xfrm>
            <a:off x="251734" y="2238756"/>
            <a:ext cx="10004425" cy="434467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600" b="1" spc="-10" dirty="0">
                <a:latin typeface="Calibri"/>
                <a:cs typeface="Calibri"/>
              </a:rPr>
              <a:t>News </a:t>
            </a:r>
            <a:r>
              <a:rPr sz="2600" b="1" spc="-5" dirty="0">
                <a:latin typeface="Calibri"/>
                <a:cs typeface="Calibri"/>
              </a:rPr>
              <a:t>comes </a:t>
            </a:r>
            <a:r>
              <a:rPr sz="2600" b="1" spc="-10" dirty="0">
                <a:latin typeface="Calibri"/>
                <a:cs typeface="Calibri"/>
              </a:rPr>
              <a:t>from </a:t>
            </a:r>
            <a:r>
              <a:rPr sz="2600" b="1" spc="-5" dirty="0">
                <a:latin typeface="Calibri"/>
                <a:cs typeface="Calibri"/>
              </a:rPr>
              <a:t>people</a:t>
            </a:r>
            <a:r>
              <a:rPr sz="2600" b="1" spc="10" dirty="0">
                <a:latin typeface="Calibri"/>
                <a:cs typeface="Calibri"/>
              </a:rPr>
              <a:t> </a:t>
            </a:r>
            <a:r>
              <a:rPr sz="2600" b="1" spc="-5" dirty="0">
                <a:latin typeface="Calibri"/>
                <a:cs typeface="Calibri"/>
              </a:rPr>
              <a:t>because:</a:t>
            </a:r>
            <a:endParaRPr sz="2600">
              <a:latin typeface="Calibri"/>
              <a:cs typeface="Calibri"/>
            </a:endParaRPr>
          </a:p>
          <a:p>
            <a:pPr marL="241300" indent="-228600">
              <a:lnSpc>
                <a:spcPct val="100000"/>
              </a:lnSpc>
              <a:spcBef>
                <a:spcPts val="70"/>
              </a:spcBef>
              <a:buFont typeface="Arial"/>
              <a:buChar char="•"/>
              <a:tabLst>
                <a:tab pos="241300" algn="l"/>
              </a:tabLst>
            </a:pPr>
            <a:r>
              <a:rPr sz="2600" dirty="0">
                <a:latin typeface="Calibri"/>
                <a:cs typeface="Calibri"/>
              </a:rPr>
              <a:t>Of </a:t>
            </a:r>
            <a:r>
              <a:rPr sz="2600" spc="-5" dirty="0">
                <a:latin typeface="Calibri"/>
                <a:cs typeface="Calibri"/>
              </a:rPr>
              <a:t>their </a:t>
            </a:r>
            <a:r>
              <a:rPr sz="2600" dirty="0">
                <a:latin typeface="Calibri"/>
                <a:cs typeface="Calibri"/>
              </a:rPr>
              <a:t>job </a:t>
            </a:r>
            <a:r>
              <a:rPr sz="2600" spc="-10" dirty="0">
                <a:latin typeface="Calibri"/>
                <a:cs typeface="Calibri"/>
              </a:rPr>
              <a:t>(official </a:t>
            </a:r>
            <a:r>
              <a:rPr sz="2600" spc="-15" dirty="0">
                <a:latin typeface="Calibri"/>
                <a:cs typeface="Calibri"/>
              </a:rPr>
              <a:t>spokesperson </a:t>
            </a:r>
            <a:r>
              <a:rPr sz="2600" dirty="0">
                <a:latin typeface="Calibri"/>
                <a:cs typeface="Calibri"/>
              </a:rPr>
              <a:t>or</a:t>
            </a:r>
            <a:r>
              <a:rPr sz="2600" spc="10" dirty="0">
                <a:latin typeface="Calibri"/>
                <a:cs typeface="Calibri"/>
              </a:rPr>
              <a:t> </a:t>
            </a:r>
            <a:r>
              <a:rPr sz="2600" spc="-10" dirty="0">
                <a:latin typeface="Calibri"/>
                <a:cs typeface="Calibri"/>
              </a:rPr>
              <a:t>expert)</a:t>
            </a:r>
            <a:endParaRPr sz="2600">
              <a:latin typeface="Calibri"/>
              <a:cs typeface="Calibri"/>
            </a:endParaRPr>
          </a:p>
          <a:p>
            <a:pPr marL="241300" indent="-228600">
              <a:lnSpc>
                <a:spcPct val="100000"/>
              </a:lnSpc>
              <a:spcBef>
                <a:spcPts val="70"/>
              </a:spcBef>
              <a:buFont typeface="Arial"/>
              <a:buChar char="•"/>
              <a:tabLst>
                <a:tab pos="241300" algn="l"/>
              </a:tabLst>
            </a:pPr>
            <a:r>
              <a:rPr sz="2600" dirty="0">
                <a:latin typeface="Calibri"/>
                <a:cs typeface="Calibri"/>
              </a:rPr>
              <a:t>Of </a:t>
            </a:r>
            <a:r>
              <a:rPr sz="2600" spc="-10" dirty="0">
                <a:latin typeface="Calibri"/>
                <a:cs typeface="Calibri"/>
              </a:rPr>
              <a:t>what they </a:t>
            </a:r>
            <a:r>
              <a:rPr sz="2600" spc="-20" dirty="0">
                <a:latin typeface="Calibri"/>
                <a:cs typeface="Calibri"/>
              </a:rPr>
              <a:t>have</a:t>
            </a:r>
            <a:r>
              <a:rPr sz="2600" spc="-10" dirty="0">
                <a:latin typeface="Calibri"/>
                <a:cs typeface="Calibri"/>
              </a:rPr>
              <a:t> </a:t>
            </a:r>
            <a:r>
              <a:rPr sz="2600" spc="-5" dirty="0">
                <a:latin typeface="Calibri"/>
                <a:cs typeface="Calibri"/>
              </a:rPr>
              <a:t>accomplished</a:t>
            </a:r>
            <a:endParaRPr sz="2600">
              <a:latin typeface="Calibri"/>
              <a:cs typeface="Calibri"/>
            </a:endParaRPr>
          </a:p>
          <a:p>
            <a:pPr marL="241300" indent="-228600">
              <a:lnSpc>
                <a:spcPct val="100000"/>
              </a:lnSpc>
              <a:spcBef>
                <a:spcPts val="100"/>
              </a:spcBef>
              <a:buFont typeface="Arial"/>
              <a:buChar char="•"/>
              <a:tabLst>
                <a:tab pos="241300" algn="l"/>
              </a:tabLst>
            </a:pPr>
            <a:r>
              <a:rPr sz="2600" spc="-10" dirty="0">
                <a:latin typeface="Calibri"/>
                <a:cs typeface="Calibri"/>
              </a:rPr>
              <a:t>They are </a:t>
            </a:r>
            <a:r>
              <a:rPr sz="2600" dirty="0">
                <a:latin typeface="Calibri"/>
                <a:cs typeface="Calibri"/>
              </a:rPr>
              <a:t>a </a:t>
            </a:r>
            <a:r>
              <a:rPr sz="2600" spc="-5" dirty="0">
                <a:latin typeface="Calibri"/>
                <a:cs typeface="Calibri"/>
              </a:rPr>
              <a:t>witness </a:t>
            </a:r>
            <a:r>
              <a:rPr sz="2600" spc="-15" dirty="0">
                <a:latin typeface="Calibri"/>
                <a:cs typeface="Calibri"/>
              </a:rPr>
              <a:t>to </a:t>
            </a:r>
            <a:r>
              <a:rPr sz="2600" spc="-5" dirty="0">
                <a:latin typeface="Calibri"/>
                <a:cs typeface="Calibri"/>
              </a:rPr>
              <a:t>something </a:t>
            </a:r>
            <a:r>
              <a:rPr sz="2600" spc="-10" dirty="0">
                <a:latin typeface="Calibri"/>
                <a:cs typeface="Calibri"/>
              </a:rPr>
              <a:t>important</a:t>
            </a:r>
            <a:r>
              <a:rPr sz="2600" spc="10" dirty="0">
                <a:latin typeface="Calibri"/>
                <a:cs typeface="Calibri"/>
              </a:rPr>
              <a:t> </a:t>
            </a:r>
            <a:r>
              <a:rPr sz="2600" spc="-5" dirty="0">
                <a:latin typeface="Calibri"/>
                <a:cs typeface="Calibri"/>
              </a:rPr>
              <a:t>happening</a:t>
            </a:r>
            <a:endParaRPr sz="2600">
              <a:latin typeface="Calibri"/>
              <a:cs typeface="Calibri"/>
            </a:endParaRPr>
          </a:p>
          <a:p>
            <a:pPr marL="241300" indent="-228600">
              <a:lnSpc>
                <a:spcPct val="100000"/>
              </a:lnSpc>
              <a:spcBef>
                <a:spcPts val="70"/>
              </a:spcBef>
              <a:buFont typeface="Arial"/>
              <a:buChar char="•"/>
              <a:tabLst>
                <a:tab pos="241300" algn="l"/>
              </a:tabLst>
            </a:pPr>
            <a:r>
              <a:rPr sz="2600" spc="-5" dirty="0">
                <a:latin typeface="Calibri"/>
                <a:cs typeface="Calibri"/>
              </a:rPr>
              <a:t>Something </a:t>
            </a:r>
            <a:r>
              <a:rPr sz="2600" spc="-10" dirty="0">
                <a:latin typeface="Calibri"/>
                <a:cs typeface="Calibri"/>
              </a:rPr>
              <a:t>important </a:t>
            </a:r>
            <a:r>
              <a:rPr sz="2600" spc="-5" dirty="0">
                <a:latin typeface="Calibri"/>
                <a:cs typeface="Calibri"/>
              </a:rPr>
              <a:t>has happened </a:t>
            </a:r>
            <a:r>
              <a:rPr sz="2600" spc="-15" dirty="0">
                <a:latin typeface="Calibri"/>
                <a:cs typeface="Calibri"/>
              </a:rPr>
              <a:t>to</a:t>
            </a:r>
            <a:r>
              <a:rPr sz="2600" spc="5" dirty="0">
                <a:latin typeface="Calibri"/>
                <a:cs typeface="Calibri"/>
              </a:rPr>
              <a:t> </a:t>
            </a:r>
            <a:r>
              <a:rPr sz="2600" spc="-5" dirty="0">
                <a:latin typeface="Calibri"/>
                <a:cs typeface="Calibri"/>
              </a:rPr>
              <a:t>them</a:t>
            </a:r>
            <a:endParaRPr sz="2600">
              <a:latin typeface="Calibri"/>
              <a:cs typeface="Calibri"/>
            </a:endParaRPr>
          </a:p>
          <a:p>
            <a:pPr marL="241300" indent="-228600">
              <a:lnSpc>
                <a:spcPct val="100000"/>
              </a:lnSpc>
              <a:spcBef>
                <a:spcPts val="70"/>
              </a:spcBef>
              <a:buFont typeface="Arial"/>
              <a:buChar char="•"/>
              <a:tabLst>
                <a:tab pos="241300" algn="l"/>
              </a:tabLst>
            </a:pPr>
            <a:r>
              <a:rPr sz="2600" spc="-10" dirty="0">
                <a:latin typeface="Calibri"/>
                <a:cs typeface="Calibri"/>
              </a:rPr>
              <a:t>They </a:t>
            </a:r>
            <a:r>
              <a:rPr sz="2600" spc="-5" dirty="0">
                <a:latin typeface="Calibri"/>
                <a:cs typeface="Calibri"/>
              </a:rPr>
              <a:t>know someone </a:t>
            </a:r>
            <a:r>
              <a:rPr sz="2600" dirty="0">
                <a:latin typeface="Calibri"/>
                <a:cs typeface="Calibri"/>
              </a:rPr>
              <a:t>or </a:t>
            </a:r>
            <a:r>
              <a:rPr sz="2600" spc="-5" dirty="0">
                <a:latin typeface="Calibri"/>
                <a:cs typeface="Calibri"/>
              </a:rPr>
              <a:t>something</a:t>
            </a:r>
            <a:r>
              <a:rPr sz="2600" spc="0" dirty="0">
                <a:latin typeface="Calibri"/>
                <a:cs typeface="Calibri"/>
              </a:rPr>
              <a:t> </a:t>
            </a:r>
            <a:r>
              <a:rPr sz="2600" spc="-10" dirty="0">
                <a:latin typeface="Calibri"/>
                <a:cs typeface="Calibri"/>
              </a:rPr>
              <a:t>important</a:t>
            </a:r>
            <a:endParaRPr sz="2600">
              <a:latin typeface="Calibri"/>
              <a:cs typeface="Calibri"/>
            </a:endParaRPr>
          </a:p>
          <a:p>
            <a:pPr marL="241300" indent="-228600">
              <a:lnSpc>
                <a:spcPct val="100000"/>
              </a:lnSpc>
              <a:spcBef>
                <a:spcPts val="5"/>
              </a:spcBef>
              <a:buFont typeface="Arial"/>
              <a:buChar char="•"/>
              <a:tabLst>
                <a:tab pos="241300" algn="l"/>
              </a:tabLst>
            </a:pPr>
            <a:r>
              <a:rPr sz="2600" spc="-10" dirty="0">
                <a:latin typeface="Calibri"/>
                <a:cs typeface="Calibri"/>
              </a:rPr>
              <a:t>They are </a:t>
            </a:r>
            <a:r>
              <a:rPr sz="2600" spc="-15" dirty="0">
                <a:latin typeface="Calibri"/>
                <a:cs typeface="Calibri"/>
              </a:rPr>
              <a:t>representative </a:t>
            </a:r>
            <a:r>
              <a:rPr sz="2600" dirty="0">
                <a:latin typeface="Calibri"/>
                <a:cs typeface="Calibri"/>
              </a:rPr>
              <a:t>of a </a:t>
            </a:r>
            <a:r>
              <a:rPr sz="2600" spc="-10" dirty="0">
                <a:latin typeface="Calibri"/>
                <a:cs typeface="Calibri"/>
              </a:rPr>
              <a:t>trend, </a:t>
            </a:r>
            <a:r>
              <a:rPr sz="2600" spc="-5" dirty="0">
                <a:latin typeface="Calibri"/>
                <a:cs typeface="Calibri"/>
              </a:rPr>
              <a:t>idea, opinion, particular</a:t>
            </a:r>
            <a:r>
              <a:rPr sz="2600" spc="25" dirty="0">
                <a:latin typeface="Calibri"/>
                <a:cs typeface="Calibri"/>
              </a:rPr>
              <a:t> </a:t>
            </a:r>
            <a:r>
              <a:rPr sz="2600" spc="-10" dirty="0">
                <a:latin typeface="Calibri"/>
                <a:cs typeface="Calibri"/>
              </a:rPr>
              <a:t>perspective</a:t>
            </a:r>
            <a:endParaRPr sz="2600">
              <a:latin typeface="Calibri"/>
              <a:cs typeface="Calibri"/>
            </a:endParaRPr>
          </a:p>
          <a:p>
            <a:pPr marL="241300" indent="-228600">
              <a:lnSpc>
                <a:spcPct val="100000"/>
              </a:lnSpc>
              <a:spcBef>
                <a:spcPts val="70"/>
              </a:spcBef>
              <a:buFont typeface="Arial"/>
              <a:buChar char="•"/>
              <a:tabLst>
                <a:tab pos="241300" algn="l"/>
              </a:tabLst>
            </a:pPr>
            <a:r>
              <a:rPr sz="2600" spc="-10" dirty="0">
                <a:latin typeface="Calibri"/>
                <a:cs typeface="Calibri"/>
              </a:rPr>
              <a:t>Give </a:t>
            </a:r>
            <a:r>
              <a:rPr sz="2600" spc="-5" dirty="0">
                <a:latin typeface="Calibri"/>
                <a:cs typeface="Calibri"/>
              </a:rPr>
              <a:t>journalists</a:t>
            </a:r>
            <a:r>
              <a:rPr sz="2600" spc="-10" dirty="0">
                <a:latin typeface="Calibri"/>
                <a:cs typeface="Calibri"/>
              </a:rPr>
              <a:t> tip-offs</a:t>
            </a:r>
            <a:endParaRPr sz="2600">
              <a:latin typeface="Calibri"/>
              <a:cs typeface="Calibri"/>
            </a:endParaRPr>
          </a:p>
          <a:p>
            <a:pPr marL="1061720" lvl="1" indent="-228600">
              <a:lnSpc>
                <a:spcPct val="100000"/>
              </a:lnSpc>
              <a:spcBef>
                <a:spcPts val="70"/>
              </a:spcBef>
              <a:buFont typeface="Arial"/>
              <a:buChar char="•"/>
              <a:tabLst>
                <a:tab pos="1062355" algn="l"/>
              </a:tabLst>
            </a:pPr>
            <a:r>
              <a:rPr sz="2600" b="1" spc="-10" dirty="0">
                <a:solidFill>
                  <a:srgbClr val="7030A0"/>
                </a:solidFill>
                <a:latin typeface="Calibri"/>
                <a:cs typeface="Calibri"/>
              </a:rPr>
              <a:t>They provide </a:t>
            </a:r>
            <a:r>
              <a:rPr sz="2600" b="1" spc="-5" dirty="0">
                <a:solidFill>
                  <a:srgbClr val="7030A0"/>
                </a:solidFill>
                <a:latin typeface="Calibri"/>
                <a:cs typeface="Calibri"/>
              </a:rPr>
              <a:t>journalists with </a:t>
            </a:r>
            <a:r>
              <a:rPr sz="2600" b="1" spc="-10" dirty="0">
                <a:solidFill>
                  <a:srgbClr val="7030A0"/>
                </a:solidFill>
                <a:latin typeface="Calibri"/>
                <a:cs typeface="Calibri"/>
              </a:rPr>
              <a:t>quotes </a:t>
            </a:r>
            <a:r>
              <a:rPr sz="2600" b="1" dirty="0">
                <a:solidFill>
                  <a:srgbClr val="7030A0"/>
                </a:solidFill>
                <a:latin typeface="Calibri"/>
                <a:cs typeface="Calibri"/>
              </a:rPr>
              <a:t>or </a:t>
            </a:r>
            <a:r>
              <a:rPr sz="2600" b="1" spc="-5" dirty="0">
                <a:solidFill>
                  <a:srgbClr val="7030A0"/>
                </a:solidFill>
                <a:latin typeface="Calibri"/>
                <a:cs typeface="Calibri"/>
              </a:rPr>
              <a:t>soundbites </a:t>
            </a:r>
            <a:r>
              <a:rPr sz="2600" b="1" spc="-15" dirty="0">
                <a:solidFill>
                  <a:srgbClr val="7030A0"/>
                </a:solidFill>
                <a:latin typeface="Calibri"/>
                <a:cs typeface="Calibri"/>
              </a:rPr>
              <a:t>for </a:t>
            </a:r>
            <a:r>
              <a:rPr sz="2600" b="1" spc="-5" dirty="0">
                <a:solidFill>
                  <a:srgbClr val="7030A0"/>
                </a:solidFill>
                <a:latin typeface="Calibri"/>
                <a:cs typeface="Calibri"/>
              </a:rPr>
              <a:t>their</a:t>
            </a:r>
            <a:r>
              <a:rPr sz="2600" b="1" spc="75" dirty="0">
                <a:solidFill>
                  <a:srgbClr val="7030A0"/>
                </a:solidFill>
                <a:latin typeface="Calibri"/>
                <a:cs typeface="Calibri"/>
              </a:rPr>
              <a:t> </a:t>
            </a:r>
            <a:r>
              <a:rPr sz="2600" b="1" spc="-15" dirty="0">
                <a:solidFill>
                  <a:srgbClr val="7030A0"/>
                </a:solidFill>
                <a:latin typeface="Calibri"/>
                <a:cs typeface="Calibri"/>
              </a:rPr>
              <a:t>story</a:t>
            </a:r>
            <a:endParaRPr sz="2600">
              <a:latin typeface="Calibri"/>
              <a:cs typeface="Calibri"/>
            </a:endParaRPr>
          </a:p>
          <a:p>
            <a:pPr marL="241300" marR="331470" indent="-228600">
              <a:lnSpc>
                <a:spcPct val="70000"/>
              </a:lnSpc>
              <a:spcBef>
                <a:spcPts val="1035"/>
              </a:spcBef>
              <a:buFont typeface="Arial"/>
              <a:buChar char="•"/>
              <a:tabLst>
                <a:tab pos="241300" algn="l"/>
              </a:tabLst>
            </a:pPr>
            <a:r>
              <a:rPr sz="2600" spc="-5" dirty="0">
                <a:latin typeface="Calibri"/>
                <a:cs typeface="Calibri"/>
              </a:rPr>
              <a:t>Journalists </a:t>
            </a:r>
            <a:r>
              <a:rPr sz="2600" spc="-20" dirty="0">
                <a:latin typeface="Calibri"/>
                <a:cs typeface="Calibri"/>
              </a:rPr>
              <a:t>have </a:t>
            </a:r>
            <a:r>
              <a:rPr sz="2600" dirty="0">
                <a:latin typeface="Calibri"/>
                <a:cs typeface="Calibri"/>
              </a:rPr>
              <a:t>a </a:t>
            </a:r>
            <a:r>
              <a:rPr sz="2600" spc="-35" dirty="0">
                <a:solidFill>
                  <a:srgbClr val="C00000"/>
                </a:solidFill>
                <a:latin typeface="Calibri"/>
                <a:cs typeface="Calibri"/>
              </a:rPr>
              <a:t>CONTACTS </a:t>
            </a:r>
            <a:r>
              <a:rPr sz="2600" spc="-10" dirty="0">
                <a:solidFill>
                  <a:srgbClr val="C00000"/>
                </a:solidFill>
                <a:latin typeface="Calibri"/>
                <a:cs typeface="Calibri"/>
              </a:rPr>
              <a:t>LIST </a:t>
            </a:r>
            <a:r>
              <a:rPr sz="2600" spc="-5" dirty="0">
                <a:solidFill>
                  <a:srgbClr val="0D0D0D"/>
                </a:solidFill>
                <a:latin typeface="Calibri"/>
                <a:cs typeface="Calibri"/>
              </a:rPr>
              <a:t>and do </a:t>
            </a:r>
            <a:r>
              <a:rPr sz="2600" dirty="0">
                <a:solidFill>
                  <a:srgbClr val="0D0D0D"/>
                </a:solidFill>
                <a:latin typeface="Calibri"/>
                <a:cs typeface="Calibri"/>
              </a:rPr>
              <a:t>a </a:t>
            </a:r>
            <a:r>
              <a:rPr sz="2600" spc="-5" dirty="0">
                <a:solidFill>
                  <a:srgbClr val="0D0D0D"/>
                </a:solidFill>
                <a:latin typeface="Calibri"/>
                <a:cs typeface="Calibri"/>
              </a:rPr>
              <a:t>‘ring </a:t>
            </a:r>
            <a:r>
              <a:rPr sz="2600" spc="-10" dirty="0">
                <a:solidFill>
                  <a:srgbClr val="0D0D0D"/>
                </a:solidFill>
                <a:latin typeface="Calibri"/>
                <a:cs typeface="Calibri"/>
              </a:rPr>
              <a:t>around’ </a:t>
            </a:r>
            <a:r>
              <a:rPr sz="2600" spc="-15" dirty="0">
                <a:solidFill>
                  <a:srgbClr val="0D0D0D"/>
                </a:solidFill>
                <a:latin typeface="Calibri"/>
                <a:cs typeface="Calibri"/>
              </a:rPr>
              <a:t>to </a:t>
            </a:r>
            <a:r>
              <a:rPr sz="2600" spc="-10" dirty="0">
                <a:solidFill>
                  <a:srgbClr val="0D0D0D"/>
                </a:solidFill>
                <a:latin typeface="Calibri"/>
                <a:cs typeface="Calibri"/>
              </a:rPr>
              <a:t>track </a:t>
            </a:r>
            <a:r>
              <a:rPr sz="2600" spc="-5" dirty="0">
                <a:solidFill>
                  <a:srgbClr val="0D0D0D"/>
                </a:solidFill>
                <a:latin typeface="Calibri"/>
                <a:cs typeface="Calibri"/>
              </a:rPr>
              <a:t>down  </a:t>
            </a:r>
            <a:r>
              <a:rPr sz="2600" spc="-10" dirty="0">
                <a:solidFill>
                  <a:srgbClr val="0D0D0D"/>
                </a:solidFill>
                <a:latin typeface="Calibri"/>
                <a:cs typeface="Calibri"/>
              </a:rPr>
              <a:t>background </a:t>
            </a:r>
            <a:r>
              <a:rPr sz="2600" spc="-5" dirty="0">
                <a:solidFill>
                  <a:srgbClr val="0D0D0D"/>
                </a:solidFill>
                <a:latin typeface="Calibri"/>
                <a:cs typeface="Calibri"/>
              </a:rPr>
              <a:t>and </a:t>
            </a:r>
            <a:r>
              <a:rPr sz="2600" spc="-10" dirty="0">
                <a:solidFill>
                  <a:srgbClr val="0D0D0D"/>
                </a:solidFill>
                <a:latin typeface="Calibri"/>
                <a:cs typeface="Calibri"/>
              </a:rPr>
              <a:t>interviewees </a:t>
            </a:r>
            <a:r>
              <a:rPr sz="2600" spc="-25" dirty="0">
                <a:solidFill>
                  <a:srgbClr val="0D0D0D"/>
                </a:solidFill>
                <a:latin typeface="Calibri"/>
                <a:cs typeface="Calibri"/>
              </a:rPr>
              <a:t>for </a:t>
            </a:r>
            <a:r>
              <a:rPr sz="2600" dirty="0">
                <a:solidFill>
                  <a:srgbClr val="0D0D0D"/>
                </a:solidFill>
                <a:latin typeface="Calibri"/>
                <a:cs typeface="Calibri"/>
              </a:rPr>
              <a:t>a </a:t>
            </a:r>
            <a:r>
              <a:rPr sz="2600" spc="-40" dirty="0">
                <a:solidFill>
                  <a:srgbClr val="0D0D0D"/>
                </a:solidFill>
                <a:latin typeface="Calibri"/>
                <a:cs typeface="Calibri"/>
              </a:rPr>
              <a:t>story, </a:t>
            </a:r>
            <a:r>
              <a:rPr sz="2600" dirty="0">
                <a:solidFill>
                  <a:srgbClr val="0D0D0D"/>
                </a:solidFill>
                <a:latin typeface="Calibri"/>
                <a:cs typeface="Calibri"/>
              </a:rPr>
              <a:t>or </a:t>
            </a:r>
            <a:r>
              <a:rPr sz="2600" spc="-10" dirty="0">
                <a:solidFill>
                  <a:srgbClr val="0D0D0D"/>
                </a:solidFill>
                <a:latin typeface="Calibri"/>
                <a:cs typeface="Calibri"/>
              </a:rPr>
              <a:t>sniff </a:t>
            </a:r>
            <a:r>
              <a:rPr sz="2600" spc="-5" dirty="0">
                <a:solidFill>
                  <a:srgbClr val="0D0D0D"/>
                </a:solidFill>
                <a:latin typeface="Calibri"/>
                <a:cs typeface="Calibri"/>
              </a:rPr>
              <a:t>out </a:t>
            </a:r>
            <a:r>
              <a:rPr sz="2600" dirty="0">
                <a:solidFill>
                  <a:srgbClr val="0D0D0D"/>
                </a:solidFill>
                <a:latin typeface="Calibri"/>
                <a:cs typeface="Calibri"/>
              </a:rPr>
              <a:t>a</a:t>
            </a:r>
            <a:r>
              <a:rPr sz="2600" spc="100" dirty="0">
                <a:solidFill>
                  <a:srgbClr val="0D0D0D"/>
                </a:solidFill>
                <a:latin typeface="Calibri"/>
                <a:cs typeface="Calibri"/>
              </a:rPr>
              <a:t> </a:t>
            </a:r>
            <a:r>
              <a:rPr sz="2600" spc="-40" dirty="0">
                <a:solidFill>
                  <a:srgbClr val="0D0D0D"/>
                </a:solidFill>
                <a:latin typeface="Calibri"/>
                <a:cs typeface="Calibri"/>
              </a:rPr>
              <a:t>story.</a:t>
            </a:r>
            <a:endParaRPr sz="2600">
              <a:latin typeface="Calibri"/>
              <a:cs typeface="Calibri"/>
            </a:endParaRPr>
          </a:p>
        </p:txBody>
      </p:sp>
      <p:sp>
        <p:nvSpPr>
          <p:cNvPr id="4" name="object 4"/>
          <p:cNvSpPr/>
          <p:nvPr/>
        </p:nvSpPr>
        <p:spPr>
          <a:xfrm>
            <a:off x="5664337" y="95731"/>
            <a:ext cx="3632885" cy="204349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212030" y="2169607"/>
            <a:ext cx="1908905" cy="1273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297223" y="2408623"/>
            <a:ext cx="2619908" cy="196493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572091" y="95731"/>
            <a:ext cx="2551840" cy="20738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4570" y="570174"/>
            <a:ext cx="9162859" cy="441788"/>
          </a:xfrm>
          <a:prstGeom prst="rect">
            <a:avLst/>
          </a:prstGeom>
        </p:spPr>
        <p:txBody>
          <a:bodyPr vert="horz" wrap="square" lIns="0" tIns="56515" rIns="0" bIns="0" rtlCol="0">
            <a:spAutoFit/>
          </a:bodyPr>
          <a:lstStyle/>
          <a:p>
            <a:pPr marL="2200910" marR="5080" indent="-2188845">
              <a:lnSpc>
                <a:spcPts val="3000"/>
              </a:lnSpc>
              <a:spcBef>
                <a:spcPts val="445"/>
              </a:spcBef>
            </a:pPr>
            <a:r>
              <a:rPr lang="en-NZ" sz="3600" b="1" spc="-5" dirty="0" smtClean="0"/>
              <a:t>NEXT WEEK – PRESS CONFERENCE</a:t>
            </a:r>
            <a:endParaRPr sz="3600" b="1" spc="0" dirty="0"/>
          </a:p>
        </p:txBody>
      </p:sp>
      <p:sp>
        <p:nvSpPr>
          <p:cNvPr id="3" name="object 3"/>
          <p:cNvSpPr txBox="1"/>
          <p:nvPr/>
        </p:nvSpPr>
        <p:spPr>
          <a:xfrm>
            <a:off x="916939" y="1716532"/>
            <a:ext cx="9882505" cy="7184018"/>
          </a:xfrm>
          <a:prstGeom prst="rect">
            <a:avLst/>
          </a:prstGeom>
        </p:spPr>
        <p:txBody>
          <a:bodyPr vert="horz" wrap="square" lIns="0" tIns="91440" rIns="0" bIns="0" rtlCol="0">
            <a:spAutoFit/>
          </a:bodyPr>
          <a:lstStyle/>
          <a:p>
            <a:pPr marL="241300" indent="-228600">
              <a:spcBef>
                <a:spcPts val="720"/>
              </a:spcBef>
              <a:buFont typeface="Arial"/>
              <a:buChar char="•"/>
              <a:tabLst>
                <a:tab pos="241300" algn="l"/>
              </a:tabLst>
            </a:pPr>
            <a:r>
              <a:rPr lang="en-NZ" sz="2800" dirty="0" smtClean="0"/>
              <a:t>Those </a:t>
            </a:r>
            <a:r>
              <a:rPr lang="en-NZ" sz="2800" dirty="0"/>
              <a:t>who don’t ask questions should still listen carefully to assess whether newsworthy points are made and select information to add to your news article - take notes</a:t>
            </a:r>
            <a:r>
              <a:rPr lang="en-NZ" sz="2800" dirty="0" smtClean="0"/>
              <a:t>.</a:t>
            </a:r>
          </a:p>
          <a:p>
            <a:pPr marL="241300" indent="-228600">
              <a:spcBef>
                <a:spcPts val="720"/>
              </a:spcBef>
              <a:buFont typeface="Arial"/>
              <a:buChar char="•"/>
              <a:tabLst>
                <a:tab pos="241300" algn="l"/>
              </a:tabLst>
            </a:pPr>
            <a:r>
              <a:rPr lang="en-NZ" sz="2800" dirty="0"/>
              <a:t>Your questions are based on the ‘timely issue’ outlined in the Press Release. However, as is journalistic practice, you can ask </a:t>
            </a:r>
            <a:r>
              <a:rPr lang="en-NZ" sz="2800" b="1" dirty="0"/>
              <a:t>relevant</a:t>
            </a:r>
            <a:r>
              <a:rPr lang="en-NZ" sz="2800" dirty="0"/>
              <a:t> questions outside the immediate issue discussed. </a:t>
            </a:r>
            <a:endParaRPr lang="en-NZ" sz="2800" dirty="0" smtClean="0"/>
          </a:p>
          <a:p>
            <a:pPr marL="241300" indent="-228600">
              <a:spcBef>
                <a:spcPts val="720"/>
              </a:spcBef>
              <a:buFont typeface="Arial"/>
              <a:buChar char="•"/>
              <a:tabLst>
                <a:tab pos="241300" algn="l"/>
              </a:tabLst>
            </a:pPr>
            <a:r>
              <a:rPr lang="en-NZ" sz="2800" dirty="0" smtClean="0"/>
              <a:t>There </a:t>
            </a:r>
            <a:r>
              <a:rPr lang="en-NZ" sz="2800" dirty="0"/>
              <a:t>is a chance too that the speaker will drop a 'bombshell' that could eclipse the timely issue that is discussed. For example, if there was a resignation pending, or an action about to take place, this could take the lead.</a:t>
            </a:r>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lang="en-NZ" sz="2800" dirty="0" smtClean="0">
              <a:latin typeface="Calibri"/>
              <a:cs typeface="Calibri"/>
            </a:endParaRPr>
          </a:p>
          <a:p>
            <a:pPr marL="241300" indent="-228600">
              <a:lnSpc>
                <a:spcPct val="100000"/>
              </a:lnSpc>
              <a:spcBef>
                <a:spcPts val="720"/>
              </a:spcBef>
              <a:buFont typeface="Arial"/>
              <a:buChar char="•"/>
              <a:tabLst>
                <a:tab pos="241300" algn="l"/>
              </a:tabLst>
            </a:pPr>
            <a:endParaRPr lang="en-NZ" sz="2800" dirty="0">
              <a:latin typeface="Calibri"/>
              <a:cs typeface="Calibri"/>
            </a:endParaRPr>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sz="2800" dirty="0">
              <a:latin typeface="Calibri"/>
              <a:cs typeface="Calibri"/>
            </a:endParaRPr>
          </a:p>
        </p:txBody>
      </p:sp>
    </p:spTree>
    <p:extLst>
      <p:ext uri="{BB962C8B-B14F-4D97-AF65-F5344CB8AC3E}">
        <p14:creationId xmlns:p14="http://schemas.microsoft.com/office/powerpoint/2010/main" val="321701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6585" y="685800"/>
            <a:ext cx="9162859" cy="441788"/>
          </a:xfrm>
          <a:prstGeom prst="rect">
            <a:avLst/>
          </a:prstGeom>
        </p:spPr>
        <p:txBody>
          <a:bodyPr vert="horz" wrap="square" lIns="0" tIns="56515" rIns="0" bIns="0" rtlCol="0">
            <a:spAutoFit/>
          </a:bodyPr>
          <a:lstStyle/>
          <a:p>
            <a:pPr marL="2200910" marR="5080" indent="-2188845">
              <a:lnSpc>
                <a:spcPts val="3000"/>
              </a:lnSpc>
              <a:spcBef>
                <a:spcPts val="445"/>
              </a:spcBef>
            </a:pPr>
            <a:r>
              <a:rPr lang="en-NZ" sz="3600" b="1" spc="-5" dirty="0" smtClean="0"/>
              <a:t>NEXT WEEK – PREPARATION</a:t>
            </a:r>
            <a:endParaRPr sz="3600" b="1" spc="0" dirty="0"/>
          </a:p>
        </p:txBody>
      </p:sp>
      <p:sp>
        <p:nvSpPr>
          <p:cNvPr id="3" name="object 3"/>
          <p:cNvSpPr txBox="1"/>
          <p:nvPr/>
        </p:nvSpPr>
        <p:spPr>
          <a:xfrm>
            <a:off x="916939" y="1716532"/>
            <a:ext cx="9882505" cy="8566448"/>
          </a:xfrm>
          <a:prstGeom prst="rect">
            <a:avLst/>
          </a:prstGeom>
        </p:spPr>
        <p:txBody>
          <a:bodyPr vert="horz" wrap="square" lIns="0" tIns="91440" rIns="0" bIns="0" rtlCol="0">
            <a:spAutoFit/>
          </a:bodyPr>
          <a:lstStyle/>
          <a:p>
            <a:pPr marL="241300" indent="-228600">
              <a:spcBef>
                <a:spcPts val="720"/>
              </a:spcBef>
              <a:buFont typeface="Arial"/>
              <a:buChar char="•"/>
              <a:tabLst>
                <a:tab pos="241300" algn="l"/>
              </a:tabLst>
            </a:pPr>
            <a:r>
              <a:rPr lang="en-NZ" sz="2800" dirty="0" smtClean="0"/>
              <a:t>We </a:t>
            </a:r>
            <a:r>
              <a:rPr lang="en-NZ" sz="2800" dirty="0"/>
              <a:t>don't know what the 'timely issue' will be, but in preparation, a journalist would do the following: a) familiarize themselves with what the portfolios are, and have been b) check what the former and present Government policies might be and any history of any relevant issues c) possibly gather in statistics (and their sources) if you are to shape questions on an issue</a:t>
            </a:r>
            <a:r>
              <a:rPr lang="en-NZ" sz="2800" dirty="0" smtClean="0"/>
              <a:t>.</a:t>
            </a:r>
          </a:p>
          <a:p>
            <a:pPr marL="241300" indent="-228600">
              <a:spcBef>
                <a:spcPts val="720"/>
              </a:spcBef>
              <a:buFont typeface="Arial"/>
              <a:buChar char="•"/>
              <a:tabLst>
                <a:tab pos="241300" algn="l"/>
              </a:tabLst>
            </a:pPr>
            <a:r>
              <a:rPr lang="en-NZ" sz="2800" dirty="0"/>
              <a:t> A journalist would also revisit recent 'hot button' issues - for example. Although you can revisit older issues, make sure you do not ask a question that has been answered in the past. It is possible though you may discover an issue in the public interest that has never been satisfactorily been answered. </a:t>
            </a:r>
          </a:p>
          <a:p>
            <a:pPr marL="241300" indent="-228600">
              <a:spcBef>
                <a:spcPts val="720"/>
              </a:spcBef>
              <a:buFont typeface="Arial"/>
              <a:buChar char="•"/>
              <a:tabLst>
                <a:tab pos="241300" algn="l"/>
              </a:tabLst>
            </a:pPr>
            <a:endParaRPr lang="en-NZ" sz="2800" dirty="0"/>
          </a:p>
          <a:p>
            <a:pPr marL="241300" indent="-228600">
              <a:spcBef>
                <a:spcPts val="720"/>
              </a:spcBef>
              <a:buFont typeface="Arial"/>
              <a:buChar char="•"/>
              <a:tabLst>
                <a:tab pos="241300" algn="l"/>
              </a:tabLst>
            </a:pPr>
            <a:endParaRPr lang="en-NZ" sz="2800" dirty="0" smtClean="0"/>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lang="en-NZ" sz="2800" dirty="0" smtClean="0">
              <a:latin typeface="Calibri"/>
              <a:cs typeface="Calibri"/>
            </a:endParaRPr>
          </a:p>
          <a:p>
            <a:pPr marL="241300" indent="-228600">
              <a:lnSpc>
                <a:spcPct val="100000"/>
              </a:lnSpc>
              <a:spcBef>
                <a:spcPts val="720"/>
              </a:spcBef>
              <a:buFont typeface="Arial"/>
              <a:buChar char="•"/>
              <a:tabLst>
                <a:tab pos="241300" algn="l"/>
              </a:tabLst>
            </a:pPr>
            <a:endParaRPr lang="en-NZ" sz="2800" dirty="0">
              <a:latin typeface="Calibri"/>
              <a:cs typeface="Calibri"/>
            </a:endParaRPr>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sz="2800" dirty="0">
              <a:latin typeface="Calibri"/>
              <a:cs typeface="Calibri"/>
            </a:endParaRPr>
          </a:p>
        </p:txBody>
      </p:sp>
    </p:spTree>
    <p:extLst>
      <p:ext uri="{BB962C8B-B14F-4D97-AF65-F5344CB8AC3E}">
        <p14:creationId xmlns:p14="http://schemas.microsoft.com/office/powerpoint/2010/main" val="1470940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6585" y="685800"/>
            <a:ext cx="9162859" cy="441788"/>
          </a:xfrm>
          <a:prstGeom prst="rect">
            <a:avLst/>
          </a:prstGeom>
        </p:spPr>
        <p:txBody>
          <a:bodyPr vert="horz" wrap="square" lIns="0" tIns="56515" rIns="0" bIns="0" rtlCol="0">
            <a:spAutoFit/>
          </a:bodyPr>
          <a:lstStyle/>
          <a:p>
            <a:pPr marL="2200910" marR="5080" indent="-2188845">
              <a:lnSpc>
                <a:spcPts val="3000"/>
              </a:lnSpc>
              <a:spcBef>
                <a:spcPts val="445"/>
              </a:spcBef>
            </a:pPr>
            <a:r>
              <a:rPr lang="en-NZ" sz="3600" b="1" spc="-5" dirty="0" smtClean="0"/>
              <a:t>NEXT WEEK – WRITING THE NEWS ARTICLE</a:t>
            </a:r>
            <a:endParaRPr sz="3600" b="1" spc="0" dirty="0"/>
          </a:p>
        </p:txBody>
      </p:sp>
      <p:sp>
        <p:nvSpPr>
          <p:cNvPr id="3" name="object 3"/>
          <p:cNvSpPr txBox="1"/>
          <p:nvPr/>
        </p:nvSpPr>
        <p:spPr>
          <a:xfrm>
            <a:off x="916939" y="1716532"/>
            <a:ext cx="9882505" cy="6501780"/>
          </a:xfrm>
          <a:prstGeom prst="rect">
            <a:avLst/>
          </a:prstGeom>
        </p:spPr>
        <p:txBody>
          <a:bodyPr vert="horz" wrap="square" lIns="0" tIns="91440" rIns="0" bIns="0" rtlCol="0">
            <a:spAutoFit/>
          </a:bodyPr>
          <a:lstStyle/>
          <a:p>
            <a:pPr marL="241300" indent="-228600">
              <a:spcBef>
                <a:spcPts val="720"/>
              </a:spcBef>
              <a:buFont typeface="Arial"/>
              <a:buChar char="•"/>
              <a:tabLst>
                <a:tab pos="241300" algn="l"/>
              </a:tabLst>
            </a:pPr>
            <a:r>
              <a:rPr lang="en-NZ" sz="2800" dirty="0" smtClean="0"/>
              <a:t>You </a:t>
            </a:r>
            <a:r>
              <a:rPr lang="en-NZ" sz="2800" dirty="0"/>
              <a:t>are then required to write a news report (including a headline) following the </a:t>
            </a:r>
            <a:r>
              <a:rPr lang="en-NZ" sz="2800" b="1" i="1" dirty="0"/>
              <a:t>inverted pyramid structure</a:t>
            </a:r>
            <a:r>
              <a:rPr lang="en-NZ" sz="2800" dirty="0"/>
              <a:t> outlined in the lecture and reading for Week 7. We expect 200-250 words</a:t>
            </a:r>
            <a:r>
              <a:rPr lang="en-NZ" sz="2800" dirty="0" smtClean="0"/>
              <a:t>.</a:t>
            </a:r>
          </a:p>
          <a:p>
            <a:pPr marL="241300" indent="-228600">
              <a:spcBef>
                <a:spcPts val="720"/>
              </a:spcBef>
              <a:buFont typeface="Arial"/>
              <a:buChar char="•"/>
              <a:tabLst>
                <a:tab pos="241300" algn="l"/>
              </a:tabLst>
            </a:pPr>
            <a:endParaRPr lang="en-NZ" sz="2800" dirty="0"/>
          </a:p>
          <a:p>
            <a:pPr marL="241300" indent="-228600">
              <a:spcBef>
                <a:spcPts val="720"/>
              </a:spcBef>
              <a:buFont typeface="Arial"/>
              <a:buChar char="•"/>
              <a:tabLst>
                <a:tab pos="241300" algn="l"/>
              </a:tabLst>
            </a:pPr>
            <a:r>
              <a:rPr lang="en-NZ" sz="2800" dirty="0" smtClean="0"/>
              <a:t>Write the report in a Word document, then upload it to Canvas in the same way as you did for the short essay.</a:t>
            </a:r>
            <a:endParaRPr lang="en-NZ" sz="2800" dirty="0"/>
          </a:p>
          <a:p>
            <a:pPr marL="241300" indent="-228600">
              <a:spcBef>
                <a:spcPts val="720"/>
              </a:spcBef>
              <a:buFont typeface="Arial"/>
              <a:buChar char="•"/>
              <a:tabLst>
                <a:tab pos="241300" algn="l"/>
              </a:tabLst>
            </a:pPr>
            <a:endParaRPr lang="en-NZ" sz="2800" dirty="0"/>
          </a:p>
          <a:p>
            <a:pPr marL="241300" indent="-228600">
              <a:spcBef>
                <a:spcPts val="720"/>
              </a:spcBef>
              <a:buFont typeface="Arial"/>
              <a:buChar char="•"/>
              <a:tabLst>
                <a:tab pos="241300" algn="l"/>
              </a:tabLst>
            </a:pPr>
            <a:endParaRPr lang="en-NZ" sz="2800" dirty="0" smtClean="0"/>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lang="en-NZ" sz="2800" dirty="0" smtClean="0">
              <a:latin typeface="Calibri"/>
              <a:cs typeface="Calibri"/>
            </a:endParaRPr>
          </a:p>
          <a:p>
            <a:pPr marL="241300" indent="-228600">
              <a:lnSpc>
                <a:spcPct val="100000"/>
              </a:lnSpc>
              <a:spcBef>
                <a:spcPts val="720"/>
              </a:spcBef>
              <a:buFont typeface="Arial"/>
              <a:buChar char="•"/>
              <a:tabLst>
                <a:tab pos="241300" algn="l"/>
              </a:tabLst>
            </a:pPr>
            <a:endParaRPr lang="en-NZ" sz="2800" dirty="0">
              <a:latin typeface="Calibri"/>
              <a:cs typeface="Calibri"/>
            </a:endParaRPr>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sz="2800" dirty="0">
              <a:latin typeface="Calibri"/>
              <a:cs typeface="Calibri"/>
            </a:endParaRPr>
          </a:p>
        </p:txBody>
      </p:sp>
    </p:spTree>
    <p:extLst>
      <p:ext uri="{BB962C8B-B14F-4D97-AF65-F5344CB8AC3E}">
        <p14:creationId xmlns:p14="http://schemas.microsoft.com/office/powerpoint/2010/main" val="67682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1985" y="304800"/>
            <a:ext cx="9162859" cy="441788"/>
          </a:xfrm>
          <a:prstGeom prst="rect">
            <a:avLst/>
          </a:prstGeom>
        </p:spPr>
        <p:txBody>
          <a:bodyPr vert="horz" wrap="square" lIns="0" tIns="56515" rIns="0" bIns="0" rtlCol="0">
            <a:spAutoFit/>
          </a:bodyPr>
          <a:lstStyle/>
          <a:p>
            <a:pPr marL="2200910" marR="5080" indent="-2188845">
              <a:lnSpc>
                <a:spcPts val="3000"/>
              </a:lnSpc>
              <a:spcBef>
                <a:spcPts val="445"/>
              </a:spcBef>
            </a:pPr>
            <a:r>
              <a:rPr lang="en-NZ" sz="3600" b="1" spc="-5" dirty="0" smtClean="0"/>
              <a:t>NEXT WEEK – ASSESSMENT CRITERIA</a:t>
            </a:r>
            <a:endParaRPr sz="3600" b="1" spc="0" dirty="0"/>
          </a:p>
        </p:txBody>
      </p:sp>
      <p:sp>
        <p:nvSpPr>
          <p:cNvPr id="3" name="object 3"/>
          <p:cNvSpPr txBox="1"/>
          <p:nvPr/>
        </p:nvSpPr>
        <p:spPr>
          <a:xfrm>
            <a:off x="942339" y="1102188"/>
            <a:ext cx="9882505" cy="9805248"/>
          </a:xfrm>
          <a:prstGeom prst="rect">
            <a:avLst/>
          </a:prstGeom>
        </p:spPr>
        <p:txBody>
          <a:bodyPr vert="horz" wrap="square" lIns="0" tIns="91440" rIns="0" bIns="0" rtlCol="0">
            <a:spAutoFit/>
          </a:bodyPr>
          <a:lstStyle/>
          <a:p>
            <a:pPr marL="241300" indent="-228600">
              <a:spcBef>
                <a:spcPts val="720"/>
              </a:spcBef>
              <a:buFont typeface="Arial"/>
              <a:buChar char="•"/>
              <a:tabLst>
                <a:tab pos="241300" algn="l"/>
              </a:tabLst>
            </a:pPr>
            <a:r>
              <a:rPr lang="en-NZ" sz="2800" dirty="0" smtClean="0"/>
              <a:t>Article </a:t>
            </a:r>
            <a:r>
              <a:rPr lang="en-NZ" sz="2800" dirty="0"/>
              <a:t>written using the ‘inverted pyramid’ </a:t>
            </a:r>
            <a:r>
              <a:rPr lang="en-NZ" sz="2800" dirty="0" smtClean="0"/>
              <a:t>structure</a:t>
            </a:r>
          </a:p>
          <a:p>
            <a:pPr marL="241300" indent="-228600">
              <a:spcBef>
                <a:spcPts val="720"/>
              </a:spcBef>
              <a:buFont typeface="Arial"/>
              <a:buChar char="•"/>
              <a:tabLst>
                <a:tab pos="241300" algn="l"/>
              </a:tabLst>
            </a:pPr>
            <a:r>
              <a:rPr lang="en-NZ" sz="2800" dirty="0"/>
              <a:t>Headline short, catchy and accurate</a:t>
            </a:r>
          </a:p>
          <a:p>
            <a:pPr marL="241300" indent="-228600">
              <a:spcBef>
                <a:spcPts val="720"/>
              </a:spcBef>
              <a:buFont typeface="Arial"/>
              <a:buChar char="•"/>
              <a:tabLst>
                <a:tab pos="241300" algn="l"/>
              </a:tabLst>
            </a:pPr>
            <a:r>
              <a:rPr lang="en-NZ" sz="2800" dirty="0"/>
              <a:t>First sentence catchy, conveys story angle and can stand-alone</a:t>
            </a:r>
          </a:p>
          <a:p>
            <a:pPr marL="241300" indent="-228600">
              <a:spcBef>
                <a:spcPts val="720"/>
              </a:spcBef>
              <a:buFont typeface="Arial"/>
              <a:buChar char="•"/>
              <a:tabLst>
                <a:tab pos="241300" algn="l"/>
              </a:tabLst>
            </a:pPr>
            <a:r>
              <a:rPr lang="en-NZ" sz="2800" dirty="0"/>
              <a:t>Angle clearly articulated</a:t>
            </a:r>
          </a:p>
          <a:p>
            <a:pPr marL="241300" indent="-228600">
              <a:spcBef>
                <a:spcPts val="720"/>
              </a:spcBef>
              <a:buFont typeface="Arial"/>
              <a:buChar char="•"/>
              <a:tabLst>
                <a:tab pos="241300" algn="l"/>
              </a:tabLst>
            </a:pPr>
            <a:r>
              <a:rPr lang="en-NZ" sz="2800" dirty="0"/>
              <a:t>Article includes at least some if not all of the 5 x W’s and the H </a:t>
            </a:r>
          </a:p>
          <a:p>
            <a:pPr marL="241300" indent="-228600">
              <a:spcBef>
                <a:spcPts val="720"/>
              </a:spcBef>
              <a:buFont typeface="Arial"/>
              <a:buChar char="•"/>
              <a:tabLst>
                <a:tab pos="241300" algn="l"/>
              </a:tabLst>
            </a:pPr>
            <a:r>
              <a:rPr lang="en-NZ" sz="2800" dirty="0"/>
              <a:t>Draws on information from Press Release and Press Conference and your </a:t>
            </a:r>
            <a:r>
              <a:rPr lang="en-NZ" sz="2800" dirty="0" smtClean="0"/>
              <a:t>research</a:t>
            </a:r>
          </a:p>
          <a:p>
            <a:pPr marL="241300" indent="-228600">
              <a:spcBef>
                <a:spcPts val="720"/>
              </a:spcBef>
              <a:buFont typeface="Arial"/>
              <a:buChar char="•"/>
              <a:tabLst>
                <a:tab pos="241300" algn="l"/>
              </a:tabLst>
            </a:pPr>
            <a:r>
              <a:rPr lang="en-NZ" sz="2800" dirty="0"/>
              <a:t>Uses direct </a:t>
            </a:r>
            <a:r>
              <a:rPr lang="en-NZ" sz="2800" dirty="0" smtClean="0"/>
              <a:t>quotes</a:t>
            </a:r>
            <a:endParaRPr lang="en-NZ" sz="2800" dirty="0"/>
          </a:p>
          <a:p>
            <a:pPr marL="241300" indent="-228600">
              <a:spcBef>
                <a:spcPts val="720"/>
              </a:spcBef>
              <a:buFont typeface="Arial"/>
              <a:buChar char="•"/>
              <a:tabLst>
                <a:tab pos="241300" algn="l"/>
              </a:tabLst>
            </a:pPr>
            <a:r>
              <a:rPr lang="en-NZ" sz="2800" dirty="0"/>
              <a:t>Uses clear concise sentence structure throughout</a:t>
            </a:r>
          </a:p>
          <a:p>
            <a:pPr marL="241300" indent="-228600">
              <a:spcBef>
                <a:spcPts val="720"/>
              </a:spcBef>
              <a:buFont typeface="Arial"/>
              <a:buChar char="•"/>
              <a:tabLst>
                <a:tab pos="241300" algn="l"/>
              </a:tabLst>
            </a:pPr>
            <a:r>
              <a:rPr lang="en-NZ" sz="2800" dirty="0"/>
              <a:t>Factual information </a:t>
            </a:r>
            <a:r>
              <a:rPr lang="en-NZ" sz="2800" dirty="0" smtClean="0"/>
              <a:t>accurate, no spelling or grammar mistakes</a:t>
            </a:r>
            <a:endParaRPr lang="en-NZ" sz="2800" dirty="0"/>
          </a:p>
          <a:p>
            <a:pPr marL="241300" indent="-228600">
              <a:spcBef>
                <a:spcPts val="720"/>
              </a:spcBef>
              <a:buFont typeface="Arial"/>
              <a:buChar char="•"/>
              <a:tabLst>
                <a:tab pos="241300" algn="l"/>
              </a:tabLst>
            </a:pPr>
            <a:endParaRPr lang="en-NZ" sz="2800" dirty="0"/>
          </a:p>
          <a:p>
            <a:pPr marL="241300" indent="-228600">
              <a:spcBef>
                <a:spcPts val="720"/>
              </a:spcBef>
              <a:buFont typeface="Arial"/>
              <a:buChar char="•"/>
              <a:tabLst>
                <a:tab pos="241300" algn="l"/>
              </a:tabLst>
            </a:pPr>
            <a:endParaRPr lang="en-NZ" sz="2800" dirty="0"/>
          </a:p>
          <a:p>
            <a:pPr marL="241300" indent="-228600">
              <a:spcBef>
                <a:spcPts val="720"/>
              </a:spcBef>
              <a:buFont typeface="Arial"/>
              <a:buChar char="•"/>
              <a:tabLst>
                <a:tab pos="241300" algn="l"/>
              </a:tabLst>
            </a:pPr>
            <a:endParaRPr lang="en-NZ" sz="2800" dirty="0"/>
          </a:p>
          <a:p>
            <a:pPr marL="241300" indent="-228600">
              <a:spcBef>
                <a:spcPts val="720"/>
              </a:spcBef>
              <a:buFont typeface="Arial"/>
              <a:buChar char="•"/>
              <a:tabLst>
                <a:tab pos="241300" algn="l"/>
              </a:tabLst>
            </a:pPr>
            <a:endParaRPr lang="en-NZ" sz="2800" dirty="0" smtClean="0"/>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lang="en-NZ" sz="2800" dirty="0" smtClean="0">
              <a:latin typeface="Calibri"/>
              <a:cs typeface="Calibri"/>
            </a:endParaRPr>
          </a:p>
          <a:p>
            <a:pPr marL="241300" indent="-228600">
              <a:lnSpc>
                <a:spcPct val="100000"/>
              </a:lnSpc>
              <a:spcBef>
                <a:spcPts val="720"/>
              </a:spcBef>
              <a:buFont typeface="Arial"/>
              <a:buChar char="•"/>
              <a:tabLst>
                <a:tab pos="241300" algn="l"/>
              </a:tabLst>
            </a:pPr>
            <a:endParaRPr lang="en-NZ" sz="2800" dirty="0">
              <a:latin typeface="Calibri"/>
              <a:cs typeface="Calibri"/>
            </a:endParaRPr>
          </a:p>
          <a:p>
            <a:pPr marL="241300" indent="-228600">
              <a:spcBef>
                <a:spcPts val="720"/>
              </a:spcBef>
              <a:buFont typeface="Arial"/>
              <a:buChar char="•"/>
              <a:tabLst>
                <a:tab pos="241300" algn="l"/>
              </a:tabLst>
            </a:pPr>
            <a:endParaRPr lang="en-NZ" sz="2800" dirty="0"/>
          </a:p>
          <a:p>
            <a:pPr marL="241300" indent="-228600">
              <a:lnSpc>
                <a:spcPct val="100000"/>
              </a:lnSpc>
              <a:spcBef>
                <a:spcPts val="720"/>
              </a:spcBef>
              <a:buFont typeface="Arial"/>
              <a:buChar char="•"/>
              <a:tabLst>
                <a:tab pos="241300" algn="l"/>
              </a:tabLst>
            </a:pPr>
            <a:endParaRPr sz="2800" dirty="0">
              <a:latin typeface="Calibri"/>
              <a:cs typeface="Calibri"/>
            </a:endParaRPr>
          </a:p>
        </p:txBody>
      </p:sp>
    </p:spTree>
    <p:extLst>
      <p:ext uri="{BB962C8B-B14F-4D97-AF65-F5344CB8AC3E}">
        <p14:creationId xmlns:p14="http://schemas.microsoft.com/office/powerpoint/2010/main" val="94904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3840479" cy="695960"/>
          </a:xfrm>
          <a:prstGeom prst="rect">
            <a:avLst/>
          </a:prstGeom>
        </p:spPr>
        <p:txBody>
          <a:bodyPr vert="horz" wrap="square" lIns="0" tIns="12700" rIns="0" bIns="0" rtlCol="0">
            <a:spAutoFit/>
          </a:bodyPr>
          <a:lstStyle/>
          <a:p>
            <a:pPr marL="12700">
              <a:lnSpc>
                <a:spcPct val="100000"/>
              </a:lnSpc>
              <a:spcBef>
                <a:spcPts val="100"/>
              </a:spcBef>
            </a:pPr>
            <a:r>
              <a:rPr sz="4400" spc="-15" dirty="0"/>
              <a:t>Sources</a:t>
            </a:r>
            <a:r>
              <a:rPr sz="4400" spc="-50" dirty="0"/>
              <a:t> </a:t>
            </a:r>
            <a:r>
              <a:rPr sz="4400" spc="0" dirty="0"/>
              <a:t>(‘talent’)</a:t>
            </a:r>
            <a:endParaRPr sz="4400"/>
          </a:p>
        </p:txBody>
      </p:sp>
      <p:sp>
        <p:nvSpPr>
          <p:cNvPr id="3" name="object 3"/>
          <p:cNvSpPr txBox="1"/>
          <p:nvPr/>
        </p:nvSpPr>
        <p:spPr>
          <a:xfrm>
            <a:off x="292923" y="1734819"/>
            <a:ext cx="9846945" cy="4241165"/>
          </a:xfrm>
          <a:prstGeom prst="rect">
            <a:avLst/>
          </a:prstGeom>
        </p:spPr>
        <p:txBody>
          <a:bodyPr vert="horz" wrap="square" lIns="0" tIns="55244" rIns="0" bIns="0" rtlCol="0">
            <a:spAutoFit/>
          </a:bodyPr>
          <a:lstStyle/>
          <a:p>
            <a:pPr marL="241300" indent="-228600">
              <a:lnSpc>
                <a:spcPct val="100000"/>
              </a:lnSpc>
              <a:spcBef>
                <a:spcPts val="434"/>
              </a:spcBef>
              <a:buFont typeface="Arial"/>
              <a:buChar char="•"/>
              <a:tabLst>
                <a:tab pos="241300" algn="l"/>
              </a:tabLst>
            </a:pPr>
            <a:r>
              <a:rPr sz="2800" spc="-10" dirty="0">
                <a:latin typeface="Calibri"/>
                <a:cs typeface="Calibri"/>
              </a:rPr>
              <a:t>Journalists </a:t>
            </a:r>
            <a:r>
              <a:rPr sz="2800" spc="-5" dirty="0">
                <a:latin typeface="Calibri"/>
                <a:cs typeface="Calibri"/>
              </a:rPr>
              <a:t>adapt their </a:t>
            </a:r>
            <a:r>
              <a:rPr sz="2800" spc="-10" dirty="0">
                <a:latin typeface="Calibri"/>
                <a:cs typeface="Calibri"/>
              </a:rPr>
              <a:t>interviewing style according </a:t>
            </a:r>
            <a:r>
              <a:rPr sz="2800" spc="-15" dirty="0">
                <a:latin typeface="Calibri"/>
                <a:cs typeface="Calibri"/>
              </a:rPr>
              <a:t>to </a:t>
            </a:r>
            <a:r>
              <a:rPr sz="2800" spc="-5" dirty="0">
                <a:latin typeface="Calibri"/>
                <a:cs typeface="Calibri"/>
              </a:rPr>
              <a:t>their</a:t>
            </a:r>
            <a:r>
              <a:rPr sz="2800" spc="105" dirty="0">
                <a:latin typeface="Calibri"/>
                <a:cs typeface="Calibri"/>
              </a:rPr>
              <a:t> </a:t>
            </a:r>
            <a:r>
              <a:rPr sz="2800" spc="-10" dirty="0">
                <a:latin typeface="Calibri"/>
                <a:cs typeface="Calibri"/>
              </a:rPr>
              <a:t>source.</a:t>
            </a:r>
            <a:endParaRPr sz="2800">
              <a:latin typeface="Calibri"/>
              <a:cs typeface="Calibri"/>
            </a:endParaRPr>
          </a:p>
          <a:p>
            <a:pPr marL="241300" indent="-228600">
              <a:lnSpc>
                <a:spcPct val="100000"/>
              </a:lnSpc>
              <a:spcBef>
                <a:spcPts val="335"/>
              </a:spcBef>
              <a:buFont typeface="Arial"/>
              <a:buChar char="•"/>
              <a:tabLst>
                <a:tab pos="241300" algn="l"/>
              </a:tabLst>
            </a:pPr>
            <a:r>
              <a:rPr sz="2800" dirty="0">
                <a:latin typeface="Calibri"/>
                <a:cs typeface="Calibri"/>
              </a:rPr>
              <a:t>BUT </a:t>
            </a:r>
            <a:r>
              <a:rPr sz="2800" spc="-10" dirty="0">
                <a:latin typeface="Calibri"/>
                <a:cs typeface="Calibri"/>
              </a:rPr>
              <a:t>must </a:t>
            </a:r>
            <a:r>
              <a:rPr sz="2800" spc="-15" dirty="0">
                <a:latin typeface="Calibri"/>
                <a:cs typeface="Calibri"/>
              </a:rPr>
              <a:t>talk to everyone </a:t>
            </a:r>
            <a:r>
              <a:rPr sz="2800" spc="-5" dirty="0">
                <a:latin typeface="Calibri"/>
                <a:cs typeface="Calibri"/>
              </a:rPr>
              <a:t>with </a:t>
            </a:r>
            <a:r>
              <a:rPr sz="2800" spc="-10" dirty="0">
                <a:latin typeface="Calibri"/>
                <a:cs typeface="Calibri"/>
              </a:rPr>
              <a:t>respect </a:t>
            </a:r>
            <a:r>
              <a:rPr sz="2800" spc="-5" dirty="0">
                <a:latin typeface="Calibri"/>
                <a:cs typeface="Calibri"/>
              </a:rPr>
              <a:t>and</a:t>
            </a:r>
            <a:r>
              <a:rPr sz="2800" spc="75" dirty="0">
                <a:latin typeface="Calibri"/>
                <a:cs typeface="Calibri"/>
              </a:rPr>
              <a:t> </a:t>
            </a:r>
            <a:r>
              <a:rPr sz="2800" spc="-40" dirty="0">
                <a:latin typeface="Calibri"/>
                <a:cs typeface="Calibri"/>
              </a:rPr>
              <a:t>courtesy.</a:t>
            </a:r>
            <a:endParaRPr sz="2800">
              <a:latin typeface="Calibri"/>
              <a:cs typeface="Calibri"/>
            </a:endParaRPr>
          </a:p>
          <a:p>
            <a:pPr marL="241300" indent="-228600">
              <a:lnSpc>
                <a:spcPct val="100000"/>
              </a:lnSpc>
              <a:spcBef>
                <a:spcPts val="335"/>
              </a:spcBef>
              <a:buFont typeface="Arial"/>
              <a:buChar char="•"/>
              <a:tabLst>
                <a:tab pos="241300" algn="l"/>
              </a:tabLst>
            </a:pPr>
            <a:r>
              <a:rPr sz="2800" b="1" spc="-5" dirty="0">
                <a:latin typeface="Calibri"/>
                <a:cs typeface="Calibri"/>
              </a:rPr>
              <a:t>Main </a:t>
            </a:r>
            <a:r>
              <a:rPr sz="2800" b="1" spc="-10" dirty="0">
                <a:latin typeface="Calibri"/>
                <a:cs typeface="Calibri"/>
              </a:rPr>
              <a:t>Source</a:t>
            </a:r>
            <a:r>
              <a:rPr sz="2800" b="1" spc="0" dirty="0">
                <a:latin typeface="Calibri"/>
                <a:cs typeface="Calibri"/>
              </a:rPr>
              <a:t> </a:t>
            </a:r>
            <a:r>
              <a:rPr sz="2800" b="1" spc="-15" dirty="0">
                <a:latin typeface="Calibri"/>
                <a:cs typeface="Calibri"/>
              </a:rPr>
              <a:t>groups:</a:t>
            </a:r>
            <a:endParaRPr sz="2800">
              <a:latin typeface="Calibri"/>
              <a:cs typeface="Calibri"/>
            </a:endParaRPr>
          </a:p>
          <a:p>
            <a:pPr marL="241300" indent="-228600">
              <a:lnSpc>
                <a:spcPct val="100000"/>
              </a:lnSpc>
              <a:spcBef>
                <a:spcPts val="340"/>
              </a:spcBef>
              <a:buFont typeface="Arial"/>
              <a:buChar char="•"/>
              <a:tabLst>
                <a:tab pos="241300" algn="l"/>
              </a:tabLst>
            </a:pPr>
            <a:r>
              <a:rPr sz="2800" b="1" spc="-10" dirty="0">
                <a:solidFill>
                  <a:srgbClr val="C00000"/>
                </a:solidFill>
                <a:latin typeface="Calibri"/>
                <a:cs typeface="Calibri"/>
              </a:rPr>
              <a:t>Politicians </a:t>
            </a:r>
            <a:r>
              <a:rPr sz="2800" b="1" spc="-5" dirty="0">
                <a:solidFill>
                  <a:srgbClr val="C00000"/>
                </a:solidFill>
                <a:latin typeface="Calibri"/>
                <a:cs typeface="Calibri"/>
              </a:rPr>
              <a:t>and</a:t>
            </a:r>
            <a:r>
              <a:rPr sz="2800" b="1" spc="0" dirty="0">
                <a:solidFill>
                  <a:srgbClr val="C00000"/>
                </a:solidFill>
                <a:latin typeface="Calibri"/>
                <a:cs typeface="Calibri"/>
              </a:rPr>
              <a:t> </a:t>
            </a:r>
            <a:r>
              <a:rPr sz="2800" b="1" spc="-20" dirty="0">
                <a:solidFill>
                  <a:srgbClr val="C00000"/>
                </a:solidFill>
                <a:latin typeface="Calibri"/>
                <a:cs typeface="Calibri"/>
              </a:rPr>
              <a:t>CEOs</a:t>
            </a:r>
            <a:endParaRPr sz="2800">
              <a:latin typeface="Calibri"/>
              <a:cs typeface="Calibri"/>
            </a:endParaRPr>
          </a:p>
          <a:p>
            <a:pPr marL="241300" indent="-228600">
              <a:lnSpc>
                <a:spcPct val="100000"/>
              </a:lnSpc>
              <a:spcBef>
                <a:spcPts val="359"/>
              </a:spcBef>
              <a:buFont typeface="Arial"/>
              <a:buChar char="•"/>
              <a:tabLst>
                <a:tab pos="241300" algn="l"/>
              </a:tabLst>
            </a:pPr>
            <a:r>
              <a:rPr sz="2800" spc="-5" dirty="0">
                <a:latin typeface="Calibri"/>
                <a:cs typeface="Calibri"/>
              </a:rPr>
              <a:t>Experts</a:t>
            </a:r>
            <a:endParaRPr sz="2800">
              <a:latin typeface="Calibri"/>
              <a:cs typeface="Calibri"/>
            </a:endParaRPr>
          </a:p>
          <a:p>
            <a:pPr marL="241300" indent="-228600">
              <a:lnSpc>
                <a:spcPct val="100000"/>
              </a:lnSpc>
              <a:spcBef>
                <a:spcPts val="335"/>
              </a:spcBef>
              <a:buFont typeface="Arial"/>
              <a:buChar char="•"/>
              <a:tabLst>
                <a:tab pos="241300" algn="l"/>
              </a:tabLst>
            </a:pPr>
            <a:r>
              <a:rPr sz="2800" spc="-5" dirty="0">
                <a:latin typeface="Calibri"/>
                <a:cs typeface="Calibri"/>
              </a:rPr>
              <a:t>Celebrities/Sport</a:t>
            </a:r>
            <a:r>
              <a:rPr sz="2800" dirty="0">
                <a:latin typeface="Calibri"/>
                <a:cs typeface="Calibri"/>
              </a:rPr>
              <a:t> </a:t>
            </a:r>
            <a:r>
              <a:rPr sz="2800" spc="-20" dirty="0">
                <a:latin typeface="Calibri"/>
                <a:cs typeface="Calibri"/>
              </a:rPr>
              <a:t>Stars</a:t>
            </a:r>
            <a:endParaRPr sz="2800">
              <a:latin typeface="Calibri"/>
              <a:cs typeface="Calibri"/>
            </a:endParaRPr>
          </a:p>
          <a:p>
            <a:pPr marL="241300" indent="-228600">
              <a:lnSpc>
                <a:spcPct val="100000"/>
              </a:lnSpc>
              <a:spcBef>
                <a:spcPts val="240"/>
              </a:spcBef>
              <a:buFont typeface="Arial"/>
              <a:buChar char="•"/>
              <a:tabLst>
                <a:tab pos="241300" algn="l"/>
              </a:tabLst>
            </a:pPr>
            <a:r>
              <a:rPr sz="2800" spc="-5" dirty="0">
                <a:latin typeface="Calibri"/>
                <a:cs typeface="Calibri"/>
              </a:rPr>
              <a:t>The</a:t>
            </a:r>
            <a:r>
              <a:rPr sz="2800" spc="-10" dirty="0">
                <a:latin typeface="Calibri"/>
                <a:cs typeface="Calibri"/>
              </a:rPr>
              <a:t> Innocents</a:t>
            </a:r>
            <a:endParaRPr sz="2800">
              <a:latin typeface="Calibri"/>
              <a:cs typeface="Calibri"/>
            </a:endParaRPr>
          </a:p>
          <a:p>
            <a:pPr marL="241300" indent="-228600">
              <a:lnSpc>
                <a:spcPct val="100000"/>
              </a:lnSpc>
              <a:spcBef>
                <a:spcPts val="335"/>
              </a:spcBef>
              <a:buFont typeface="Arial"/>
              <a:buChar char="•"/>
              <a:tabLst>
                <a:tab pos="241300" algn="l"/>
              </a:tabLst>
            </a:pPr>
            <a:r>
              <a:rPr sz="2800" spc="-5" dirty="0">
                <a:latin typeface="Calibri"/>
                <a:cs typeface="Calibri"/>
              </a:rPr>
              <a:t>Criminals</a:t>
            </a:r>
            <a:endParaRPr sz="2800">
              <a:latin typeface="Calibri"/>
              <a:cs typeface="Calibri"/>
            </a:endParaRPr>
          </a:p>
          <a:p>
            <a:pPr marL="241300" indent="-228600">
              <a:lnSpc>
                <a:spcPct val="100000"/>
              </a:lnSpc>
              <a:spcBef>
                <a:spcPts val="335"/>
              </a:spcBef>
              <a:buFont typeface="Arial"/>
              <a:buChar char="•"/>
              <a:tabLst>
                <a:tab pos="241300" algn="l"/>
              </a:tabLst>
            </a:pPr>
            <a:r>
              <a:rPr sz="2800" spc="-10" dirty="0">
                <a:latin typeface="Calibri"/>
                <a:cs typeface="Calibri"/>
              </a:rPr>
              <a:t>Children</a:t>
            </a:r>
            <a:endParaRPr sz="2800">
              <a:latin typeface="Calibri"/>
              <a:cs typeface="Calibri"/>
            </a:endParaRPr>
          </a:p>
        </p:txBody>
      </p:sp>
      <p:sp>
        <p:nvSpPr>
          <p:cNvPr id="4" name="object 4"/>
          <p:cNvSpPr/>
          <p:nvPr/>
        </p:nvSpPr>
        <p:spPr>
          <a:xfrm>
            <a:off x="8682681" y="0"/>
            <a:ext cx="3262826" cy="18663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814048" y="2883649"/>
            <a:ext cx="2217428" cy="147828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017525" y="2800864"/>
            <a:ext cx="2775235" cy="156107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330640" y="4933478"/>
            <a:ext cx="2662469" cy="149763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260148" y="4836266"/>
            <a:ext cx="2757377" cy="178168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913545" y="4955009"/>
            <a:ext cx="2900503" cy="1635339"/>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19100"/>
            <a:ext cx="1780539" cy="695960"/>
          </a:xfrm>
          <a:prstGeom prst="rect">
            <a:avLst/>
          </a:prstGeom>
        </p:spPr>
        <p:txBody>
          <a:bodyPr vert="horz" wrap="square" lIns="0" tIns="12700" rIns="0" bIns="0" rtlCol="0">
            <a:spAutoFit/>
          </a:bodyPr>
          <a:lstStyle/>
          <a:p>
            <a:pPr marL="12700">
              <a:lnSpc>
                <a:spcPct val="100000"/>
              </a:lnSpc>
              <a:spcBef>
                <a:spcPts val="100"/>
              </a:spcBef>
            </a:pPr>
            <a:r>
              <a:rPr sz="4400" spc="-5" dirty="0"/>
              <a:t>Balance</a:t>
            </a:r>
            <a:endParaRPr sz="4400"/>
          </a:p>
        </p:txBody>
      </p:sp>
      <p:sp>
        <p:nvSpPr>
          <p:cNvPr id="3" name="object 3"/>
          <p:cNvSpPr txBox="1"/>
          <p:nvPr/>
        </p:nvSpPr>
        <p:spPr>
          <a:xfrm>
            <a:off x="916939" y="1055115"/>
            <a:ext cx="6618605" cy="452120"/>
          </a:xfrm>
          <a:prstGeom prst="rect">
            <a:avLst/>
          </a:prstGeom>
        </p:spPr>
        <p:txBody>
          <a:bodyPr vert="horz" wrap="square" lIns="0" tIns="12700" rIns="0" bIns="0" rtlCol="0">
            <a:spAutoFit/>
          </a:bodyPr>
          <a:lstStyle/>
          <a:p>
            <a:pPr marL="12700">
              <a:lnSpc>
                <a:spcPct val="100000"/>
              </a:lnSpc>
              <a:spcBef>
                <a:spcPts val="100"/>
              </a:spcBef>
            </a:pPr>
            <a:r>
              <a:rPr sz="2800" b="0" dirty="0">
                <a:solidFill>
                  <a:srgbClr val="C00000"/>
                </a:solidFill>
                <a:latin typeface="Calibri Light"/>
                <a:cs typeface="Calibri Light"/>
              </a:rPr>
              <a:t>NZ </a:t>
            </a:r>
            <a:r>
              <a:rPr sz="2800" b="0" spc="-10" dirty="0">
                <a:solidFill>
                  <a:srgbClr val="C00000"/>
                </a:solidFill>
                <a:latin typeface="Calibri Light"/>
                <a:cs typeface="Calibri Light"/>
              </a:rPr>
              <a:t>Radio and </a:t>
            </a:r>
            <a:r>
              <a:rPr sz="2800" b="0" spc="-5" dirty="0">
                <a:solidFill>
                  <a:srgbClr val="C00000"/>
                </a:solidFill>
                <a:latin typeface="Calibri Light"/>
                <a:cs typeface="Calibri Light"/>
              </a:rPr>
              <a:t>TV </a:t>
            </a:r>
            <a:r>
              <a:rPr sz="2800" b="0" spc="-15" dirty="0">
                <a:solidFill>
                  <a:srgbClr val="C00000"/>
                </a:solidFill>
                <a:latin typeface="Calibri Light"/>
                <a:cs typeface="Calibri Light"/>
              </a:rPr>
              <a:t>Broadcasting </a:t>
            </a:r>
            <a:r>
              <a:rPr sz="2800" b="0" spc="-20" dirty="0">
                <a:solidFill>
                  <a:srgbClr val="C00000"/>
                </a:solidFill>
                <a:latin typeface="Calibri Light"/>
                <a:cs typeface="Calibri Light"/>
              </a:rPr>
              <a:t>Standards</a:t>
            </a:r>
            <a:r>
              <a:rPr sz="2800" b="0" spc="25" dirty="0">
                <a:solidFill>
                  <a:srgbClr val="C00000"/>
                </a:solidFill>
                <a:latin typeface="Calibri Light"/>
                <a:cs typeface="Calibri Light"/>
              </a:rPr>
              <a:t> </a:t>
            </a:r>
            <a:r>
              <a:rPr sz="2800" b="0" spc="-5" dirty="0">
                <a:solidFill>
                  <a:srgbClr val="C00000"/>
                </a:solidFill>
                <a:latin typeface="Calibri Light"/>
                <a:cs typeface="Calibri Light"/>
              </a:rPr>
              <a:t>(BSA)</a:t>
            </a:r>
            <a:endParaRPr sz="2800">
              <a:latin typeface="Calibri Light"/>
              <a:cs typeface="Calibri Light"/>
            </a:endParaRPr>
          </a:p>
        </p:txBody>
      </p:sp>
      <p:sp>
        <p:nvSpPr>
          <p:cNvPr id="4" name="object 4"/>
          <p:cNvSpPr txBox="1"/>
          <p:nvPr/>
        </p:nvSpPr>
        <p:spPr>
          <a:xfrm>
            <a:off x="1176019" y="1788667"/>
            <a:ext cx="8752840"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800" spc="-5" dirty="0">
                <a:latin typeface="Calibri"/>
                <a:cs typeface="Calibri"/>
              </a:rPr>
              <a:t>When discussing </a:t>
            </a:r>
            <a:r>
              <a:rPr sz="1800" spc="-15" dirty="0">
                <a:latin typeface="Calibri"/>
                <a:cs typeface="Calibri"/>
              </a:rPr>
              <a:t>controversial </a:t>
            </a:r>
            <a:r>
              <a:rPr sz="1800" spc="-5" dirty="0">
                <a:latin typeface="Calibri"/>
                <a:cs typeface="Calibri"/>
              </a:rPr>
              <a:t>issues </a:t>
            </a:r>
            <a:r>
              <a:rPr sz="1800" dirty="0">
                <a:latin typeface="Calibri"/>
                <a:cs typeface="Calibri"/>
              </a:rPr>
              <a:t>of </a:t>
            </a:r>
            <a:r>
              <a:rPr sz="1800" spc="-5" dirty="0">
                <a:latin typeface="Calibri"/>
                <a:cs typeface="Calibri"/>
              </a:rPr>
              <a:t>public importance in </a:t>
            </a:r>
            <a:r>
              <a:rPr sz="1800" spc="-10" dirty="0">
                <a:solidFill>
                  <a:srgbClr val="C00000"/>
                </a:solidFill>
                <a:latin typeface="Calibri"/>
                <a:cs typeface="Calibri"/>
              </a:rPr>
              <a:t>news, current </a:t>
            </a:r>
            <a:r>
              <a:rPr sz="1800" spc="-20" dirty="0">
                <a:solidFill>
                  <a:srgbClr val="C00000"/>
                </a:solidFill>
                <a:latin typeface="Calibri"/>
                <a:cs typeface="Calibri"/>
              </a:rPr>
              <a:t>affairs </a:t>
            </a:r>
            <a:r>
              <a:rPr sz="1800" dirty="0">
                <a:solidFill>
                  <a:srgbClr val="C00000"/>
                </a:solidFill>
                <a:latin typeface="Calibri"/>
                <a:cs typeface="Calibri"/>
              </a:rPr>
              <a:t>or</a:t>
            </a:r>
            <a:r>
              <a:rPr sz="1800" spc="250" dirty="0">
                <a:solidFill>
                  <a:srgbClr val="C00000"/>
                </a:solidFill>
                <a:latin typeface="Calibri"/>
                <a:cs typeface="Calibri"/>
              </a:rPr>
              <a:t> </a:t>
            </a:r>
            <a:r>
              <a:rPr sz="1800" spc="-10" dirty="0">
                <a:solidFill>
                  <a:srgbClr val="C00000"/>
                </a:solidFill>
                <a:latin typeface="Calibri"/>
                <a:cs typeface="Calibri"/>
              </a:rPr>
              <a:t>factual</a:t>
            </a:r>
            <a:endParaRPr sz="1800">
              <a:latin typeface="Calibri"/>
              <a:cs typeface="Calibri"/>
            </a:endParaRPr>
          </a:p>
        </p:txBody>
      </p:sp>
      <p:sp>
        <p:nvSpPr>
          <p:cNvPr id="5" name="object 5"/>
          <p:cNvSpPr txBox="1"/>
          <p:nvPr/>
        </p:nvSpPr>
        <p:spPr>
          <a:xfrm>
            <a:off x="1404619" y="1980691"/>
            <a:ext cx="9243060" cy="504190"/>
          </a:xfrm>
          <a:prstGeom prst="rect">
            <a:avLst/>
          </a:prstGeom>
        </p:spPr>
        <p:txBody>
          <a:bodyPr vert="horz" wrap="square" lIns="0" tIns="82550" rIns="0" bIns="0" rtlCol="0">
            <a:spAutoFit/>
          </a:bodyPr>
          <a:lstStyle/>
          <a:p>
            <a:pPr marL="12700" marR="5080">
              <a:lnSpc>
                <a:spcPct val="74400"/>
              </a:lnSpc>
              <a:spcBef>
                <a:spcPts val="650"/>
              </a:spcBef>
            </a:pPr>
            <a:r>
              <a:rPr sz="1800" spc="-10" dirty="0">
                <a:solidFill>
                  <a:srgbClr val="C00000"/>
                </a:solidFill>
                <a:latin typeface="Calibri"/>
                <a:cs typeface="Calibri"/>
              </a:rPr>
              <a:t>programmes</a:t>
            </a:r>
            <a:r>
              <a:rPr sz="1800" spc="-10" dirty="0">
                <a:latin typeface="Calibri"/>
                <a:cs typeface="Calibri"/>
              </a:rPr>
              <a:t>, </a:t>
            </a:r>
            <a:r>
              <a:rPr sz="1800" spc="-15" dirty="0">
                <a:latin typeface="Calibri"/>
                <a:cs typeface="Calibri"/>
              </a:rPr>
              <a:t>broadcasters </a:t>
            </a:r>
            <a:r>
              <a:rPr sz="1800" spc="-5" dirty="0">
                <a:latin typeface="Calibri"/>
                <a:cs typeface="Calibri"/>
              </a:rPr>
              <a:t>should </a:t>
            </a:r>
            <a:r>
              <a:rPr sz="1800" spc="-20" dirty="0">
                <a:latin typeface="Calibri"/>
                <a:cs typeface="Calibri"/>
              </a:rPr>
              <a:t>make </a:t>
            </a:r>
            <a:r>
              <a:rPr sz="1800" spc="-5" dirty="0">
                <a:latin typeface="Calibri"/>
                <a:cs typeface="Calibri"/>
              </a:rPr>
              <a:t>reasonable </a:t>
            </a:r>
            <a:r>
              <a:rPr sz="1800" spc="-15" dirty="0">
                <a:latin typeface="Calibri"/>
                <a:cs typeface="Calibri"/>
              </a:rPr>
              <a:t>efforts, </a:t>
            </a:r>
            <a:r>
              <a:rPr sz="1800" dirty="0">
                <a:latin typeface="Calibri"/>
                <a:cs typeface="Calibri"/>
              </a:rPr>
              <a:t>or </a:t>
            </a:r>
            <a:r>
              <a:rPr sz="1800" spc="-10" dirty="0">
                <a:latin typeface="Calibri"/>
                <a:cs typeface="Calibri"/>
              </a:rPr>
              <a:t>give </a:t>
            </a:r>
            <a:r>
              <a:rPr sz="1800" spc="-5" dirty="0">
                <a:latin typeface="Calibri"/>
                <a:cs typeface="Calibri"/>
              </a:rPr>
              <a:t>reasonable opportunities, </a:t>
            </a:r>
            <a:r>
              <a:rPr sz="1800" spc="-15" dirty="0">
                <a:latin typeface="Calibri"/>
                <a:cs typeface="Calibri"/>
              </a:rPr>
              <a:t>to  </a:t>
            </a:r>
            <a:r>
              <a:rPr sz="1800" spc="-10" dirty="0">
                <a:latin typeface="Calibri"/>
                <a:cs typeface="Calibri"/>
              </a:rPr>
              <a:t>present </a:t>
            </a:r>
            <a:r>
              <a:rPr sz="1800" spc="-5" dirty="0">
                <a:latin typeface="Calibri"/>
                <a:cs typeface="Calibri"/>
              </a:rPr>
              <a:t>significant points </a:t>
            </a:r>
            <a:r>
              <a:rPr sz="1800" dirty="0">
                <a:latin typeface="Calibri"/>
                <a:cs typeface="Calibri"/>
              </a:rPr>
              <a:t>of </a:t>
            </a:r>
            <a:r>
              <a:rPr sz="1800" spc="-5" dirty="0">
                <a:latin typeface="Calibri"/>
                <a:cs typeface="Calibri"/>
              </a:rPr>
              <a:t>view either in the same </a:t>
            </a:r>
            <a:r>
              <a:rPr sz="1800" spc="-10" dirty="0">
                <a:latin typeface="Calibri"/>
                <a:cs typeface="Calibri"/>
              </a:rPr>
              <a:t>programme </a:t>
            </a:r>
            <a:r>
              <a:rPr sz="1800" dirty="0">
                <a:latin typeface="Calibri"/>
                <a:cs typeface="Calibri"/>
              </a:rPr>
              <a:t>or </a:t>
            </a:r>
            <a:r>
              <a:rPr sz="1800" spc="-5" dirty="0">
                <a:latin typeface="Calibri"/>
                <a:cs typeface="Calibri"/>
              </a:rPr>
              <a:t>in other </a:t>
            </a:r>
            <a:r>
              <a:rPr sz="1800" spc="-10" dirty="0">
                <a:latin typeface="Calibri"/>
                <a:cs typeface="Calibri"/>
              </a:rPr>
              <a:t>programmes </a:t>
            </a:r>
            <a:r>
              <a:rPr sz="1800" spc="-5" dirty="0">
                <a:latin typeface="Calibri"/>
                <a:cs typeface="Calibri"/>
              </a:rPr>
              <a:t>within</a:t>
            </a:r>
            <a:r>
              <a:rPr sz="1800" spc="130" dirty="0">
                <a:latin typeface="Calibri"/>
                <a:cs typeface="Calibri"/>
              </a:rPr>
              <a:t> </a:t>
            </a:r>
            <a:r>
              <a:rPr sz="1800" spc="-5" dirty="0">
                <a:latin typeface="Calibri"/>
                <a:cs typeface="Calibri"/>
              </a:rPr>
              <a:t>the</a:t>
            </a:r>
            <a:endParaRPr sz="1800">
              <a:latin typeface="Calibri"/>
              <a:cs typeface="Calibri"/>
            </a:endParaRPr>
          </a:p>
        </p:txBody>
      </p:sp>
      <p:sp>
        <p:nvSpPr>
          <p:cNvPr id="6" name="object 6"/>
          <p:cNvSpPr txBox="1"/>
          <p:nvPr/>
        </p:nvSpPr>
        <p:spPr>
          <a:xfrm>
            <a:off x="1176019" y="2331212"/>
            <a:ext cx="2660650" cy="659765"/>
          </a:xfrm>
          <a:prstGeom prst="rect">
            <a:avLst/>
          </a:prstGeom>
        </p:spPr>
        <p:txBody>
          <a:bodyPr vert="horz" wrap="square" lIns="0" tIns="55244" rIns="0" bIns="0" rtlCol="0">
            <a:spAutoFit/>
          </a:bodyPr>
          <a:lstStyle/>
          <a:p>
            <a:pPr marL="241300">
              <a:lnSpc>
                <a:spcPct val="100000"/>
              </a:lnSpc>
              <a:spcBef>
                <a:spcPts val="434"/>
              </a:spcBef>
            </a:pPr>
            <a:r>
              <a:rPr sz="1800" spc="-5" dirty="0">
                <a:latin typeface="Calibri"/>
                <a:cs typeface="Calibri"/>
              </a:rPr>
              <a:t>period </a:t>
            </a:r>
            <a:r>
              <a:rPr sz="1800" dirty="0">
                <a:latin typeface="Calibri"/>
                <a:cs typeface="Calibri"/>
              </a:rPr>
              <a:t>of </a:t>
            </a:r>
            <a:r>
              <a:rPr sz="1800" spc="-10" dirty="0">
                <a:latin typeface="Calibri"/>
                <a:cs typeface="Calibri"/>
              </a:rPr>
              <a:t>current</a:t>
            </a:r>
            <a:r>
              <a:rPr sz="1800" spc="-15" dirty="0">
                <a:latin typeface="Calibri"/>
                <a:cs typeface="Calibri"/>
              </a:rPr>
              <a:t> interest.</a:t>
            </a:r>
            <a:endParaRPr sz="1800">
              <a:latin typeface="Calibri"/>
              <a:cs typeface="Calibri"/>
            </a:endParaRPr>
          </a:p>
          <a:p>
            <a:pPr marL="241300" indent="-228600">
              <a:lnSpc>
                <a:spcPct val="100000"/>
              </a:lnSpc>
              <a:spcBef>
                <a:spcPts val="335"/>
              </a:spcBef>
              <a:buFont typeface="Arial"/>
              <a:buChar char="•"/>
              <a:tabLst>
                <a:tab pos="240665" algn="l"/>
                <a:tab pos="241300" algn="l"/>
              </a:tabLst>
            </a:pPr>
            <a:r>
              <a:rPr sz="1800" spc="-5" dirty="0">
                <a:latin typeface="Calibri"/>
                <a:cs typeface="Calibri"/>
              </a:rPr>
              <a:t>Guidelines</a:t>
            </a:r>
            <a:endParaRPr sz="1800">
              <a:latin typeface="Calibri"/>
              <a:cs typeface="Calibri"/>
            </a:endParaRPr>
          </a:p>
        </p:txBody>
      </p:sp>
      <p:sp>
        <p:nvSpPr>
          <p:cNvPr id="7" name="object 7"/>
          <p:cNvSpPr txBox="1"/>
          <p:nvPr/>
        </p:nvSpPr>
        <p:spPr>
          <a:xfrm>
            <a:off x="1176019" y="3007867"/>
            <a:ext cx="9467850"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 pos="623570" algn="l"/>
              </a:tabLst>
            </a:pPr>
            <a:r>
              <a:rPr sz="1800" dirty="0">
                <a:latin typeface="Calibri"/>
                <a:cs typeface="Calibri"/>
              </a:rPr>
              <a:t>4a	No </a:t>
            </a:r>
            <a:r>
              <a:rPr sz="1800" spc="-5" dirty="0">
                <a:latin typeface="Calibri"/>
                <a:cs typeface="Calibri"/>
              </a:rPr>
              <a:t>set </a:t>
            </a:r>
            <a:r>
              <a:rPr sz="1800" spc="-10" dirty="0">
                <a:latin typeface="Calibri"/>
                <a:cs typeface="Calibri"/>
              </a:rPr>
              <a:t>formula can </a:t>
            </a:r>
            <a:r>
              <a:rPr sz="1800" dirty="0">
                <a:latin typeface="Calibri"/>
                <a:cs typeface="Calibri"/>
              </a:rPr>
              <a:t>be </a:t>
            </a:r>
            <a:r>
              <a:rPr sz="1800" spc="-5" dirty="0">
                <a:latin typeface="Calibri"/>
                <a:cs typeface="Calibri"/>
              </a:rPr>
              <a:t>advanced </a:t>
            </a:r>
            <a:r>
              <a:rPr sz="1800" spc="-15" dirty="0">
                <a:latin typeface="Calibri"/>
                <a:cs typeface="Calibri"/>
              </a:rPr>
              <a:t>for </a:t>
            </a:r>
            <a:r>
              <a:rPr sz="1800" spc="-5" dirty="0">
                <a:latin typeface="Calibri"/>
                <a:cs typeface="Calibri"/>
              </a:rPr>
              <a:t>the </a:t>
            </a:r>
            <a:r>
              <a:rPr sz="1800" spc="-10" dirty="0">
                <a:latin typeface="Calibri"/>
                <a:cs typeface="Calibri"/>
              </a:rPr>
              <a:t>allocation </a:t>
            </a:r>
            <a:r>
              <a:rPr sz="1800" dirty="0">
                <a:latin typeface="Calibri"/>
                <a:cs typeface="Calibri"/>
              </a:rPr>
              <a:t>of </a:t>
            </a:r>
            <a:r>
              <a:rPr sz="1800" spc="-5" dirty="0">
                <a:latin typeface="Calibri"/>
                <a:cs typeface="Calibri"/>
              </a:rPr>
              <a:t>time </a:t>
            </a:r>
            <a:r>
              <a:rPr sz="1800" spc="-15" dirty="0">
                <a:latin typeface="Calibri"/>
                <a:cs typeface="Calibri"/>
              </a:rPr>
              <a:t>to interested </a:t>
            </a:r>
            <a:r>
              <a:rPr sz="1800" spc="-5" dirty="0">
                <a:latin typeface="Calibri"/>
                <a:cs typeface="Calibri"/>
              </a:rPr>
              <a:t>parties </a:t>
            </a:r>
            <a:r>
              <a:rPr sz="1800" dirty="0">
                <a:latin typeface="Calibri"/>
                <a:cs typeface="Calibri"/>
              </a:rPr>
              <a:t>on</a:t>
            </a:r>
            <a:r>
              <a:rPr sz="1800" spc="235" dirty="0">
                <a:latin typeface="Calibri"/>
                <a:cs typeface="Calibri"/>
              </a:rPr>
              <a:t> </a:t>
            </a:r>
            <a:r>
              <a:rPr sz="1800" spc="-15" dirty="0">
                <a:latin typeface="Calibri"/>
                <a:cs typeface="Calibri"/>
              </a:rPr>
              <a:t>controversial</a:t>
            </a:r>
            <a:endParaRPr sz="1800">
              <a:latin typeface="Calibri"/>
              <a:cs typeface="Calibri"/>
            </a:endParaRPr>
          </a:p>
        </p:txBody>
      </p:sp>
      <p:sp>
        <p:nvSpPr>
          <p:cNvPr id="8" name="object 8"/>
          <p:cNvSpPr txBox="1"/>
          <p:nvPr/>
        </p:nvSpPr>
        <p:spPr>
          <a:xfrm>
            <a:off x="1771332" y="3199891"/>
            <a:ext cx="874331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issues </a:t>
            </a:r>
            <a:r>
              <a:rPr sz="1800" dirty="0">
                <a:latin typeface="Calibri"/>
                <a:cs typeface="Calibri"/>
              </a:rPr>
              <a:t>of </a:t>
            </a:r>
            <a:r>
              <a:rPr sz="1800" spc="-5" dirty="0">
                <a:latin typeface="Calibri"/>
                <a:cs typeface="Calibri"/>
              </a:rPr>
              <a:t>public importance. Significant viewpoints should </a:t>
            </a:r>
            <a:r>
              <a:rPr sz="1800" dirty="0">
                <a:latin typeface="Calibri"/>
                <a:cs typeface="Calibri"/>
              </a:rPr>
              <a:t>be </a:t>
            </a:r>
            <a:r>
              <a:rPr sz="1800" spc="-10" dirty="0">
                <a:latin typeface="Calibri"/>
                <a:cs typeface="Calibri"/>
              </a:rPr>
              <a:t>presented fairly </a:t>
            </a:r>
            <a:r>
              <a:rPr sz="1800" spc="-5" dirty="0">
                <a:latin typeface="Calibri"/>
                <a:cs typeface="Calibri"/>
              </a:rPr>
              <a:t>in the </a:t>
            </a:r>
            <a:r>
              <a:rPr sz="1800" spc="-15" dirty="0">
                <a:latin typeface="Calibri"/>
                <a:cs typeface="Calibri"/>
              </a:rPr>
              <a:t>context</a:t>
            </a:r>
            <a:r>
              <a:rPr sz="1800" spc="215" dirty="0">
                <a:latin typeface="Calibri"/>
                <a:cs typeface="Calibri"/>
              </a:rPr>
              <a:t> </a:t>
            </a:r>
            <a:r>
              <a:rPr sz="1800" dirty="0">
                <a:latin typeface="Calibri"/>
                <a:cs typeface="Calibri"/>
              </a:rPr>
              <a:t>of</a:t>
            </a:r>
            <a:endParaRPr sz="1800">
              <a:latin typeface="Calibri"/>
              <a:cs typeface="Calibri"/>
            </a:endParaRPr>
          </a:p>
        </p:txBody>
      </p:sp>
      <p:sp>
        <p:nvSpPr>
          <p:cNvPr id="9" name="object 9"/>
          <p:cNvSpPr txBox="1"/>
          <p:nvPr/>
        </p:nvSpPr>
        <p:spPr>
          <a:xfrm>
            <a:off x="1771332" y="3388867"/>
            <a:ext cx="68389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the </a:t>
            </a:r>
            <a:r>
              <a:rPr sz="1800" spc="-10" dirty="0">
                <a:latin typeface="Calibri"/>
                <a:cs typeface="Calibri"/>
              </a:rPr>
              <a:t>programme. </a:t>
            </a:r>
            <a:r>
              <a:rPr sz="1800" spc="-5" dirty="0">
                <a:latin typeface="Calibri"/>
                <a:cs typeface="Calibri"/>
              </a:rPr>
              <a:t>This can only </a:t>
            </a:r>
            <a:r>
              <a:rPr sz="1800" dirty="0">
                <a:latin typeface="Calibri"/>
                <a:cs typeface="Calibri"/>
              </a:rPr>
              <a:t>be done </a:t>
            </a:r>
            <a:r>
              <a:rPr sz="1800" spc="-5" dirty="0">
                <a:latin typeface="Calibri"/>
                <a:cs typeface="Calibri"/>
              </a:rPr>
              <a:t>by judging </a:t>
            </a:r>
            <a:r>
              <a:rPr sz="1800" dirty="0">
                <a:latin typeface="Calibri"/>
                <a:cs typeface="Calibri"/>
              </a:rPr>
              <a:t>each </a:t>
            </a:r>
            <a:r>
              <a:rPr sz="1800" spc="-5" dirty="0">
                <a:latin typeface="Calibri"/>
                <a:cs typeface="Calibri"/>
              </a:rPr>
              <a:t>case </a:t>
            </a:r>
            <a:r>
              <a:rPr sz="1800" dirty="0">
                <a:latin typeface="Calibri"/>
                <a:cs typeface="Calibri"/>
              </a:rPr>
              <a:t>on </a:t>
            </a:r>
            <a:r>
              <a:rPr sz="1800" spc="-5" dirty="0">
                <a:latin typeface="Calibri"/>
                <a:cs typeface="Calibri"/>
              </a:rPr>
              <a:t>its</a:t>
            </a:r>
            <a:r>
              <a:rPr sz="1800" spc="135" dirty="0">
                <a:latin typeface="Calibri"/>
                <a:cs typeface="Calibri"/>
              </a:rPr>
              <a:t> </a:t>
            </a:r>
            <a:r>
              <a:rPr sz="1800" spc="-5" dirty="0">
                <a:latin typeface="Calibri"/>
                <a:cs typeface="Calibri"/>
              </a:rPr>
              <a:t>merits.</a:t>
            </a:r>
            <a:endParaRPr sz="1800">
              <a:latin typeface="Calibri"/>
              <a:cs typeface="Calibri"/>
            </a:endParaRPr>
          </a:p>
        </p:txBody>
      </p:sp>
      <p:sp>
        <p:nvSpPr>
          <p:cNvPr id="10" name="object 10"/>
          <p:cNvSpPr txBox="1"/>
          <p:nvPr/>
        </p:nvSpPr>
        <p:spPr>
          <a:xfrm>
            <a:off x="1176019" y="3708907"/>
            <a:ext cx="9229725"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 pos="634365" algn="l"/>
              </a:tabLst>
            </a:pPr>
            <a:r>
              <a:rPr sz="1800" dirty="0">
                <a:latin typeface="Calibri"/>
                <a:cs typeface="Calibri"/>
              </a:rPr>
              <a:t>4b	</a:t>
            </a:r>
            <a:r>
              <a:rPr sz="1800" spc="-5" dirty="0">
                <a:latin typeface="Calibri"/>
                <a:cs typeface="Calibri"/>
              </a:rPr>
              <a:t>The assessment </a:t>
            </a:r>
            <a:r>
              <a:rPr sz="1800" dirty="0">
                <a:latin typeface="Calibri"/>
                <a:cs typeface="Calibri"/>
              </a:rPr>
              <a:t>of </a:t>
            </a:r>
            <a:r>
              <a:rPr sz="1800" spc="-5" dirty="0">
                <a:latin typeface="Calibri"/>
                <a:cs typeface="Calibri"/>
              </a:rPr>
              <a:t>whether </a:t>
            </a:r>
            <a:r>
              <a:rPr sz="1800" dirty="0">
                <a:latin typeface="Calibri"/>
                <a:cs typeface="Calibri"/>
              </a:rPr>
              <a:t>a </a:t>
            </a:r>
            <a:r>
              <a:rPr sz="1800" spc="-5" dirty="0">
                <a:solidFill>
                  <a:srgbClr val="C00000"/>
                </a:solidFill>
                <a:latin typeface="Calibri"/>
                <a:cs typeface="Calibri"/>
              </a:rPr>
              <a:t>reasonable </a:t>
            </a:r>
            <a:r>
              <a:rPr sz="1800" spc="-15" dirty="0">
                <a:solidFill>
                  <a:srgbClr val="C00000"/>
                </a:solidFill>
                <a:latin typeface="Calibri"/>
                <a:cs typeface="Calibri"/>
              </a:rPr>
              <a:t>range </a:t>
            </a:r>
            <a:r>
              <a:rPr sz="1800" dirty="0">
                <a:solidFill>
                  <a:srgbClr val="C00000"/>
                </a:solidFill>
                <a:latin typeface="Calibri"/>
                <a:cs typeface="Calibri"/>
              </a:rPr>
              <a:t>of </a:t>
            </a:r>
            <a:r>
              <a:rPr sz="1800" spc="-10" dirty="0">
                <a:solidFill>
                  <a:srgbClr val="C00000"/>
                </a:solidFill>
                <a:latin typeface="Calibri"/>
                <a:cs typeface="Calibri"/>
              </a:rPr>
              <a:t>views </a:t>
            </a:r>
            <a:r>
              <a:rPr sz="1800" spc="-5" dirty="0">
                <a:latin typeface="Calibri"/>
                <a:cs typeface="Calibri"/>
              </a:rPr>
              <a:t>had </a:t>
            </a:r>
            <a:r>
              <a:rPr sz="1800" dirty="0">
                <a:latin typeface="Calibri"/>
                <a:cs typeface="Calibri"/>
              </a:rPr>
              <a:t>been </a:t>
            </a:r>
            <a:r>
              <a:rPr sz="1800" spc="-10" dirty="0">
                <a:latin typeface="Calibri"/>
                <a:cs typeface="Calibri"/>
              </a:rPr>
              <a:t>presented </a:t>
            </a:r>
            <a:r>
              <a:rPr sz="1800" spc="-25" dirty="0">
                <a:latin typeface="Calibri"/>
                <a:cs typeface="Calibri"/>
              </a:rPr>
              <a:t>take </a:t>
            </a:r>
            <a:r>
              <a:rPr sz="1800" spc="-5" dirty="0">
                <a:latin typeface="Calibri"/>
                <a:cs typeface="Calibri"/>
              </a:rPr>
              <a:t>account</a:t>
            </a:r>
            <a:r>
              <a:rPr sz="1800" spc="165" dirty="0">
                <a:latin typeface="Calibri"/>
                <a:cs typeface="Calibri"/>
              </a:rPr>
              <a:t> </a:t>
            </a:r>
            <a:r>
              <a:rPr sz="1800" dirty="0">
                <a:latin typeface="Calibri"/>
                <a:cs typeface="Calibri"/>
              </a:rPr>
              <a:t>of</a:t>
            </a:r>
            <a:endParaRPr sz="1800">
              <a:latin typeface="Calibri"/>
              <a:cs typeface="Calibri"/>
            </a:endParaRPr>
          </a:p>
        </p:txBody>
      </p:sp>
      <p:sp>
        <p:nvSpPr>
          <p:cNvPr id="11" name="object 11"/>
          <p:cNvSpPr txBox="1"/>
          <p:nvPr/>
        </p:nvSpPr>
        <p:spPr>
          <a:xfrm>
            <a:off x="1771332" y="3897883"/>
            <a:ext cx="262509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some </a:t>
            </a:r>
            <a:r>
              <a:rPr sz="1800" dirty="0">
                <a:latin typeface="Calibri"/>
                <a:cs typeface="Calibri"/>
              </a:rPr>
              <a:t>or </a:t>
            </a:r>
            <a:r>
              <a:rPr sz="1800" spc="-5" dirty="0">
                <a:latin typeface="Calibri"/>
                <a:cs typeface="Calibri"/>
              </a:rPr>
              <a:t>all </a:t>
            </a:r>
            <a:r>
              <a:rPr sz="1800" dirty="0">
                <a:latin typeface="Calibri"/>
                <a:cs typeface="Calibri"/>
              </a:rPr>
              <a:t>of </a:t>
            </a:r>
            <a:r>
              <a:rPr sz="1800" spc="-5" dirty="0">
                <a:latin typeface="Calibri"/>
                <a:cs typeface="Calibri"/>
              </a:rPr>
              <a:t>the </a:t>
            </a:r>
            <a:r>
              <a:rPr sz="1800" spc="-10" dirty="0">
                <a:latin typeface="Calibri"/>
                <a:cs typeface="Calibri"/>
              </a:rPr>
              <a:t>following:</a:t>
            </a:r>
            <a:endParaRPr sz="1800">
              <a:latin typeface="Calibri"/>
              <a:cs typeface="Calibri"/>
            </a:endParaRPr>
          </a:p>
        </p:txBody>
      </p:sp>
      <p:sp>
        <p:nvSpPr>
          <p:cNvPr id="12" name="object 12"/>
          <p:cNvSpPr txBox="1"/>
          <p:nvPr/>
        </p:nvSpPr>
        <p:spPr>
          <a:xfrm>
            <a:off x="1176019" y="4227067"/>
            <a:ext cx="3663315"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 pos="931544" algn="l"/>
              </a:tabLst>
            </a:pPr>
            <a:r>
              <a:rPr sz="1800" dirty="0">
                <a:latin typeface="Calibri"/>
                <a:cs typeface="Calibri"/>
              </a:rPr>
              <a:t>•	</a:t>
            </a:r>
            <a:r>
              <a:rPr sz="1800" spc="-5" dirty="0">
                <a:latin typeface="Calibri"/>
                <a:cs typeface="Calibri"/>
              </a:rPr>
              <a:t>the </a:t>
            </a:r>
            <a:r>
              <a:rPr sz="1800" spc="-10" dirty="0">
                <a:latin typeface="Calibri"/>
                <a:cs typeface="Calibri"/>
              </a:rPr>
              <a:t>programme</a:t>
            </a:r>
            <a:r>
              <a:rPr sz="1800" spc="-30" dirty="0">
                <a:latin typeface="Calibri"/>
                <a:cs typeface="Calibri"/>
              </a:rPr>
              <a:t> </a:t>
            </a:r>
            <a:r>
              <a:rPr sz="1800" spc="-5" dirty="0">
                <a:latin typeface="Calibri"/>
                <a:cs typeface="Calibri"/>
              </a:rPr>
              <a:t>introduction;</a:t>
            </a:r>
            <a:endParaRPr sz="1800">
              <a:latin typeface="Calibri"/>
              <a:cs typeface="Calibri"/>
            </a:endParaRPr>
          </a:p>
        </p:txBody>
      </p:sp>
      <p:sp>
        <p:nvSpPr>
          <p:cNvPr id="13" name="object 13"/>
          <p:cNvSpPr txBox="1"/>
          <p:nvPr/>
        </p:nvSpPr>
        <p:spPr>
          <a:xfrm>
            <a:off x="2033270" y="4608067"/>
            <a:ext cx="54121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documentaries, public access </a:t>
            </a:r>
            <a:r>
              <a:rPr sz="1800" dirty="0">
                <a:latin typeface="Calibri"/>
                <a:cs typeface="Calibri"/>
              </a:rPr>
              <a:t>and </a:t>
            </a:r>
            <a:r>
              <a:rPr sz="1800" spc="-5" dirty="0">
                <a:latin typeface="Calibri"/>
                <a:cs typeface="Calibri"/>
              </a:rPr>
              <a:t>advocacy</a:t>
            </a:r>
            <a:r>
              <a:rPr sz="1800" spc="15" dirty="0">
                <a:latin typeface="Calibri"/>
                <a:cs typeface="Calibri"/>
              </a:rPr>
              <a:t> </a:t>
            </a:r>
            <a:r>
              <a:rPr sz="1800" spc="-10" dirty="0">
                <a:latin typeface="Calibri"/>
                <a:cs typeface="Calibri"/>
              </a:rPr>
              <a:t>programmes);</a:t>
            </a:r>
            <a:endParaRPr sz="1800">
              <a:latin typeface="Calibri"/>
              <a:cs typeface="Calibri"/>
            </a:endParaRPr>
          </a:p>
        </p:txBody>
      </p:sp>
      <p:sp>
        <p:nvSpPr>
          <p:cNvPr id="14" name="object 14"/>
          <p:cNvSpPr txBox="1"/>
          <p:nvPr/>
        </p:nvSpPr>
        <p:spPr>
          <a:xfrm>
            <a:off x="1404619" y="4312411"/>
            <a:ext cx="8914130" cy="787400"/>
          </a:xfrm>
          <a:prstGeom prst="rect">
            <a:avLst/>
          </a:prstGeom>
        </p:spPr>
        <p:txBody>
          <a:bodyPr vert="horz" wrap="square" lIns="0" tIns="119380" rIns="0" bIns="0" rtlCol="0">
            <a:spAutoFit/>
          </a:bodyPr>
          <a:lstStyle/>
          <a:p>
            <a:pPr marL="702945" indent="-690245">
              <a:lnSpc>
                <a:spcPct val="100000"/>
              </a:lnSpc>
              <a:spcBef>
                <a:spcPts val="940"/>
              </a:spcBef>
              <a:buChar char="•"/>
              <a:tabLst>
                <a:tab pos="702945" algn="l"/>
                <a:tab pos="703580" algn="l"/>
              </a:tabLst>
            </a:pPr>
            <a:r>
              <a:rPr sz="1800" spc="-5" dirty="0">
                <a:latin typeface="Calibri"/>
                <a:cs typeface="Calibri"/>
              </a:rPr>
              <a:t>whether the </a:t>
            </a:r>
            <a:r>
              <a:rPr sz="1800" spc="-10" dirty="0">
                <a:latin typeface="Calibri"/>
                <a:cs typeface="Calibri"/>
              </a:rPr>
              <a:t>programme </a:t>
            </a:r>
            <a:r>
              <a:rPr sz="1800" spc="-5" dirty="0">
                <a:latin typeface="Calibri"/>
                <a:cs typeface="Calibri"/>
              </a:rPr>
              <a:t>approaches </a:t>
            </a:r>
            <a:r>
              <a:rPr sz="1800" dirty="0">
                <a:latin typeface="Calibri"/>
                <a:cs typeface="Calibri"/>
              </a:rPr>
              <a:t>a </a:t>
            </a:r>
            <a:r>
              <a:rPr sz="1800" spc="-10" dirty="0">
                <a:latin typeface="Calibri"/>
                <a:cs typeface="Calibri"/>
              </a:rPr>
              <a:t>topic from </a:t>
            </a:r>
            <a:r>
              <a:rPr sz="1800" dirty="0">
                <a:latin typeface="Calibri"/>
                <a:cs typeface="Calibri"/>
              </a:rPr>
              <a:t>a </a:t>
            </a:r>
            <a:r>
              <a:rPr sz="1800" spc="-5" dirty="0">
                <a:latin typeface="Calibri"/>
                <a:cs typeface="Calibri"/>
              </a:rPr>
              <a:t>particular </a:t>
            </a:r>
            <a:r>
              <a:rPr sz="1800" spc="-10" dirty="0">
                <a:latin typeface="Calibri"/>
                <a:cs typeface="Calibri"/>
              </a:rPr>
              <a:t>perspective </a:t>
            </a:r>
            <a:r>
              <a:rPr sz="1800" dirty="0">
                <a:latin typeface="Calibri"/>
                <a:cs typeface="Calibri"/>
              </a:rPr>
              <a:t>(e.g.</a:t>
            </a:r>
            <a:r>
              <a:rPr sz="1800" spc="215" dirty="0">
                <a:latin typeface="Calibri"/>
                <a:cs typeface="Calibri"/>
              </a:rPr>
              <a:t> </a:t>
            </a:r>
            <a:r>
              <a:rPr sz="1800" spc="-5" dirty="0">
                <a:latin typeface="Calibri"/>
                <a:cs typeface="Calibri"/>
              </a:rPr>
              <a:t>authorial</a:t>
            </a:r>
            <a:endParaRPr sz="1800">
              <a:latin typeface="Calibri"/>
              <a:cs typeface="Calibri"/>
            </a:endParaRPr>
          </a:p>
          <a:p>
            <a:pPr marL="12700">
              <a:lnSpc>
                <a:spcPct val="100000"/>
              </a:lnSpc>
              <a:spcBef>
                <a:spcPts val="840"/>
              </a:spcBef>
            </a:pPr>
            <a:r>
              <a:rPr sz="1800" dirty="0">
                <a:latin typeface="Calibri"/>
                <a:cs typeface="Calibri"/>
              </a:rPr>
              <a:t>•</a:t>
            </a:r>
            <a:endParaRPr sz="1800">
              <a:latin typeface="Calibri"/>
              <a:cs typeface="Calibri"/>
            </a:endParaRPr>
          </a:p>
        </p:txBody>
      </p:sp>
      <p:sp>
        <p:nvSpPr>
          <p:cNvPr id="15" name="object 15"/>
          <p:cNvSpPr txBox="1"/>
          <p:nvPr/>
        </p:nvSpPr>
        <p:spPr>
          <a:xfrm>
            <a:off x="2095182" y="4800092"/>
            <a:ext cx="814324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whether </a:t>
            </a:r>
            <a:r>
              <a:rPr sz="1800" spc="-15" dirty="0">
                <a:latin typeface="Calibri"/>
                <a:cs typeface="Calibri"/>
              </a:rPr>
              <a:t>viewers </a:t>
            </a:r>
            <a:r>
              <a:rPr sz="1800" spc="-5" dirty="0">
                <a:latin typeface="Calibri"/>
                <a:cs typeface="Calibri"/>
              </a:rPr>
              <a:t>could reasonably </a:t>
            </a:r>
            <a:r>
              <a:rPr sz="1800" dirty="0">
                <a:latin typeface="Calibri"/>
                <a:cs typeface="Calibri"/>
              </a:rPr>
              <a:t>be </a:t>
            </a:r>
            <a:r>
              <a:rPr sz="1800" spc="-10" dirty="0">
                <a:latin typeface="Calibri"/>
                <a:cs typeface="Calibri"/>
              </a:rPr>
              <a:t>expected </a:t>
            </a:r>
            <a:r>
              <a:rPr sz="1800" spc="-15" dirty="0">
                <a:latin typeface="Calibri"/>
                <a:cs typeface="Calibri"/>
              </a:rPr>
              <a:t>to </a:t>
            </a:r>
            <a:r>
              <a:rPr sz="1800" dirty="0">
                <a:latin typeface="Calibri"/>
                <a:cs typeface="Calibri"/>
              </a:rPr>
              <a:t>be </a:t>
            </a:r>
            <a:r>
              <a:rPr sz="1800" spc="-15" dirty="0">
                <a:latin typeface="Calibri"/>
                <a:cs typeface="Calibri"/>
              </a:rPr>
              <a:t>aware </a:t>
            </a:r>
            <a:r>
              <a:rPr sz="1800" dirty="0">
                <a:latin typeface="Calibri"/>
                <a:cs typeface="Calibri"/>
              </a:rPr>
              <a:t>of </a:t>
            </a:r>
            <a:r>
              <a:rPr sz="1800" spc="-10" dirty="0">
                <a:latin typeface="Calibri"/>
                <a:cs typeface="Calibri"/>
              </a:rPr>
              <a:t>views expressed </a:t>
            </a:r>
            <a:r>
              <a:rPr sz="1800" spc="-5" dirty="0">
                <a:latin typeface="Calibri"/>
                <a:cs typeface="Calibri"/>
              </a:rPr>
              <a:t>in</a:t>
            </a:r>
            <a:r>
              <a:rPr sz="1800" spc="260" dirty="0">
                <a:latin typeface="Calibri"/>
                <a:cs typeface="Calibri"/>
              </a:rPr>
              <a:t> </a:t>
            </a:r>
            <a:r>
              <a:rPr sz="1800" spc="-5" dirty="0">
                <a:latin typeface="Calibri"/>
                <a:cs typeface="Calibri"/>
              </a:rPr>
              <a:t>other</a:t>
            </a:r>
            <a:endParaRPr sz="1800">
              <a:latin typeface="Calibri"/>
              <a:cs typeface="Calibri"/>
            </a:endParaRPr>
          </a:p>
        </p:txBody>
      </p:sp>
      <p:sp>
        <p:nvSpPr>
          <p:cNvPr id="16" name="object 16"/>
          <p:cNvSpPr txBox="1"/>
          <p:nvPr/>
        </p:nvSpPr>
        <p:spPr>
          <a:xfrm>
            <a:off x="2033270" y="4989067"/>
            <a:ext cx="91821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coverage.</a:t>
            </a:r>
            <a:endParaRPr sz="1800">
              <a:latin typeface="Calibri"/>
              <a:cs typeface="Calibri"/>
            </a:endParaRPr>
          </a:p>
        </p:txBody>
      </p:sp>
      <p:sp>
        <p:nvSpPr>
          <p:cNvPr id="17" name="object 17"/>
          <p:cNvSpPr txBox="1"/>
          <p:nvPr/>
        </p:nvSpPr>
        <p:spPr>
          <a:xfrm>
            <a:off x="1176019" y="5309108"/>
            <a:ext cx="9603105" cy="29972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0665" algn="l"/>
                <a:tab pos="241300" algn="l"/>
              </a:tabLst>
            </a:pPr>
            <a:r>
              <a:rPr sz="1800" spc="-5" dirty="0">
                <a:latin typeface="Calibri"/>
                <a:cs typeface="Calibri"/>
              </a:rPr>
              <a:t>The purpose </a:t>
            </a:r>
            <a:r>
              <a:rPr sz="1800" dirty="0">
                <a:latin typeface="Calibri"/>
                <a:cs typeface="Calibri"/>
              </a:rPr>
              <a:t>of </a:t>
            </a:r>
            <a:r>
              <a:rPr sz="1800" spc="-5" dirty="0">
                <a:latin typeface="Calibri"/>
                <a:cs typeface="Calibri"/>
              </a:rPr>
              <a:t>this </a:t>
            </a:r>
            <a:r>
              <a:rPr sz="1800" spc="-10" dirty="0">
                <a:latin typeface="Calibri"/>
                <a:cs typeface="Calibri"/>
              </a:rPr>
              <a:t>Practice Note </a:t>
            </a:r>
            <a:r>
              <a:rPr sz="1800" spc="-5" dirty="0">
                <a:latin typeface="Calibri"/>
                <a:cs typeface="Calibri"/>
              </a:rPr>
              <a:t>is </a:t>
            </a:r>
            <a:r>
              <a:rPr sz="1800" spc="-15" dirty="0">
                <a:latin typeface="Calibri"/>
                <a:cs typeface="Calibri"/>
              </a:rPr>
              <a:t>to </a:t>
            </a:r>
            <a:r>
              <a:rPr sz="1800" spc="-10" dirty="0">
                <a:latin typeface="Calibri"/>
                <a:cs typeface="Calibri"/>
              </a:rPr>
              <a:t>provide </a:t>
            </a:r>
            <a:r>
              <a:rPr sz="1800" spc="-5" dirty="0">
                <a:latin typeface="Calibri"/>
                <a:cs typeface="Calibri"/>
              </a:rPr>
              <a:t>guidance </a:t>
            </a:r>
            <a:r>
              <a:rPr sz="1800" spc="-15" dirty="0">
                <a:latin typeface="Calibri"/>
                <a:cs typeface="Calibri"/>
              </a:rPr>
              <a:t>to </a:t>
            </a:r>
            <a:r>
              <a:rPr sz="1800" spc="-5" dirty="0">
                <a:latin typeface="Calibri"/>
                <a:cs typeface="Calibri"/>
              </a:rPr>
              <a:t>complainants </a:t>
            </a:r>
            <a:r>
              <a:rPr sz="1800" dirty="0">
                <a:latin typeface="Calibri"/>
                <a:cs typeface="Calibri"/>
              </a:rPr>
              <a:t>and </a:t>
            </a:r>
            <a:r>
              <a:rPr sz="1800" spc="-15" dirty="0">
                <a:latin typeface="Calibri"/>
                <a:cs typeface="Calibri"/>
              </a:rPr>
              <a:t>broadcasters </a:t>
            </a:r>
            <a:r>
              <a:rPr sz="1800" dirty="0">
                <a:latin typeface="Calibri"/>
                <a:cs typeface="Calibri"/>
              </a:rPr>
              <a:t>about</a:t>
            </a:r>
            <a:r>
              <a:rPr sz="1800" spc="305" dirty="0">
                <a:latin typeface="Calibri"/>
                <a:cs typeface="Calibri"/>
              </a:rPr>
              <a:t> </a:t>
            </a:r>
            <a:r>
              <a:rPr sz="1800" spc="-5" dirty="0">
                <a:latin typeface="Calibri"/>
                <a:cs typeface="Calibri"/>
              </a:rPr>
              <a:t>the</a:t>
            </a:r>
            <a:endParaRPr sz="1800">
              <a:latin typeface="Calibri"/>
              <a:cs typeface="Calibri"/>
            </a:endParaRPr>
          </a:p>
        </p:txBody>
      </p:sp>
      <p:sp>
        <p:nvSpPr>
          <p:cNvPr id="18" name="object 18"/>
          <p:cNvSpPr txBox="1"/>
          <p:nvPr/>
        </p:nvSpPr>
        <p:spPr>
          <a:xfrm>
            <a:off x="1404619" y="5498083"/>
            <a:ext cx="878141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way </a:t>
            </a:r>
            <a:r>
              <a:rPr sz="1800" spc="-5" dirty="0">
                <a:latin typeface="Calibri"/>
                <a:cs typeface="Calibri"/>
              </a:rPr>
              <a:t>these </a:t>
            </a:r>
            <a:r>
              <a:rPr sz="1800" spc="-10" dirty="0">
                <a:latin typeface="Calibri"/>
                <a:cs typeface="Calibri"/>
              </a:rPr>
              <a:t>standards </a:t>
            </a:r>
            <a:r>
              <a:rPr sz="1800" spc="-15" dirty="0">
                <a:latin typeface="Calibri"/>
                <a:cs typeface="Calibri"/>
              </a:rPr>
              <a:t>have </a:t>
            </a:r>
            <a:r>
              <a:rPr sz="1800" dirty="0">
                <a:latin typeface="Calibri"/>
                <a:cs typeface="Calibri"/>
              </a:rPr>
              <a:t>been </a:t>
            </a:r>
            <a:r>
              <a:rPr sz="1800" spc="-10" dirty="0">
                <a:latin typeface="Calibri"/>
                <a:cs typeface="Calibri"/>
              </a:rPr>
              <a:t>interpreted </a:t>
            </a:r>
            <a:r>
              <a:rPr sz="1800" spc="-5" dirty="0">
                <a:latin typeface="Calibri"/>
                <a:cs typeface="Calibri"/>
              </a:rPr>
              <a:t>by the </a:t>
            </a:r>
            <a:r>
              <a:rPr sz="1800" spc="-10" dirty="0">
                <a:latin typeface="Calibri"/>
                <a:cs typeface="Calibri"/>
              </a:rPr>
              <a:t>BSA </a:t>
            </a:r>
            <a:r>
              <a:rPr sz="1800" spc="-5" dirty="0">
                <a:latin typeface="Calibri"/>
                <a:cs typeface="Calibri"/>
              </a:rPr>
              <a:t>with respect </a:t>
            </a:r>
            <a:r>
              <a:rPr sz="1800" spc="-15" dirty="0">
                <a:latin typeface="Calibri"/>
                <a:cs typeface="Calibri"/>
              </a:rPr>
              <a:t>to </a:t>
            </a:r>
            <a:r>
              <a:rPr sz="1800" spc="-10" dirty="0">
                <a:latin typeface="Calibri"/>
                <a:cs typeface="Calibri"/>
              </a:rPr>
              <a:t>television</a:t>
            </a:r>
            <a:r>
              <a:rPr sz="1800" spc="254" dirty="0">
                <a:latin typeface="Calibri"/>
                <a:cs typeface="Calibri"/>
              </a:rPr>
              <a:t> </a:t>
            </a:r>
            <a:r>
              <a:rPr sz="1800" spc="-10" dirty="0">
                <a:latin typeface="Calibri"/>
                <a:cs typeface="Calibri"/>
              </a:rPr>
              <a:t>programmes.</a:t>
            </a:r>
            <a:endParaRPr sz="1800">
              <a:latin typeface="Calibri"/>
              <a:cs typeface="Calibri"/>
            </a:endParaRPr>
          </a:p>
        </p:txBody>
      </p:sp>
      <p:sp>
        <p:nvSpPr>
          <p:cNvPr id="19" name="object 19"/>
          <p:cNvSpPr/>
          <p:nvPr/>
        </p:nvSpPr>
        <p:spPr>
          <a:xfrm>
            <a:off x="3867805" y="286603"/>
            <a:ext cx="4762099" cy="690036"/>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7913757" y="674008"/>
            <a:ext cx="3529269" cy="85608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73420" y="0"/>
            <a:ext cx="2914650" cy="117157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1160" y="1264411"/>
            <a:ext cx="11630025" cy="5509260"/>
          </a:xfrm>
          <a:prstGeom prst="rect">
            <a:avLst/>
          </a:prstGeom>
        </p:spPr>
        <p:txBody>
          <a:bodyPr vert="horz" wrap="square" lIns="0" tIns="12700" rIns="0" bIns="0" rtlCol="0">
            <a:spAutoFit/>
          </a:bodyPr>
          <a:lstStyle/>
          <a:p>
            <a:pPr marL="12700">
              <a:lnSpc>
                <a:spcPts val="2135"/>
              </a:lnSpc>
              <a:spcBef>
                <a:spcPts val="100"/>
              </a:spcBef>
            </a:pPr>
            <a:r>
              <a:rPr sz="1800" b="1" u="sng" spc="-15" dirty="0">
                <a:solidFill>
                  <a:srgbClr val="0563C1"/>
                </a:solidFill>
                <a:uFill>
                  <a:solidFill>
                    <a:srgbClr val="0563C1"/>
                  </a:solidFill>
                </a:uFill>
                <a:latin typeface="Calibri"/>
                <a:cs typeface="Calibri"/>
              </a:rPr>
              <a:t>Day </a:t>
            </a:r>
            <a:r>
              <a:rPr sz="1800" b="1" u="sng" dirty="0">
                <a:solidFill>
                  <a:srgbClr val="0563C1"/>
                </a:solidFill>
                <a:uFill>
                  <a:solidFill>
                    <a:srgbClr val="0563C1"/>
                  </a:solidFill>
                </a:uFill>
                <a:latin typeface="Calibri"/>
                <a:cs typeface="Calibri"/>
              </a:rPr>
              <a:t>&amp; </a:t>
            </a:r>
            <a:r>
              <a:rPr sz="1800" b="1" u="sng" spc="-5" dirty="0">
                <a:solidFill>
                  <a:srgbClr val="0563C1"/>
                </a:solidFill>
                <a:uFill>
                  <a:solidFill>
                    <a:srgbClr val="0563C1"/>
                  </a:solidFill>
                </a:uFill>
                <a:latin typeface="Calibri"/>
                <a:cs typeface="Calibri"/>
              </a:rPr>
              <a:t>Moss and </a:t>
            </a:r>
            <a:r>
              <a:rPr sz="1800" b="1" u="sng" dirty="0">
                <a:solidFill>
                  <a:srgbClr val="0563C1"/>
                </a:solidFill>
                <a:uFill>
                  <a:solidFill>
                    <a:srgbClr val="0563C1"/>
                  </a:solidFill>
                </a:uFill>
                <a:latin typeface="Calibri"/>
                <a:cs typeface="Calibri"/>
              </a:rPr>
              <a:t>NZME </a:t>
            </a:r>
            <a:r>
              <a:rPr sz="1800" b="1" u="sng" spc="-5" dirty="0">
                <a:solidFill>
                  <a:srgbClr val="0563C1"/>
                </a:solidFill>
                <a:uFill>
                  <a:solidFill>
                    <a:srgbClr val="0563C1"/>
                  </a:solidFill>
                </a:uFill>
                <a:latin typeface="Calibri"/>
                <a:cs typeface="Calibri"/>
              </a:rPr>
              <a:t>Radio </a:t>
            </a:r>
            <a:r>
              <a:rPr sz="1800" b="1" u="sng" spc="-20" dirty="0">
                <a:solidFill>
                  <a:srgbClr val="0563C1"/>
                </a:solidFill>
                <a:uFill>
                  <a:solidFill>
                    <a:srgbClr val="0563C1"/>
                  </a:solidFill>
                </a:uFill>
                <a:latin typeface="Calibri"/>
                <a:cs typeface="Calibri"/>
              </a:rPr>
              <a:t>Ltd </a:t>
            </a:r>
            <a:r>
              <a:rPr sz="1800" b="1" u="sng" dirty="0">
                <a:solidFill>
                  <a:srgbClr val="0563C1"/>
                </a:solidFill>
                <a:uFill>
                  <a:solidFill>
                    <a:srgbClr val="0563C1"/>
                  </a:solidFill>
                </a:uFill>
                <a:latin typeface="Calibri"/>
                <a:cs typeface="Calibri"/>
              </a:rPr>
              <a:t>- </a:t>
            </a:r>
            <a:r>
              <a:rPr sz="1800" b="1" u="sng" spc="-5" dirty="0">
                <a:solidFill>
                  <a:srgbClr val="0563C1"/>
                </a:solidFill>
                <a:uFill>
                  <a:solidFill>
                    <a:srgbClr val="0563C1"/>
                  </a:solidFill>
                </a:uFill>
                <a:latin typeface="Calibri"/>
                <a:cs typeface="Calibri"/>
              </a:rPr>
              <a:t>2018-090 </a:t>
            </a:r>
            <a:r>
              <a:rPr sz="1800" b="1" u="sng" dirty="0">
                <a:solidFill>
                  <a:srgbClr val="0563C1"/>
                </a:solidFill>
                <a:uFill>
                  <a:solidFill>
                    <a:srgbClr val="0563C1"/>
                  </a:solidFill>
                </a:uFill>
                <a:latin typeface="Calibri"/>
                <a:cs typeface="Calibri"/>
              </a:rPr>
              <a:t>(2 </a:t>
            </a:r>
            <a:r>
              <a:rPr sz="1800" b="1" u="sng" spc="-5" dirty="0">
                <a:solidFill>
                  <a:srgbClr val="0563C1"/>
                </a:solidFill>
                <a:uFill>
                  <a:solidFill>
                    <a:srgbClr val="0563C1"/>
                  </a:solidFill>
                </a:uFill>
                <a:latin typeface="Calibri"/>
                <a:cs typeface="Calibri"/>
              </a:rPr>
              <a:t>April</a:t>
            </a:r>
            <a:r>
              <a:rPr sz="1800" b="1" u="sng" spc="50" dirty="0">
                <a:solidFill>
                  <a:srgbClr val="0563C1"/>
                </a:solidFill>
                <a:uFill>
                  <a:solidFill>
                    <a:srgbClr val="0563C1"/>
                  </a:solidFill>
                </a:uFill>
                <a:latin typeface="Calibri"/>
                <a:cs typeface="Calibri"/>
              </a:rPr>
              <a:t> </a:t>
            </a:r>
            <a:r>
              <a:rPr sz="1800" b="1" u="sng" dirty="0">
                <a:solidFill>
                  <a:srgbClr val="0563C1"/>
                </a:solidFill>
                <a:uFill>
                  <a:solidFill>
                    <a:srgbClr val="0563C1"/>
                  </a:solidFill>
                </a:uFill>
                <a:latin typeface="Calibri"/>
                <a:cs typeface="Calibri"/>
              </a:rPr>
              <a:t>2019)</a:t>
            </a:r>
            <a:endParaRPr sz="1800">
              <a:latin typeface="Calibri"/>
              <a:cs typeface="Calibri"/>
            </a:endParaRPr>
          </a:p>
          <a:p>
            <a:pPr marL="12700">
              <a:lnSpc>
                <a:spcPts val="2135"/>
              </a:lnSpc>
            </a:pPr>
            <a:r>
              <a:rPr sz="1800" spc="-35" dirty="0">
                <a:latin typeface="Calibri"/>
                <a:cs typeface="Calibri"/>
              </a:rPr>
              <a:t>Two </a:t>
            </a:r>
            <a:r>
              <a:rPr sz="1800" spc="-5" dirty="0">
                <a:latin typeface="Calibri"/>
                <a:cs typeface="Calibri"/>
              </a:rPr>
              <a:t>complaints </a:t>
            </a:r>
            <a:r>
              <a:rPr sz="1800" dirty="0">
                <a:latin typeface="Calibri"/>
                <a:cs typeface="Calibri"/>
              </a:rPr>
              <a:t>about </a:t>
            </a:r>
            <a:r>
              <a:rPr sz="1800" spc="-5" dirty="0">
                <a:latin typeface="Calibri"/>
                <a:cs typeface="Calibri"/>
              </a:rPr>
              <a:t>Heather </a:t>
            </a:r>
            <a:r>
              <a:rPr sz="1800" dirty="0">
                <a:latin typeface="Calibri"/>
                <a:cs typeface="Calibri"/>
              </a:rPr>
              <a:t>du </a:t>
            </a:r>
            <a:r>
              <a:rPr sz="1800" spc="-15" dirty="0">
                <a:latin typeface="Calibri"/>
                <a:cs typeface="Calibri"/>
              </a:rPr>
              <a:t>Plessis-Allan’s </a:t>
            </a:r>
            <a:r>
              <a:rPr sz="1800" spc="-5" dirty="0">
                <a:latin typeface="Calibri"/>
                <a:cs typeface="Calibri"/>
              </a:rPr>
              <a:t>use </a:t>
            </a:r>
            <a:r>
              <a:rPr sz="1800" dirty="0">
                <a:latin typeface="Calibri"/>
                <a:cs typeface="Calibri"/>
              </a:rPr>
              <a:t>of </a:t>
            </a:r>
            <a:r>
              <a:rPr sz="1800" spc="-5" dirty="0">
                <a:latin typeface="Calibri"/>
                <a:cs typeface="Calibri"/>
              </a:rPr>
              <a:t>the </a:t>
            </a:r>
            <a:r>
              <a:rPr sz="1800" spc="-10" dirty="0">
                <a:latin typeface="Calibri"/>
                <a:cs typeface="Calibri"/>
              </a:rPr>
              <a:t>term </a:t>
            </a:r>
            <a:r>
              <a:rPr sz="1800" spc="-5" dirty="0">
                <a:latin typeface="Calibri"/>
                <a:cs typeface="Calibri"/>
              </a:rPr>
              <a:t>‘leeches’ </a:t>
            </a:r>
            <a:r>
              <a:rPr sz="1800" spc="-15" dirty="0">
                <a:latin typeface="Calibri"/>
                <a:cs typeface="Calibri"/>
              </a:rPr>
              <a:t>to </a:t>
            </a:r>
            <a:r>
              <a:rPr sz="1800" spc="-5" dirty="0">
                <a:latin typeface="Calibri"/>
                <a:cs typeface="Calibri"/>
              </a:rPr>
              <a:t>describe the </a:t>
            </a:r>
            <a:r>
              <a:rPr sz="1800" spc="-10" dirty="0">
                <a:latin typeface="Calibri"/>
                <a:cs typeface="Calibri"/>
              </a:rPr>
              <a:t>Pacific </a:t>
            </a:r>
            <a:r>
              <a:rPr sz="1800" spc="-5" dirty="0">
                <a:latin typeface="Calibri"/>
                <a:cs typeface="Calibri"/>
              </a:rPr>
              <a:t>Islands during</a:t>
            </a:r>
            <a:r>
              <a:rPr sz="1800" spc="330" dirty="0">
                <a:latin typeface="Calibri"/>
                <a:cs typeface="Calibri"/>
              </a:rPr>
              <a:t> </a:t>
            </a:r>
            <a:r>
              <a:rPr sz="1800" i="1" spc="-15" dirty="0">
                <a:latin typeface="Calibri"/>
                <a:cs typeface="Calibri"/>
              </a:rPr>
              <a:t>Wellington</a:t>
            </a:r>
            <a:endParaRPr sz="1800">
              <a:latin typeface="Calibri"/>
              <a:cs typeface="Calibri"/>
            </a:endParaRPr>
          </a:p>
          <a:p>
            <a:pPr marL="12700" marR="354965">
              <a:lnSpc>
                <a:spcPct val="99400"/>
              </a:lnSpc>
              <a:spcBef>
                <a:spcPts val="60"/>
              </a:spcBef>
            </a:pPr>
            <a:r>
              <a:rPr sz="1800" i="1" spc="-5" dirty="0">
                <a:latin typeface="Calibri"/>
                <a:cs typeface="Calibri"/>
              </a:rPr>
              <a:t>Mornings with Heather </a:t>
            </a:r>
            <a:r>
              <a:rPr sz="1800" i="1" dirty="0">
                <a:latin typeface="Calibri"/>
                <a:cs typeface="Calibri"/>
              </a:rPr>
              <a:t>du </a:t>
            </a:r>
            <a:r>
              <a:rPr sz="1800" i="1" spc="-5" dirty="0">
                <a:latin typeface="Calibri"/>
                <a:cs typeface="Calibri"/>
              </a:rPr>
              <a:t>Plessis-Allan </a:t>
            </a:r>
            <a:r>
              <a:rPr sz="1800" spc="-15" dirty="0">
                <a:latin typeface="Calibri"/>
                <a:cs typeface="Calibri"/>
              </a:rPr>
              <a:t>were </a:t>
            </a:r>
            <a:r>
              <a:rPr sz="1800" spc="-5" dirty="0">
                <a:latin typeface="Calibri"/>
                <a:cs typeface="Calibri"/>
              </a:rPr>
              <a:t>upheld, </a:t>
            </a:r>
            <a:r>
              <a:rPr sz="1800" dirty="0">
                <a:latin typeface="Calibri"/>
                <a:cs typeface="Calibri"/>
              </a:rPr>
              <a:t>under </a:t>
            </a:r>
            <a:r>
              <a:rPr sz="1800" spc="-5" dirty="0">
                <a:latin typeface="Calibri"/>
                <a:cs typeface="Calibri"/>
              </a:rPr>
              <a:t>both the good </a:t>
            </a:r>
            <a:r>
              <a:rPr sz="1800" spc="-15" dirty="0">
                <a:latin typeface="Calibri"/>
                <a:cs typeface="Calibri"/>
              </a:rPr>
              <a:t>taste </a:t>
            </a:r>
            <a:r>
              <a:rPr sz="1800" dirty="0">
                <a:latin typeface="Calibri"/>
                <a:cs typeface="Calibri"/>
              </a:rPr>
              <a:t>and decency and </a:t>
            </a:r>
            <a:r>
              <a:rPr sz="1800" spc="-5" dirty="0">
                <a:latin typeface="Calibri"/>
                <a:cs typeface="Calibri"/>
              </a:rPr>
              <a:t>discrimination </a:t>
            </a:r>
            <a:r>
              <a:rPr sz="1800" dirty="0">
                <a:latin typeface="Calibri"/>
                <a:cs typeface="Calibri"/>
              </a:rPr>
              <a:t>and  </a:t>
            </a:r>
            <a:r>
              <a:rPr sz="1800" spc="-10" dirty="0">
                <a:latin typeface="Calibri"/>
                <a:cs typeface="Calibri"/>
              </a:rPr>
              <a:t>denigration standards. </a:t>
            </a:r>
            <a:r>
              <a:rPr sz="1800" spc="-5" dirty="0">
                <a:latin typeface="Calibri"/>
                <a:cs typeface="Calibri"/>
              </a:rPr>
              <a:t>The Authority </a:t>
            </a:r>
            <a:r>
              <a:rPr sz="1800" spc="-10" dirty="0">
                <a:latin typeface="Calibri"/>
                <a:cs typeface="Calibri"/>
              </a:rPr>
              <a:t>recognised </a:t>
            </a:r>
            <a:r>
              <a:rPr sz="1800" spc="-5" dirty="0">
                <a:latin typeface="Calibri"/>
                <a:cs typeface="Calibri"/>
              </a:rPr>
              <a:t>the </a:t>
            </a:r>
            <a:r>
              <a:rPr sz="1800" spc="-10" dirty="0">
                <a:latin typeface="Calibri"/>
                <a:cs typeface="Calibri"/>
              </a:rPr>
              <a:t>important role talkback radio </a:t>
            </a:r>
            <a:r>
              <a:rPr sz="1800" spc="-15" dirty="0">
                <a:latin typeface="Calibri"/>
                <a:cs typeface="Calibri"/>
              </a:rPr>
              <a:t>plays </a:t>
            </a:r>
            <a:r>
              <a:rPr sz="1800" spc="-5" dirty="0">
                <a:latin typeface="Calibri"/>
                <a:cs typeface="Calibri"/>
              </a:rPr>
              <a:t>in </a:t>
            </a:r>
            <a:r>
              <a:rPr sz="1800" spc="-15" dirty="0">
                <a:latin typeface="Calibri"/>
                <a:cs typeface="Calibri"/>
              </a:rPr>
              <a:t>fostering </a:t>
            </a:r>
            <a:r>
              <a:rPr sz="1800" dirty="0">
                <a:latin typeface="Calibri"/>
                <a:cs typeface="Calibri"/>
              </a:rPr>
              <a:t>open </a:t>
            </a:r>
            <a:r>
              <a:rPr sz="1800" spc="-10" dirty="0">
                <a:latin typeface="Calibri"/>
                <a:cs typeface="Calibri"/>
              </a:rPr>
              <a:t>discourse </a:t>
            </a:r>
            <a:r>
              <a:rPr sz="1800" spc="-5" dirty="0">
                <a:latin typeface="Calibri"/>
                <a:cs typeface="Calibri"/>
              </a:rPr>
              <a:t>and  </a:t>
            </a:r>
            <a:r>
              <a:rPr sz="1800" spc="-10" dirty="0">
                <a:latin typeface="Calibri"/>
                <a:cs typeface="Calibri"/>
              </a:rPr>
              <a:t>debate </a:t>
            </a:r>
            <a:r>
              <a:rPr sz="1800" spc="-5" dirty="0">
                <a:latin typeface="Calibri"/>
                <a:cs typeface="Calibri"/>
              </a:rPr>
              <a:t>in </a:t>
            </a:r>
            <a:r>
              <a:rPr sz="1800" spc="-20" dirty="0">
                <a:latin typeface="Calibri"/>
                <a:cs typeface="Calibri"/>
              </a:rPr>
              <a:t>society. </a:t>
            </a:r>
            <a:r>
              <a:rPr sz="1800" spc="-30" dirty="0">
                <a:latin typeface="Calibri"/>
                <a:cs typeface="Calibri"/>
              </a:rPr>
              <a:t>However, </a:t>
            </a:r>
            <a:r>
              <a:rPr sz="1800" spc="-5" dirty="0">
                <a:latin typeface="Calibri"/>
                <a:cs typeface="Calibri"/>
              </a:rPr>
              <a:t>the Authority </a:t>
            </a:r>
            <a:r>
              <a:rPr sz="1800" spc="-10" dirty="0">
                <a:latin typeface="Calibri"/>
                <a:cs typeface="Calibri"/>
              </a:rPr>
              <a:t>found </a:t>
            </a:r>
            <a:r>
              <a:rPr sz="1800" spc="-5" dirty="0">
                <a:latin typeface="Calibri"/>
                <a:cs typeface="Calibri"/>
              </a:rPr>
              <a:t>Ms </a:t>
            </a:r>
            <a:r>
              <a:rPr sz="1800" dirty="0">
                <a:latin typeface="Calibri"/>
                <a:cs typeface="Calibri"/>
              </a:rPr>
              <a:t>du </a:t>
            </a:r>
            <a:r>
              <a:rPr sz="1800" spc="-15" dirty="0">
                <a:latin typeface="Calibri"/>
                <a:cs typeface="Calibri"/>
              </a:rPr>
              <a:t>Plessis-Allan’s </a:t>
            </a:r>
            <a:r>
              <a:rPr sz="1800" spc="-10" dirty="0">
                <a:latin typeface="Calibri"/>
                <a:cs typeface="Calibri"/>
              </a:rPr>
              <a:t>comments went beyond </a:t>
            </a:r>
            <a:r>
              <a:rPr sz="1800" spc="-5" dirty="0">
                <a:latin typeface="Calibri"/>
                <a:cs typeface="Calibri"/>
              </a:rPr>
              <a:t>what is acceptable in </a:t>
            </a:r>
            <a:r>
              <a:rPr sz="1800" dirty="0">
                <a:latin typeface="Calibri"/>
                <a:cs typeface="Calibri"/>
              </a:rPr>
              <a:t>a  </a:t>
            </a:r>
            <a:r>
              <a:rPr sz="1800" spc="-5" dirty="0">
                <a:latin typeface="Calibri"/>
                <a:cs typeface="Calibri"/>
              </a:rPr>
              <a:t>talkback </a:t>
            </a:r>
            <a:r>
              <a:rPr sz="1800" spc="-10" dirty="0">
                <a:latin typeface="Calibri"/>
                <a:cs typeface="Calibri"/>
              </a:rPr>
              <a:t>environment, </a:t>
            </a:r>
            <a:r>
              <a:rPr sz="1800" spc="-5" dirty="0">
                <a:latin typeface="Calibri"/>
                <a:cs typeface="Calibri"/>
              </a:rPr>
              <a:t>considering the use </a:t>
            </a:r>
            <a:r>
              <a:rPr sz="1800" dirty="0">
                <a:latin typeface="Calibri"/>
                <a:cs typeface="Calibri"/>
              </a:rPr>
              <a:t>of </a:t>
            </a:r>
            <a:r>
              <a:rPr sz="1800" spc="-5" dirty="0">
                <a:latin typeface="Calibri"/>
                <a:cs typeface="Calibri"/>
              </a:rPr>
              <a:t>language </a:t>
            </a:r>
            <a:r>
              <a:rPr sz="1800" spc="-10" dirty="0">
                <a:latin typeface="Calibri"/>
                <a:cs typeface="Calibri"/>
              </a:rPr>
              <a:t>that was </a:t>
            </a:r>
            <a:r>
              <a:rPr sz="1800" spc="-20" dirty="0">
                <a:latin typeface="Calibri"/>
                <a:cs typeface="Calibri"/>
              </a:rPr>
              <a:t>inflammatory, </a:t>
            </a:r>
            <a:r>
              <a:rPr sz="1800" spc="-5" dirty="0">
                <a:latin typeface="Calibri"/>
                <a:cs typeface="Calibri"/>
              </a:rPr>
              <a:t>devalued the </a:t>
            </a:r>
            <a:r>
              <a:rPr sz="1800" spc="-10" dirty="0">
                <a:latin typeface="Calibri"/>
                <a:cs typeface="Calibri"/>
              </a:rPr>
              <a:t>reputation </a:t>
            </a:r>
            <a:r>
              <a:rPr sz="1800" dirty="0">
                <a:latin typeface="Calibri"/>
                <a:cs typeface="Calibri"/>
              </a:rPr>
              <a:t>of </a:t>
            </a:r>
            <a:r>
              <a:rPr sz="1800" spc="-15" dirty="0">
                <a:latin typeface="Calibri"/>
                <a:cs typeface="Calibri"/>
              </a:rPr>
              <a:t>Pasifika </a:t>
            </a:r>
            <a:r>
              <a:rPr sz="1800" spc="-5" dirty="0">
                <a:latin typeface="Calibri"/>
                <a:cs typeface="Calibri"/>
              </a:rPr>
              <a:t>people  within New Zealand </a:t>
            </a:r>
            <a:r>
              <a:rPr sz="1800" dirty="0">
                <a:latin typeface="Calibri"/>
                <a:cs typeface="Calibri"/>
              </a:rPr>
              <a:t>and had </a:t>
            </a:r>
            <a:r>
              <a:rPr sz="1800" spc="-5" dirty="0">
                <a:latin typeface="Calibri"/>
                <a:cs typeface="Calibri"/>
              </a:rPr>
              <a:t>the </a:t>
            </a:r>
            <a:r>
              <a:rPr sz="1800" spc="-10" dirty="0">
                <a:latin typeface="Calibri"/>
                <a:cs typeface="Calibri"/>
              </a:rPr>
              <a:t>potential </a:t>
            </a:r>
            <a:r>
              <a:rPr sz="1800" spc="-15" dirty="0">
                <a:latin typeface="Calibri"/>
                <a:cs typeface="Calibri"/>
              </a:rPr>
              <a:t>to </a:t>
            </a:r>
            <a:r>
              <a:rPr sz="1800" spc="-5" dirty="0">
                <a:latin typeface="Calibri"/>
                <a:cs typeface="Calibri"/>
              </a:rPr>
              <a:t>cause widespread </a:t>
            </a:r>
            <a:r>
              <a:rPr sz="1800" spc="-10" dirty="0">
                <a:latin typeface="Calibri"/>
                <a:cs typeface="Calibri"/>
              </a:rPr>
              <a:t>offence </a:t>
            </a:r>
            <a:r>
              <a:rPr sz="1800" dirty="0">
                <a:latin typeface="Calibri"/>
                <a:cs typeface="Calibri"/>
              </a:rPr>
              <a:t>and</a:t>
            </a:r>
            <a:r>
              <a:rPr sz="1800" spc="175" dirty="0">
                <a:latin typeface="Calibri"/>
                <a:cs typeface="Calibri"/>
              </a:rPr>
              <a:t> </a:t>
            </a:r>
            <a:r>
              <a:rPr sz="1800" spc="-10" dirty="0">
                <a:latin typeface="Calibri"/>
                <a:cs typeface="Calibri"/>
              </a:rPr>
              <a:t>distress.</a:t>
            </a:r>
            <a:endParaRPr sz="1800">
              <a:latin typeface="Calibri"/>
              <a:cs typeface="Calibri"/>
            </a:endParaRPr>
          </a:p>
          <a:p>
            <a:pPr marL="12700">
              <a:lnSpc>
                <a:spcPct val="100000"/>
              </a:lnSpc>
              <a:spcBef>
                <a:spcPts val="45"/>
              </a:spcBef>
            </a:pPr>
            <a:r>
              <a:rPr sz="1800" i="1" spc="-5" dirty="0">
                <a:latin typeface="Calibri"/>
                <a:cs typeface="Calibri"/>
              </a:rPr>
              <a:t>Upheld: </a:t>
            </a:r>
            <a:r>
              <a:rPr sz="1800" i="1" dirty="0">
                <a:latin typeface="Calibri"/>
                <a:cs typeface="Calibri"/>
              </a:rPr>
              <a:t>Good </a:t>
            </a:r>
            <a:r>
              <a:rPr sz="1800" i="1" spc="-45" dirty="0">
                <a:latin typeface="Calibri"/>
                <a:cs typeface="Calibri"/>
              </a:rPr>
              <a:t>Taste </a:t>
            </a:r>
            <a:r>
              <a:rPr sz="1800" i="1" spc="-5" dirty="0">
                <a:latin typeface="Calibri"/>
                <a:cs typeface="Calibri"/>
              </a:rPr>
              <a:t>and </a:t>
            </a:r>
            <a:r>
              <a:rPr sz="1800" i="1" spc="-20" dirty="0">
                <a:latin typeface="Calibri"/>
                <a:cs typeface="Calibri"/>
              </a:rPr>
              <a:t>Decency, </a:t>
            </a:r>
            <a:r>
              <a:rPr sz="1800" i="1" spc="-5" dirty="0">
                <a:latin typeface="Calibri"/>
                <a:cs typeface="Calibri"/>
              </a:rPr>
              <a:t>Discrimination and</a:t>
            </a:r>
            <a:r>
              <a:rPr sz="1800" i="1" spc="114" dirty="0">
                <a:latin typeface="Calibri"/>
                <a:cs typeface="Calibri"/>
              </a:rPr>
              <a:t> </a:t>
            </a:r>
            <a:r>
              <a:rPr sz="1800" i="1" spc="-5" dirty="0">
                <a:latin typeface="Calibri"/>
                <a:cs typeface="Calibri"/>
              </a:rPr>
              <a:t>Denigration</a:t>
            </a:r>
            <a:endParaRPr sz="1800">
              <a:latin typeface="Calibri"/>
              <a:cs typeface="Calibri"/>
            </a:endParaRPr>
          </a:p>
          <a:p>
            <a:pPr marL="12700">
              <a:lnSpc>
                <a:spcPts val="2135"/>
              </a:lnSpc>
              <a:spcBef>
                <a:spcPts val="25"/>
              </a:spcBef>
            </a:pPr>
            <a:r>
              <a:rPr sz="1800" i="1" dirty="0">
                <a:latin typeface="Calibri"/>
                <a:cs typeface="Calibri"/>
              </a:rPr>
              <a:t>Not </a:t>
            </a:r>
            <a:r>
              <a:rPr sz="1800" i="1" spc="-5" dirty="0">
                <a:latin typeface="Calibri"/>
                <a:cs typeface="Calibri"/>
              </a:rPr>
              <a:t>Upheld: </a:t>
            </a:r>
            <a:r>
              <a:rPr sz="1800" i="1" spc="-15" dirty="0">
                <a:latin typeface="Calibri"/>
                <a:cs typeface="Calibri"/>
              </a:rPr>
              <a:t>Children’s </a:t>
            </a:r>
            <a:r>
              <a:rPr sz="1800" i="1" spc="-10" dirty="0">
                <a:latin typeface="Calibri"/>
                <a:cs typeface="Calibri"/>
              </a:rPr>
              <a:t>Interests, </a:t>
            </a:r>
            <a:r>
              <a:rPr sz="1800" i="1" spc="-5" dirty="0">
                <a:latin typeface="Calibri"/>
                <a:cs typeface="Calibri"/>
              </a:rPr>
              <a:t>Law and </a:t>
            </a:r>
            <a:r>
              <a:rPr sz="1800" i="1" spc="-30" dirty="0">
                <a:latin typeface="Calibri"/>
                <a:cs typeface="Calibri"/>
              </a:rPr>
              <a:t>Order, </a:t>
            </a:r>
            <a:r>
              <a:rPr sz="1800" i="1" spc="-5" dirty="0">
                <a:latin typeface="Calibri"/>
                <a:cs typeface="Calibri"/>
              </a:rPr>
              <a:t>Balance, </a:t>
            </a:r>
            <a:r>
              <a:rPr sz="1800" i="1" spc="-20" dirty="0">
                <a:latin typeface="Calibri"/>
                <a:cs typeface="Calibri"/>
              </a:rPr>
              <a:t>Accuracy,</a:t>
            </a:r>
            <a:r>
              <a:rPr sz="1800" i="1" spc="114" dirty="0">
                <a:latin typeface="Calibri"/>
                <a:cs typeface="Calibri"/>
              </a:rPr>
              <a:t> </a:t>
            </a:r>
            <a:r>
              <a:rPr sz="1800" i="1" spc="-10" dirty="0">
                <a:latin typeface="Calibri"/>
                <a:cs typeface="Calibri"/>
              </a:rPr>
              <a:t>Fairness</a:t>
            </a:r>
            <a:endParaRPr sz="1800">
              <a:latin typeface="Calibri"/>
              <a:cs typeface="Calibri"/>
            </a:endParaRPr>
          </a:p>
          <a:p>
            <a:pPr marL="12700">
              <a:lnSpc>
                <a:spcPts val="2135"/>
              </a:lnSpc>
            </a:pPr>
            <a:r>
              <a:rPr sz="1800" i="1" spc="-5" dirty="0">
                <a:latin typeface="Calibri"/>
                <a:cs typeface="Calibri"/>
              </a:rPr>
              <a:t>Orders: Section 13(1)(a) </a:t>
            </a:r>
            <a:r>
              <a:rPr sz="1800" i="1" spc="-10" dirty="0">
                <a:latin typeface="Calibri"/>
                <a:cs typeface="Calibri"/>
              </a:rPr>
              <a:t>broadcast </a:t>
            </a:r>
            <a:r>
              <a:rPr sz="1800" i="1" spc="-15" dirty="0">
                <a:latin typeface="Calibri"/>
                <a:cs typeface="Calibri"/>
              </a:rPr>
              <a:t>statement; </a:t>
            </a:r>
            <a:r>
              <a:rPr sz="1800" i="1" spc="-5" dirty="0">
                <a:latin typeface="Calibri"/>
                <a:cs typeface="Calibri"/>
              </a:rPr>
              <a:t>Section16(4) </a:t>
            </a:r>
            <a:r>
              <a:rPr sz="1800" i="1" dirty="0">
                <a:latin typeface="Calibri"/>
                <a:cs typeface="Calibri"/>
              </a:rPr>
              <a:t>– $3,000 </a:t>
            </a:r>
            <a:r>
              <a:rPr sz="1800" i="1" spc="-10" dirty="0">
                <a:latin typeface="Calibri"/>
                <a:cs typeface="Calibri"/>
              </a:rPr>
              <a:t>costs </a:t>
            </a:r>
            <a:r>
              <a:rPr sz="1800" i="1" spc="-15" dirty="0">
                <a:latin typeface="Calibri"/>
                <a:cs typeface="Calibri"/>
              </a:rPr>
              <a:t>to </a:t>
            </a:r>
            <a:r>
              <a:rPr sz="1800" i="1" spc="-5" dirty="0">
                <a:latin typeface="Calibri"/>
                <a:cs typeface="Calibri"/>
              </a:rPr>
              <a:t>the</a:t>
            </a:r>
            <a:r>
              <a:rPr sz="1800" i="1" spc="150" dirty="0">
                <a:latin typeface="Calibri"/>
                <a:cs typeface="Calibri"/>
              </a:rPr>
              <a:t> </a:t>
            </a:r>
            <a:r>
              <a:rPr sz="1800" i="1" spc="-5" dirty="0">
                <a:latin typeface="Calibri"/>
                <a:cs typeface="Calibri"/>
              </a:rPr>
              <a:t>Crown</a:t>
            </a:r>
            <a:endParaRPr sz="1800">
              <a:latin typeface="Calibri"/>
              <a:cs typeface="Calibri"/>
            </a:endParaRPr>
          </a:p>
          <a:p>
            <a:pPr>
              <a:lnSpc>
                <a:spcPct val="100000"/>
              </a:lnSpc>
              <a:spcBef>
                <a:spcPts val="10"/>
              </a:spcBef>
            </a:pPr>
            <a:endParaRPr sz="1850">
              <a:latin typeface="Times New Roman"/>
              <a:cs typeface="Times New Roman"/>
            </a:endParaRPr>
          </a:p>
          <a:p>
            <a:pPr marL="12700">
              <a:lnSpc>
                <a:spcPct val="100000"/>
              </a:lnSpc>
            </a:pPr>
            <a:r>
              <a:rPr sz="1800" b="1" u="sng" spc="-5" dirty="0">
                <a:solidFill>
                  <a:srgbClr val="0563C1"/>
                </a:solidFill>
                <a:uFill>
                  <a:solidFill>
                    <a:srgbClr val="0563C1"/>
                  </a:solidFill>
                </a:uFill>
                <a:latin typeface="Calibri"/>
                <a:cs typeface="Calibri"/>
              </a:rPr>
              <a:t>Chapple and </a:t>
            </a:r>
            <a:r>
              <a:rPr sz="1800" b="1" u="sng" spc="-25" dirty="0">
                <a:solidFill>
                  <a:srgbClr val="0563C1"/>
                </a:solidFill>
                <a:uFill>
                  <a:solidFill>
                    <a:srgbClr val="0563C1"/>
                  </a:solidFill>
                </a:uFill>
                <a:latin typeface="Calibri"/>
                <a:cs typeface="Calibri"/>
              </a:rPr>
              <a:t>Television </a:t>
            </a:r>
            <a:r>
              <a:rPr sz="1800" b="1" u="sng" spc="-10" dirty="0">
                <a:solidFill>
                  <a:srgbClr val="0563C1"/>
                </a:solidFill>
                <a:uFill>
                  <a:solidFill>
                    <a:srgbClr val="0563C1"/>
                  </a:solidFill>
                </a:uFill>
                <a:latin typeface="Calibri"/>
                <a:cs typeface="Calibri"/>
              </a:rPr>
              <a:t>New Zealand </a:t>
            </a:r>
            <a:r>
              <a:rPr sz="1800" b="1" u="sng" spc="-20" dirty="0">
                <a:solidFill>
                  <a:srgbClr val="0563C1"/>
                </a:solidFill>
                <a:uFill>
                  <a:solidFill>
                    <a:srgbClr val="0563C1"/>
                  </a:solidFill>
                </a:uFill>
                <a:latin typeface="Calibri"/>
                <a:cs typeface="Calibri"/>
              </a:rPr>
              <a:t>Ltd </a:t>
            </a:r>
            <a:r>
              <a:rPr sz="1800" b="1" u="sng" dirty="0">
                <a:solidFill>
                  <a:srgbClr val="0563C1"/>
                </a:solidFill>
                <a:uFill>
                  <a:solidFill>
                    <a:srgbClr val="0563C1"/>
                  </a:solidFill>
                </a:uFill>
                <a:latin typeface="Calibri"/>
                <a:cs typeface="Calibri"/>
              </a:rPr>
              <a:t>- </a:t>
            </a:r>
            <a:r>
              <a:rPr sz="1800" b="1" u="sng" spc="-5" dirty="0">
                <a:solidFill>
                  <a:srgbClr val="0563C1"/>
                </a:solidFill>
                <a:uFill>
                  <a:solidFill>
                    <a:srgbClr val="0563C1"/>
                  </a:solidFill>
                </a:uFill>
                <a:latin typeface="Calibri"/>
                <a:cs typeface="Calibri"/>
              </a:rPr>
              <a:t>2018-064 </a:t>
            </a:r>
            <a:r>
              <a:rPr sz="1800" b="1" u="sng" dirty="0">
                <a:solidFill>
                  <a:srgbClr val="0563C1"/>
                </a:solidFill>
                <a:uFill>
                  <a:solidFill>
                    <a:srgbClr val="0563C1"/>
                  </a:solidFill>
                </a:uFill>
                <a:latin typeface="Calibri"/>
                <a:cs typeface="Calibri"/>
              </a:rPr>
              <a:t>(26 </a:t>
            </a:r>
            <a:r>
              <a:rPr sz="1800" b="1" u="sng" spc="-10" dirty="0">
                <a:solidFill>
                  <a:srgbClr val="0563C1"/>
                </a:solidFill>
                <a:uFill>
                  <a:solidFill>
                    <a:srgbClr val="0563C1"/>
                  </a:solidFill>
                </a:uFill>
                <a:latin typeface="Calibri"/>
                <a:cs typeface="Calibri"/>
              </a:rPr>
              <a:t>February</a:t>
            </a:r>
            <a:r>
              <a:rPr sz="1800" b="1" u="sng" spc="85" dirty="0">
                <a:solidFill>
                  <a:srgbClr val="0563C1"/>
                </a:solidFill>
                <a:uFill>
                  <a:solidFill>
                    <a:srgbClr val="0563C1"/>
                  </a:solidFill>
                </a:uFill>
                <a:latin typeface="Calibri"/>
                <a:cs typeface="Calibri"/>
              </a:rPr>
              <a:t> </a:t>
            </a:r>
            <a:r>
              <a:rPr sz="1800" b="1" u="sng" dirty="0">
                <a:solidFill>
                  <a:srgbClr val="0563C1"/>
                </a:solidFill>
                <a:uFill>
                  <a:solidFill>
                    <a:srgbClr val="0563C1"/>
                  </a:solidFill>
                </a:uFill>
                <a:latin typeface="Calibri"/>
                <a:cs typeface="Calibri"/>
              </a:rPr>
              <a:t>2019)</a:t>
            </a:r>
            <a:endParaRPr sz="1800">
              <a:latin typeface="Calibri"/>
              <a:cs typeface="Calibri"/>
            </a:endParaRPr>
          </a:p>
          <a:p>
            <a:pPr marL="12700" marR="5080">
              <a:lnSpc>
                <a:spcPct val="100200"/>
              </a:lnSpc>
              <a:spcBef>
                <a:spcPts val="45"/>
              </a:spcBef>
            </a:pPr>
            <a:r>
              <a:rPr sz="1800" spc="-5" dirty="0">
                <a:latin typeface="Calibri"/>
                <a:cs typeface="Calibri"/>
              </a:rPr>
              <a:t>The Authority </a:t>
            </a:r>
            <a:r>
              <a:rPr sz="1800" dirty="0">
                <a:latin typeface="Calibri"/>
                <a:cs typeface="Calibri"/>
              </a:rPr>
              <a:t>has not </a:t>
            </a:r>
            <a:r>
              <a:rPr sz="1800" spc="-5" dirty="0">
                <a:latin typeface="Calibri"/>
                <a:cs typeface="Calibri"/>
              </a:rPr>
              <a:t>upheld </a:t>
            </a:r>
            <a:r>
              <a:rPr sz="1800" dirty="0">
                <a:latin typeface="Calibri"/>
                <a:cs typeface="Calibri"/>
              </a:rPr>
              <a:t>a </a:t>
            </a:r>
            <a:r>
              <a:rPr sz="1800" spc="-5" dirty="0">
                <a:latin typeface="Calibri"/>
                <a:cs typeface="Calibri"/>
              </a:rPr>
              <a:t>complaint </a:t>
            </a:r>
            <a:r>
              <a:rPr sz="1800" spc="-10" dirty="0">
                <a:latin typeface="Calibri"/>
                <a:cs typeface="Calibri"/>
              </a:rPr>
              <a:t>that </a:t>
            </a:r>
            <a:r>
              <a:rPr sz="1800" dirty="0">
                <a:latin typeface="Calibri"/>
                <a:cs typeface="Calibri"/>
              </a:rPr>
              <a:t>an </a:t>
            </a:r>
            <a:r>
              <a:rPr sz="1800" spc="-5" dirty="0">
                <a:latin typeface="Calibri"/>
                <a:cs typeface="Calibri"/>
              </a:rPr>
              <a:t>episode </a:t>
            </a:r>
            <a:r>
              <a:rPr sz="1800" dirty="0">
                <a:latin typeface="Calibri"/>
                <a:cs typeface="Calibri"/>
              </a:rPr>
              <a:t>of </a:t>
            </a:r>
            <a:r>
              <a:rPr sz="1800" i="1" spc="-20" dirty="0">
                <a:latin typeface="Calibri"/>
                <a:cs typeface="Calibri"/>
              </a:rPr>
              <a:t>Sunday, </a:t>
            </a:r>
            <a:r>
              <a:rPr sz="1800" spc="-5" dirty="0">
                <a:latin typeface="Calibri"/>
                <a:cs typeface="Calibri"/>
              </a:rPr>
              <a:t>which </a:t>
            </a:r>
            <a:r>
              <a:rPr sz="1800" spc="-15" dirty="0">
                <a:latin typeface="Calibri"/>
                <a:cs typeface="Calibri"/>
              </a:rPr>
              <a:t>investigated </a:t>
            </a:r>
            <a:r>
              <a:rPr sz="1800" spc="-25" dirty="0">
                <a:latin typeface="Calibri"/>
                <a:cs typeface="Calibri"/>
              </a:rPr>
              <a:t>gay </a:t>
            </a:r>
            <a:r>
              <a:rPr sz="1800" spc="-15" dirty="0">
                <a:latin typeface="Calibri"/>
                <a:cs typeface="Calibri"/>
              </a:rPr>
              <a:t>conversion </a:t>
            </a:r>
            <a:r>
              <a:rPr sz="1800" spc="-10" dirty="0">
                <a:latin typeface="Calibri"/>
                <a:cs typeface="Calibri"/>
              </a:rPr>
              <a:t>therapy </a:t>
            </a:r>
            <a:r>
              <a:rPr sz="1800" spc="-5" dirty="0">
                <a:latin typeface="Calibri"/>
                <a:cs typeface="Calibri"/>
              </a:rPr>
              <a:t>in New  Zealand, </a:t>
            </a:r>
            <a:r>
              <a:rPr sz="1800" spc="-10" dirty="0">
                <a:latin typeface="Calibri"/>
                <a:cs typeface="Calibri"/>
              </a:rPr>
              <a:t>was </a:t>
            </a:r>
            <a:r>
              <a:rPr sz="1800" spc="-5" dirty="0">
                <a:latin typeface="Calibri"/>
                <a:cs typeface="Calibri"/>
              </a:rPr>
              <a:t>unbalanced </a:t>
            </a:r>
            <a:r>
              <a:rPr sz="1800" dirty="0">
                <a:latin typeface="Calibri"/>
                <a:cs typeface="Calibri"/>
              </a:rPr>
              <a:t>and </a:t>
            </a:r>
            <a:r>
              <a:rPr sz="1800" spc="-10" dirty="0">
                <a:latin typeface="Calibri"/>
                <a:cs typeface="Calibri"/>
              </a:rPr>
              <a:t>inaccurate. </a:t>
            </a:r>
            <a:r>
              <a:rPr sz="1800" spc="-5" dirty="0">
                <a:latin typeface="Calibri"/>
                <a:cs typeface="Calibri"/>
              </a:rPr>
              <a:t>The Authority </a:t>
            </a:r>
            <a:r>
              <a:rPr sz="1800" spc="-10" dirty="0">
                <a:latin typeface="Calibri"/>
                <a:cs typeface="Calibri"/>
              </a:rPr>
              <a:t>found </a:t>
            </a:r>
            <a:r>
              <a:rPr sz="1800" spc="-5" dirty="0">
                <a:latin typeface="Calibri"/>
                <a:cs typeface="Calibri"/>
              </a:rPr>
              <a:t>the </a:t>
            </a:r>
            <a:r>
              <a:rPr sz="1800" spc="-10" dirty="0">
                <a:latin typeface="Calibri"/>
                <a:cs typeface="Calibri"/>
              </a:rPr>
              <a:t>existence </a:t>
            </a:r>
            <a:r>
              <a:rPr sz="1800" dirty="0">
                <a:latin typeface="Calibri"/>
                <a:cs typeface="Calibri"/>
              </a:rPr>
              <a:t>of </a:t>
            </a:r>
            <a:r>
              <a:rPr sz="1800" spc="-10" dirty="0">
                <a:latin typeface="Calibri"/>
                <a:cs typeface="Calibri"/>
              </a:rPr>
              <a:t>differing </a:t>
            </a:r>
            <a:r>
              <a:rPr sz="1800" spc="-5" dirty="0">
                <a:latin typeface="Calibri"/>
                <a:cs typeface="Calibri"/>
              </a:rPr>
              <a:t>viewpoints </a:t>
            </a:r>
            <a:r>
              <a:rPr sz="1800" spc="-10" dirty="0">
                <a:latin typeface="Calibri"/>
                <a:cs typeface="Calibri"/>
              </a:rPr>
              <a:t>was pointed </a:t>
            </a:r>
            <a:r>
              <a:rPr sz="1800" spc="-15" dirty="0">
                <a:latin typeface="Calibri"/>
                <a:cs typeface="Calibri"/>
              </a:rPr>
              <a:t>to  </a:t>
            </a:r>
            <a:r>
              <a:rPr sz="1800" spc="-5" dirty="0">
                <a:latin typeface="Calibri"/>
                <a:cs typeface="Calibri"/>
              </a:rPr>
              <a:t>throughout the </a:t>
            </a:r>
            <a:r>
              <a:rPr sz="1800" spc="-10" dirty="0">
                <a:latin typeface="Calibri"/>
                <a:cs typeface="Calibri"/>
              </a:rPr>
              <a:t>programme, </a:t>
            </a:r>
            <a:r>
              <a:rPr sz="1800" spc="-5" dirty="0">
                <a:latin typeface="Calibri"/>
                <a:cs typeface="Calibri"/>
              </a:rPr>
              <a:t>with balancing </a:t>
            </a:r>
            <a:r>
              <a:rPr sz="1800" spc="-10" dirty="0">
                <a:latin typeface="Calibri"/>
                <a:cs typeface="Calibri"/>
              </a:rPr>
              <a:t>comments provided </a:t>
            </a:r>
            <a:r>
              <a:rPr sz="1800" spc="-5" dirty="0">
                <a:latin typeface="Calibri"/>
                <a:cs typeface="Calibri"/>
              </a:rPr>
              <a:t>by those </a:t>
            </a:r>
            <a:r>
              <a:rPr sz="1800" spc="-15" dirty="0">
                <a:latin typeface="Calibri"/>
                <a:cs typeface="Calibri"/>
              </a:rPr>
              <a:t>featured </a:t>
            </a:r>
            <a:r>
              <a:rPr sz="1800" dirty="0">
                <a:latin typeface="Calibri"/>
                <a:cs typeface="Calibri"/>
              </a:rPr>
              <a:t>and </a:t>
            </a:r>
            <a:r>
              <a:rPr sz="1800" spc="-5" dirty="0">
                <a:latin typeface="Calibri"/>
                <a:cs typeface="Calibri"/>
              </a:rPr>
              <a:t>in final </a:t>
            </a:r>
            <a:r>
              <a:rPr sz="1800" spc="-10" dirty="0">
                <a:latin typeface="Calibri"/>
                <a:cs typeface="Calibri"/>
              </a:rPr>
              <a:t>comments from </a:t>
            </a:r>
            <a:r>
              <a:rPr sz="1800" spc="-5" dirty="0">
                <a:latin typeface="Calibri"/>
                <a:cs typeface="Calibri"/>
              </a:rPr>
              <a:t>the </a:t>
            </a:r>
            <a:r>
              <a:rPr sz="1800" spc="-30" dirty="0">
                <a:latin typeface="Calibri"/>
                <a:cs typeface="Calibri"/>
              </a:rPr>
              <a:t>presenter.  </a:t>
            </a:r>
            <a:r>
              <a:rPr sz="1800" spc="-5" dirty="0">
                <a:latin typeface="Calibri"/>
                <a:cs typeface="Calibri"/>
              </a:rPr>
              <a:t>The </a:t>
            </a:r>
            <a:r>
              <a:rPr sz="1800" spc="-10" dirty="0">
                <a:latin typeface="Calibri"/>
                <a:cs typeface="Calibri"/>
              </a:rPr>
              <a:t>broadcaster </a:t>
            </a:r>
            <a:r>
              <a:rPr sz="1800" spc="-5" dirty="0">
                <a:latin typeface="Calibri"/>
                <a:cs typeface="Calibri"/>
              </a:rPr>
              <a:t>made reasonable </a:t>
            </a:r>
            <a:r>
              <a:rPr sz="1800" spc="-15" dirty="0">
                <a:latin typeface="Calibri"/>
                <a:cs typeface="Calibri"/>
              </a:rPr>
              <a:t>efforts to </a:t>
            </a:r>
            <a:r>
              <a:rPr sz="1800" spc="-10" dirty="0">
                <a:latin typeface="Calibri"/>
                <a:cs typeface="Calibri"/>
              </a:rPr>
              <a:t>ensure </a:t>
            </a:r>
            <a:r>
              <a:rPr sz="1800" spc="-5" dirty="0">
                <a:latin typeface="Calibri"/>
                <a:cs typeface="Calibri"/>
              </a:rPr>
              <a:t>the accuracy </a:t>
            </a:r>
            <a:r>
              <a:rPr sz="1800" dirty="0">
                <a:latin typeface="Calibri"/>
                <a:cs typeface="Calibri"/>
              </a:rPr>
              <a:t>of </a:t>
            </a:r>
            <a:r>
              <a:rPr sz="1800" spc="-5" dirty="0">
                <a:latin typeface="Calibri"/>
                <a:cs typeface="Calibri"/>
              </a:rPr>
              <a:t>the </a:t>
            </a:r>
            <a:r>
              <a:rPr sz="1800" spc="-10" dirty="0">
                <a:latin typeface="Calibri"/>
                <a:cs typeface="Calibri"/>
              </a:rPr>
              <a:t>programme, relying </a:t>
            </a:r>
            <a:r>
              <a:rPr sz="1800" dirty="0">
                <a:latin typeface="Calibri"/>
                <a:cs typeface="Calibri"/>
              </a:rPr>
              <a:t>on </a:t>
            </a:r>
            <a:r>
              <a:rPr sz="1800" spc="-10" dirty="0">
                <a:latin typeface="Calibri"/>
                <a:cs typeface="Calibri"/>
              </a:rPr>
              <a:t>authoritative </a:t>
            </a:r>
            <a:r>
              <a:rPr sz="1800" spc="-5" dirty="0">
                <a:latin typeface="Calibri"/>
                <a:cs typeface="Calibri"/>
              </a:rPr>
              <a:t>medical opinion  </a:t>
            </a:r>
            <a:r>
              <a:rPr sz="1800" spc="-10" dirty="0">
                <a:latin typeface="Calibri"/>
                <a:cs typeface="Calibri"/>
              </a:rPr>
              <a:t>from </a:t>
            </a:r>
            <a:r>
              <a:rPr sz="1800" spc="-5" dirty="0">
                <a:latin typeface="Calibri"/>
                <a:cs typeface="Calibri"/>
              </a:rPr>
              <a:t>health </a:t>
            </a:r>
            <a:r>
              <a:rPr sz="1800" spc="-10" dirty="0">
                <a:latin typeface="Calibri"/>
                <a:cs typeface="Calibri"/>
              </a:rPr>
              <a:t>experts </a:t>
            </a:r>
            <a:r>
              <a:rPr sz="1800" spc="-15" dirty="0">
                <a:latin typeface="Calibri"/>
                <a:cs typeface="Calibri"/>
              </a:rPr>
              <a:t>regarding </a:t>
            </a:r>
            <a:r>
              <a:rPr sz="1800" spc="-10" dirty="0">
                <a:latin typeface="Calibri"/>
                <a:cs typeface="Calibri"/>
              </a:rPr>
              <a:t>current views </a:t>
            </a:r>
            <a:r>
              <a:rPr sz="1800" dirty="0">
                <a:latin typeface="Calibri"/>
                <a:cs typeface="Calibri"/>
              </a:rPr>
              <a:t>on </a:t>
            </a:r>
            <a:r>
              <a:rPr sz="1800" spc="-25" dirty="0">
                <a:latin typeface="Calibri"/>
                <a:cs typeface="Calibri"/>
              </a:rPr>
              <a:t>gay </a:t>
            </a:r>
            <a:r>
              <a:rPr sz="1800" spc="-15" dirty="0">
                <a:latin typeface="Calibri"/>
                <a:cs typeface="Calibri"/>
              </a:rPr>
              <a:t>conversion </a:t>
            </a:r>
            <a:r>
              <a:rPr sz="1800" spc="-10" dirty="0">
                <a:latin typeface="Calibri"/>
                <a:cs typeface="Calibri"/>
              </a:rPr>
              <a:t>therapy </a:t>
            </a:r>
            <a:r>
              <a:rPr sz="1800" dirty="0">
                <a:latin typeface="Calibri"/>
                <a:cs typeface="Calibri"/>
              </a:rPr>
              <a:t>and </a:t>
            </a:r>
            <a:r>
              <a:rPr sz="1800" spc="-5" dirty="0">
                <a:latin typeface="Calibri"/>
                <a:cs typeface="Calibri"/>
              </a:rPr>
              <a:t>the </a:t>
            </a:r>
            <a:r>
              <a:rPr sz="1800" spc="-10" dirty="0">
                <a:latin typeface="Calibri"/>
                <a:cs typeface="Calibri"/>
              </a:rPr>
              <a:t>potential </a:t>
            </a:r>
            <a:r>
              <a:rPr sz="1800" spc="-5" dirty="0">
                <a:latin typeface="Calibri"/>
                <a:cs typeface="Calibri"/>
              </a:rPr>
              <a:t>harm </a:t>
            </a:r>
            <a:r>
              <a:rPr sz="1800" spc="-10" dirty="0">
                <a:latin typeface="Calibri"/>
                <a:cs typeface="Calibri"/>
              </a:rPr>
              <a:t>that </a:t>
            </a:r>
            <a:r>
              <a:rPr sz="1800" spc="-5" dirty="0">
                <a:latin typeface="Calibri"/>
                <a:cs typeface="Calibri"/>
              </a:rPr>
              <a:t>could </a:t>
            </a:r>
            <a:r>
              <a:rPr sz="1800" dirty="0">
                <a:latin typeface="Calibri"/>
                <a:cs typeface="Calibri"/>
              </a:rPr>
              <a:t>be </a:t>
            </a:r>
            <a:r>
              <a:rPr sz="1800" spc="-5" dirty="0">
                <a:latin typeface="Calibri"/>
                <a:cs typeface="Calibri"/>
              </a:rPr>
              <a:t>caused by the  </a:t>
            </a:r>
            <a:r>
              <a:rPr sz="1800" spc="-10" dirty="0">
                <a:latin typeface="Calibri"/>
                <a:cs typeface="Calibri"/>
              </a:rPr>
              <a:t>practice. </a:t>
            </a:r>
            <a:r>
              <a:rPr sz="1800" spc="-5" dirty="0">
                <a:latin typeface="Calibri"/>
                <a:cs typeface="Calibri"/>
              </a:rPr>
              <a:t>In making these findings, the Authority </a:t>
            </a:r>
            <a:r>
              <a:rPr sz="1800" spc="-10" dirty="0">
                <a:latin typeface="Calibri"/>
                <a:cs typeface="Calibri"/>
              </a:rPr>
              <a:t>recognised </a:t>
            </a:r>
            <a:r>
              <a:rPr sz="1800" spc="-5" dirty="0">
                <a:latin typeface="Calibri"/>
                <a:cs typeface="Calibri"/>
              </a:rPr>
              <a:t>the high public </a:t>
            </a:r>
            <a:r>
              <a:rPr sz="1800" spc="-15" dirty="0">
                <a:latin typeface="Calibri"/>
                <a:cs typeface="Calibri"/>
              </a:rPr>
              <a:t>interest </a:t>
            </a:r>
            <a:r>
              <a:rPr sz="1800" spc="-5" dirty="0">
                <a:latin typeface="Calibri"/>
                <a:cs typeface="Calibri"/>
              </a:rPr>
              <a:t>in this </a:t>
            </a:r>
            <a:r>
              <a:rPr sz="1800" spc="-10" dirty="0">
                <a:latin typeface="Calibri"/>
                <a:cs typeface="Calibri"/>
              </a:rPr>
              <a:t>story </a:t>
            </a:r>
            <a:r>
              <a:rPr sz="1800" dirty="0">
                <a:latin typeface="Calibri"/>
                <a:cs typeface="Calibri"/>
              </a:rPr>
              <a:t>and </a:t>
            </a:r>
            <a:r>
              <a:rPr sz="1800" spc="-10" dirty="0">
                <a:latin typeface="Calibri"/>
                <a:cs typeface="Calibri"/>
              </a:rPr>
              <a:t>found that </a:t>
            </a:r>
            <a:r>
              <a:rPr sz="1800" spc="-5" dirty="0">
                <a:latin typeface="Calibri"/>
                <a:cs typeface="Calibri"/>
              </a:rPr>
              <a:t>upholding  the complaint would </a:t>
            </a:r>
            <a:r>
              <a:rPr sz="1800" spc="-10" dirty="0">
                <a:latin typeface="Calibri"/>
                <a:cs typeface="Calibri"/>
              </a:rPr>
              <a:t>represent </a:t>
            </a:r>
            <a:r>
              <a:rPr sz="1800" dirty="0">
                <a:latin typeface="Calibri"/>
                <a:cs typeface="Calibri"/>
              </a:rPr>
              <a:t>an </a:t>
            </a:r>
            <a:r>
              <a:rPr sz="1800" spc="-5" dirty="0">
                <a:latin typeface="Calibri"/>
                <a:cs typeface="Calibri"/>
              </a:rPr>
              <a:t>unjustified </a:t>
            </a:r>
            <a:r>
              <a:rPr sz="1800" dirty="0">
                <a:latin typeface="Calibri"/>
                <a:cs typeface="Calibri"/>
              </a:rPr>
              <a:t>and </a:t>
            </a:r>
            <a:r>
              <a:rPr sz="1800" spc="-5" dirty="0">
                <a:latin typeface="Calibri"/>
                <a:cs typeface="Calibri"/>
              </a:rPr>
              <a:t>unreasonable limit </a:t>
            </a:r>
            <a:r>
              <a:rPr sz="1800" dirty="0">
                <a:latin typeface="Calibri"/>
                <a:cs typeface="Calibri"/>
              </a:rPr>
              <a:t>on </a:t>
            </a:r>
            <a:r>
              <a:rPr sz="1800" spc="-5" dirty="0">
                <a:latin typeface="Calibri"/>
                <a:cs typeface="Calibri"/>
              </a:rPr>
              <a:t>the </a:t>
            </a:r>
            <a:r>
              <a:rPr sz="1800" spc="-15" dirty="0">
                <a:latin typeface="Calibri"/>
                <a:cs typeface="Calibri"/>
              </a:rPr>
              <a:t>broadcaster’s </a:t>
            </a:r>
            <a:r>
              <a:rPr sz="1800" spc="-5" dirty="0">
                <a:latin typeface="Calibri"/>
                <a:cs typeface="Calibri"/>
              </a:rPr>
              <a:t>right </a:t>
            </a:r>
            <a:r>
              <a:rPr sz="1800" spc="-15" dirty="0">
                <a:latin typeface="Calibri"/>
                <a:cs typeface="Calibri"/>
              </a:rPr>
              <a:t>to </a:t>
            </a:r>
            <a:r>
              <a:rPr sz="1800" spc="-5" dirty="0">
                <a:latin typeface="Calibri"/>
                <a:cs typeface="Calibri"/>
              </a:rPr>
              <a:t>freedom </a:t>
            </a:r>
            <a:r>
              <a:rPr sz="1800" dirty="0">
                <a:latin typeface="Calibri"/>
                <a:cs typeface="Calibri"/>
              </a:rPr>
              <a:t>of</a:t>
            </a:r>
            <a:r>
              <a:rPr sz="1800" spc="285" dirty="0">
                <a:latin typeface="Calibri"/>
                <a:cs typeface="Calibri"/>
              </a:rPr>
              <a:t> </a:t>
            </a:r>
            <a:r>
              <a:rPr sz="1800" spc="-10" dirty="0">
                <a:latin typeface="Calibri"/>
                <a:cs typeface="Calibri"/>
              </a:rPr>
              <a:t>expression.</a:t>
            </a:r>
            <a:endParaRPr sz="1800">
              <a:latin typeface="Calibri"/>
              <a:cs typeface="Calibri"/>
            </a:endParaRPr>
          </a:p>
          <a:p>
            <a:pPr marL="12700">
              <a:lnSpc>
                <a:spcPts val="2110"/>
              </a:lnSpc>
            </a:pPr>
            <a:r>
              <a:rPr sz="1800" i="1" dirty="0">
                <a:latin typeface="Calibri"/>
                <a:cs typeface="Calibri"/>
              </a:rPr>
              <a:t>Not </a:t>
            </a:r>
            <a:r>
              <a:rPr sz="1800" i="1" spc="-5" dirty="0">
                <a:latin typeface="Calibri"/>
                <a:cs typeface="Calibri"/>
              </a:rPr>
              <a:t>Upheld: Balance,</a:t>
            </a:r>
            <a:r>
              <a:rPr sz="1800" i="1" spc="10" dirty="0">
                <a:latin typeface="Calibri"/>
                <a:cs typeface="Calibri"/>
              </a:rPr>
              <a:t> </a:t>
            </a:r>
            <a:r>
              <a:rPr sz="1800" i="1" spc="-5" dirty="0">
                <a:latin typeface="Calibri"/>
                <a:cs typeface="Calibri"/>
              </a:rPr>
              <a:t>Accuracy</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93936"/>
            <a:ext cx="8737600" cy="954405"/>
          </a:xfrm>
          <a:prstGeom prst="rect">
            <a:avLst/>
          </a:prstGeom>
        </p:spPr>
        <p:txBody>
          <a:bodyPr vert="horz" wrap="square" lIns="0" tIns="13970" rIns="0" bIns="0" rtlCol="0">
            <a:spAutoFit/>
          </a:bodyPr>
          <a:lstStyle/>
          <a:p>
            <a:pPr marL="12700">
              <a:lnSpc>
                <a:spcPts val="5150"/>
              </a:lnSpc>
              <a:spcBef>
                <a:spcPts val="110"/>
              </a:spcBef>
            </a:pPr>
            <a:r>
              <a:rPr sz="4300" spc="25" dirty="0"/>
              <a:t>Why</a:t>
            </a:r>
            <a:r>
              <a:rPr sz="4300" spc="15" dirty="0"/>
              <a:t> </a:t>
            </a:r>
            <a:r>
              <a:rPr sz="4300" spc="30" dirty="0"/>
              <a:t>interview?</a:t>
            </a:r>
            <a:endParaRPr sz="4300"/>
          </a:p>
          <a:p>
            <a:pPr marL="12700">
              <a:lnSpc>
                <a:spcPts val="2150"/>
              </a:lnSpc>
            </a:pPr>
            <a:r>
              <a:rPr sz="1800" spc="-5" dirty="0">
                <a:solidFill>
                  <a:srgbClr val="000000"/>
                </a:solidFill>
              </a:rPr>
              <a:t>“In journalism, quotes </a:t>
            </a:r>
            <a:r>
              <a:rPr sz="1800" dirty="0">
                <a:solidFill>
                  <a:srgbClr val="000000"/>
                </a:solidFill>
              </a:rPr>
              <a:t>– </a:t>
            </a:r>
            <a:r>
              <a:rPr sz="1800" spc="-5" dirty="0">
                <a:solidFill>
                  <a:srgbClr val="000000"/>
                </a:solidFill>
              </a:rPr>
              <a:t>or the lack of them- </a:t>
            </a:r>
            <a:r>
              <a:rPr sz="1800" spc="-10" dirty="0">
                <a:solidFill>
                  <a:srgbClr val="000000"/>
                </a:solidFill>
              </a:rPr>
              <a:t>can </a:t>
            </a:r>
            <a:r>
              <a:rPr sz="1800" spc="-20" dirty="0">
                <a:solidFill>
                  <a:srgbClr val="000000"/>
                </a:solidFill>
              </a:rPr>
              <a:t>make </a:t>
            </a:r>
            <a:r>
              <a:rPr sz="1800" spc="-5" dirty="0">
                <a:solidFill>
                  <a:srgbClr val="000000"/>
                </a:solidFill>
              </a:rPr>
              <a:t>or </a:t>
            </a:r>
            <a:r>
              <a:rPr sz="1800" spc="-10" dirty="0">
                <a:solidFill>
                  <a:srgbClr val="000000"/>
                </a:solidFill>
              </a:rPr>
              <a:t>break </a:t>
            </a:r>
            <a:r>
              <a:rPr sz="1800" dirty="0">
                <a:solidFill>
                  <a:srgbClr val="000000"/>
                </a:solidFill>
              </a:rPr>
              <a:t>a </a:t>
            </a:r>
            <a:r>
              <a:rPr sz="1800" spc="-5" dirty="0">
                <a:solidFill>
                  <a:srgbClr val="000000"/>
                </a:solidFill>
              </a:rPr>
              <a:t>story” </a:t>
            </a:r>
            <a:r>
              <a:rPr sz="1800" spc="-15" dirty="0">
                <a:solidFill>
                  <a:srgbClr val="000000"/>
                </a:solidFill>
              </a:rPr>
              <a:t>(Paterno </a:t>
            </a:r>
            <a:r>
              <a:rPr sz="1800" dirty="0">
                <a:solidFill>
                  <a:srgbClr val="000000"/>
                </a:solidFill>
              </a:rPr>
              <a:t>&amp; </a:t>
            </a:r>
            <a:r>
              <a:rPr sz="1800" spc="-10" dirty="0">
                <a:solidFill>
                  <a:srgbClr val="000000"/>
                </a:solidFill>
              </a:rPr>
              <a:t>Stein</a:t>
            </a:r>
            <a:r>
              <a:rPr sz="1800" spc="265" dirty="0">
                <a:solidFill>
                  <a:srgbClr val="000000"/>
                </a:solidFill>
              </a:rPr>
              <a:t> </a:t>
            </a:r>
            <a:r>
              <a:rPr sz="1800" spc="-5" dirty="0">
                <a:solidFill>
                  <a:srgbClr val="000000"/>
                </a:solidFill>
              </a:rPr>
              <a:t>2001)</a:t>
            </a:r>
            <a:endParaRPr sz="1800"/>
          </a:p>
        </p:txBody>
      </p:sp>
      <p:sp>
        <p:nvSpPr>
          <p:cNvPr id="3" name="object 3"/>
          <p:cNvSpPr txBox="1"/>
          <p:nvPr/>
        </p:nvSpPr>
        <p:spPr>
          <a:xfrm>
            <a:off x="889651" y="2437891"/>
            <a:ext cx="102355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Hold public figures </a:t>
            </a:r>
            <a:r>
              <a:rPr sz="1800" spc="-10" dirty="0">
                <a:latin typeface="Calibri"/>
                <a:cs typeface="Calibri"/>
              </a:rPr>
              <a:t>to </a:t>
            </a:r>
            <a:r>
              <a:rPr sz="1800" spc="-5" dirty="0">
                <a:latin typeface="Calibri"/>
                <a:cs typeface="Calibri"/>
              </a:rPr>
              <a:t>account in </a:t>
            </a:r>
            <a:r>
              <a:rPr sz="1800" dirty="0">
                <a:latin typeface="Calibri"/>
                <a:cs typeface="Calibri"/>
              </a:rPr>
              <a:t>a </a:t>
            </a:r>
            <a:r>
              <a:rPr sz="1800" spc="-10" dirty="0">
                <a:latin typeface="Calibri"/>
                <a:cs typeface="Calibri"/>
              </a:rPr>
              <a:t>live </a:t>
            </a:r>
            <a:r>
              <a:rPr sz="1800" spc="-5" dirty="0">
                <a:latin typeface="Calibri"/>
                <a:cs typeface="Calibri"/>
              </a:rPr>
              <a:t>situation </a:t>
            </a:r>
            <a:r>
              <a:rPr sz="1800" dirty="0">
                <a:latin typeface="Calibri"/>
                <a:cs typeface="Calibri"/>
              </a:rPr>
              <a:t>– not </a:t>
            </a:r>
            <a:r>
              <a:rPr sz="1800" spc="-10" dirty="0">
                <a:latin typeface="Calibri"/>
                <a:cs typeface="Calibri"/>
              </a:rPr>
              <a:t>through </a:t>
            </a:r>
            <a:r>
              <a:rPr sz="1800" dirty="0">
                <a:latin typeface="Calibri"/>
                <a:cs typeface="Calibri"/>
              </a:rPr>
              <a:t>a </a:t>
            </a:r>
            <a:r>
              <a:rPr sz="1800" spc="-10" dirty="0">
                <a:latin typeface="Calibri"/>
                <a:cs typeface="Calibri"/>
              </a:rPr>
              <a:t>press release </a:t>
            </a:r>
            <a:r>
              <a:rPr sz="1800" spc="-5" dirty="0">
                <a:latin typeface="Calibri"/>
                <a:cs typeface="Calibri"/>
              </a:rPr>
              <a:t>spun by PR </a:t>
            </a:r>
            <a:r>
              <a:rPr sz="1800" spc="-10" dirty="0">
                <a:latin typeface="Calibri"/>
                <a:cs typeface="Calibri"/>
              </a:rPr>
              <a:t>experts </a:t>
            </a:r>
            <a:r>
              <a:rPr sz="1800" dirty="0">
                <a:latin typeface="Calibri"/>
                <a:cs typeface="Calibri"/>
              </a:rPr>
              <a:t>– </a:t>
            </a:r>
            <a:r>
              <a:rPr sz="1800" spc="-5" dirty="0">
                <a:latin typeface="Calibri"/>
                <a:cs typeface="Calibri"/>
              </a:rPr>
              <a:t>function</a:t>
            </a:r>
            <a:r>
              <a:rPr sz="1800" spc="305" dirty="0">
                <a:latin typeface="Calibri"/>
                <a:cs typeface="Calibri"/>
              </a:rPr>
              <a:t> </a:t>
            </a:r>
            <a:r>
              <a:rPr sz="1800" spc="-5" dirty="0">
                <a:latin typeface="Calibri"/>
                <a:cs typeface="Calibri"/>
              </a:rPr>
              <a:t>of</a:t>
            </a:r>
            <a:endParaRPr sz="1800">
              <a:latin typeface="Calibri"/>
              <a:cs typeface="Calibri"/>
            </a:endParaRPr>
          </a:p>
        </p:txBody>
      </p:sp>
      <p:sp>
        <p:nvSpPr>
          <p:cNvPr id="4" name="object 4"/>
          <p:cNvSpPr txBox="1"/>
          <p:nvPr/>
        </p:nvSpPr>
        <p:spPr>
          <a:xfrm>
            <a:off x="889651" y="2626867"/>
            <a:ext cx="10452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democracy</a:t>
            </a:r>
            <a:endParaRPr sz="1800">
              <a:latin typeface="Calibri"/>
              <a:cs typeface="Calibri"/>
            </a:endParaRPr>
          </a:p>
        </p:txBody>
      </p:sp>
      <p:sp>
        <p:nvSpPr>
          <p:cNvPr id="5" name="object 5"/>
          <p:cNvSpPr txBox="1"/>
          <p:nvPr/>
        </p:nvSpPr>
        <p:spPr>
          <a:xfrm>
            <a:off x="889651" y="2946908"/>
            <a:ext cx="109842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Seeing </a:t>
            </a:r>
            <a:r>
              <a:rPr sz="1800" dirty="0">
                <a:latin typeface="Calibri"/>
                <a:cs typeface="Calibri"/>
              </a:rPr>
              <a:t>or </a:t>
            </a:r>
            <a:r>
              <a:rPr sz="1800" spc="-5" dirty="0">
                <a:latin typeface="Calibri"/>
                <a:cs typeface="Calibri"/>
              </a:rPr>
              <a:t>hearing the </a:t>
            </a:r>
            <a:r>
              <a:rPr sz="1800" spc="-10" dirty="0">
                <a:latin typeface="Calibri"/>
                <a:cs typeface="Calibri"/>
              </a:rPr>
              <a:t>interview </a:t>
            </a:r>
            <a:r>
              <a:rPr sz="1800" spc="-5" dirty="0">
                <a:latin typeface="Calibri"/>
                <a:cs typeface="Calibri"/>
              </a:rPr>
              <a:t>subject </a:t>
            </a:r>
            <a:r>
              <a:rPr sz="1800" spc="-10" dirty="0">
                <a:latin typeface="Calibri"/>
                <a:cs typeface="Calibri"/>
              </a:rPr>
              <a:t>allows </a:t>
            </a:r>
            <a:r>
              <a:rPr sz="1800" spc="-5" dirty="0">
                <a:latin typeface="Calibri"/>
                <a:cs typeface="Calibri"/>
              </a:rPr>
              <a:t>the public </a:t>
            </a:r>
            <a:r>
              <a:rPr sz="1800" spc="-15" dirty="0">
                <a:latin typeface="Calibri"/>
                <a:cs typeface="Calibri"/>
              </a:rPr>
              <a:t>to </a:t>
            </a:r>
            <a:r>
              <a:rPr sz="1800" spc="-20" dirty="0">
                <a:latin typeface="Calibri"/>
                <a:cs typeface="Calibri"/>
              </a:rPr>
              <a:t>make </a:t>
            </a:r>
            <a:r>
              <a:rPr sz="1800" spc="-5" dirty="0">
                <a:latin typeface="Calibri"/>
                <a:cs typeface="Calibri"/>
              </a:rPr>
              <a:t>their own judgements </a:t>
            </a:r>
            <a:r>
              <a:rPr sz="1800" dirty="0">
                <a:latin typeface="Calibri"/>
                <a:cs typeface="Calibri"/>
              </a:rPr>
              <a:t>about who </a:t>
            </a:r>
            <a:r>
              <a:rPr sz="1800" spc="-5" dirty="0">
                <a:latin typeface="Calibri"/>
                <a:cs typeface="Calibri"/>
              </a:rPr>
              <a:t>they </a:t>
            </a:r>
            <a:r>
              <a:rPr sz="1800" spc="-10" dirty="0">
                <a:latin typeface="Calibri"/>
                <a:cs typeface="Calibri"/>
              </a:rPr>
              <a:t>are </a:t>
            </a:r>
            <a:r>
              <a:rPr sz="1800" dirty="0">
                <a:latin typeface="Calibri"/>
                <a:cs typeface="Calibri"/>
              </a:rPr>
              <a:t>and</a:t>
            </a:r>
            <a:r>
              <a:rPr sz="1800" spc="400" dirty="0">
                <a:latin typeface="Calibri"/>
                <a:cs typeface="Calibri"/>
              </a:rPr>
              <a:t> </a:t>
            </a:r>
            <a:r>
              <a:rPr sz="1800" spc="-5" dirty="0">
                <a:latin typeface="Calibri"/>
                <a:cs typeface="Calibri"/>
              </a:rPr>
              <a:t>what</a:t>
            </a:r>
            <a:endParaRPr sz="1800">
              <a:latin typeface="Calibri"/>
              <a:cs typeface="Calibri"/>
            </a:endParaRPr>
          </a:p>
        </p:txBody>
      </p:sp>
      <p:sp>
        <p:nvSpPr>
          <p:cNvPr id="6" name="object 6"/>
          <p:cNvSpPr txBox="1"/>
          <p:nvPr/>
        </p:nvSpPr>
        <p:spPr>
          <a:xfrm>
            <a:off x="375302" y="2053844"/>
            <a:ext cx="6793230" cy="3299460"/>
          </a:xfrm>
          <a:prstGeom prst="rect">
            <a:avLst/>
          </a:prstGeom>
        </p:spPr>
        <p:txBody>
          <a:bodyPr vert="horz" wrap="square" lIns="0" tIns="12700" rIns="0" bIns="0" rtlCol="0">
            <a:spAutoFit/>
          </a:bodyPr>
          <a:lstStyle/>
          <a:p>
            <a:pPr marL="12700" marR="5080">
              <a:lnSpc>
                <a:spcPct val="120000"/>
              </a:lnSpc>
              <a:spcBef>
                <a:spcPts val="100"/>
              </a:spcBef>
              <a:tabLst>
                <a:tab pos="526415" algn="l"/>
              </a:tabLst>
            </a:pPr>
            <a:r>
              <a:rPr sz="1800" dirty="0">
                <a:latin typeface="Calibri"/>
                <a:cs typeface="Calibri"/>
              </a:rPr>
              <a:t>1)	</a:t>
            </a:r>
            <a:r>
              <a:rPr sz="1800" spc="-5" dirty="0">
                <a:latin typeface="Calibri"/>
                <a:cs typeface="Calibri"/>
              </a:rPr>
              <a:t>They </a:t>
            </a:r>
            <a:r>
              <a:rPr sz="1800" spc="-10" dirty="0">
                <a:latin typeface="Calibri"/>
                <a:cs typeface="Calibri"/>
              </a:rPr>
              <a:t>provide </a:t>
            </a:r>
            <a:r>
              <a:rPr sz="1800" spc="-5" dirty="0">
                <a:latin typeface="Calibri"/>
                <a:cs typeface="Calibri"/>
              </a:rPr>
              <a:t>credible </a:t>
            </a:r>
            <a:r>
              <a:rPr sz="1800" spc="-10" dirty="0">
                <a:latin typeface="Calibri"/>
                <a:cs typeface="Calibri"/>
              </a:rPr>
              <a:t>‘from </a:t>
            </a:r>
            <a:r>
              <a:rPr sz="1800" spc="-5" dirty="0">
                <a:latin typeface="Calibri"/>
                <a:cs typeface="Calibri"/>
              </a:rPr>
              <a:t>the source’ </a:t>
            </a:r>
            <a:r>
              <a:rPr sz="1800" spc="-10" dirty="0">
                <a:latin typeface="Calibri"/>
                <a:cs typeface="Calibri"/>
              </a:rPr>
              <a:t>information </a:t>
            </a:r>
            <a:r>
              <a:rPr sz="1800" spc="-5" dirty="0">
                <a:latin typeface="Calibri"/>
                <a:cs typeface="Calibri"/>
              </a:rPr>
              <a:t>and/or opinion  </a:t>
            </a:r>
            <a:r>
              <a:rPr sz="1800" dirty="0">
                <a:latin typeface="Calibri"/>
                <a:cs typeface="Calibri"/>
              </a:rPr>
              <a:t>2)</a:t>
            </a:r>
            <a:endParaRPr sz="1800">
              <a:latin typeface="Calibri"/>
              <a:cs typeface="Calibri"/>
            </a:endParaRPr>
          </a:p>
          <a:p>
            <a:pPr marL="12700">
              <a:lnSpc>
                <a:spcPct val="100000"/>
              </a:lnSpc>
              <a:spcBef>
                <a:spcPts val="1845"/>
              </a:spcBef>
            </a:pPr>
            <a:r>
              <a:rPr sz="1800" dirty="0">
                <a:latin typeface="Calibri"/>
                <a:cs typeface="Calibri"/>
              </a:rPr>
              <a:t>3)</a:t>
            </a:r>
            <a:endParaRPr sz="1800">
              <a:latin typeface="Calibri"/>
              <a:cs typeface="Calibri"/>
            </a:endParaRPr>
          </a:p>
          <a:p>
            <a:pPr marL="12700">
              <a:lnSpc>
                <a:spcPct val="100000"/>
              </a:lnSpc>
              <a:spcBef>
                <a:spcPts val="1825"/>
              </a:spcBef>
            </a:pPr>
            <a:r>
              <a:rPr sz="1800" dirty="0">
                <a:latin typeface="Calibri"/>
                <a:cs typeface="Calibri"/>
              </a:rPr>
              <a:t>4)</a:t>
            </a:r>
            <a:endParaRPr sz="1800">
              <a:latin typeface="Calibri"/>
              <a:cs typeface="Calibri"/>
            </a:endParaRPr>
          </a:p>
          <a:p>
            <a:pPr marL="12700">
              <a:lnSpc>
                <a:spcPct val="100000"/>
              </a:lnSpc>
              <a:spcBef>
                <a:spcPts val="335"/>
              </a:spcBef>
            </a:pPr>
            <a:r>
              <a:rPr sz="1800" dirty="0">
                <a:latin typeface="Calibri"/>
                <a:cs typeface="Calibri"/>
              </a:rPr>
              <a:t>5)</a:t>
            </a:r>
            <a:endParaRPr sz="1800">
              <a:latin typeface="Calibri"/>
              <a:cs typeface="Calibri"/>
            </a:endParaRPr>
          </a:p>
          <a:p>
            <a:pPr marL="12700">
              <a:lnSpc>
                <a:spcPct val="100000"/>
              </a:lnSpc>
              <a:spcBef>
                <a:spcPts val="360"/>
              </a:spcBef>
            </a:pPr>
            <a:r>
              <a:rPr sz="1800" dirty="0">
                <a:latin typeface="Calibri"/>
                <a:cs typeface="Calibri"/>
              </a:rPr>
              <a:t>6)</a:t>
            </a:r>
            <a:endParaRPr sz="1800">
              <a:latin typeface="Calibri"/>
              <a:cs typeface="Calibri"/>
            </a:endParaRPr>
          </a:p>
          <a:p>
            <a:pPr marL="12700">
              <a:lnSpc>
                <a:spcPct val="100000"/>
              </a:lnSpc>
              <a:spcBef>
                <a:spcPts val="335"/>
              </a:spcBef>
            </a:pPr>
            <a:r>
              <a:rPr sz="1800" dirty="0">
                <a:latin typeface="Calibri"/>
                <a:cs typeface="Calibri"/>
              </a:rPr>
              <a:t>7)</a:t>
            </a:r>
            <a:endParaRPr sz="1800">
              <a:latin typeface="Calibri"/>
              <a:cs typeface="Calibri"/>
            </a:endParaRPr>
          </a:p>
          <a:p>
            <a:pPr marL="12700">
              <a:lnSpc>
                <a:spcPct val="100000"/>
              </a:lnSpc>
              <a:spcBef>
                <a:spcPts val="434"/>
              </a:spcBef>
            </a:pPr>
            <a:r>
              <a:rPr sz="1800" dirty="0">
                <a:latin typeface="Calibri"/>
                <a:cs typeface="Calibri"/>
              </a:rPr>
              <a:t>8)</a:t>
            </a:r>
            <a:endParaRPr sz="1800">
              <a:latin typeface="Calibri"/>
              <a:cs typeface="Calibri"/>
            </a:endParaRPr>
          </a:p>
          <a:p>
            <a:pPr marL="12700">
              <a:lnSpc>
                <a:spcPct val="100000"/>
              </a:lnSpc>
              <a:spcBef>
                <a:spcPts val="335"/>
              </a:spcBef>
            </a:pPr>
            <a:r>
              <a:rPr sz="1800" dirty="0">
                <a:latin typeface="Calibri"/>
                <a:cs typeface="Calibri"/>
              </a:rPr>
              <a:t>9)</a:t>
            </a:r>
            <a:endParaRPr sz="1800">
              <a:latin typeface="Calibri"/>
              <a:cs typeface="Calibri"/>
            </a:endParaRPr>
          </a:p>
        </p:txBody>
      </p:sp>
      <p:sp>
        <p:nvSpPr>
          <p:cNvPr id="7" name="object 7"/>
          <p:cNvSpPr txBox="1"/>
          <p:nvPr/>
        </p:nvSpPr>
        <p:spPr>
          <a:xfrm>
            <a:off x="889651" y="3093212"/>
            <a:ext cx="7230109" cy="2259965"/>
          </a:xfrm>
          <a:prstGeom prst="rect">
            <a:avLst/>
          </a:prstGeom>
        </p:spPr>
        <p:txBody>
          <a:bodyPr vert="horz" wrap="square" lIns="0" tIns="55244" rIns="0" bIns="0" rtlCol="0">
            <a:spAutoFit/>
          </a:bodyPr>
          <a:lstStyle/>
          <a:p>
            <a:pPr marL="12700">
              <a:lnSpc>
                <a:spcPct val="100000"/>
              </a:lnSpc>
              <a:spcBef>
                <a:spcPts val="434"/>
              </a:spcBef>
            </a:pPr>
            <a:r>
              <a:rPr sz="1800" spc="-5" dirty="0">
                <a:latin typeface="Calibri"/>
                <a:cs typeface="Calibri"/>
              </a:rPr>
              <a:t>they </a:t>
            </a:r>
            <a:r>
              <a:rPr sz="1800" spc="-10" dirty="0">
                <a:latin typeface="Calibri"/>
                <a:cs typeface="Calibri"/>
              </a:rPr>
              <a:t>represent</a:t>
            </a:r>
            <a:endParaRPr sz="1800">
              <a:latin typeface="Calibri"/>
              <a:cs typeface="Calibri"/>
            </a:endParaRPr>
          </a:p>
          <a:p>
            <a:pPr marL="12700">
              <a:lnSpc>
                <a:spcPct val="100000"/>
              </a:lnSpc>
              <a:spcBef>
                <a:spcPts val="335"/>
              </a:spcBef>
            </a:pPr>
            <a:r>
              <a:rPr sz="1800" dirty="0">
                <a:latin typeface="Calibri"/>
                <a:cs typeface="Calibri"/>
              </a:rPr>
              <a:t>Can </a:t>
            </a:r>
            <a:r>
              <a:rPr sz="1800" spc="-10" dirty="0">
                <a:latin typeface="Calibri"/>
                <a:cs typeface="Calibri"/>
              </a:rPr>
              <a:t>give </a:t>
            </a:r>
            <a:r>
              <a:rPr sz="1800" dirty="0">
                <a:latin typeface="Calibri"/>
                <a:cs typeface="Calibri"/>
              </a:rPr>
              <a:t>a </a:t>
            </a:r>
            <a:r>
              <a:rPr sz="1800" spc="-10" dirty="0">
                <a:latin typeface="Calibri"/>
                <a:cs typeface="Calibri"/>
              </a:rPr>
              <a:t>story </a:t>
            </a:r>
            <a:r>
              <a:rPr sz="1800" spc="-5" dirty="0">
                <a:latin typeface="Calibri"/>
                <a:cs typeface="Calibri"/>
              </a:rPr>
              <a:t>scope, depth, </a:t>
            </a:r>
            <a:r>
              <a:rPr sz="1800" spc="-25" dirty="0">
                <a:latin typeface="Calibri"/>
                <a:cs typeface="Calibri"/>
              </a:rPr>
              <a:t>veracity, </a:t>
            </a:r>
            <a:r>
              <a:rPr sz="1800" spc="-5" dirty="0">
                <a:latin typeface="Calibri"/>
                <a:cs typeface="Calibri"/>
              </a:rPr>
              <a:t>emotion, </a:t>
            </a:r>
            <a:r>
              <a:rPr sz="1800" spc="-25" dirty="0">
                <a:latin typeface="Calibri"/>
                <a:cs typeface="Calibri"/>
              </a:rPr>
              <a:t>humour,</a:t>
            </a:r>
            <a:r>
              <a:rPr sz="1800" spc="100" dirty="0">
                <a:latin typeface="Calibri"/>
                <a:cs typeface="Calibri"/>
              </a:rPr>
              <a:t> </a:t>
            </a:r>
            <a:r>
              <a:rPr sz="1800" spc="-5" dirty="0">
                <a:latin typeface="Calibri"/>
                <a:cs typeface="Calibri"/>
              </a:rPr>
              <a:t>colour</a:t>
            </a:r>
            <a:endParaRPr sz="1800">
              <a:latin typeface="Calibri"/>
              <a:cs typeface="Calibri"/>
            </a:endParaRPr>
          </a:p>
          <a:p>
            <a:pPr marL="12700" marR="5080">
              <a:lnSpc>
                <a:spcPts val="2520"/>
              </a:lnSpc>
              <a:spcBef>
                <a:spcPts val="120"/>
              </a:spcBef>
            </a:pPr>
            <a:r>
              <a:rPr sz="1800" spc="-15" dirty="0">
                <a:latin typeface="Calibri"/>
                <a:cs typeface="Calibri"/>
              </a:rPr>
              <a:t>Generate </a:t>
            </a:r>
            <a:r>
              <a:rPr sz="1800" spc="-10" dirty="0">
                <a:latin typeface="Calibri"/>
                <a:cs typeface="Calibri"/>
              </a:rPr>
              <a:t>information through </a:t>
            </a:r>
            <a:r>
              <a:rPr sz="1800" dirty="0">
                <a:latin typeface="Calibri"/>
                <a:cs typeface="Calibri"/>
              </a:rPr>
              <a:t>a </a:t>
            </a:r>
            <a:r>
              <a:rPr sz="1800" spc="-15" dirty="0">
                <a:latin typeface="Calibri"/>
                <a:cs typeface="Calibri"/>
              </a:rPr>
              <a:t>story-related </a:t>
            </a:r>
            <a:r>
              <a:rPr sz="1800" spc="-5" dirty="0">
                <a:latin typeface="Calibri"/>
                <a:cs typeface="Calibri"/>
              </a:rPr>
              <a:t>party </a:t>
            </a:r>
            <a:r>
              <a:rPr sz="1800" dirty="0">
                <a:latin typeface="Calibri"/>
                <a:cs typeface="Calibri"/>
              </a:rPr>
              <a:t>and not </a:t>
            </a:r>
            <a:r>
              <a:rPr sz="1800" spc="-10" dirty="0">
                <a:latin typeface="Calibri"/>
                <a:cs typeface="Calibri"/>
              </a:rPr>
              <a:t>just </a:t>
            </a:r>
            <a:r>
              <a:rPr sz="1800" spc="-5" dirty="0">
                <a:latin typeface="Calibri"/>
                <a:cs typeface="Calibri"/>
              </a:rPr>
              <a:t>the journalist  </a:t>
            </a:r>
            <a:r>
              <a:rPr sz="1800" spc="-10" dirty="0">
                <a:latin typeface="Calibri"/>
                <a:cs typeface="Calibri"/>
              </a:rPr>
              <a:t>Provide </a:t>
            </a:r>
            <a:r>
              <a:rPr sz="1800" dirty="0">
                <a:latin typeface="Calibri"/>
                <a:cs typeface="Calibri"/>
              </a:rPr>
              <a:t>a </a:t>
            </a:r>
            <a:r>
              <a:rPr sz="1800" spc="-15" dirty="0">
                <a:latin typeface="Calibri"/>
                <a:cs typeface="Calibri"/>
              </a:rPr>
              <a:t>range </a:t>
            </a:r>
            <a:r>
              <a:rPr sz="1800" dirty="0">
                <a:latin typeface="Calibri"/>
                <a:cs typeface="Calibri"/>
              </a:rPr>
              <a:t>of </a:t>
            </a:r>
            <a:r>
              <a:rPr sz="1800" spc="-5" dirty="0">
                <a:latin typeface="Calibri"/>
                <a:cs typeface="Calibri"/>
              </a:rPr>
              <a:t>quotes </a:t>
            </a:r>
            <a:r>
              <a:rPr sz="1800" spc="-10" dirty="0">
                <a:latin typeface="Calibri"/>
                <a:cs typeface="Calibri"/>
              </a:rPr>
              <a:t>around </a:t>
            </a:r>
            <a:r>
              <a:rPr sz="1800" spc="-5" dirty="0">
                <a:latin typeface="Calibri"/>
                <a:cs typeface="Calibri"/>
              </a:rPr>
              <a:t>which </a:t>
            </a:r>
            <a:r>
              <a:rPr sz="1800" spc="-10" dirty="0">
                <a:latin typeface="Calibri"/>
                <a:cs typeface="Calibri"/>
              </a:rPr>
              <a:t>you can </a:t>
            </a:r>
            <a:r>
              <a:rPr sz="1800" spc="-5" dirty="0">
                <a:latin typeface="Calibri"/>
                <a:cs typeface="Calibri"/>
              </a:rPr>
              <a:t>shape </a:t>
            </a:r>
            <a:r>
              <a:rPr sz="1800" spc="-10" dirty="0">
                <a:latin typeface="Calibri"/>
                <a:cs typeface="Calibri"/>
              </a:rPr>
              <a:t>your</a:t>
            </a:r>
            <a:r>
              <a:rPr sz="1800" spc="110" dirty="0">
                <a:latin typeface="Calibri"/>
                <a:cs typeface="Calibri"/>
              </a:rPr>
              <a:t> </a:t>
            </a:r>
            <a:r>
              <a:rPr sz="1800" spc="-10" dirty="0">
                <a:latin typeface="Calibri"/>
                <a:cs typeface="Calibri"/>
              </a:rPr>
              <a:t>story</a:t>
            </a:r>
            <a:endParaRPr sz="1800">
              <a:latin typeface="Calibri"/>
              <a:cs typeface="Calibri"/>
            </a:endParaRPr>
          </a:p>
          <a:p>
            <a:pPr marL="12700">
              <a:lnSpc>
                <a:spcPct val="100000"/>
              </a:lnSpc>
              <a:spcBef>
                <a:spcPts val="190"/>
              </a:spcBef>
            </a:pPr>
            <a:r>
              <a:rPr sz="1800" spc="-5" dirty="0">
                <a:latin typeface="Calibri"/>
                <a:cs typeface="Calibri"/>
              </a:rPr>
              <a:t>Add personality </a:t>
            </a:r>
            <a:r>
              <a:rPr sz="1800" dirty="0">
                <a:latin typeface="Calibri"/>
                <a:cs typeface="Calibri"/>
              </a:rPr>
              <a:t>and </a:t>
            </a:r>
            <a:r>
              <a:rPr sz="1800" spc="-5" dirty="0">
                <a:latin typeface="Calibri"/>
                <a:cs typeface="Calibri"/>
              </a:rPr>
              <a:t>colour </a:t>
            </a:r>
            <a:r>
              <a:rPr sz="1800" dirty="0">
                <a:latin typeface="Calibri"/>
                <a:cs typeface="Calibri"/>
              </a:rPr>
              <a:t>and </a:t>
            </a:r>
            <a:r>
              <a:rPr sz="1800" spc="-5" dirty="0">
                <a:latin typeface="Calibri"/>
                <a:cs typeface="Calibri"/>
              </a:rPr>
              <a:t>credibility </a:t>
            </a:r>
            <a:r>
              <a:rPr sz="1800" spc="-15" dirty="0">
                <a:latin typeface="Calibri"/>
                <a:cs typeface="Calibri"/>
              </a:rPr>
              <a:t>to </a:t>
            </a:r>
            <a:r>
              <a:rPr sz="1800" spc="-10" dirty="0">
                <a:latin typeface="Calibri"/>
                <a:cs typeface="Calibri"/>
              </a:rPr>
              <a:t>your</a:t>
            </a:r>
            <a:r>
              <a:rPr sz="1800" spc="40" dirty="0">
                <a:latin typeface="Calibri"/>
                <a:cs typeface="Calibri"/>
              </a:rPr>
              <a:t> </a:t>
            </a:r>
            <a:r>
              <a:rPr sz="1800" spc="-5" dirty="0">
                <a:latin typeface="Calibri"/>
                <a:cs typeface="Calibri"/>
              </a:rPr>
              <a:t>writing</a:t>
            </a:r>
            <a:endParaRPr sz="1800">
              <a:latin typeface="Calibri"/>
              <a:cs typeface="Calibri"/>
            </a:endParaRPr>
          </a:p>
          <a:p>
            <a:pPr marL="12700" marR="1850389">
              <a:lnSpc>
                <a:spcPct val="115599"/>
              </a:lnSpc>
              <a:spcBef>
                <a:spcPts val="100"/>
              </a:spcBef>
            </a:pPr>
            <a:r>
              <a:rPr sz="1800" spc="-10" dirty="0">
                <a:latin typeface="Calibri"/>
                <a:cs typeface="Calibri"/>
              </a:rPr>
              <a:t>Give </a:t>
            </a:r>
            <a:r>
              <a:rPr sz="1800" spc="-5" dirty="0">
                <a:latin typeface="Calibri"/>
                <a:cs typeface="Calibri"/>
              </a:rPr>
              <a:t>credibility </a:t>
            </a:r>
            <a:r>
              <a:rPr sz="1800" spc="-15" dirty="0">
                <a:latin typeface="Calibri"/>
                <a:cs typeface="Calibri"/>
              </a:rPr>
              <a:t>to </a:t>
            </a:r>
            <a:r>
              <a:rPr sz="1800" spc="-5" dirty="0">
                <a:latin typeface="Calibri"/>
                <a:cs typeface="Calibri"/>
              </a:rPr>
              <a:t>the opinion </a:t>
            </a:r>
            <a:r>
              <a:rPr sz="1800" dirty="0">
                <a:latin typeface="Calibri"/>
                <a:cs typeface="Calibri"/>
              </a:rPr>
              <a:t>of </a:t>
            </a:r>
            <a:r>
              <a:rPr sz="1800" spc="-5" dirty="0">
                <a:latin typeface="Calibri"/>
                <a:cs typeface="Calibri"/>
              </a:rPr>
              <a:t>the </a:t>
            </a:r>
            <a:r>
              <a:rPr sz="1800" spc="-10" dirty="0">
                <a:latin typeface="Calibri"/>
                <a:cs typeface="Calibri"/>
              </a:rPr>
              <a:t>‘person </a:t>
            </a:r>
            <a:r>
              <a:rPr sz="1800" spc="-5" dirty="0">
                <a:latin typeface="Calibri"/>
                <a:cs typeface="Calibri"/>
              </a:rPr>
              <a:t>in the street’  Ask questions the public would </a:t>
            </a:r>
            <a:r>
              <a:rPr sz="1800" spc="-20" dirty="0">
                <a:latin typeface="Calibri"/>
                <a:cs typeface="Calibri"/>
              </a:rPr>
              <a:t>like </a:t>
            </a:r>
            <a:r>
              <a:rPr sz="1800" spc="-15" dirty="0">
                <a:latin typeface="Calibri"/>
                <a:cs typeface="Calibri"/>
              </a:rPr>
              <a:t>to </a:t>
            </a:r>
            <a:r>
              <a:rPr sz="1800" spc="-5" dirty="0">
                <a:latin typeface="Calibri"/>
                <a:cs typeface="Calibri"/>
              </a:rPr>
              <a:t>ask</a:t>
            </a:r>
            <a:r>
              <a:rPr sz="1800" spc="85" dirty="0">
                <a:latin typeface="Calibri"/>
                <a:cs typeface="Calibri"/>
              </a:rPr>
              <a:t> </a:t>
            </a:r>
            <a:r>
              <a:rPr sz="1800" spc="-5" dirty="0">
                <a:latin typeface="Calibri"/>
                <a:cs typeface="Calibri"/>
              </a:rPr>
              <a:t>themselves</a:t>
            </a:r>
            <a:endParaRPr sz="1800">
              <a:latin typeface="Calibri"/>
              <a:cs typeface="Calibri"/>
            </a:endParaRPr>
          </a:p>
        </p:txBody>
      </p:sp>
      <p:sp>
        <p:nvSpPr>
          <p:cNvPr id="8" name="object 8"/>
          <p:cNvSpPr txBox="1"/>
          <p:nvPr/>
        </p:nvSpPr>
        <p:spPr>
          <a:xfrm>
            <a:off x="375302" y="5647435"/>
            <a:ext cx="6216015" cy="959485"/>
          </a:xfrm>
          <a:prstGeom prst="rect">
            <a:avLst/>
          </a:prstGeom>
        </p:spPr>
        <p:txBody>
          <a:bodyPr vert="horz" wrap="square" lIns="0" tIns="12700" rIns="0" bIns="0" rtlCol="0">
            <a:spAutoFit/>
          </a:bodyPr>
          <a:lstStyle/>
          <a:p>
            <a:pPr marL="12700" marR="1464945">
              <a:lnSpc>
                <a:spcPct val="115599"/>
              </a:lnSpc>
              <a:spcBef>
                <a:spcPts val="100"/>
              </a:spcBef>
            </a:pPr>
            <a:r>
              <a:rPr sz="1800" spc="-5" dirty="0">
                <a:latin typeface="Calibri"/>
                <a:cs typeface="Calibri"/>
              </a:rPr>
              <a:t>BBC journalism skills: </a:t>
            </a:r>
            <a:r>
              <a:rPr sz="1800" spc="-10" dirty="0">
                <a:latin typeface="Calibri"/>
                <a:cs typeface="Calibri"/>
              </a:rPr>
              <a:t>Interview </a:t>
            </a:r>
            <a:r>
              <a:rPr sz="1800" spc="-20" dirty="0">
                <a:latin typeface="Calibri"/>
                <a:cs typeface="Calibri"/>
              </a:rPr>
              <a:t>Techniques  </a:t>
            </a:r>
            <a:r>
              <a:rPr sz="1800" u="sng" spc="-10" dirty="0">
                <a:solidFill>
                  <a:srgbClr val="0563C1"/>
                </a:solidFill>
                <a:uFill>
                  <a:solidFill>
                    <a:srgbClr val="0563C1"/>
                  </a:solidFill>
                </a:uFill>
                <a:latin typeface="Calibri"/>
                <a:cs typeface="Calibri"/>
              </a:rPr>
              <a:t>https://</a:t>
            </a:r>
            <a:r>
              <a:rPr sz="1800" u="sng" spc="-10" dirty="0">
                <a:solidFill>
                  <a:srgbClr val="0563C1"/>
                </a:solidFill>
                <a:uFill>
                  <a:solidFill>
                    <a:srgbClr val="0563C1"/>
                  </a:solidFill>
                </a:uFill>
                <a:latin typeface="Calibri"/>
                <a:cs typeface="Calibri"/>
                <a:hlinkClick r:id="rId2"/>
              </a:rPr>
              <a:t>www.youtube.com/watch?v=dHUn6zSGEJ8</a:t>
            </a:r>
            <a:endParaRPr sz="1800" dirty="0">
              <a:latin typeface="Calibri"/>
              <a:cs typeface="Calibri"/>
            </a:endParaRPr>
          </a:p>
          <a:p>
            <a:pPr marL="12700">
              <a:lnSpc>
                <a:spcPct val="100000"/>
              </a:lnSpc>
              <a:spcBef>
                <a:spcPts val="439"/>
              </a:spcBef>
            </a:pPr>
            <a:r>
              <a:rPr sz="1600" spc="-5" dirty="0">
                <a:solidFill>
                  <a:srgbClr val="C00000"/>
                </a:solidFill>
                <a:latin typeface="Calibri"/>
                <a:cs typeface="Calibri"/>
              </a:rPr>
              <a:t>"An </a:t>
            </a:r>
            <a:r>
              <a:rPr sz="1600" spc="-10" dirty="0">
                <a:solidFill>
                  <a:srgbClr val="C00000"/>
                </a:solidFill>
                <a:latin typeface="Calibri"/>
                <a:cs typeface="Calibri"/>
              </a:rPr>
              <a:t>engaging </a:t>
            </a:r>
            <a:r>
              <a:rPr sz="1600" spc="-5" dirty="0">
                <a:solidFill>
                  <a:srgbClr val="C00000"/>
                </a:solidFill>
                <a:latin typeface="Calibri"/>
                <a:cs typeface="Calibri"/>
              </a:rPr>
              <a:t>interview is essentially </a:t>
            </a:r>
            <a:r>
              <a:rPr sz="1600" dirty="0">
                <a:solidFill>
                  <a:srgbClr val="C00000"/>
                </a:solidFill>
                <a:latin typeface="Calibri"/>
                <a:cs typeface="Calibri"/>
              </a:rPr>
              <a:t>a </a:t>
            </a:r>
            <a:r>
              <a:rPr sz="1600" spc="-5" dirty="0">
                <a:solidFill>
                  <a:srgbClr val="C00000"/>
                </a:solidFill>
                <a:latin typeface="Calibri"/>
                <a:cs typeface="Calibri"/>
              </a:rPr>
              <a:t>good </a:t>
            </a:r>
            <a:r>
              <a:rPr sz="1600" spc="-20" dirty="0">
                <a:solidFill>
                  <a:srgbClr val="C00000"/>
                </a:solidFill>
                <a:latin typeface="Calibri"/>
                <a:cs typeface="Calibri"/>
              </a:rPr>
              <a:t>conversation”. </a:t>
            </a:r>
            <a:r>
              <a:rPr sz="1600" spc="-15" dirty="0">
                <a:solidFill>
                  <a:srgbClr val="C00000"/>
                </a:solidFill>
                <a:latin typeface="Calibri"/>
                <a:cs typeface="Calibri"/>
              </a:rPr>
              <a:t>Peter </a:t>
            </a:r>
            <a:r>
              <a:rPr sz="1600" spc="-5" dirty="0">
                <a:solidFill>
                  <a:srgbClr val="C00000"/>
                </a:solidFill>
                <a:latin typeface="Calibri"/>
                <a:cs typeface="Calibri"/>
              </a:rPr>
              <a:t>Allen</a:t>
            </a:r>
            <a:r>
              <a:rPr sz="1600" spc="60" dirty="0">
                <a:solidFill>
                  <a:srgbClr val="C00000"/>
                </a:solidFill>
                <a:latin typeface="Calibri"/>
                <a:cs typeface="Calibri"/>
              </a:rPr>
              <a:t> </a:t>
            </a:r>
            <a:r>
              <a:rPr sz="1600" dirty="0">
                <a:solidFill>
                  <a:srgbClr val="C00000"/>
                </a:solidFill>
                <a:latin typeface="Calibri"/>
                <a:cs typeface="Calibri"/>
              </a:rPr>
              <a:t>BBC</a:t>
            </a:r>
            <a:endParaRPr sz="16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3543935" cy="683260"/>
          </a:xfrm>
          <a:prstGeom prst="rect">
            <a:avLst/>
          </a:prstGeom>
        </p:spPr>
        <p:txBody>
          <a:bodyPr vert="horz" wrap="square" lIns="0" tIns="13970" rIns="0" bIns="0" rtlCol="0">
            <a:spAutoFit/>
          </a:bodyPr>
          <a:lstStyle/>
          <a:p>
            <a:pPr marL="12700">
              <a:lnSpc>
                <a:spcPct val="100000"/>
              </a:lnSpc>
              <a:spcBef>
                <a:spcPts val="110"/>
              </a:spcBef>
            </a:pPr>
            <a:r>
              <a:rPr sz="4300" spc="50" dirty="0"/>
              <a:t>How </a:t>
            </a:r>
            <a:r>
              <a:rPr sz="4300" spc="15" dirty="0"/>
              <a:t>to</a:t>
            </a:r>
            <a:r>
              <a:rPr sz="4300" spc="-45" dirty="0"/>
              <a:t> </a:t>
            </a:r>
            <a:r>
              <a:rPr sz="4300" spc="25" dirty="0"/>
              <a:t>prepare</a:t>
            </a:r>
            <a:endParaRPr sz="4300"/>
          </a:p>
        </p:txBody>
      </p:sp>
      <p:sp>
        <p:nvSpPr>
          <p:cNvPr id="3" name="object 3"/>
          <p:cNvSpPr txBox="1"/>
          <p:nvPr/>
        </p:nvSpPr>
        <p:spPr>
          <a:xfrm>
            <a:off x="276447" y="1772411"/>
            <a:ext cx="10417175" cy="330200"/>
          </a:xfrm>
          <a:prstGeom prst="rect">
            <a:avLst/>
          </a:prstGeom>
        </p:spPr>
        <p:txBody>
          <a:bodyPr vert="horz" wrap="square" lIns="0" tIns="12700" rIns="0" bIns="0" rtlCol="0">
            <a:spAutoFit/>
          </a:bodyPr>
          <a:lstStyle/>
          <a:p>
            <a:pPr marL="12700">
              <a:lnSpc>
                <a:spcPct val="100000"/>
              </a:lnSpc>
              <a:spcBef>
                <a:spcPts val="100"/>
              </a:spcBef>
            </a:pPr>
            <a:r>
              <a:rPr sz="2000" spc="-40" dirty="0">
                <a:latin typeface="Calibri"/>
                <a:cs typeface="Calibri"/>
              </a:rPr>
              <a:t>Try </a:t>
            </a:r>
            <a:r>
              <a:rPr sz="2000" spc="-5" dirty="0">
                <a:latin typeface="Calibri"/>
                <a:cs typeface="Calibri"/>
              </a:rPr>
              <a:t>not </a:t>
            </a:r>
            <a:r>
              <a:rPr sz="2000" spc="-10" dirty="0">
                <a:latin typeface="Calibri"/>
                <a:cs typeface="Calibri"/>
              </a:rPr>
              <a:t>to </a:t>
            </a:r>
            <a:r>
              <a:rPr sz="2000" spc="-5" dirty="0">
                <a:latin typeface="Calibri"/>
                <a:cs typeface="Calibri"/>
              </a:rPr>
              <a:t>interview </a:t>
            </a:r>
            <a:r>
              <a:rPr sz="2000" spc="-10" dirty="0">
                <a:latin typeface="Calibri"/>
                <a:cs typeface="Calibri"/>
              </a:rPr>
              <a:t>too </a:t>
            </a:r>
            <a:r>
              <a:rPr sz="2000" dirty="0">
                <a:latin typeface="Calibri"/>
                <a:cs typeface="Calibri"/>
              </a:rPr>
              <a:t>early – </a:t>
            </a:r>
            <a:r>
              <a:rPr sz="2000" spc="-5" dirty="0">
                <a:latin typeface="Calibri"/>
                <a:cs typeface="Calibri"/>
              </a:rPr>
              <a:t>be very </a:t>
            </a:r>
            <a:r>
              <a:rPr sz="2000" dirty="0">
                <a:latin typeface="Calibri"/>
                <a:cs typeface="Calibri"/>
              </a:rPr>
              <a:t>clear in </a:t>
            </a:r>
            <a:r>
              <a:rPr sz="2000" spc="-10" dirty="0">
                <a:latin typeface="Calibri"/>
                <a:cs typeface="Calibri"/>
              </a:rPr>
              <a:t>your own </a:t>
            </a:r>
            <a:r>
              <a:rPr sz="2000" spc="-5" dirty="0">
                <a:latin typeface="Calibri"/>
                <a:cs typeface="Calibri"/>
              </a:rPr>
              <a:t>head </a:t>
            </a:r>
            <a:r>
              <a:rPr sz="2000" spc="-15" dirty="0">
                <a:latin typeface="Calibri"/>
                <a:cs typeface="Calibri"/>
              </a:rPr>
              <a:t>why you </a:t>
            </a:r>
            <a:r>
              <a:rPr sz="2000" spc="-5" dirty="0">
                <a:latin typeface="Calibri"/>
                <a:cs typeface="Calibri"/>
              </a:rPr>
              <a:t>need this interview and</a:t>
            </a:r>
            <a:r>
              <a:rPr sz="2000" spc="75" dirty="0">
                <a:latin typeface="Calibri"/>
                <a:cs typeface="Calibri"/>
              </a:rPr>
              <a:t> </a:t>
            </a:r>
            <a:r>
              <a:rPr sz="2000" spc="-10" dirty="0">
                <a:latin typeface="Calibri"/>
                <a:cs typeface="Calibri"/>
              </a:rPr>
              <a:t>what</a:t>
            </a:r>
            <a:endParaRPr sz="2000">
              <a:latin typeface="Calibri"/>
              <a:cs typeface="Calibri"/>
            </a:endParaRPr>
          </a:p>
        </p:txBody>
      </p:sp>
      <p:sp>
        <p:nvSpPr>
          <p:cNvPr id="4" name="object 4"/>
          <p:cNvSpPr txBox="1"/>
          <p:nvPr/>
        </p:nvSpPr>
        <p:spPr>
          <a:xfrm>
            <a:off x="276447" y="1976628"/>
            <a:ext cx="4883150" cy="330200"/>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alibri"/>
                <a:cs typeface="Calibri"/>
              </a:rPr>
              <a:t>information </a:t>
            </a:r>
            <a:r>
              <a:rPr sz="2000" spc="-15" dirty="0">
                <a:latin typeface="Calibri"/>
                <a:cs typeface="Calibri"/>
              </a:rPr>
              <a:t>you </a:t>
            </a:r>
            <a:r>
              <a:rPr sz="2000" spc="-10" dirty="0">
                <a:latin typeface="Calibri"/>
                <a:cs typeface="Calibri"/>
              </a:rPr>
              <a:t>are going to </a:t>
            </a:r>
            <a:r>
              <a:rPr sz="2000" spc="-15" dirty="0">
                <a:latin typeface="Calibri"/>
                <a:cs typeface="Calibri"/>
              </a:rPr>
              <a:t>generate </a:t>
            </a:r>
            <a:r>
              <a:rPr sz="2000" spc="-5" dirty="0">
                <a:latin typeface="Calibri"/>
                <a:cs typeface="Calibri"/>
              </a:rPr>
              <a:t>out of</a:t>
            </a:r>
            <a:r>
              <a:rPr sz="2000" spc="50" dirty="0">
                <a:latin typeface="Calibri"/>
                <a:cs typeface="Calibri"/>
              </a:rPr>
              <a:t> </a:t>
            </a:r>
            <a:r>
              <a:rPr sz="2000" dirty="0">
                <a:latin typeface="Calibri"/>
                <a:cs typeface="Calibri"/>
              </a:rPr>
              <a:t>it.</a:t>
            </a:r>
            <a:endParaRPr sz="2000">
              <a:latin typeface="Calibri"/>
              <a:cs typeface="Calibri"/>
            </a:endParaRPr>
          </a:p>
        </p:txBody>
      </p:sp>
      <p:sp>
        <p:nvSpPr>
          <p:cNvPr id="5" name="object 5"/>
          <p:cNvSpPr txBox="1"/>
          <p:nvPr/>
        </p:nvSpPr>
        <p:spPr>
          <a:xfrm>
            <a:off x="276447" y="2662428"/>
            <a:ext cx="10874375" cy="3262629"/>
          </a:xfrm>
          <a:prstGeom prst="rect">
            <a:avLst/>
          </a:prstGeom>
        </p:spPr>
        <p:txBody>
          <a:bodyPr vert="horz" wrap="square" lIns="0" tIns="12700" rIns="0" bIns="0" rtlCol="0">
            <a:spAutoFit/>
          </a:bodyPr>
          <a:lstStyle/>
          <a:p>
            <a:pPr marL="12700">
              <a:lnSpc>
                <a:spcPct val="100000"/>
              </a:lnSpc>
              <a:spcBef>
                <a:spcPts val="100"/>
              </a:spcBef>
            </a:pPr>
            <a:r>
              <a:rPr sz="2000" spc="-20" dirty="0">
                <a:latin typeface="Calibri"/>
                <a:cs typeface="Calibri"/>
              </a:rPr>
              <a:t>Make </a:t>
            </a:r>
            <a:r>
              <a:rPr sz="2000" spc="-10" dirty="0">
                <a:latin typeface="Calibri"/>
                <a:cs typeface="Calibri"/>
              </a:rPr>
              <a:t>sure </a:t>
            </a:r>
            <a:r>
              <a:rPr sz="2000" spc="-15" dirty="0">
                <a:latin typeface="Calibri"/>
                <a:cs typeface="Calibri"/>
              </a:rPr>
              <a:t>you </a:t>
            </a:r>
            <a:r>
              <a:rPr sz="2000" dirty="0">
                <a:latin typeface="Calibri"/>
                <a:cs typeface="Calibri"/>
              </a:rPr>
              <a:t>clarify </a:t>
            </a:r>
            <a:r>
              <a:rPr sz="2000" spc="-10" dirty="0">
                <a:latin typeface="Calibri"/>
                <a:cs typeface="Calibri"/>
              </a:rPr>
              <a:t>your </a:t>
            </a:r>
            <a:r>
              <a:rPr sz="2000" spc="-10" dirty="0">
                <a:solidFill>
                  <a:srgbClr val="C00000"/>
                </a:solidFill>
                <a:latin typeface="Calibri"/>
                <a:cs typeface="Calibri"/>
              </a:rPr>
              <a:t>story </a:t>
            </a:r>
            <a:r>
              <a:rPr sz="2000" spc="-5" dirty="0">
                <a:latin typeface="Calibri"/>
                <a:cs typeface="Calibri"/>
              </a:rPr>
              <a:t>and </a:t>
            </a:r>
            <a:r>
              <a:rPr sz="2000" spc="-10" dirty="0">
                <a:latin typeface="Calibri"/>
                <a:cs typeface="Calibri"/>
              </a:rPr>
              <a:t>your </a:t>
            </a:r>
            <a:r>
              <a:rPr sz="2000" spc="-5" dirty="0">
                <a:solidFill>
                  <a:srgbClr val="C00000"/>
                </a:solidFill>
                <a:latin typeface="Calibri"/>
                <a:cs typeface="Calibri"/>
              </a:rPr>
              <a:t>angle </a:t>
            </a:r>
            <a:r>
              <a:rPr sz="2000" spc="-5" dirty="0">
                <a:latin typeface="Calibri"/>
                <a:cs typeface="Calibri"/>
              </a:rPr>
              <a:t>(how the </a:t>
            </a:r>
            <a:r>
              <a:rPr sz="2000" spc="-10" dirty="0">
                <a:latin typeface="Calibri"/>
                <a:cs typeface="Calibri"/>
              </a:rPr>
              <a:t>story </a:t>
            </a:r>
            <a:r>
              <a:rPr sz="2000" dirty="0">
                <a:latin typeface="Calibri"/>
                <a:cs typeface="Calibri"/>
              </a:rPr>
              <a:t>is</a:t>
            </a:r>
            <a:r>
              <a:rPr sz="2000" spc="55" dirty="0">
                <a:latin typeface="Calibri"/>
                <a:cs typeface="Calibri"/>
              </a:rPr>
              <a:t> </a:t>
            </a:r>
            <a:r>
              <a:rPr sz="2000" spc="-10" dirty="0">
                <a:latin typeface="Calibri"/>
                <a:cs typeface="Calibri"/>
              </a:rPr>
              <a:t>framed)</a:t>
            </a:r>
            <a:endParaRPr sz="2000">
              <a:latin typeface="Calibri"/>
              <a:cs typeface="Calibri"/>
            </a:endParaRPr>
          </a:p>
          <a:p>
            <a:pPr>
              <a:lnSpc>
                <a:spcPct val="100000"/>
              </a:lnSpc>
              <a:spcBef>
                <a:spcPts val="10"/>
              </a:spcBef>
            </a:pPr>
            <a:endParaRPr sz="2600">
              <a:latin typeface="Times New Roman"/>
              <a:cs typeface="Times New Roman"/>
            </a:endParaRPr>
          </a:p>
          <a:p>
            <a:pPr marL="12700">
              <a:lnSpc>
                <a:spcPct val="100000"/>
              </a:lnSpc>
            </a:pPr>
            <a:r>
              <a:rPr sz="2000" spc="-5" dirty="0">
                <a:latin typeface="Calibri"/>
                <a:cs typeface="Calibri"/>
              </a:rPr>
              <a:t>Consider </a:t>
            </a:r>
            <a:r>
              <a:rPr sz="2000" dirty="0">
                <a:latin typeface="Calibri"/>
                <a:cs typeface="Calibri"/>
              </a:rPr>
              <a:t>if </a:t>
            </a:r>
            <a:r>
              <a:rPr sz="2000" spc="-15" dirty="0">
                <a:latin typeface="Calibri"/>
                <a:cs typeface="Calibri"/>
              </a:rPr>
              <a:t>you </a:t>
            </a:r>
            <a:r>
              <a:rPr sz="2000" spc="-5" dirty="0">
                <a:latin typeface="Calibri"/>
                <a:cs typeface="Calibri"/>
              </a:rPr>
              <a:t>need </a:t>
            </a:r>
            <a:r>
              <a:rPr sz="2000" spc="-10" dirty="0">
                <a:latin typeface="Calibri"/>
                <a:cs typeface="Calibri"/>
              </a:rPr>
              <a:t>to </a:t>
            </a:r>
            <a:r>
              <a:rPr sz="2000" spc="-5" dirty="0">
                <a:latin typeface="Calibri"/>
                <a:cs typeface="Calibri"/>
              </a:rPr>
              <a:t>interview someone </a:t>
            </a:r>
            <a:r>
              <a:rPr sz="2000" dirty="0">
                <a:latin typeface="Calibri"/>
                <a:cs typeface="Calibri"/>
              </a:rPr>
              <a:t>else </a:t>
            </a:r>
            <a:r>
              <a:rPr sz="2000" spc="-5" dirty="0">
                <a:latin typeface="Calibri"/>
                <a:cs typeface="Calibri"/>
              </a:rPr>
              <a:t>who has </a:t>
            </a:r>
            <a:r>
              <a:rPr sz="2000" dirty="0">
                <a:latin typeface="Calibri"/>
                <a:cs typeface="Calibri"/>
              </a:rPr>
              <a:t>an </a:t>
            </a:r>
            <a:r>
              <a:rPr sz="2000" spc="-5" dirty="0">
                <a:latin typeface="Calibri"/>
                <a:cs typeface="Calibri"/>
              </a:rPr>
              <a:t>opposing view or </a:t>
            </a:r>
            <a:r>
              <a:rPr sz="2000" spc="-15" dirty="0">
                <a:latin typeface="Calibri"/>
                <a:cs typeface="Calibri"/>
              </a:rPr>
              <a:t>different</a:t>
            </a:r>
            <a:r>
              <a:rPr sz="2000" spc="60" dirty="0">
                <a:latin typeface="Calibri"/>
                <a:cs typeface="Calibri"/>
              </a:rPr>
              <a:t> </a:t>
            </a:r>
            <a:r>
              <a:rPr sz="2000" spc="-10" dirty="0">
                <a:latin typeface="Calibri"/>
                <a:cs typeface="Calibri"/>
              </a:rPr>
              <a:t>perspective.</a:t>
            </a:r>
            <a:endParaRPr sz="2000">
              <a:latin typeface="Calibri"/>
              <a:cs typeface="Calibri"/>
            </a:endParaRPr>
          </a:p>
          <a:p>
            <a:pPr>
              <a:lnSpc>
                <a:spcPct val="100000"/>
              </a:lnSpc>
              <a:spcBef>
                <a:spcPts val="35"/>
              </a:spcBef>
            </a:pPr>
            <a:endParaRPr sz="3100">
              <a:latin typeface="Times New Roman"/>
              <a:cs typeface="Times New Roman"/>
            </a:endParaRPr>
          </a:p>
          <a:p>
            <a:pPr marL="12700" marR="316230">
              <a:lnSpc>
                <a:spcPct val="71000"/>
              </a:lnSpc>
            </a:pPr>
            <a:r>
              <a:rPr sz="2000" spc="-20" dirty="0">
                <a:latin typeface="Calibri"/>
                <a:cs typeface="Calibri"/>
              </a:rPr>
              <a:t>Make </a:t>
            </a:r>
            <a:r>
              <a:rPr sz="2000" spc="-10" dirty="0">
                <a:latin typeface="Calibri"/>
                <a:cs typeface="Calibri"/>
              </a:rPr>
              <a:t>sure </a:t>
            </a:r>
            <a:r>
              <a:rPr sz="2000" spc="-15" dirty="0">
                <a:latin typeface="Calibri"/>
                <a:cs typeface="Calibri"/>
              </a:rPr>
              <a:t>you have </a:t>
            </a:r>
            <a:r>
              <a:rPr sz="2000" spc="-5" dirty="0">
                <a:latin typeface="Calibri"/>
                <a:cs typeface="Calibri"/>
              </a:rPr>
              <a:t>done </a:t>
            </a:r>
            <a:r>
              <a:rPr sz="2000" spc="-10" dirty="0">
                <a:latin typeface="Calibri"/>
                <a:cs typeface="Calibri"/>
              </a:rPr>
              <a:t>your background research </a:t>
            </a:r>
            <a:r>
              <a:rPr sz="2000" spc="-5" dirty="0">
                <a:latin typeface="Calibri"/>
                <a:cs typeface="Calibri"/>
              </a:rPr>
              <a:t>not </a:t>
            </a:r>
            <a:r>
              <a:rPr sz="2000" spc="-10" dirty="0">
                <a:latin typeface="Calibri"/>
                <a:cs typeface="Calibri"/>
              </a:rPr>
              <a:t>just </a:t>
            </a:r>
            <a:r>
              <a:rPr sz="2000" spc="-5" dirty="0">
                <a:latin typeface="Calibri"/>
                <a:cs typeface="Calibri"/>
              </a:rPr>
              <a:t>on </a:t>
            </a:r>
            <a:r>
              <a:rPr sz="2000" spc="-10" dirty="0">
                <a:latin typeface="Calibri"/>
                <a:cs typeface="Calibri"/>
              </a:rPr>
              <a:t>your </a:t>
            </a:r>
            <a:r>
              <a:rPr sz="2000" spc="-5" dirty="0">
                <a:latin typeface="Calibri"/>
                <a:cs typeface="Calibri"/>
              </a:rPr>
              <a:t>topic but on the </a:t>
            </a:r>
            <a:r>
              <a:rPr sz="2000" spc="-10" dirty="0">
                <a:latin typeface="Calibri"/>
                <a:cs typeface="Calibri"/>
              </a:rPr>
              <a:t>person </a:t>
            </a:r>
            <a:r>
              <a:rPr sz="2000" spc="-15" dirty="0">
                <a:latin typeface="Calibri"/>
                <a:cs typeface="Calibri"/>
              </a:rPr>
              <a:t>you have  </a:t>
            </a:r>
            <a:r>
              <a:rPr sz="2000" spc="-5" dirty="0">
                <a:latin typeface="Calibri"/>
                <a:cs typeface="Calibri"/>
              </a:rPr>
              <a:t>selected </a:t>
            </a:r>
            <a:r>
              <a:rPr sz="2000" spc="-10" dirty="0">
                <a:latin typeface="Calibri"/>
                <a:cs typeface="Calibri"/>
              </a:rPr>
              <a:t>to</a:t>
            </a:r>
            <a:r>
              <a:rPr sz="2000" spc="-15" dirty="0">
                <a:latin typeface="Calibri"/>
                <a:cs typeface="Calibri"/>
              </a:rPr>
              <a:t> </a:t>
            </a:r>
            <a:r>
              <a:rPr sz="2000" spc="-20" dirty="0">
                <a:latin typeface="Calibri"/>
                <a:cs typeface="Calibri"/>
              </a:rPr>
              <a:t>interview.</a:t>
            </a:r>
            <a:endParaRPr sz="2000">
              <a:latin typeface="Calibri"/>
              <a:cs typeface="Calibri"/>
            </a:endParaRPr>
          </a:p>
          <a:p>
            <a:pPr>
              <a:lnSpc>
                <a:spcPct val="100000"/>
              </a:lnSpc>
              <a:spcBef>
                <a:spcPts val="10"/>
              </a:spcBef>
            </a:pPr>
            <a:endParaRPr sz="2600">
              <a:latin typeface="Times New Roman"/>
              <a:cs typeface="Times New Roman"/>
            </a:endParaRPr>
          </a:p>
          <a:p>
            <a:pPr marL="293370">
              <a:lnSpc>
                <a:spcPct val="100000"/>
              </a:lnSpc>
            </a:pPr>
            <a:r>
              <a:rPr sz="2000" spc="-10" dirty="0">
                <a:solidFill>
                  <a:srgbClr val="C00000"/>
                </a:solidFill>
                <a:latin typeface="Calibri"/>
                <a:cs typeface="Calibri"/>
              </a:rPr>
              <a:t>Never go into </a:t>
            </a:r>
            <a:r>
              <a:rPr sz="2000" spc="-5" dirty="0">
                <a:solidFill>
                  <a:srgbClr val="C00000"/>
                </a:solidFill>
                <a:latin typeface="Calibri"/>
                <a:cs typeface="Calibri"/>
              </a:rPr>
              <a:t>the interview without completing </a:t>
            </a:r>
            <a:r>
              <a:rPr sz="2000" spc="-10" dirty="0">
                <a:solidFill>
                  <a:srgbClr val="C00000"/>
                </a:solidFill>
                <a:latin typeface="Calibri"/>
                <a:cs typeface="Calibri"/>
              </a:rPr>
              <a:t>your background research </a:t>
            </a:r>
            <a:r>
              <a:rPr sz="2000" dirty="0">
                <a:solidFill>
                  <a:srgbClr val="C00000"/>
                </a:solidFill>
                <a:latin typeface="Calibri"/>
                <a:cs typeface="Calibri"/>
              </a:rPr>
              <a:t>– </a:t>
            </a:r>
            <a:r>
              <a:rPr sz="2000" spc="-20" dirty="0">
                <a:solidFill>
                  <a:srgbClr val="C00000"/>
                </a:solidFill>
                <a:latin typeface="Calibri"/>
                <a:cs typeface="Calibri"/>
              </a:rPr>
              <a:t>make </a:t>
            </a:r>
            <a:r>
              <a:rPr sz="2000" spc="-10" dirty="0">
                <a:solidFill>
                  <a:srgbClr val="C00000"/>
                </a:solidFill>
                <a:latin typeface="Calibri"/>
                <a:cs typeface="Calibri"/>
              </a:rPr>
              <a:t>sure </a:t>
            </a:r>
            <a:r>
              <a:rPr sz="2000" dirty="0">
                <a:solidFill>
                  <a:srgbClr val="C00000"/>
                </a:solidFill>
                <a:latin typeface="Calibri"/>
                <a:cs typeface="Calibri"/>
              </a:rPr>
              <a:t>it is </a:t>
            </a:r>
            <a:r>
              <a:rPr sz="2000" spc="-5" dirty="0">
                <a:solidFill>
                  <a:srgbClr val="C00000"/>
                </a:solidFill>
                <a:latin typeface="Calibri"/>
                <a:cs typeface="Calibri"/>
              </a:rPr>
              <a:t>up </a:t>
            </a:r>
            <a:r>
              <a:rPr sz="2000" spc="-10" dirty="0">
                <a:solidFill>
                  <a:srgbClr val="C00000"/>
                </a:solidFill>
                <a:latin typeface="Calibri"/>
                <a:cs typeface="Calibri"/>
              </a:rPr>
              <a:t>to</a:t>
            </a:r>
            <a:r>
              <a:rPr sz="2000" spc="135" dirty="0">
                <a:solidFill>
                  <a:srgbClr val="C00000"/>
                </a:solidFill>
                <a:latin typeface="Calibri"/>
                <a:cs typeface="Calibri"/>
              </a:rPr>
              <a:t> </a:t>
            </a:r>
            <a:r>
              <a:rPr sz="2000" spc="-10" dirty="0">
                <a:solidFill>
                  <a:srgbClr val="C00000"/>
                </a:solidFill>
                <a:latin typeface="Calibri"/>
                <a:cs typeface="Calibri"/>
              </a:rPr>
              <a:t>date!</a:t>
            </a:r>
            <a:endParaRPr sz="2000">
              <a:latin typeface="Calibri"/>
              <a:cs typeface="Calibri"/>
            </a:endParaRPr>
          </a:p>
          <a:p>
            <a:pPr>
              <a:lnSpc>
                <a:spcPct val="100000"/>
              </a:lnSpc>
              <a:spcBef>
                <a:spcPts val="5"/>
              </a:spcBef>
            </a:pPr>
            <a:endParaRPr sz="2500">
              <a:latin typeface="Times New Roman"/>
              <a:cs typeface="Times New Roman"/>
            </a:endParaRPr>
          </a:p>
          <a:p>
            <a:pPr marL="12700">
              <a:lnSpc>
                <a:spcPct val="100000"/>
              </a:lnSpc>
            </a:pPr>
            <a:r>
              <a:rPr sz="2000" spc="-10" dirty="0">
                <a:latin typeface="Calibri"/>
                <a:cs typeface="Calibri"/>
              </a:rPr>
              <a:t>Organise your </a:t>
            </a:r>
            <a:r>
              <a:rPr sz="2000" spc="-5" dirty="0">
                <a:latin typeface="Calibri"/>
                <a:cs typeface="Calibri"/>
              </a:rPr>
              <a:t>questions </a:t>
            </a:r>
            <a:r>
              <a:rPr sz="2000" spc="-10" dirty="0">
                <a:latin typeface="Calibri"/>
                <a:cs typeface="Calibri"/>
              </a:rPr>
              <a:t>into </a:t>
            </a:r>
            <a:r>
              <a:rPr sz="2000" spc="-5" dirty="0">
                <a:latin typeface="Calibri"/>
                <a:cs typeface="Calibri"/>
              </a:rPr>
              <a:t>logical sections of </a:t>
            </a:r>
            <a:r>
              <a:rPr sz="2000" spc="-10" dirty="0">
                <a:latin typeface="Calibri"/>
                <a:cs typeface="Calibri"/>
              </a:rPr>
              <a:t>information to </a:t>
            </a:r>
            <a:r>
              <a:rPr sz="2000" spc="-5" dirty="0">
                <a:latin typeface="Calibri"/>
                <a:cs typeface="Calibri"/>
              </a:rPr>
              <a:t>help </a:t>
            </a:r>
            <a:r>
              <a:rPr sz="2000" spc="-10" dirty="0">
                <a:latin typeface="Calibri"/>
                <a:cs typeface="Calibri"/>
              </a:rPr>
              <a:t>give your </a:t>
            </a:r>
            <a:r>
              <a:rPr sz="2000" spc="-5" dirty="0">
                <a:latin typeface="Calibri"/>
                <a:cs typeface="Calibri"/>
              </a:rPr>
              <a:t>interview</a:t>
            </a:r>
            <a:r>
              <a:rPr sz="2000" spc="80" dirty="0">
                <a:latin typeface="Calibri"/>
                <a:cs typeface="Calibri"/>
              </a:rPr>
              <a:t> </a:t>
            </a:r>
            <a:r>
              <a:rPr sz="2000" spc="-10" dirty="0">
                <a:latin typeface="Calibri"/>
                <a:cs typeface="Calibri"/>
              </a:rPr>
              <a:t>structure</a:t>
            </a:r>
            <a:endParaRPr sz="20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5856"/>
            <a:ext cx="4801870" cy="683260"/>
          </a:xfrm>
          <a:prstGeom prst="rect">
            <a:avLst/>
          </a:prstGeom>
        </p:spPr>
        <p:txBody>
          <a:bodyPr vert="horz" wrap="square" lIns="0" tIns="13970" rIns="0" bIns="0" rtlCol="0">
            <a:spAutoFit/>
          </a:bodyPr>
          <a:lstStyle/>
          <a:p>
            <a:pPr marL="12700">
              <a:lnSpc>
                <a:spcPct val="100000"/>
              </a:lnSpc>
              <a:spcBef>
                <a:spcPts val="110"/>
              </a:spcBef>
            </a:pPr>
            <a:r>
              <a:rPr sz="4300" spc="50" dirty="0"/>
              <a:t>How </a:t>
            </a:r>
            <a:r>
              <a:rPr sz="4300" spc="15" dirty="0"/>
              <a:t>to </a:t>
            </a:r>
            <a:r>
              <a:rPr sz="4300" spc="25" dirty="0"/>
              <a:t>prepare</a:t>
            </a:r>
            <a:r>
              <a:rPr sz="4300" spc="-25" dirty="0"/>
              <a:t> </a:t>
            </a:r>
            <a:r>
              <a:rPr sz="4300" spc="15" dirty="0"/>
              <a:t>cont.</a:t>
            </a:r>
            <a:endParaRPr sz="4300"/>
          </a:p>
        </p:txBody>
      </p:sp>
      <p:sp>
        <p:nvSpPr>
          <p:cNvPr id="3" name="object 3"/>
          <p:cNvSpPr txBox="1"/>
          <p:nvPr/>
        </p:nvSpPr>
        <p:spPr>
          <a:xfrm>
            <a:off x="1176019" y="1751076"/>
            <a:ext cx="9803765" cy="3710940"/>
          </a:xfrm>
          <a:prstGeom prst="rect">
            <a:avLst/>
          </a:prstGeom>
        </p:spPr>
        <p:txBody>
          <a:bodyPr vert="horz" wrap="square" lIns="0" tIns="128270" rIns="0" bIns="0" rtlCol="0">
            <a:spAutoFit/>
          </a:bodyPr>
          <a:lstStyle/>
          <a:p>
            <a:pPr marL="241300" marR="757555" indent="-228600">
              <a:lnSpc>
                <a:spcPct val="70800"/>
              </a:lnSpc>
              <a:spcBef>
                <a:spcPts val="1010"/>
              </a:spcBef>
              <a:buFont typeface="Arial"/>
              <a:buChar char="•"/>
              <a:tabLst>
                <a:tab pos="241300" algn="l"/>
              </a:tabLst>
            </a:pPr>
            <a:r>
              <a:rPr sz="2600" spc="-5" dirty="0">
                <a:latin typeface="Calibri"/>
                <a:cs typeface="Calibri"/>
              </a:rPr>
              <a:t>Think about </a:t>
            </a:r>
            <a:r>
              <a:rPr sz="2600" spc="-10" dirty="0">
                <a:latin typeface="Calibri"/>
                <a:cs typeface="Calibri"/>
              </a:rPr>
              <a:t>your location </a:t>
            </a:r>
            <a:r>
              <a:rPr sz="2600" spc="-5" dirty="0">
                <a:latin typeface="Calibri"/>
                <a:cs typeface="Calibri"/>
              </a:rPr>
              <a:t>and </a:t>
            </a:r>
            <a:r>
              <a:rPr sz="2600" spc="-15" dirty="0">
                <a:latin typeface="Calibri"/>
                <a:cs typeface="Calibri"/>
              </a:rPr>
              <a:t>evaluate </a:t>
            </a:r>
            <a:r>
              <a:rPr sz="2600" spc="-25" dirty="0">
                <a:latin typeface="Calibri"/>
                <a:cs typeface="Calibri"/>
              </a:rPr>
              <a:t>for </a:t>
            </a:r>
            <a:r>
              <a:rPr sz="2600" spc="-10" dirty="0">
                <a:latin typeface="Calibri"/>
                <a:cs typeface="Calibri"/>
              </a:rPr>
              <a:t>distractions </a:t>
            </a:r>
            <a:r>
              <a:rPr sz="2600" spc="-5" dirty="0">
                <a:latin typeface="Calibri"/>
                <a:cs typeface="Calibri"/>
              </a:rPr>
              <a:t>and sound  quality ie. </a:t>
            </a:r>
            <a:r>
              <a:rPr sz="2600" spc="-25" dirty="0">
                <a:latin typeface="Calibri"/>
                <a:cs typeface="Calibri"/>
              </a:rPr>
              <a:t>cafes </a:t>
            </a:r>
            <a:r>
              <a:rPr sz="2600" spc="-10" dirty="0">
                <a:latin typeface="Calibri"/>
                <a:cs typeface="Calibri"/>
              </a:rPr>
              <a:t>are </a:t>
            </a:r>
            <a:r>
              <a:rPr sz="2600" spc="-5" dirty="0">
                <a:latin typeface="Calibri"/>
                <a:cs typeface="Calibri"/>
              </a:rPr>
              <a:t>usually </a:t>
            </a:r>
            <a:r>
              <a:rPr sz="2600" spc="-10" dirty="0">
                <a:latin typeface="Calibri"/>
                <a:cs typeface="Calibri"/>
              </a:rPr>
              <a:t>very </a:t>
            </a:r>
            <a:r>
              <a:rPr sz="2600" spc="-5" dirty="0">
                <a:latin typeface="Calibri"/>
                <a:cs typeface="Calibri"/>
              </a:rPr>
              <a:t>poor </a:t>
            </a:r>
            <a:r>
              <a:rPr sz="2600" spc="-10" dirty="0">
                <a:latin typeface="Calibri"/>
                <a:cs typeface="Calibri"/>
              </a:rPr>
              <a:t>locations </a:t>
            </a:r>
            <a:r>
              <a:rPr sz="2600" spc="-25" dirty="0">
                <a:latin typeface="Calibri"/>
                <a:cs typeface="Calibri"/>
              </a:rPr>
              <a:t>for </a:t>
            </a:r>
            <a:r>
              <a:rPr sz="2600" dirty="0">
                <a:latin typeface="Calibri"/>
                <a:cs typeface="Calibri"/>
              </a:rPr>
              <a:t>an</a:t>
            </a:r>
            <a:r>
              <a:rPr sz="2600" spc="114" dirty="0">
                <a:latin typeface="Calibri"/>
                <a:cs typeface="Calibri"/>
              </a:rPr>
              <a:t> </a:t>
            </a:r>
            <a:r>
              <a:rPr sz="2600" spc="-25" dirty="0">
                <a:latin typeface="Calibri"/>
                <a:cs typeface="Calibri"/>
              </a:rPr>
              <a:t>interview.</a:t>
            </a:r>
            <a:endParaRPr sz="2600">
              <a:latin typeface="Calibri"/>
              <a:cs typeface="Calibri"/>
            </a:endParaRPr>
          </a:p>
          <a:p>
            <a:pPr marL="241300" indent="-228600">
              <a:lnSpc>
                <a:spcPts val="2665"/>
              </a:lnSpc>
              <a:spcBef>
                <a:spcPts val="70"/>
              </a:spcBef>
              <a:buFont typeface="Arial"/>
              <a:buChar char="•"/>
              <a:tabLst>
                <a:tab pos="241300" algn="l"/>
              </a:tabLst>
            </a:pPr>
            <a:r>
              <a:rPr sz="2600" spc="-5" dirty="0">
                <a:latin typeface="Calibri"/>
                <a:cs typeface="Calibri"/>
              </a:rPr>
              <a:t>Ask </a:t>
            </a:r>
            <a:r>
              <a:rPr sz="2600" dirty="0">
                <a:latin typeface="Calibri"/>
                <a:cs typeface="Calibri"/>
              </a:rPr>
              <a:t>if </a:t>
            </a:r>
            <a:r>
              <a:rPr sz="2600" spc="-15" dirty="0">
                <a:latin typeface="Calibri"/>
                <a:cs typeface="Calibri"/>
              </a:rPr>
              <a:t>you </a:t>
            </a:r>
            <a:r>
              <a:rPr sz="2600" spc="-10" dirty="0">
                <a:latin typeface="Calibri"/>
                <a:cs typeface="Calibri"/>
              </a:rPr>
              <a:t>can </a:t>
            </a:r>
            <a:r>
              <a:rPr sz="2600" spc="-20" dirty="0">
                <a:latin typeface="Calibri"/>
                <a:cs typeface="Calibri"/>
              </a:rPr>
              <a:t>record </a:t>
            </a:r>
            <a:r>
              <a:rPr sz="2600" spc="-5" dirty="0">
                <a:latin typeface="Calibri"/>
                <a:cs typeface="Calibri"/>
              </a:rPr>
              <a:t>the </a:t>
            </a:r>
            <a:r>
              <a:rPr sz="2600" spc="-10" dirty="0">
                <a:latin typeface="Calibri"/>
                <a:cs typeface="Calibri"/>
              </a:rPr>
              <a:t>interview </a:t>
            </a:r>
            <a:r>
              <a:rPr sz="2600" spc="-5" dirty="0">
                <a:latin typeface="Calibri"/>
                <a:cs typeface="Calibri"/>
              </a:rPr>
              <a:t>and </a:t>
            </a:r>
            <a:r>
              <a:rPr sz="2600" spc="-25" dirty="0">
                <a:latin typeface="Calibri"/>
                <a:cs typeface="Calibri"/>
              </a:rPr>
              <a:t>make </a:t>
            </a:r>
            <a:r>
              <a:rPr sz="2600" dirty="0">
                <a:latin typeface="Calibri"/>
                <a:cs typeface="Calibri"/>
              </a:rPr>
              <a:t>it </a:t>
            </a:r>
            <a:r>
              <a:rPr sz="2600" spc="-5" dirty="0">
                <a:latin typeface="Calibri"/>
                <a:cs typeface="Calibri"/>
              </a:rPr>
              <a:t>clear when </a:t>
            </a:r>
            <a:r>
              <a:rPr sz="2600" spc="-15" dirty="0">
                <a:latin typeface="Calibri"/>
                <a:cs typeface="Calibri"/>
              </a:rPr>
              <a:t>you start</a:t>
            </a:r>
            <a:r>
              <a:rPr sz="2600" spc="125" dirty="0">
                <a:latin typeface="Calibri"/>
                <a:cs typeface="Calibri"/>
              </a:rPr>
              <a:t> </a:t>
            </a:r>
            <a:r>
              <a:rPr sz="2600" spc="-15" dirty="0">
                <a:latin typeface="Calibri"/>
                <a:cs typeface="Calibri"/>
              </a:rPr>
              <a:t>to</a:t>
            </a:r>
            <a:endParaRPr sz="2600">
              <a:latin typeface="Calibri"/>
              <a:cs typeface="Calibri"/>
            </a:endParaRPr>
          </a:p>
          <a:p>
            <a:pPr marL="241300" marR="5080">
              <a:lnSpc>
                <a:spcPct val="70800"/>
              </a:lnSpc>
              <a:spcBef>
                <a:spcPts val="455"/>
              </a:spcBef>
            </a:pPr>
            <a:r>
              <a:rPr sz="2600" spc="-20" dirty="0">
                <a:latin typeface="Calibri"/>
                <a:cs typeface="Calibri"/>
              </a:rPr>
              <a:t>record </a:t>
            </a:r>
            <a:r>
              <a:rPr sz="2600" spc="-5" dirty="0">
                <a:latin typeface="Calibri"/>
                <a:cs typeface="Calibri"/>
              </a:rPr>
              <a:t>and finish </a:t>
            </a:r>
            <a:r>
              <a:rPr sz="2600" spc="-15" dirty="0">
                <a:latin typeface="Calibri"/>
                <a:cs typeface="Calibri"/>
              </a:rPr>
              <a:t>recording. </a:t>
            </a:r>
            <a:r>
              <a:rPr sz="2600" spc="-5" dirty="0">
                <a:latin typeface="Calibri"/>
                <a:cs typeface="Calibri"/>
              </a:rPr>
              <a:t>(on the </a:t>
            </a:r>
            <a:r>
              <a:rPr sz="2600" spc="-20" dirty="0">
                <a:latin typeface="Calibri"/>
                <a:cs typeface="Calibri"/>
              </a:rPr>
              <a:t>record </a:t>
            </a:r>
            <a:r>
              <a:rPr sz="2600" spc="-5" dirty="0">
                <a:latin typeface="Calibri"/>
                <a:cs typeface="Calibri"/>
              </a:rPr>
              <a:t>and </a:t>
            </a:r>
            <a:r>
              <a:rPr sz="2600" spc="-15" dirty="0">
                <a:latin typeface="Calibri"/>
                <a:cs typeface="Calibri"/>
              </a:rPr>
              <a:t>off </a:t>
            </a:r>
            <a:r>
              <a:rPr sz="2600" spc="-5" dirty="0">
                <a:latin typeface="Calibri"/>
                <a:cs typeface="Calibri"/>
              </a:rPr>
              <a:t>the </a:t>
            </a:r>
            <a:r>
              <a:rPr sz="2600" spc="-20" dirty="0">
                <a:latin typeface="Calibri"/>
                <a:cs typeface="Calibri"/>
              </a:rPr>
              <a:t>record </a:t>
            </a:r>
            <a:r>
              <a:rPr sz="2600" dirty="0">
                <a:latin typeface="Calibri"/>
                <a:cs typeface="Calibri"/>
              </a:rPr>
              <a:t>– </a:t>
            </a:r>
            <a:r>
              <a:rPr sz="2600" spc="-5" dirty="0">
                <a:latin typeface="Calibri"/>
                <a:cs typeface="Calibri"/>
              </a:rPr>
              <a:t>be clear  </a:t>
            </a:r>
            <a:r>
              <a:rPr sz="2600" dirty="0">
                <a:latin typeface="Calibri"/>
                <a:cs typeface="Calibri"/>
              </a:rPr>
              <a:t>if </a:t>
            </a:r>
            <a:r>
              <a:rPr sz="2600" spc="-15" dirty="0">
                <a:latin typeface="Calibri"/>
                <a:cs typeface="Calibri"/>
              </a:rPr>
              <a:t>off</a:t>
            </a:r>
            <a:r>
              <a:rPr sz="2600" spc="-25" dirty="0">
                <a:latin typeface="Calibri"/>
                <a:cs typeface="Calibri"/>
              </a:rPr>
              <a:t> </a:t>
            </a:r>
            <a:r>
              <a:rPr sz="2600" spc="-15" dirty="0">
                <a:latin typeface="Calibri"/>
                <a:cs typeface="Calibri"/>
              </a:rPr>
              <a:t>record)</a:t>
            </a:r>
            <a:endParaRPr sz="2600">
              <a:latin typeface="Calibri"/>
              <a:cs typeface="Calibri"/>
            </a:endParaRPr>
          </a:p>
          <a:p>
            <a:pPr marL="241300" indent="-228600">
              <a:lnSpc>
                <a:spcPts val="3110"/>
              </a:lnSpc>
              <a:spcBef>
                <a:spcPts val="75"/>
              </a:spcBef>
              <a:buFont typeface="Arial"/>
              <a:buChar char="•"/>
              <a:tabLst>
                <a:tab pos="241300" algn="l"/>
              </a:tabLst>
            </a:pPr>
            <a:r>
              <a:rPr sz="2600" spc="-10" dirty="0">
                <a:latin typeface="Calibri"/>
                <a:cs typeface="Calibri"/>
              </a:rPr>
              <a:t>Stipulate </a:t>
            </a:r>
            <a:r>
              <a:rPr sz="2600" spc="-5" dirty="0">
                <a:latin typeface="Calibri"/>
                <a:cs typeface="Calibri"/>
              </a:rPr>
              <a:t>the </a:t>
            </a:r>
            <a:r>
              <a:rPr sz="2600" spc="-10" dirty="0">
                <a:latin typeface="Calibri"/>
                <a:cs typeface="Calibri"/>
              </a:rPr>
              <a:t>length </a:t>
            </a:r>
            <a:r>
              <a:rPr sz="2600" dirty="0">
                <a:latin typeface="Calibri"/>
                <a:cs typeface="Calibri"/>
              </a:rPr>
              <a:t>of </a:t>
            </a:r>
            <a:r>
              <a:rPr sz="2600" spc="-5" dirty="0">
                <a:latin typeface="Calibri"/>
                <a:cs typeface="Calibri"/>
              </a:rPr>
              <a:t>time </a:t>
            </a:r>
            <a:r>
              <a:rPr sz="2600" spc="-25" dirty="0">
                <a:latin typeface="Calibri"/>
                <a:cs typeface="Calibri"/>
              </a:rPr>
              <a:t>for </a:t>
            </a:r>
            <a:r>
              <a:rPr sz="2600" spc="-5" dirty="0">
                <a:latin typeface="Calibri"/>
                <a:cs typeface="Calibri"/>
              </a:rPr>
              <a:t>the </a:t>
            </a:r>
            <a:r>
              <a:rPr sz="2600" spc="-10" dirty="0">
                <a:latin typeface="Calibri"/>
                <a:cs typeface="Calibri"/>
              </a:rPr>
              <a:t>interview </a:t>
            </a:r>
            <a:r>
              <a:rPr sz="2600" dirty="0">
                <a:latin typeface="Calibri"/>
                <a:cs typeface="Calibri"/>
              </a:rPr>
              <a:t>– </a:t>
            </a:r>
            <a:r>
              <a:rPr sz="2600" spc="-5" dirty="0">
                <a:latin typeface="Calibri"/>
                <a:cs typeface="Calibri"/>
              </a:rPr>
              <a:t>and </a:t>
            </a:r>
            <a:r>
              <a:rPr sz="2600" spc="-10" dirty="0">
                <a:latin typeface="Calibri"/>
                <a:cs typeface="Calibri"/>
              </a:rPr>
              <a:t>stick </a:t>
            </a:r>
            <a:r>
              <a:rPr sz="2600" spc="-15" dirty="0">
                <a:latin typeface="Calibri"/>
                <a:cs typeface="Calibri"/>
              </a:rPr>
              <a:t>to </a:t>
            </a:r>
            <a:r>
              <a:rPr sz="2600" dirty="0">
                <a:latin typeface="Calibri"/>
                <a:cs typeface="Calibri"/>
              </a:rPr>
              <a:t>it if </a:t>
            </a:r>
            <a:r>
              <a:rPr sz="2600" spc="-15" dirty="0">
                <a:latin typeface="Calibri"/>
                <a:cs typeface="Calibri"/>
              </a:rPr>
              <a:t>you</a:t>
            </a:r>
            <a:r>
              <a:rPr sz="2600" spc="100" dirty="0">
                <a:latin typeface="Calibri"/>
                <a:cs typeface="Calibri"/>
              </a:rPr>
              <a:t> </a:t>
            </a:r>
            <a:r>
              <a:rPr sz="2600" spc="-10" dirty="0">
                <a:latin typeface="Calibri"/>
                <a:cs typeface="Calibri"/>
              </a:rPr>
              <a:t>can.</a:t>
            </a:r>
            <a:endParaRPr sz="2600">
              <a:latin typeface="Calibri"/>
              <a:cs typeface="Calibri"/>
            </a:endParaRPr>
          </a:p>
          <a:p>
            <a:pPr marL="241300" indent="-228600">
              <a:lnSpc>
                <a:spcPts val="2650"/>
              </a:lnSpc>
              <a:buFont typeface="Arial"/>
              <a:buChar char="•"/>
              <a:tabLst>
                <a:tab pos="241300" algn="l"/>
              </a:tabLst>
            </a:pPr>
            <a:r>
              <a:rPr sz="2600" dirty="0">
                <a:latin typeface="Calibri"/>
                <a:cs typeface="Calibri"/>
              </a:rPr>
              <a:t>Do </a:t>
            </a:r>
            <a:r>
              <a:rPr sz="2600" spc="-5" dirty="0">
                <a:latin typeface="Calibri"/>
                <a:cs typeface="Calibri"/>
              </a:rPr>
              <a:t>not </a:t>
            </a:r>
            <a:r>
              <a:rPr sz="2600" spc="-10" dirty="0">
                <a:latin typeface="Calibri"/>
                <a:cs typeface="Calibri"/>
              </a:rPr>
              <a:t>rely </a:t>
            </a:r>
            <a:r>
              <a:rPr sz="2600" dirty="0">
                <a:latin typeface="Calibri"/>
                <a:cs typeface="Calibri"/>
              </a:rPr>
              <a:t>on </a:t>
            </a:r>
            <a:r>
              <a:rPr sz="2600" spc="-10" dirty="0">
                <a:latin typeface="Calibri"/>
                <a:cs typeface="Calibri"/>
              </a:rPr>
              <a:t>your </a:t>
            </a:r>
            <a:r>
              <a:rPr sz="2600" spc="-5" dirty="0">
                <a:latin typeface="Calibri"/>
                <a:cs typeface="Calibri"/>
              </a:rPr>
              <a:t>memory </a:t>
            </a:r>
            <a:r>
              <a:rPr sz="2600" dirty="0">
                <a:latin typeface="Calibri"/>
                <a:cs typeface="Calibri"/>
              </a:rPr>
              <a:t>or try </a:t>
            </a:r>
            <a:r>
              <a:rPr sz="2600" spc="-15" dirty="0">
                <a:latin typeface="Calibri"/>
                <a:cs typeface="Calibri"/>
              </a:rPr>
              <a:t>to </a:t>
            </a:r>
            <a:r>
              <a:rPr sz="2600" spc="-30" dirty="0">
                <a:latin typeface="Calibri"/>
                <a:cs typeface="Calibri"/>
              </a:rPr>
              <a:t>take </a:t>
            </a:r>
            <a:r>
              <a:rPr sz="2600" spc="-5" dirty="0">
                <a:latin typeface="Calibri"/>
                <a:cs typeface="Calibri"/>
              </a:rPr>
              <a:t>full </a:t>
            </a:r>
            <a:r>
              <a:rPr sz="2600" spc="-10" dirty="0">
                <a:latin typeface="Calibri"/>
                <a:cs typeface="Calibri"/>
              </a:rPr>
              <a:t>notes </a:t>
            </a:r>
            <a:r>
              <a:rPr sz="2600" spc="-5" dirty="0">
                <a:latin typeface="Calibri"/>
                <a:cs typeface="Calibri"/>
              </a:rPr>
              <a:t>during</a:t>
            </a:r>
            <a:r>
              <a:rPr sz="2600" spc="60" dirty="0">
                <a:latin typeface="Calibri"/>
                <a:cs typeface="Calibri"/>
              </a:rPr>
              <a:t> </a:t>
            </a:r>
            <a:r>
              <a:rPr sz="2600" spc="-5" dirty="0">
                <a:latin typeface="Calibri"/>
                <a:cs typeface="Calibri"/>
              </a:rPr>
              <a:t>the</a:t>
            </a:r>
            <a:endParaRPr sz="2600">
              <a:latin typeface="Calibri"/>
              <a:cs typeface="Calibri"/>
            </a:endParaRPr>
          </a:p>
          <a:p>
            <a:pPr marL="241300" marR="95885">
              <a:lnSpc>
                <a:spcPct val="70000"/>
              </a:lnSpc>
              <a:spcBef>
                <a:spcPts val="480"/>
              </a:spcBef>
            </a:pPr>
            <a:r>
              <a:rPr sz="2600" spc="-10" dirty="0">
                <a:latin typeface="Calibri"/>
                <a:cs typeface="Calibri"/>
              </a:rPr>
              <a:t>interview </a:t>
            </a:r>
            <a:r>
              <a:rPr sz="2600" dirty="0">
                <a:latin typeface="Calibri"/>
                <a:cs typeface="Calibri"/>
              </a:rPr>
              <a:t>– </a:t>
            </a:r>
            <a:r>
              <a:rPr sz="2600" spc="-15" dirty="0">
                <a:latin typeface="Calibri"/>
                <a:cs typeface="Calibri"/>
              </a:rPr>
              <a:t>you </a:t>
            </a:r>
            <a:r>
              <a:rPr sz="2600" spc="-10" dirty="0">
                <a:latin typeface="Calibri"/>
                <a:cs typeface="Calibri"/>
              </a:rPr>
              <a:t>often </a:t>
            </a:r>
            <a:r>
              <a:rPr sz="2600" spc="-5" dirty="0">
                <a:latin typeface="Calibri"/>
                <a:cs typeface="Calibri"/>
              </a:rPr>
              <a:t>lose </a:t>
            </a:r>
            <a:r>
              <a:rPr sz="2600" spc="-10" dirty="0">
                <a:latin typeface="Calibri"/>
                <a:cs typeface="Calibri"/>
              </a:rPr>
              <a:t>your </a:t>
            </a:r>
            <a:r>
              <a:rPr sz="2600" spc="-5" dirty="0">
                <a:latin typeface="Calibri"/>
                <a:cs typeface="Calibri"/>
              </a:rPr>
              <a:t>connection </a:t>
            </a:r>
            <a:r>
              <a:rPr sz="2600" dirty="0">
                <a:latin typeface="Calibri"/>
                <a:cs typeface="Calibri"/>
              </a:rPr>
              <a:t>with </a:t>
            </a:r>
            <a:r>
              <a:rPr sz="2600" spc="-10" dirty="0">
                <a:latin typeface="Calibri"/>
                <a:cs typeface="Calibri"/>
              </a:rPr>
              <a:t>your </a:t>
            </a:r>
            <a:r>
              <a:rPr sz="2600" spc="-5" dirty="0">
                <a:latin typeface="Calibri"/>
                <a:cs typeface="Calibri"/>
              </a:rPr>
              <a:t>subject </a:t>
            </a:r>
            <a:r>
              <a:rPr sz="2600" dirty="0">
                <a:latin typeface="Calibri"/>
                <a:cs typeface="Calibri"/>
              </a:rPr>
              <a:t>if </a:t>
            </a:r>
            <a:r>
              <a:rPr sz="2600" spc="-15" dirty="0">
                <a:latin typeface="Calibri"/>
                <a:cs typeface="Calibri"/>
              </a:rPr>
              <a:t>you </a:t>
            </a:r>
            <a:r>
              <a:rPr sz="2600" spc="-10" dirty="0">
                <a:latin typeface="Calibri"/>
                <a:cs typeface="Calibri"/>
              </a:rPr>
              <a:t>are  </a:t>
            </a:r>
            <a:r>
              <a:rPr sz="2600" spc="-5" dirty="0">
                <a:latin typeface="Calibri"/>
                <a:cs typeface="Calibri"/>
              </a:rPr>
              <a:t>scribbling </a:t>
            </a:r>
            <a:r>
              <a:rPr sz="2600" spc="-10" dirty="0">
                <a:latin typeface="Calibri"/>
                <a:cs typeface="Calibri"/>
              </a:rPr>
              <a:t>notes, just note </a:t>
            </a:r>
            <a:r>
              <a:rPr sz="2600" spc="-5" dirty="0">
                <a:latin typeface="Calibri"/>
                <a:cs typeface="Calibri"/>
              </a:rPr>
              <a:t>the basic </a:t>
            </a:r>
            <a:r>
              <a:rPr sz="2600" spc="-25" dirty="0">
                <a:latin typeface="Calibri"/>
                <a:cs typeface="Calibri"/>
              </a:rPr>
              <a:t>info </a:t>
            </a:r>
            <a:r>
              <a:rPr sz="2600" spc="-5" dirty="0">
                <a:latin typeface="Calibri"/>
                <a:cs typeface="Calibri"/>
              </a:rPr>
              <a:t>and </a:t>
            </a:r>
            <a:r>
              <a:rPr sz="2600" spc="-35" dirty="0">
                <a:latin typeface="Calibri"/>
                <a:cs typeface="Calibri"/>
              </a:rPr>
              <a:t>key</a:t>
            </a:r>
            <a:r>
              <a:rPr sz="2600" spc="50" dirty="0">
                <a:latin typeface="Calibri"/>
                <a:cs typeface="Calibri"/>
              </a:rPr>
              <a:t> </a:t>
            </a:r>
            <a:r>
              <a:rPr sz="2600" spc="-10" dirty="0">
                <a:latin typeface="Calibri"/>
                <a:cs typeface="Calibri"/>
              </a:rPr>
              <a:t>points.</a:t>
            </a:r>
            <a:endParaRPr sz="2600">
              <a:latin typeface="Calibri"/>
              <a:cs typeface="Calibri"/>
            </a:endParaRPr>
          </a:p>
          <a:p>
            <a:pPr marL="241300" marR="37465" indent="-228600">
              <a:lnSpc>
                <a:spcPct val="70000"/>
              </a:lnSpc>
              <a:spcBef>
                <a:spcPts val="1030"/>
              </a:spcBef>
              <a:buFont typeface="Arial"/>
              <a:buChar char="•"/>
              <a:tabLst>
                <a:tab pos="241300" algn="l"/>
              </a:tabLst>
            </a:pPr>
            <a:r>
              <a:rPr sz="2600" spc="-5" dirty="0">
                <a:latin typeface="Calibri"/>
                <a:cs typeface="Calibri"/>
              </a:rPr>
              <a:t>Explain the purpose </a:t>
            </a:r>
            <a:r>
              <a:rPr sz="2600" dirty="0">
                <a:latin typeface="Calibri"/>
                <a:cs typeface="Calibri"/>
              </a:rPr>
              <a:t>of </a:t>
            </a:r>
            <a:r>
              <a:rPr sz="2600" spc="-5" dirty="0">
                <a:latin typeface="Calibri"/>
                <a:cs typeface="Calibri"/>
              </a:rPr>
              <a:t>the </a:t>
            </a:r>
            <a:r>
              <a:rPr sz="2600" spc="-10" dirty="0">
                <a:latin typeface="Calibri"/>
                <a:cs typeface="Calibri"/>
              </a:rPr>
              <a:t>interview </a:t>
            </a:r>
            <a:r>
              <a:rPr sz="2600" dirty="0">
                <a:latin typeface="Calibri"/>
                <a:cs typeface="Calibri"/>
              </a:rPr>
              <a:t>– </a:t>
            </a:r>
            <a:r>
              <a:rPr sz="2600" spc="-20" dirty="0">
                <a:latin typeface="Calibri"/>
                <a:cs typeface="Calibri"/>
              </a:rPr>
              <a:t>why </a:t>
            </a:r>
            <a:r>
              <a:rPr sz="2600" spc="-5" dirty="0">
                <a:latin typeface="Calibri"/>
                <a:cs typeface="Calibri"/>
              </a:rPr>
              <a:t>them, </a:t>
            </a:r>
            <a:r>
              <a:rPr sz="2600" spc="-10" dirty="0">
                <a:latin typeface="Calibri"/>
                <a:cs typeface="Calibri"/>
              </a:rPr>
              <a:t>what </a:t>
            </a:r>
            <a:r>
              <a:rPr sz="2600" spc="-75" dirty="0">
                <a:latin typeface="Calibri"/>
                <a:cs typeface="Calibri"/>
              </a:rPr>
              <a:t>for, </a:t>
            </a:r>
            <a:r>
              <a:rPr sz="2600" spc="-5" dirty="0">
                <a:latin typeface="Calibri"/>
                <a:cs typeface="Calibri"/>
              </a:rPr>
              <a:t>how </a:t>
            </a:r>
            <a:r>
              <a:rPr sz="2600" dirty="0">
                <a:latin typeface="Calibri"/>
                <a:cs typeface="Calibri"/>
              </a:rPr>
              <a:t>is </a:t>
            </a:r>
            <a:r>
              <a:rPr sz="2600" spc="-5" dirty="0">
                <a:latin typeface="Calibri"/>
                <a:cs typeface="Calibri"/>
              </a:rPr>
              <a:t>their  </a:t>
            </a:r>
            <a:r>
              <a:rPr sz="2600" spc="-10" dirty="0">
                <a:latin typeface="Calibri"/>
                <a:cs typeface="Calibri"/>
              </a:rPr>
              <a:t>material </a:t>
            </a:r>
            <a:r>
              <a:rPr sz="2600" spc="-15" dirty="0">
                <a:latin typeface="Calibri"/>
                <a:cs typeface="Calibri"/>
              </a:rPr>
              <a:t>to </a:t>
            </a:r>
            <a:r>
              <a:rPr sz="2600" spc="-5" dirty="0">
                <a:latin typeface="Calibri"/>
                <a:cs typeface="Calibri"/>
              </a:rPr>
              <a:t>be used, </a:t>
            </a:r>
            <a:r>
              <a:rPr sz="2600" spc="-10" dirty="0">
                <a:latin typeface="Calibri"/>
                <a:cs typeface="Calibri"/>
              </a:rPr>
              <a:t>publication/privacy</a:t>
            </a:r>
            <a:r>
              <a:rPr sz="2600" spc="15" dirty="0">
                <a:latin typeface="Calibri"/>
                <a:cs typeface="Calibri"/>
              </a:rPr>
              <a:t> </a:t>
            </a:r>
            <a:r>
              <a:rPr sz="2600" spc="-15" dirty="0">
                <a:latin typeface="Calibri"/>
                <a:cs typeface="Calibri"/>
              </a:rPr>
              <a:t>etc.</a:t>
            </a:r>
            <a:endParaRPr sz="2600">
              <a:latin typeface="Calibri"/>
              <a:cs typeface="Calibri"/>
            </a:endParaRPr>
          </a:p>
        </p:txBody>
      </p:sp>
      <p:sp>
        <p:nvSpPr>
          <p:cNvPr id="4" name="object 4"/>
          <p:cNvSpPr txBox="1"/>
          <p:nvPr/>
        </p:nvSpPr>
        <p:spPr>
          <a:xfrm>
            <a:off x="1176019" y="5448300"/>
            <a:ext cx="9789160" cy="421640"/>
          </a:xfrm>
          <a:prstGeom prst="rect">
            <a:avLst/>
          </a:prstGeom>
        </p:spPr>
        <p:txBody>
          <a:bodyPr vert="horz" wrap="square" lIns="0" tIns="12700" rIns="0" bIns="0" rtlCol="0">
            <a:spAutoFit/>
          </a:bodyPr>
          <a:lstStyle/>
          <a:p>
            <a:pPr marL="241300" indent="-228600">
              <a:lnSpc>
                <a:spcPct val="100000"/>
              </a:lnSpc>
              <a:spcBef>
                <a:spcPts val="100"/>
              </a:spcBef>
              <a:buFont typeface="Arial"/>
              <a:buChar char="•"/>
              <a:tabLst>
                <a:tab pos="241300" algn="l"/>
              </a:tabLst>
            </a:pPr>
            <a:r>
              <a:rPr sz="2600" spc="-5" dirty="0">
                <a:latin typeface="Calibri"/>
                <a:cs typeface="Calibri"/>
              </a:rPr>
              <a:t>Confirm </a:t>
            </a:r>
            <a:r>
              <a:rPr sz="2600" spc="-10" dirty="0">
                <a:latin typeface="Calibri"/>
                <a:cs typeface="Calibri"/>
              </a:rPr>
              <a:t>that </a:t>
            </a:r>
            <a:r>
              <a:rPr sz="2600" spc="-15" dirty="0">
                <a:latin typeface="Calibri"/>
                <a:cs typeface="Calibri"/>
              </a:rPr>
              <a:t>you </a:t>
            </a:r>
            <a:r>
              <a:rPr sz="2600" spc="-10" dirty="0">
                <a:latin typeface="Calibri"/>
                <a:cs typeface="Calibri"/>
              </a:rPr>
              <a:t>can </a:t>
            </a:r>
            <a:r>
              <a:rPr sz="2600" spc="-15" dirty="0">
                <a:latin typeface="Calibri"/>
                <a:cs typeface="Calibri"/>
              </a:rPr>
              <a:t>contact </a:t>
            </a:r>
            <a:r>
              <a:rPr sz="2600" spc="-5" dirty="0">
                <a:latin typeface="Calibri"/>
                <a:cs typeface="Calibri"/>
              </a:rPr>
              <a:t>them </a:t>
            </a:r>
            <a:r>
              <a:rPr sz="2600" spc="-15" dirty="0">
                <a:latin typeface="Calibri"/>
                <a:cs typeface="Calibri"/>
              </a:rPr>
              <a:t>later </a:t>
            </a:r>
            <a:r>
              <a:rPr sz="2600" dirty="0">
                <a:latin typeface="Calibri"/>
                <a:cs typeface="Calibri"/>
              </a:rPr>
              <a:t>with a </a:t>
            </a:r>
            <a:r>
              <a:rPr sz="2600" spc="-35" dirty="0">
                <a:latin typeface="Calibri"/>
                <a:cs typeface="Calibri"/>
              </a:rPr>
              <a:t>few </a:t>
            </a:r>
            <a:r>
              <a:rPr sz="2600" spc="-15" dirty="0">
                <a:latin typeface="Calibri"/>
                <a:cs typeface="Calibri"/>
              </a:rPr>
              <a:t>follow </a:t>
            </a:r>
            <a:r>
              <a:rPr sz="2600" spc="-5" dirty="0">
                <a:latin typeface="Calibri"/>
                <a:cs typeface="Calibri"/>
              </a:rPr>
              <a:t>up</a:t>
            </a:r>
            <a:r>
              <a:rPr sz="2600" spc="135" dirty="0">
                <a:latin typeface="Calibri"/>
                <a:cs typeface="Calibri"/>
              </a:rPr>
              <a:t> </a:t>
            </a:r>
            <a:r>
              <a:rPr sz="2600" spc="-10" dirty="0">
                <a:latin typeface="Calibri"/>
                <a:cs typeface="Calibri"/>
              </a:rPr>
              <a:t>questions</a:t>
            </a:r>
            <a:endParaRPr sz="2600">
              <a:latin typeface="Calibri"/>
              <a:cs typeface="Calibri"/>
            </a:endParaRPr>
          </a:p>
        </p:txBody>
      </p:sp>
      <p:sp>
        <p:nvSpPr>
          <p:cNvPr id="5" name="object 5"/>
          <p:cNvSpPr txBox="1"/>
          <p:nvPr/>
        </p:nvSpPr>
        <p:spPr>
          <a:xfrm>
            <a:off x="1404619" y="5713476"/>
            <a:ext cx="4678680" cy="421640"/>
          </a:xfrm>
          <a:prstGeom prst="rect">
            <a:avLst/>
          </a:prstGeom>
        </p:spPr>
        <p:txBody>
          <a:bodyPr vert="horz" wrap="square" lIns="0" tIns="12700" rIns="0" bIns="0" rtlCol="0">
            <a:spAutoFit/>
          </a:bodyPr>
          <a:lstStyle/>
          <a:p>
            <a:pPr marL="12700">
              <a:lnSpc>
                <a:spcPct val="100000"/>
              </a:lnSpc>
              <a:spcBef>
                <a:spcPts val="100"/>
              </a:spcBef>
            </a:pPr>
            <a:r>
              <a:rPr sz="2600" dirty="0">
                <a:latin typeface="Calibri"/>
                <a:cs typeface="Calibri"/>
              </a:rPr>
              <a:t>or </a:t>
            </a:r>
            <a:r>
              <a:rPr sz="2600" spc="-5" dirty="0">
                <a:latin typeface="Calibri"/>
                <a:cs typeface="Calibri"/>
              </a:rPr>
              <a:t>clarifications </a:t>
            </a:r>
            <a:r>
              <a:rPr sz="2600" spc="-10" dirty="0">
                <a:latin typeface="Calibri"/>
                <a:cs typeface="Calibri"/>
              </a:rPr>
              <a:t>by </a:t>
            </a:r>
            <a:r>
              <a:rPr sz="2600" spc="-5" dirty="0">
                <a:latin typeface="Calibri"/>
                <a:cs typeface="Calibri"/>
              </a:rPr>
              <a:t>phone </a:t>
            </a:r>
            <a:r>
              <a:rPr sz="2600" dirty="0">
                <a:latin typeface="Calibri"/>
                <a:cs typeface="Calibri"/>
              </a:rPr>
              <a:t>or</a:t>
            </a:r>
            <a:r>
              <a:rPr sz="2600" spc="-50" dirty="0">
                <a:latin typeface="Calibri"/>
                <a:cs typeface="Calibri"/>
              </a:rPr>
              <a:t> </a:t>
            </a:r>
            <a:r>
              <a:rPr sz="2600" spc="-5" dirty="0">
                <a:latin typeface="Calibri"/>
                <a:cs typeface="Calibri"/>
              </a:rPr>
              <a:t>email.</a:t>
            </a:r>
            <a:endParaRPr sz="26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TotalTime>
  <Words>3699</Words>
  <Application>Microsoft Office PowerPoint</Application>
  <PresentationFormat>Widescreen</PresentationFormat>
  <Paragraphs>336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The interview- lecture content</vt:lpstr>
      <vt:lpstr>Sources</vt:lpstr>
      <vt:lpstr>Sources (‘talent’)</vt:lpstr>
      <vt:lpstr>Balance</vt:lpstr>
      <vt:lpstr>PowerPoint Presentation</vt:lpstr>
      <vt:lpstr>Why interview? “In journalism, quotes – or the lack of them- can make or break a story” (Paterno &amp; Stein 2001)</vt:lpstr>
      <vt:lpstr>How to prepare</vt:lpstr>
      <vt:lpstr>How to prepare cont.</vt:lpstr>
      <vt:lpstr>Starting the interview</vt:lpstr>
      <vt:lpstr>Questions</vt:lpstr>
      <vt:lpstr>During the interview</vt:lpstr>
      <vt:lpstr>Do not lose control of the interview</vt:lpstr>
      <vt:lpstr>After the interview</vt:lpstr>
      <vt:lpstr>PowerPoint Presentation</vt:lpstr>
      <vt:lpstr>Write a short, catchy headline</vt:lpstr>
      <vt:lpstr>PowerPoint Presentation</vt:lpstr>
      <vt:lpstr>The Fog Index</vt:lpstr>
      <vt:lpstr>PowerPoint Presentation</vt:lpstr>
      <vt:lpstr>The Introduction</vt:lpstr>
      <vt:lpstr>Print News Stories</vt:lpstr>
      <vt:lpstr>Press Releases</vt:lpstr>
      <vt:lpstr>Writing a Press Release</vt:lpstr>
      <vt:lpstr>Don’ts for Media Releases</vt:lpstr>
      <vt:lpstr>How to write a news story using a press  release</vt:lpstr>
      <vt:lpstr>What to look for in a Press Release</vt:lpstr>
      <vt:lpstr>Key questions you could ask</vt:lpstr>
      <vt:lpstr>NEXT WEEK – NEWSWRITING EXERCISE</vt:lpstr>
      <vt:lpstr>NEXT WEEK – PRESS CONFERENCE</vt:lpstr>
      <vt:lpstr>NEXT WEEK – PRESS CONFERENCE</vt:lpstr>
      <vt:lpstr>NEXT WEEK – PREPARATION</vt:lpstr>
      <vt:lpstr>NEXT WEEK – WRITING THE NEWS ARTICLE</vt:lpstr>
      <vt:lpstr>NEXT WEEK – ASSESSMENT CRITERIA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cp:lastModifiedBy>
  <cp:revision>14</cp:revision>
  <dcterms:created xsi:type="dcterms:W3CDTF">2020-02-26T03:18:56Z</dcterms:created>
  <dcterms:modified xsi:type="dcterms:W3CDTF">2020-05-03T07:32:57Z</dcterms:modified>
</cp:coreProperties>
</file>