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00" r:id="rId2"/>
    <p:sldId id="323" r:id="rId3"/>
    <p:sldId id="318" r:id="rId4"/>
    <p:sldId id="259" r:id="rId5"/>
    <p:sldId id="261" r:id="rId6"/>
    <p:sldId id="305" r:id="rId7"/>
    <p:sldId id="263" r:id="rId8"/>
    <p:sldId id="306" r:id="rId9"/>
    <p:sldId id="307" r:id="rId10"/>
    <p:sldId id="32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9"/>
    <p:restoredTop sz="81282"/>
  </p:normalViewPr>
  <p:slideViewPr>
    <p:cSldViewPr snapToGrid="0" snapToObjects="1">
      <p:cViewPr varScale="1">
        <p:scale>
          <a:sx n="130" d="100"/>
          <a:sy n="130" d="100"/>
        </p:scale>
        <p:origin x="208" y="328"/>
      </p:cViewPr>
      <p:guideLst/>
    </p:cSldViewPr>
  </p:slideViewPr>
  <p:outlineViewPr>
    <p:cViewPr>
      <p:scale>
        <a:sx n="33" d="100"/>
        <a:sy n="33" d="100"/>
      </p:scale>
      <p:origin x="0" y="-217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E96C1-F1A3-9A42-B858-5140D31805C9}" type="datetimeFigureOut">
              <a:rPr lang="en-US" smtClean="0"/>
              <a:t>5/21/20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0E324-A048-AA42-9EA7-5C6B1D81FDA2}" type="slidenum">
              <a:rPr lang="en-US" smtClean="0"/>
              <a:t>‹#›</a:t>
            </a:fld>
            <a:endParaRPr lang="en-US"/>
          </a:p>
        </p:txBody>
      </p:sp>
    </p:spTree>
    <p:extLst>
      <p:ext uri="{BB962C8B-B14F-4D97-AF65-F5344CB8AC3E}">
        <p14:creationId xmlns:p14="http://schemas.microsoft.com/office/powerpoint/2010/main" val="186948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Explore debates over </a:t>
            </a:r>
            <a:r>
              <a:rPr lang="en-GB" sz="1200" b="0" kern="1200" dirty="0" err="1">
                <a:solidFill>
                  <a:schemeClr val="tx1"/>
                </a:solidFill>
                <a:effectLst/>
                <a:latin typeface="+mn-lt"/>
                <a:ea typeface="+mn-ea"/>
                <a:cs typeface="+mn-cs"/>
              </a:rPr>
              <a:t>tabloidisation</a:t>
            </a:r>
            <a:r>
              <a:rPr lang="en-GB" sz="1200" b="0" kern="1200" dirty="0">
                <a:solidFill>
                  <a:schemeClr val="tx1"/>
                </a:solidFill>
                <a:effectLst/>
                <a:latin typeface="+mn-lt"/>
                <a:ea typeface="+mn-ea"/>
                <a:cs typeface="+mn-cs"/>
              </a:rPr>
              <a:t> of news,</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celebrity</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news and on an additional front, satire</a:t>
            </a:r>
            <a:r>
              <a:rPr lang="en-GB" sz="1200" b="0" kern="1200" baseline="0" dirty="0">
                <a:solidFill>
                  <a:schemeClr val="tx1"/>
                </a:solidFill>
                <a:effectLst/>
                <a:latin typeface="+mn-lt"/>
                <a:ea typeface="+mn-ea"/>
                <a:cs typeface="+mn-cs"/>
              </a:rPr>
              <a:t> - how each relates the mainstream news, or more specifically, to the ideals of news (known as the fourth estate)</a:t>
            </a: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Whereas one side argues that</a:t>
            </a:r>
            <a:r>
              <a:rPr lang="en-GB" sz="1200" b="0" kern="1200" baseline="0" dirty="0">
                <a:solidFill>
                  <a:schemeClr val="tx1"/>
                </a:solidFill>
                <a:effectLst/>
                <a:latin typeface="+mn-lt"/>
                <a:ea typeface="+mn-ea"/>
                <a:cs typeface="+mn-cs"/>
              </a:rPr>
              <a:t> tabloidization </a:t>
            </a:r>
            <a:r>
              <a:rPr lang="en-GB" sz="1200" b="0" kern="1200" dirty="0">
                <a:solidFill>
                  <a:schemeClr val="tx1"/>
                </a:solidFill>
                <a:effectLst/>
                <a:latin typeface="+mn-lt"/>
                <a:ea typeface="+mn-ea"/>
                <a:cs typeface="+mn-cs"/>
              </a:rPr>
              <a:t>tendencies dumb down the news (and their reader- and viewership), failing at the role of the fourth estate, the other suggests that popularising</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news can provide new sources of information, engage new audiences and therefore can be seen as ‘good’ for democracy.</a:t>
            </a:r>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1</a:t>
            </a:fld>
            <a:endParaRPr lang="en-US"/>
          </a:p>
        </p:txBody>
      </p:sp>
    </p:spTree>
    <p:extLst>
      <p:ext uri="{BB962C8B-B14F-4D97-AF65-F5344CB8AC3E}">
        <p14:creationId xmlns:p14="http://schemas.microsoft.com/office/powerpoint/2010/main" val="19184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what is the hard news and soft news here?</a:t>
            </a:r>
          </a:p>
          <a:p>
            <a:endParaRPr lang="en-US" baseline="0" dirty="0"/>
          </a:p>
          <a:p>
            <a:r>
              <a:rPr lang="en-US" baseline="0" dirty="0"/>
              <a:t>A dilemma for the layout and editorial department</a:t>
            </a:r>
          </a:p>
        </p:txBody>
      </p:sp>
      <p:sp>
        <p:nvSpPr>
          <p:cNvPr id="4" name="Slide Number Placeholder 3"/>
          <p:cNvSpPr>
            <a:spLocks noGrp="1"/>
          </p:cNvSpPr>
          <p:nvPr>
            <p:ph type="sldNum" sz="quarter" idx="10"/>
          </p:nvPr>
        </p:nvSpPr>
        <p:spPr/>
        <p:txBody>
          <a:bodyPr/>
          <a:lstStyle/>
          <a:p>
            <a:fld id="{78E0E324-A048-AA42-9EA7-5C6B1D81FDA2}" type="slidenum">
              <a:rPr lang="en-US" smtClean="0"/>
              <a:t>3</a:t>
            </a:fld>
            <a:endParaRPr lang="en-US"/>
          </a:p>
        </p:txBody>
      </p:sp>
    </p:spTree>
    <p:extLst>
      <p:ext uri="{BB962C8B-B14F-4D97-AF65-F5344CB8AC3E}">
        <p14:creationId xmlns:p14="http://schemas.microsoft.com/office/powerpoint/2010/main" val="4792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have been many studies of the process of dumbing</a:t>
            </a:r>
            <a:r>
              <a:rPr lang="en-GB" sz="1200" kern="1200" baseline="0" dirty="0">
                <a:solidFill>
                  <a:schemeClr val="tx1"/>
                </a:solidFill>
                <a:effectLst/>
                <a:latin typeface="+mn-lt"/>
                <a:ea typeface="+mn-ea"/>
                <a:cs typeface="+mn-cs"/>
              </a:rPr>
              <a:t> down of the news, most of them referencing a dilution of what we and they understand as the fourth estate role. Many terms have been coined in the process and I might use these interchangeably ..although we will focus on the first three today.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terms have been coined primarily by academics to explore this phenomenon. As you can see, and second English speakers will be aware of this, they are what we would call ‘composite terms’ or portmanteau -made up usually of two other words producing a new meaning that is often a noun describing a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Couple of examples here: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Extraordinary tape emerged by Trump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and his ability to deflect attention by bringing in a series of women apparently abused by Bill Clinton. Indeed news worthy to have the most powerful leader admit to abusing women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sensationalized headline gives little analysis. </a:t>
            </a:r>
            <a:r>
              <a:rPr lang="en-GB" sz="1200" kern="1200" baseline="0" dirty="0" err="1">
                <a:solidFill>
                  <a:schemeClr val="tx1"/>
                </a:solidFill>
                <a:effectLst/>
                <a:latin typeface="+mn-lt"/>
                <a:ea typeface="+mn-ea"/>
                <a:cs typeface="+mn-cs"/>
              </a:rPr>
              <a:t>Politainment</a:t>
            </a:r>
            <a:r>
              <a:rPr lang="en-GB" sz="1200" kern="1200" baseline="0" dirty="0">
                <a:solidFill>
                  <a:schemeClr val="tx1"/>
                </a:solidFill>
                <a:effectLst/>
                <a:latin typeface="+mn-lt"/>
                <a:ea typeface="+mn-ea"/>
                <a:cs typeface="+mn-cs"/>
              </a:rPr>
              <a:t>, infotainment and sensationalism, the use cat images to stand in as a joke but also a strange sense of prudishness despite the constantly sexualized overtones.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Little more news seen in the Herald either :  an ad for a film, more property stories (celebrity news), sport.. Sport heroes, property heroes, local stars .. Popularization and </a:t>
            </a:r>
            <a:r>
              <a:rPr lang="en-GB" sz="1200" kern="1200" baseline="0" dirty="0" err="1">
                <a:solidFill>
                  <a:schemeClr val="tx1"/>
                </a:solidFill>
                <a:effectLst/>
                <a:latin typeface="+mn-lt"/>
                <a:ea typeface="+mn-ea"/>
                <a:cs typeface="+mn-cs"/>
              </a:rPr>
              <a:t>celebrification</a:t>
            </a: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E0E324-A048-AA42-9EA7-5C6B1D81FDA2}" type="slidenum">
              <a:rPr lang="en-US" smtClean="0"/>
              <a:t>4</a:t>
            </a:fld>
            <a:endParaRPr lang="en-US"/>
          </a:p>
        </p:txBody>
      </p:sp>
    </p:spTree>
    <p:extLst>
      <p:ext uri="{BB962C8B-B14F-4D97-AF65-F5344CB8AC3E}">
        <p14:creationId xmlns:p14="http://schemas.microsoft.com/office/powerpoint/2010/main" val="118715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Tabloid</a:t>
            </a:r>
            <a:r>
              <a:rPr lang="en-GB" sz="1200" b="1" kern="1200" baseline="0" dirty="0">
                <a:solidFill>
                  <a:schemeClr val="tx1"/>
                </a:solidFill>
                <a:effectLst/>
                <a:latin typeface="+mn-lt"/>
                <a:ea typeface="+mn-ea"/>
                <a:cs typeface="+mn-cs"/>
              </a:rPr>
              <a:t> news </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Tabloid in fact refers to newspaper size, smaller than the typical broadsheet</a:t>
            </a:r>
            <a:r>
              <a:rPr lang="en-GB" sz="1200" kern="1200" baseline="0" dirty="0">
                <a:solidFill>
                  <a:schemeClr val="tx1"/>
                </a:solidFill>
                <a:effectLst/>
                <a:latin typeface="+mn-lt"/>
                <a:ea typeface="+mn-ea"/>
                <a:cs typeface="+mn-cs"/>
              </a:rPr>
              <a:t> as held by this gent.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Relatively new term, and although in fact it references the physical newspaper, it has come to mean stylistic and content changes that represent a decline in journalistic standards - a demon figure but one that has seen shifting boundaries and tastes.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Formulaic colourful narrative style distinct from objective styles of journalism, appealing to base instincts and public demand for sensationalism.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May cover same content although more briefly and flamboyantly: much space dedicated to celebrity, human interest, advice (psychics,</a:t>
            </a:r>
            <a:r>
              <a:rPr lang="en-GB" sz="1200" kern="1200" baseline="0" dirty="0">
                <a:solidFill>
                  <a:schemeClr val="tx1"/>
                </a:solidFill>
                <a:effectLst/>
                <a:latin typeface="+mn-lt"/>
                <a:ea typeface="+mn-ea"/>
                <a:cs typeface="+mn-cs"/>
              </a:rPr>
              <a:t> astrologers, agony aunts) </a:t>
            </a:r>
            <a:r>
              <a:rPr lang="en-GB" sz="1200" kern="1200" dirty="0">
                <a:solidFill>
                  <a:schemeClr val="tx1"/>
                </a:solidFill>
                <a:effectLst/>
                <a:latin typeface="+mn-lt"/>
                <a:ea typeface="+mn-ea"/>
                <a:cs typeface="+mn-cs"/>
              </a:rPr>
              <a:t> Some tabloid supermarket variants hardly touch hard news at all: mix of news, entertainment, sport with heavy illustration.</a:t>
            </a:r>
          </a:p>
          <a:p>
            <a:r>
              <a:rPr lang="en-GB" sz="1200"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5</a:t>
            </a:fld>
            <a:endParaRPr lang="en-US"/>
          </a:p>
        </p:txBody>
      </p:sp>
    </p:spTree>
    <p:extLst>
      <p:ext uri="{BB962C8B-B14F-4D97-AF65-F5344CB8AC3E}">
        <p14:creationId xmlns:p14="http://schemas.microsoft.com/office/powerpoint/2010/main" val="203253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 reiterate: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Style</a:t>
            </a:r>
            <a:r>
              <a:rPr lang="en-GB" sz="1200" kern="1200" dirty="0">
                <a:solidFill>
                  <a:schemeClr val="tx1"/>
                </a:solidFill>
                <a:effectLst/>
                <a:latin typeface="+mn-lt"/>
                <a:ea typeface="+mn-ea"/>
                <a:cs typeface="+mn-cs"/>
              </a:rPr>
              <a:t>, writing techniques move away from complex to short punchier sentences primarily in narrative rather than analytical mode.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Personal, major themes through personal stories.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Great dependency on visuals, and reliance on re-enactments in the</a:t>
            </a:r>
            <a:r>
              <a:rPr lang="en-GB" sz="1200" kern="1200" baseline="0" dirty="0">
                <a:solidFill>
                  <a:schemeClr val="tx1"/>
                </a:solidFill>
                <a:effectLst/>
                <a:latin typeface="+mn-lt"/>
                <a:ea typeface="+mn-ea"/>
                <a:cs typeface="+mn-cs"/>
              </a:rPr>
              <a:t> more tabloid </a:t>
            </a:r>
            <a:r>
              <a:rPr lang="en-GB" sz="1200" kern="1200" dirty="0">
                <a:solidFill>
                  <a:schemeClr val="tx1"/>
                </a:solidFill>
                <a:effectLst/>
                <a:latin typeface="+mn-lt"/>
                <a:ea typeface="+mn-ea"/>
                <a:cs typeface="+mn-cs"/>
              </a:rPr>
              <a:t>current affairs broadcast</a:t>
            </a:r>
            <a:r>
              <a:rPr lang="en-GB" sz="1200" kern="1200" baseline="0" dirty="0">
                <a:solidFill>
                  <a:schemeClr val="tx1"/>
                </a:solidFill>
                <a:effectLst/>
                <a:latin typeface="+mn-lt"/>
                <a:ea typeface="+mn-ea"/>
                <a:cs typeface="+mn-cs"/>
              </a:rPr>
              <a:t> shows</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Content:</a:t>
            </a:r>
            <a:r>
              <a:rPr lang="en-GB" sz="1200" kern="1200" dirty="0">
                <a:solidFill>
                  <a:schemeClr val="tx1"/>
                </a:solidFill>
                <a:effectLst/>
                <a:latin typeface="+mn-lt"/>
                <a:ea typeface="+mn-ea"/>
                <a:cs typeface="+mn-cs"/>
              </a:rPr>
              <a:t> framed in terms of increasing trivialization – celebrity news and gossip, human interest stories, move towards covering political debate as horse races (or more relevant as we have seen under Trump in the US reality shows), shouting matches etc.</a:t>
            </a: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6</a:t>
            </a:fld>
            <a:endParaRPr lang="en-US"/>
          </a:p>
        </p:txBody>
      </p:sp>
    </p:spTree>
    <p:extLst>
      <p:ext uri="{BB962C8B-B14F-4D97-AF65-F5344CB8AC3E}">
        <p14:creationId xmlns:p14="http://schemas.microsoft.com/office/powerpoint/2010/main" val="183998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Tabloidization suggests the move of real journalism to the tabloid,</a:t>
            </a:r>
            <a:r>
              <a:rPr lang="en-GB" sz="1200" b="1" kern="1200" baseline="0" dirty="0">
                <a:solidFill>
                  <a:schemeClr val="tx1"/>
                </a:solidFill>
                <a:effectLst/>
                <a:latin typeface="+mn-lt"/>
                <a:ea typeface="+mn-ea"/>
                <a:cs typeface="+mn-cs"/>
              </a:rPr>
              <a:t> the shift from an ideal of news to a degraded copy.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In the Daily News, we see some news coverage </a:t>
            </a:r>
            <a:r>
              <a:rPr lang="mr-IN" sz="1200" b="1" kern="1200" baseline="0" dirty="0">
                <a:solidFill>
                  <a:schemeClr val="tx1"/>
                </a:solidFill>
                <a:effectLst/>
                <a:latin typeface="+mn-lt"/>
                <a:ea typeface="+mn-ea"/>
                <a:cs typeface="+mn-cs"/>
              </a:rPr>
              <a:t>–</a:t>
            </a:r>
            <a:r>
              <a:rPr lang="en-GB" sz="1200" b="1" kern="1200" baseline="0" dirty="0">
                <a:solidFill>
                  <a:schemeClr val="tx1"/>
                </a:solidFill>
                <a:effectLst/>
                <a:latin typeface="+mn-lt"/>
                <a:ea typeface="+mn-ea"/>
                <a:cs typeface="+mn-cs"/>
              </a:rPr>
              <a:t> Israel braces for war suggests little in the way of balance – who are they going to war with? What is the overall viewpoint or the history of the conflict? Whereas on the right apart from the very eccentric comment on the sponges, the news a comment on bibles round in Bin’s (Bin Laden) ‘lair” (</a:t>
            </a:r>
            <a:r>
              <a:rPr lang="en-GB" sz="1200" b="1" kern="1200" baseline="0" dirty="0" err="1">
                <a:solidFill>
                  <a:schemeClr val="tx1"/>
                </a:solidFill>
                <a:effectLst/>
                <a:latin typeface="+mn-lt"/>
                <a:ea typeface="+mn-ea"/>
                <a:cs typeface="+mn-cs"/>
              </a:rPr>
              <a:t>Islamaphobic</a:t>
            </a:r>
            <a:r>
              <a:rPr lang="en-GB" sz="1200" b="1" kern="1200" baseline="0" dirty="0">
                <a:solidFill>
                  <a:schemeClr val="tx1"/>
                </a:solidFill>
                <a:effectLst/>
                <a:latin typeface="+mn-lt"/>
                <a:ea typeface="+mn-ea"/>
                <a:cs typeface="+mn-cs"/>
              </a:rPr>
              <a:t>), and something of a critique of tax cheats (working class readership some class consciousness)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points out that newspapers are in decline, competition for news is fierce.</a:t>
            </a:r>
          </a:p>
          <a:p>
            <a:r>
              <a:rPr lang="en-GB" sz="1200" kern="1200" dirty="0">
                <a:solidFill>
                  <a:schemeClr val="tx1"/>
                </a:solidFill>
                <a:effectLst/>
                <a:latin typeface="+mn-lt"/>
                <a:ea typeface="+mn-ea"/>
                <a:cs typeface="+mn-cs"/>
              </a:rPr>
              <a:t>Proliferation of</a:t>
            </a:r>
            <a:r>
              <a:rPr lang="en-GB" sz="1200" kern="1200" baseline="0" dirty="0">
                <a:solidFill>
                  <a:schemeClr val="tx1"/>
                </a:solidFill>
                <a:effectLst/>
                <a:latin typeface="+mn-lt"/>
                <a:ea typeface="+mn-ea"/>
                <a:cs typeface="+mn-cs"/>
              </a:rPr>
              <a:t> tabloid items</a:t>
            </a:r>
            <a:r>
              <a:rPr lang="en-GB" sz="1200" kern="1200" dirty="0">
                <a:solidFill>
                  <a:schemeClr val="tx1"/>
                </a:solidFill>
                <a:effectLst/>
                <a:latin typeface="+mn-lt"/>
                <a:ea typeface="+mn-ea"/>
                <a:cs typeface="+mn-cs"/>
              </a:rPr>
              <a:t> at the expense of others.</a:t>
            </a:r>
            <a:r>
              <a:rPr lang="en-GB" sz="1200" kern="1200" baseline="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is </a:t>
            </a:r>
            <a:r>
              <a:rPr lang="en-GB" sz="1200" kern="1200" dirty="0">
                <a:solidFill>
                  <a:schemeClr val="tx1"/>
                </a:solidFill>
                <a:effectLst/>
                <a:latin typeface="+mn-lt"/>
                <a:ea typeface="+mn-ea"/>
                <a:cs typeface="+mn-cs"/>
              </a:rPr>
              <a:t>about bottom line, economics – tabloid stories are easy, cheap and popular and in competitive digital environment, they will win out over expensive difficult and less popular ones. Tendency for news outlets just feed off each other.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Although there are many more outlets, the range of stories is shrinking and those in power, Governments and elites, more effective than ever at controlling the story as there are fewer viewpoints out there.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7</a:t>
            </a:fld>
            <a:endParaRPr lang="en-US"/>
          </a:p>
        </p:txBody>
      </p:sp>
    </p:spTree>
    <p:extLst>
      <p:ext uri="{BB962C8B-B14F-4D97-AF65-F5344CB8AC3E}">
        <p14:creationId xmlns:p14="http://schemas.microsoft.com/office/powerpoint/2010/main" val="86788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Again drawing on Bird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Critics and supporters: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Supporters,</a:t>
            </a:r>
            <a:r>
              <a:rPr lang="en-GB" sz="1200" b="1" kern="1200" baseline="0" dirty="0">
                <a:solidFill>
                  <a:schemeClr val="tx1"/>
                </a:solidFill>
                <a:effectLst/>
                <a:latin typeface="+mn-lt"/>
                <a:ea typeface="+mn-ea"/>
                <a:cs typeface="+mn-cs"/>
              </a:rPr>
              <a:t> or at least those acknowledge there is some productivity within shift towards popularization.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summary</a:t>
            </a:r>
            <a:r>
              <a:rPr lang="en-US" baseline="0" dirty="0"/>
              <a:t> </a:t>
            </a:r>
            <a:r>
              <a:rPr lang="mr-IN" baseline="0" dirty="0"/>
              <a:t>–</a:t>
            </a:r>
            <a:r>
              <a:rPr lang="en-US" baseline="0" dirty="0"/>
              <a:t> these are the tensions that exist around tabloidization or dumbing down - </a:t>
            </a:r>
            <a:r>
              <a:rPr lang="en-US" dirty="0"/>
              <a:t>Bird one of the most balanced at the</a:t>
            </a:r>
            <a:r>
              <a:rPr lang="en-US" baseline="0" dirty="0"/>
              <a:t> debate </a:t>
            </a:r>
            <a:r>
              <a:rPr lang="mr-IN" baseline="0" dirty="0"/>
              <a:t>–</a:t>
            </a:r>
            <a:r>
              <a:rPr lang="en-US" baseline="0" dirty="0"/>
              <a:t> well worth reading, recognizes the limits of mainstream reporting which has hardly upheld the 4</a:t>
            </a:r>
            <a:r>
              <a:rPr lang="en-US" baseline="30000" dirty="0"/>
              <a:t>th</a:t>
            </a:r>
            <a:r>
              <a:rPr lang="en-US" baseline="0" dirty="0"/>
              <a:t> estate, at the same time, the importance of its ideals and the need for the public to be properly informed so they can exercise their rights and hold the powerful accountable. She recognizes too that tabloid/softer news can appeal to peoples’ emotions rather than intellects and engage them </a:t>
            </a:r>
            <a:r>
              <a:rPr lang="mr-IN" baseline="0" dirty="0"/>
              <a:t>–</a:t>
            </a:r>
            <a:r>
              <a:rPr lang="en-US" baseline="0" dirty="0"/>
              <a:t> but also that celebrity news is constructing a cult of celebrity that is pushing analysis off the radar.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8</a:t>
            </a:fld>
            <a:endParaRPr lang="en-US"/>
          </a:p>
        </p:txBody>
      </p:sp>
    </p:spTree>
    <p:extLst>
      <p:ext uri="{BB962C8B-B14F-4D97-AF65-F5344CB8AC3E}">
        <p14:creationId xmlns:p14="http://schemas.microsoft.com/office/powerpoint/2010/main" val="146049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predicted, powerful</a:t>
            </a:r>
            <a:r>
              <a:rPr lang="en-GB" sz="1200" kern="1200" baseline="0" dirty="0">
                <a:solidFill>
                  <a:schemeClr val="tx1"/>
                </a:solidFill>
                <a:effectLst/>
                <a:latin typeface="+mn-lt"/>
                <a:ea typeface="+mn-ea"/>
                <a:cs typeface="+mn-cs"/>
              </a:rPr>
              <a:t> and recognized journalists were some of the first to voice strong critiques as they say the practice they purported to believe in being undermined. We went through some of this with Brent Edwards in our 4</a:t>
            </a:r>
            <a:r>
              <a:rPr lang="en-GB" sz="1200" kern="1200" baseline="30000" dirty="0">
                <a:solidFill>
                  <a:schemeClr val="tx1"/>
                </a:solidFill>
                <a:effectLst/>
                <a:latin typeface="+mn-lt"/>
                <a:ea typeface="+mn-ea"/>
                <a:cs typeface="+mn-cs"/>
              </a:rPr>
              <a:t>th</a:t>
            </a:r>
            <a:r>
              <a:rPr lang="en-GB" sz="1200" kern="1200" baseline="0" dirty="0">
                <a:solidFill>
                  <a:schemeClr val="tx1"/>
                </a:solidFill>
                <a:effectLst/>
                <a:latin typeface="+mn-lt"/>
                <a:ea typeface="+mn-ea"/>
                <a:cs typeface="+mn-cs"/>
              </a:rPr>
              <a:t> Estate lecture.</a:t>
            </a:r>
          </a:p>
          <a:p>
            <a:endParaRPr lang="en-GB" sz="1200" kern="1200" baseline="0" dirty="0">
              <a:solidFill>
                <a:schemeClr val="tx1"/>
              </a:solidFill>
              <a:effectLst/>
              <a:latin typeface="+mn-lt"/>
              <a:ea typeface="+mn-ea"/>
              <a:cs typeface="+mn-cs"/>
            </a:endParaRPr>
          </a:p>
          <a:p>
            <a:r>
              <a:rPr lang="en-US" baseline="0" dirty="0" err="1"/>
              <a:t>Berstein</a:t>
            </a:r>
            <a:r>
              <a:rPr lang="en-US" baseline="0" dirty="0"/>
              <a:t> and more general critiques – who is Bernstein?</a:t>
            </a:r>
          </a:p>
        </p:txBody>
      </p:sp>
      <p:sp>
        <p:nvSpPr>
          <p:cNvPr id="4" name="Slide Number Placeholder 3"/>
          <p:cNvSpPr>
            <a:spLocks noGrp="1"/>
          </p:cNvSpPr>
          <p:nvPr>
            <p:ph type="sldNum" sz="quarter" idx="10"/>
          </p:nvPr>
        </p:nvSpPr>
        <p:spPr/>
        <p:txBody>
          <a:bodyPr/>
          <a:lstStyle/>
          <a:p>
            <a:fld id="{78E0E324-A048-AA42-9EA7-5C6B1D81FDA2}" type="slidenum">
              <a:rPr lang="en-US" smtClean="0"/>
              <a:t>9</a:t>
            </a:fld>
            <a:endParaRPr lang="en-US"/>
          </a:p>
        </p:txBody>
      </p:sp>
    </p:spTree>
    <p:extLst>
      <p:ext uri="{BB962C8B-B14F-4D97-AF65-F5344CB8AC3E}">
        <p14:creationId xmlns:p14="http://schemas.microsoft.com/office/powerpoint/2010/main" val="195742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a:t>
            </a:r>
            <a:r>
              <a:rPr lang="en-GB" sz="1200" kern="1200" baseline="0" dirty="0">
                <a:solidFill>
                  <a:schemeClr val="tx1"/>
                </a:solidFill>
                <a:effectLst/>
                <a:latin typeface="+mn-lt"/>
                <a:ea typeface="+mn-ea"/>
                <a:cs typeface="+mn-cs"/>
              </a:rPr>
              <a:t> also have voices that defend the move towards tabloidization and soft news however these are mostly scholars that engage with popular culture and through the discipline of cultural studies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Graber suggests that popularization extends the public sphere.</a:t>
            </a:r>
          </a:p>
          <a:p>
            <a:r>
              <a:rPr lang="en-GB" sz="1200" kern="1200" baseline="0" dirty="0">
                <a:solidFill>
                  <a:schemeClr val="tx1"/>
                </a:solidFill>
                <a:effectLst/>
                <a:latin typeface="+mn-lt"/>
                <a:ea typeface="+mn-ea"/>
                <a:cs typeface="+mn-cs"/>
              </a:rPr>
              <a:t>Explore context for popular culture and cultural studies.</a:t>
            </a:r>
          </a:p>
          <a:p>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Influential cultural studies scholar John Hartley, in 1999, argued for tabloid tendency, argued that the criticisms</a:t>
            </a:r>
            <a:r>
              <a:rPr lang="en-GB" baseline="0" dirty="0"/>
              <a:t> of tabloidization were </a:t>
            </a:r>
            <a:r>
              <a:rPr lang="en-GB" dirty="0"/>
              <a:t>pessimistic, elitist and presented an idealised view of mainstream news.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He</a:t>
            </a:r>
            <a:r>
              <a:rPr lang="en-GB" baseline="0" dirty="0"/>
              <a:t> focused at that time on television and televisions news - </a:t>
            </a:r>
            <a:r>
              <a:rPr lang="en-GB" dirty="0"/>
              <a:t>Uses of Television and Understanding News</a:t>
            </a:r>
            <a:r>
              <a:rPr lang="en-GB" baseline="0" dirty="0"/>
              <a:t> - </a:t>
            </a:r>
            <a:r>
              <a:rPr lang="en-GB" dirty="0"/>
              <a:t>explores how television functions within society, looks</a:t>
            </a:r>
            <a:r>
              <a:rPr lang="en-GB" baseline="0" dirty="0"/>
              <a:t> at </a:t>
            </a:r>
            <a:r>
              <a:rPr lang="en-GB" dirty="0"/>
              <a:t>why it is so widely denigrated, sees TV as a transmodern medium capable of reuniting government, education and media, and of creating a new kind of cultural teaching which facilitates communication across social and geographical boundaries.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FFFF00"/>
                </a:solidFill>
                <a:effectLst/>
                <a:latin typeface="+mn-lt"/>
                <a:ea typeface="+mn-ea"/>
                <a:cs typeface="+mn-cs"/>
              </a:rPr>
              <a:t>Hartley</a:t>
            </a:r>
            <a:r>
              <a:rPr lang="en-GB" sz="1200" kern="1200" baseline="0" dirty="0">
                <a:solidFill>
                  <a:srgbClr val="FFFF00"/>
                </a:solidFill>
                <a:effectLst/>
                <a:latin typeface="+mn-lt"/>
                <a:ea typeface="+mn-ea"/>
                <a:cs typeface="+mn-cs"/>
              </a:rPr>
              <a:t> represents a broader move towards post-</a:t>
            </a:r>
            <a:r>
              <a:rPr lang="en-GB" sz="1200" kern="1200" baseline="0" dirty="0" err="1">
                <a:solidFill>
                  <a:srgbClr val="FFFF00"/>
                </a:solidFill>
                <a:effectLst/>
                <a:latin typeface="+mn-lt"/>
                <a:ea typeface="+mn-ea"/>
                <a:cs typeface="+mn-cs"/>
              </a:rPr>
              <a:t>modernsm</a:t>
            </a:r>
            <a:r>
              <a:rPr lang="en-GB" sz="1200" kern="1200" baseline="0" dirty="0">
                <a:solidFill>
                  <a:srgbClr val="FFFF00"/>
                </a:solidFill>
                <a:effectLst/>
                <a:latin typeface="+mn-lt"/>
                <a:ea typeface="+mn-ea"/>
                <a:cs typeface="+mn-cs"/>
              </a:rPr>
              <a:t> in theory and a new focus on popular culture: its pleasures and dangers</a:t>
            </a:r>
            <a:r>
              <a:rPr lang="en-GB"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Supporters</a:t>
            </a:r>
            <a:r>
              <a:rPr lang="en-GB" sz="1200" kern="1200" dirty="0">
                <a:solidFill>
                  <a:schemeClr val="tx1"/>
                </a:solidFill>
                <a:effectLst/>
                <a:latin typeface="+mn-lt"/>
                <a:ea typeface="+mn-ea"/>
                <a:cs typeface="+mn-cs"/>
              </a:rPr>
              <a:t>: Variable over time: some changes USA Today seen as tabloid, now seen as positive and revitalizing.</a:t>
            </a:r>
          </a:p>
          <a:p>
            <a:r>
              <a:rPr lang="en-GB" sz="1200" kern="1200" dirty="0">
                <a:solidFill>
                  <a:schemeClr val="tx1"/>
                </a:solidFill>
                <a:effectLst/>
                <a:latin typeface="+mn-lt"/>
                <a:ea typeface="+mn-ea"/>
                <a:cs typeface="+mn-cs"/>
              </a:rPr>
              <a:t>Clearer more accessible writing is not necessarily a decline in standards. Mexico and Eastern bloc, seen elite controls over newspapers have loosened. </a:t>
            </a:r>
          </a:p>
          <a:p>
            <a:r>
              <a:rPr lang="en-GB" sz="1200" kern="1200" dirty="0">
                <a:solidFill>
                  <a:schemeClr val="tx1"/>
                </a:solidFill>
                <a:effectLst/>
                <a:latin typeface="+mn-lt"/>
                <a:ea typeface="+mn-ea"/>
                <a:cs typeface="+mn-cs"/>
              </a:rPr>
              <a:t>The personal story over the institutional version can make news more direct and effective - but on the other hand can obscure larger social, political and cultural factors.</a:t>
            </a:r>
          </a:p>
          <a:p>
            <a:r>
              <a:rPr lang="en-GB" sz="1200" kern="1200" baseline="0" dirty="0">
                <a:solidFill>
                  <a:schemeClr val="tx1"/>
                </a:solidFill>
                <a:effectLst/>
                <a:latin typeface="+mn-lt"/>
                <a:ea typeface="+mn-ea"/>
                <a:cs typeface="+mn-cs"/>
              </a:rPr>
              <a:t>For example, I recall a moving story of a young working class girl who succeeds at school despite living with her family in a car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homeless. As uplifting as this story might be, it becomes one of an ‘inspiring battler,’ but unless the news report emphasises the fact systemic homelessness and why it might be happening, the story can in fact backfire failing to inform readers about underlying issues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instead, she can be a role model for those who succeed despite of the odds which could result in audiences remaining relatively apathetic about the problems around housing.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Part problem although tabloidization is seen as antithetical to traditional journalism’s standards of truth and objectivity those standards are not clear</a:t>
            </a:r>
            <a:r>
              <a:rPr lang="en-GB" sz="1200" kern="1200" baseline="0" dirty="0">
                <a:solidFill>
                  <a:schemeClr val="tx1"/>
                </a:solidFill>
                <a:effectLst/>
                <a:latin typeface="+mn-lt"/>
                <a:ea typeface="+mn-ea"/>
                <a:cs typeface="+mn-cs"/>
              </a:rPr>
              <a:t> and evidently often breached. Journalists are now one of the least trusted professions, just above politicians in the rankings. So in that instance people turn away from traditional sources.</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‘Superficial storytelling’ can be cast in </a:t>
            </a:r>
            <a:r>
              <a:rPr lang="en-GB" sz="1200" kern="1200" dirty="0" err="1">
                <a:solidFill>
                  <a:schemeClr val="tx1"/>
                </a:solidFill>
                <a:effectLst/>
                <a:latin typeface="+mn-lt"/>
                <a:ea typeface="+mn-ea"/>
                <a:cs typeface="+mn-cs"/>
              </a:rPr>
              <a:t>perjorative</a:t>
            </a:r>
            <a:r>
              <a:rPr lang="en-GB" sz="1200" kern="1200" dirty="0">
                <a:solidFill>
                  <a:schemeClr val="tx1"/>
                </a:solidFill>
                <a:effectLst/>
                <a:latin typeface="+mn-lt"/>
                <a:ea typeface="+mn-ea"/>
                <a:cs typeface="+mn-cs"/>
              </a:rPr>
              <a:t> terms but can be a way of engaging readers turned off by more boring fare – one person’s outrage can be another’s admiration.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78E0E324-A048-AA42-9EA7-5C6B1D81FDA2}" type="slidenum">
              <a:rPr lang="en-US" smtClean="0"/>
              <a:t>10</a:t>
            </a:fld>
            <a:endParaRPr lang="en-US"/>
          </a:p>
        </p:txBody>
      </p:sp>
    </p:spTree>
    <p:extLst>
      <p:ext uri="{BB962C8B-B14F-4D97-AF65-F5344CB8AC3E}">
        <p14:creationId xmlns:p14="http://schemas.microsoft.com/office/powerpoint/2010/main" val="426444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5/21/20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chemeClr val="bg1"/>
                </a:solidFill>
              </a:rPr>
              <a:t>TABLOIDIZATION</a:t>
            </a:r>
            <a:r>
              <a:rPr lang="en-US" sz="3200" dirty="0">
                <a:solidFill>
                  <a:srgbClr val="FFFF00"/>
                </a:solidFill>
              </a:rPr>
              <a:t> </a:t>
            </a:r>
            <a:r>
              <a:rPr lang="en-US" sz="3200" dirty="0">
                <a:solidFill>
                  <a:schemeClr val="bg1"/>
                </a:solidFill>
              </a:rPr>
              <a:t>(ETC.)</a:t>
            </a:r>
          </a:p>
        </p:txBody>
      </p:sp>
      <p:sp>
        <p:nvSpPr>
          <p:cNvPr id="6" name="Text Placeholder 5"/>
          <p:cNvSpPr>
            <a:spLocks noGrp="1"/>
          </p:cNvSpPr>
          <p:nvPr>
            <p:ph type="body" sz="half" idx="2"/>
          </p:nvPr>
        </p:nvSpPr>
        <p:spPr>
          <a:xfrm>
            <a:off x="4722811" y="2777066"/>
            <a:ext cx="6723517" cy="2048933"/>
          </a:xfrm>
        </p:spPr>
        <p:txBody>
          <a:bodyPr>
            <a:normAutofit/>
          </a:bodyPr>
          <a:lstStyle/>
          <a:p>
            <a:r>
              <a:rPr lang="en-US" sz="2800" dirty="0">
                <a:solidFill>
                  <a:schemeClr val="bg1"/>
                </a:solidFill>
              </a:rPr>
              <a:t>DUMBING DOWN OR DEMOCRATISATON?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98" y="660400"/>
            <a:ext cx="4000500" cy="5080000"/>
          </a:xfrm>
          <a:prstGeom prst="rect">
            <a:avLst/>
          </a:prstGeom>
        </p:spPr>
      </p:pic>
      <p:sp>
        <p:nvSpPr>
          <p:cNvPr id="8" name="Picture Placeholder 7"/>
          <p:cNvSpPr>
            <a:spLocks noGrp="1"/>
          </p:cNvSpPr>
          <p:nvPr>
            <p:ph type="pic" idx="1"/>
          </p:nvPr>
        </p:nvSpPr>
        <p:spPr/>
      </p:sp>
      <p:sp>
        <p:nvSpPr>
          <p:cNvPr id="3" name="TextBox 2"/>
          <p:cNvSpPr txBox="1"/>
          <p:nvPr/>
        </p:nvSpPr>
        <p:spPr>
          <a:xfrm>
            <a:off x="4763100" y="4180114"/>
            <a:ext cx="1560042" cy="369332"/>
          </a:xfrm>
          <a:prstGeom prst="rect">
            <a:avLst/>
          </a:prstGeom>
          <a:noFill/>
        </p:spPr>
        <p:txBody>
          <a:bodyPr wrap="none" rtlCol="0">
            <a:spAutoFit/>
          </a:bodyPr>
          <a:lstStyle/>
          <a:p>
            <a:r>
              <a:rPr lang="en-US" dirty="0"/>
              <a:t>COMMS 201</a:t>
            </a:r>
          </a:p>
        </p:txBody>
      </p:sp>
    </p:spTree>
    <p:extLst>
      <p:ext uri="{BB962C8B-B14F-4D97-AF65-F5344CB8AC3E}">
        <p14:creationId xmlns:p14="http://schemas.microsoft.com/office/powerpoint/2010/main" val="52780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8BC8-2522-3146-9E17-C7E0D31ED5F7}"/>
              </a:ext>
            </a:extLst>
          </p:cNvPr>
          <p:cNvSpPr>
            <a:spLocks noGrp="1"/>
          </p:cNvSpPr>
          <p:nvPr>
            <p:ph type="title"/>
          </p:nvPr>
        </p:nvSpPr>
        <p:spPr>
          <a:xfrm>
            <a:off x="615974" y="4951356"/>
            <a:ext cx="8534400" cy="1507067"/>
          </a:xfrm>
        </p:spPr>
        <p:txBody>
          <a:bodyPr/>
          <a:lstStyle/>
          <a:p>
            <a:r>
              <a:rPr lang="en-US" dirty="0"/>
              <a:t>Debates - supporters</a:t>
            </a:r>
          </a:p>
        </p:txBody>
      </p:sp>
      <p:sp>
        <p:nvSpPr>
          <p:cNvPr id="3" name="Content Placeholder 2">
            <a:extLst>
              <a:ext uri="{FF2B5EF4-FFF2-40B4-BE49-F238E27FC236}">
                <a16:creationId xmlns:a16="http://schemas.microsoft.com/office/drawing/2014/main" id="{73E2D21F-8FF6-554C-BBA8-D3B229A17F88}"/>
              </a:ext>
            </a:extLst>
          </p:cNvPr>
          <p:cNvSpPr>
            <a:spLocks noGrp="1"/>
          </p:cNvSpPr>
          <p:nvPr>
            <p:ph sz="half" idx="1"/>
          </p:nvPr>
        </p:nvSpPr>
        <p:spPr>
          <a:xfrm>
            <a:off x="506790" y="1040642"/>
            <a:ext cx="4937655" cy="4026033"/>
          </a:xfrm>
        </p:spPr>
        <p:txBody>
          <a:bodyPr>
            <a:normAutofit fontScale="92500" lnSpcReduction="10000"/>
          </a:bodyPr>
          <a:lstStyle/>
          <a:p>
            <a:r>
              <a:rPr lang="en-GB" dirty="0">
                <a:solidFill>
                  <a:schemeClr val="bg1"/>
                </a:solidFill>
              </a:rPr>
              <a:t>Yesterday’s ‘tabloid’ can now be seen as fresh </a:t>
            </a:r>
            <a:r>
              <a:rPr lang="en-GB">
                <a:solidFill>
                  <a:schemeClr val="bg1"/>
                </a:solidFill>
              </a:rPr>
              <a:t>and new - </a:t>
            </a:r>
            <a:endParaRPr lang="en-GB" dirty="0">
              <a:solidFill>
                <a:schemeClr val="bg1"/>
              </a:solidFill>
            </a:endParaRPr>
          </a:p>
          <a:p>
            <a:r>
              <a:rPr lang="en-GB" dirty="0">
                <a:solidFill>
                  <a:schemeClr val="bg1"/>
                </a:solidFill>
              </a:rPr>
              <a:t>Greater accessibility - can loosen elite controls</a:t>
            </a:r>
          </a:p>
          <a:p>
            <a:r>
              <a:rPr lang="en-GB" dirty="0">
                <a:solidFill>
                  <a:schemeClr val="bg1"/>
                </a:solidFill>
              </a:rPr>
              <a:t>Personal stories can make news more effective and accessible</a:t>
            </a:r>
          </a:p>
          <a:p>
            <a:r>
              <a:rPr lang="en-GB" dirty="0">
                <a:solidFill>
                  <a:schemeClr val="bg1"/>
                </a:solidFill>
              </a:rPr>
              <a:t>Mainstream news has also failed to inform and engage readers/viewers</a:t>
            </a:r>
          </a:p>
          <a:p>
            <a:endParaRPr lang="en-US" dirty="0"/>
          </a:p>
        </p:txBody>
      </p:sp>
      <p:sp>
        <p:nvSpPr>
          <p:cNvPr id="4" name="Content Placeholder 3">
            <a:extLst>
              <a:ext uri="{FF2B5EF4-FFF2-40B4-BE49-F238E27FC236}">
                <a16:creationId xmlns:a16="http://schemas.microsoft.com/office/drawing/2014/main" id="{2CC7DD4B-EA70-1947-A687-14F5CBB5B716}"/>
              </a:ext>
            </a:extLst>
          </p:cNvPr>
          <p:cNvSpPr>
            <a:spLocks noGrp="1"/>
          </p:cNvSpPr>
          <p:nvPr>
            <p:ph sz="half" idx="2"/>
          </p:nvPr>
        </p:nvSpPr>
        <p:spPr>
          <a:xfrm>
            <a:off x="5944610" y="685801"/>
            <a:ext cx="5587748" cy="4732360"/>
          </a:xfrm>
        </p:spPr>
        <p:txBody>
          <a:bodyPr>
            <a:normAutofit fontScale="92500" lnSpcReduction="10000"/>
          </a:bodyPr>
          <a:lstStyle/>
          <a:p>
            <a:pPr marL="0" indent="0">
              <a:buNone/>
            </a:pPr>
            <a:r>
              <a:rPr lang="en-GB" dirty="0">
                <a:solidFill>
                  <a:schemeClr val="bg1"/>
                </a:solidFill>
              </a:rPr>
              <a:t>“Expanding and democratising the public sphere – that is reaching people that may not otherwise read the news”  (</a:t>
            </a:r>
            <a:r>
              <a:rPr lang="en-GB" dirty="0" err="1">
                <a:solidFill>
                  <a:schemeClr val="bg1"/>
                </a:solidFill>
              </a:rPr>
              <a:t>Brants</a:t>
            </a:r>
            <a:r>
              <a:rPr lang="en-GB" dirty="0">
                <a:solidFill>
                  <a:schemeClr val="bg1"/>
                </a:solidFill>
              </a:rPr>
              <a:t> 1998)</a:t>
            </a:r>
            <a:br>
              <a:rPr lang="en-GB" dirty="0">
                <a:solidFill>
                  <a:schemeClr val="bg1"/>
                </a:solidFill>
              </a:rPr>
            </a:br>
            <a:endParaRPr lang="en-GB" dirty="0">
              <a:solidFill>
                <a:schemeClr val="bg1"/>
              </a:solidFill>
            </a:endParaRPr>
          </a:p>
          <a:p>
            <a:pPr marL="0" indent="0">
              <a:buNone/>
            </a:pPr>
            <a:r>
              <a:rPr lang="en-GB" dirty="0">
                <a:solidFill>
                  <a:schemeClr val="bg1"/>
                </a:solidFill>
              </a:rPr>
              <a:t>“Dramatic framing does attract viewers who might otherwise ignore newscasts, it increases their emotional involvement with significant political issues, and it stimulates them to care and think about these issues” (Graber 1994)</a:t>
            </a:r>
            <a:br>
              <a:rPr lang="en-GB" dirty="0">
                <a:solidFill>
                  <a:schemeClr val="bg1"/>
                </a:solidFill>
              </a:rPr>
            </a:br>
            <a:endParaRPr lang="en-GB" dirty="0">
              <a:solidFill>
                <a:schemeClr val="bg1"/>
              </a:solidFill>
            </a:endParaRPr>
          </a:p>
          <a:p>
            <a:pPr marL="0" indent="0">
              <a:buNone/>
            </a:pPr>
            <a:r>
              <a:rPr lang="en-GB" dirty="0">
                <a:solidFill>
                  <a:schemeClr val="bg1"/>
                </a:solidFill>
              </a:rPr>
              <a:t>“Has an emotional appeal and represents the human impulse” (Bourdieu 1994; Gitlin 2002) </a:t>
            </a:r>
            <a:br>
              <a:rPr lang="en-GB" dirty="0">
                <a:solidFill>
                  <a:schemeClr val="bg1"/>
                </a:solidFill>
              </a:rPr>
            </a:br>
            <a:endParaRPr lang="en-GB" dirty="0">
              <a:solidFill>
                <a:schemeClr val="bg1"/>
              </a:solidFill>
            </a:endParaRPr>
          </a:p>
          <a:p>
            <a:pPr marL="0" indent="0">
              <a:buNone/>
            </a:pPr>
            <a:r>
              <a:rPr lang="en-GB" dirty="0">
                <a:solidFill>
                  <a:schemeClr val="bg1"/>
                </a:solidFill>
              </a:rPr>
              <a:t>“Critics are elitist and pessimistic and idealize mainstream news and media” (Hartley 1999)</a:t>
            </a:r>
            <a:endParaRPr lang="en-US" dirty="0"/>
          </a:p>
        </p:txBody>
      </p:sp>
    </p:spTree>
    <p:extLst>
      <p:ext uri="{BB962C8B-B14F-4D97-AF65-F5344CB8AC3E}">
        <p14:creationId xmlns:p14="http://schemas.microsoft.com/office/powerpoint/2010/main" val="122369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86176D-13A7-7243-AA9D-7D3066D6A438}"/>
              </a:ext>
            </a:extLst>
          </p:cNvPr>
          <p:cNvSpPr>
            <a:spLocks noGrp="1"/>
          </p:cNvSpPr>
          <p:nvPr>
            <p:ph type="title"/>
          </p:nvPr>
        </p:nvSpPr>
        <p:spPr>
          <a:xfrm>
            <a:off x="684212" y="4487332"/>
            <a:ext cx="10058400" cy="1507067"/>
          </a:xfrm>
        </p:spPr>
        <p:txBody>
          <a:bodyPr/>
          <a:lstStyle/>
          <a:p>
            <a:r>
              <a:rPr lang="en-US" dirty="0"/>
              <a:t>Erosion of fourth estate ’ideals’</a:t>
            </a:r>
          </a:p>
        </p:txBody>
      </p:sp>
      <p:sp>
        <p:nvSpPr>
          <p:cNvPr id="6" name="Content Placeholder 5">
            <a:extLst>
              <a:ext uri="{FF2B5EF4-FFF2-40B4-BE49-F238E27FC236}">
                <a16:creationId xmlns:a16="http://schemas.microsoft.com/office/drawing/2014/main" id="{C967F42F-E2D1-7E4E-BFCA-E1B73195FC0B}"/>
              </a:ext>
            </a:extLst>
          </p:cNvPr>
          <p:cNvSpPr>
            <a:spLocks noGrp="1"/>
          </p:cNvSpPr>
          <p:nvPr>
            <p:ph sz="half" idx="1"/>
          </p:nvPr>
        </p:nvSpPr>
        <p:spPr/>
        <p:txBody>
          <a:bodyPr>
            <a:normAutofit/>
          </a:bodyPr>
          <a:lstStyle/>
          <a:p>
            <a:pPr marL="0" indent="0">
              <a:buNone/>
            </a:pPr>
            <a:r>
              <a:rPr lang="en-US" b="1" dirty="0">
                <a:solidFill>
                  <a:schemeClr val="bg1"/>
                </a:solidFill>
              </a:rPr>
              <a:t>IDEAL</a:t>
            </a:r>
          </a:p>
          <a:p>
            <a:pPr marL="342900" indent="-342900">
              <a:buFont typeface="Arial"/>
              <a:buChar char="•"/>
            </a:pPr>
            <a:r>
              <a:rPr lang="en-US" b="1" dirty="0">
                <a:solidFill>
                  <a:schemeClr val="bg1"/>
                </a:solidFill>
              </a:rPr>
              <a:t>Watchdog, investigating Government claims and those of the powerful in society</a:t>
            </a:r>
          </a:p>
          <a:p>
            <a:pPr marL="342900" indent="-342900">
              <a:buFont typeface="Arial"/>
              <a:buChar char="•"/>
            </a:pPr>
            <a:r>
              <a:rPr lang="en-US" b="1" dirty="0">
                <a:solidFill>
                  <a:schemeClr val="bg1"/>
                </a:solidFill>
              </a:rPr>
              <a:t>Providing accurate, independent, verifiable, and objective reporting</a:t>
            </a:r>
          </a:p>
          <a:p>
            <a:endParaRPr lang="en-US" dirty="0"/>
          </a:p>
        </p:txBody>
      </p:sp>
      <p:sp>
        <p:nvSpPr>
          <p:cNvPr id="7" name="Content Placeholder 6">
            <a:extLst>
              <a:ext uri="{FF2B5EF4-FFF2-40B4-BE49-F238E27FC236}">
                <a16:creationId xmlns:a16="http://schemas.microsoft.com/office/drawing/2014/main" id="{8CEA041E-8D52-5041-ABB8-57CED81E1AAF}"/>
              </a:ext>
            </a:extLst>
          </p:cNvPr>
          <p:cNvSpPr>
            <a:spLocks noGrp="1"/>
          </p:cNvSpPr>
          <p:nvPr>
            <p:ph sz="half" idx="2"/>
          </p:nvPr>
        </p:nvSpPr>
        <p:spPr>
          <a:xfrm>
            <a:off x="5808133" y="391887"/>
            <a:ext cx="4934479" cy="3615266"/>
          </a:xfrm>
        </p:spPr>
        <p:txBody>
          <a:bodyPr>
            <a:normAutofit/>
          </a:bodyPr>
          <a:lstStyle/>
          <a:p>
            <a:pPr marL="457200" lvl="1" indent="0">
              <a:buNone/>
            </a:pPr>
            <a:endParaRPr lang="en-US" b="1" dirty="0">
              <a:solidFill>
                <a:schemeClr val="bg1"/>
              </a:solidFill>
            </a:endParaRPr>
          </a:p>
          <a:p>
            <a:pPr marL="457200" lvl="1" indent="0">
              <a:buNone/>
            </a:pPr>
            <a:r>
              <a:rPr lang="en-US" b="1" dirty="0">
                <a:solidFill>
                  <a:schemeClr val="bg1"/>
                </a:solidFill>
              </a:rPr>
              <a:t>REAL</a:t>
            </a:r>
          </a:p>
          <a:p>
            <a:pPr lvl="1"/>
            <a:r>
              <a:rPr lang="en-US" sz="2000" dirty="0">
                <a:solidFill>
                  <a:schemeClr val="bg1"/>
                </a:solidFill>
              </a:rPr>
              <a:t>Concentration of ownership</a:t>
            </a:r>
          </a:p>
          <a:p>
            <a:pPr lvl="1"/>
            <a:r>
              <a:rPr lang="en-US" sz="2000" dirty="0">
                <a:solidFill>
                  <a:schemeClr val="bg1"/>
                </a:solidFill>
              </a:rPr>
              <a:t>Non-media conglomerates</a:t>
            </a:r>
          </a:p>
          <a:p>
            <a:pPr lvl="1"/>
            <a:r>
              <a:rPr lang="en-US" sz="2000" b="1" dirty="0">
                <a:solidFill>
                  <a:schemeClr val="bg1"/>
                </a:solidFill>
              </a:rPr>
              <a:t>‘Dumbing down’ and commercialization</a:t>
            </a:r>
          </a:p>
          <a:p>
            <a:endParaRPr lang="en-US" dirty="0"/>
          </a:p>
        </p:txBody>
      </p:sp>
    </p:spTree>
    <p:extLst>
      <p:ext uri="{BB962C8B-B14F-4D97-AF65-F5344CB8AC3E}">
        <p14:creationId xmlns:p14="http://schemas.microsoft.com/office/powerpoint/2010/main" val="414247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2658532"/>
            <a:ext cx="5050971" cy="1507067"/>
          </a:xfrm>
        </p:spPr>
        <p:txBody>
          <a:bodyPr>
            <a:normAutofit fontScale="90000"/>
          </a:bodyPr>
          <a:lstStyle/>
          <a:p>
            <a:r>
              <a:rPr lang="en-US" dirty="0"/>
              <a:t>Tension between tabloid and ‘real’ NEWS!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67241" y="685800"/>
            <a:ext cx="4799429" cy="5943599"/>
          </a:xfrm>
        </p:spPr>
      </p:pic>
      <p:sp>
        <p:nvSpPr>
          <p:cNvPr id="4" name="Content Placeholder 3"/>
          <p:cNvSpPr>
            <a:spLocks noGrp="1"/>
          </p:cNvSpPr>
          <p:nvPr>
            <p:ph sz="half" idx="2"/>
          </p:nvPr>
        </p:nvSpPr>
        <p:spPr>
          <a:xfrm>
            <a:off x="5889776" y="550333"/>
            <a:ext cx="4934479" cy="3615266"/>
          </a:xfrm>
        </p:spPr>
        <p:txBody>
          <a:bodyPr/>
          <a:lstStyle/>
          <a:p>
            <a:endParaRPr lang="en-US" dirty="0"/>
          </a:p>
        </p:txBody>
      </p:sp>
    </p:spTree>
    <p:extLst>
      <p:ext uri="{BB962C8B-B14F-4D97-AF65-F5344CB8AC3E}">
        <p14:creationId xmlns:p14="http://schemas.microsoft.com/office/powerpoint/2010/main" val="48914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200145"/>
            <a:ext cx="11527253" cy="1507067"/>
          </a:xfrm>
        </p:spPr>
        <p:txBody>
          <a:bodyPr>
            <a:normAutofit/>
          </a:bodyPr>
          <a:lstStyle/>
          <a:p>
            <a:r>
              <a:rPr lang="en-US" dirty="0"/>
              <a:t>The dumbing down of news: </a:t>
            </a:r>
            <a:r>
              <a:rPr lang="en-US" dirty="0">
                <a:solidFill>
                  <a:srgbClr val="FFFF00"/>
                </a:solidFill>
              </a:rPr>
              <a:t>range of terms</a:t>
            </a:r>
          </a:p>
        </p:txBody>
      </p:sp>
      <p:sp>
        <p:nvSpPr>
          <p:cNvPr id="3" name="Content Placeholder 2"/>
          <p:cNvSpPr>
            <a:spLocks noGrp="1"/>
          </p:cNvSpPr>
          <p:nvPr>
            <p:ph idx="1"/>
          </p:nvPr>
        </p:nvSpPr>
        <p:spPr>
          <a:xfrm>
            <a:off x="474349" y="1707212"/>
            <a:ext cx="4456880" cy="3517931"/>
          </a:xfrm>
        </p:spPr>
        <p:txBody>
          <a:bodyPr>
            <a:normAutofit fontScale="70000" lnSpcReduction="20000"/>
          </a:bodyPr>
          <a:lstStyle/>
          <a:p>
            <a:r>
              <a:rPr lang="en-GB" sz="3200" dirty="0">
                <a:solidFill>
                  <a:schemeClr val="bg1"/>
                </a:solidFill>
              </a:rPr>
              <a:t>Tabloidization (Bird 2009)</a:t>
            </a:r>
          </a:p>
          <a:p>
            <a:r>
              <a:rPr lang="en-GB" sz="3200" dirty="0" err="1">
                <a:solidFill>
                  <a:schemeClr val="bg1"/>
                </a:solidFill>
              </a:rPr>
              <a:t>Celebrification</a:t>
            </a:r>
            <a:r>
              <a:rPr lang="en-GB" sz="3200" dirty="0">
                <a:solidFill>
                  <a:schemeClr val="bg1"/>
                </a:solidFill>
              </a:rPr>
              <a:t> (Turner 2015)</a:t>
            </a:r>
          </a:p>
          <a:p>
            <a:r>
              <a:rPr lang="en-GB" sz="3200" dirty="0" err="1">
                <a:solidFill>
                  <a:schemeClr val="bg1"/>
                </a:solidFill>
              </a:rPr>
              <a:t>Militainment</a:t>
            </a:r>
            <a:r>
              <a:rPr lang="en-GB" sz="3200" dirty="0">
                <a:solidFill>
                  <a:schemeClr val="bg1"/>
                </a:solidFill>
              </a:rPr>
              <a:t> (Stahl 2010)</a:t>
            </a:r>
          </a:p>
          <a:p>
            <a:r>
              <a:rPr lang="en-GB" sz="3200" dirty="0" err="1">
                <a:solidFill>
                  <a:schemeClr val="bg1"/>
                </a:solidFill>
              </a:rPr>
              <a:t>Politainment</a:t>
            </a:r>
            <a:r>
              <a:rPr lang="en-GB" sz="3200" dirty="0">
                <a:solidFill>
                  <a:schemeClr val="bg1"/>
                </a:solidFill>
              </a:rPr>
              <a:t> (Schultz 2012)</a:t>
            </a:r>
          </a:p>
          <a:p>
            <a:r>
              <a:rPr lang="en-GB" sz="3200" dirty="0">
                <a:solidFill>
                  <a:schemeClr val="bg1"/>
                </a:solidFill>
              </a:rPr>
              <a:t>Infotainment (</a:t>
            </a:r>
            <a:r>
              <a:rPr lang="en-GB" sz="3200" dirty="0" err="1">
                <a:solidFill>
                  <a:schemeClr val="bg1"/>
                </a:solidFill>
              </a:rPr>
              <a:t>Thussu</a:t>
            </a:r>
            <a:r>
              <a:rPr lang="en-GB" sz="3200" dirty="0">
                <a:solidFill>
                  <a:schemeClr val="bg1"/>
                </a:solidFill>
              </a:rPr>
              <a:t> 2007)</a:t>
            </a:r>
          </a:p>
          <a:p>
            <a:r>
              <a:rPr lang="en-GB" sz="3200" dirty="0">
                <a:solidFill>
                  <a:schemeClr val="bg1"/>
                </a:solidFill>
              </a:rPr>
              <a:t>Sensationalism (Kitsch 2009)</a:t>
            </a:r>
          </a:p>
          <a:p>
            <a:r>
              <a:rPr lang="en-GB" sz="3200" dirty="0">
                <a:solidFill>
                  <a:schemeClr val="bg1"/>
                </a:solidFill>
              </a:rPr>
              <a:t>Popularization (</a:t>
            </a:r>
            <a:r>
              <a:rPr lang="en-GB" sz="3200" dirty="0" err="1">
                <a:solidFill>
                  <a:schemeClr val="bg1"/>
                </a:solidFill>
              </a:rPr>
              <a:t>Gans</a:t>
            </a:r>
            <a:r>
              <a:rPr lang="en-GB" sz="3200" dirty="0">
                <a:solidFill>
                  <a:schemeClr val="bg1"/>
                </a:solidFill>
              </a:rPr>
              <a:t> 2009)</a:t>
            </a:r>
          </a:p>
          <a:p>
            <a:endParaRPr lang="en-US" dirty="0"/>
          </a:p>
        </p:txBody>
      </p:sp>
      <p:pic>
        <p:nvPicPr>
          <p:cNvPr id="6" name="Picture 5"/>
          <p:cNvPicPr>
            <a:picLocks noChangeAspect="1"/>
          </p:cNvPicPr>
          <p:nvPr/>
        </p:nvPicPr>
        <p:blipFill>
          <a:blip r:embed="rId3"/>
          <a:stretch>
            <a:fillRect/>
          </a:stretch>
        </p:blipFill>
        <p:spPr>
          <a:xfrm>
            <a:off x="8656155" y="1467049"/>
            <a:ext cx="2252625" cy="3505846"/>
          </a:xfrm>
          <a:prstGeom prst="rect">
            <a:avLst/>
          </a:prstGeom>
        </p:spPr>
      </p:pic>
      <p:pic>
        <p:nvPicPr>
          <p:cNvPr id="8" name="Picture 7"/>
          <p:cNvPicPr>
            <a:picLocks noChangeAspect="1"/>
          </p:cNvPicPr>
          <p:nvPr/>
        </p:nvPicPr>
        <p:blipFill>
          <a:blip r:embed="rId4"/>
          <a:stretch>
            <a:fillRect/>
          </a:stretch>
        </p:blipFill>
        <p:spPr>
          <a:xfrm>
            <a:off x="5326422" y="1518157"/>
            <a:ext cx="2821534" cy="3403631"/>
          </a:xfrm>
          <a:prstGeom prst="rect">
            <a:avLst/>
          </a:prstGeom>
        </p:spPr>
      </p:pic>
      <p:sp>
        <p:nvSpPr>
          <p:cNvPr id="4" name="TextBox 3">
            <a:extLst>
              <a:ext uri="{FF2B5EF4-FFF2-40B4-BE49-F238E27FC236}">
                <a16:creationId xmlns:a16="http://schemas.microsoft.com/office/drawing/2014/main" id="{9FBF989B-CAAB-BB4F-9B06-2FA0E87C1644}"/>
              </a:ext>
            </a:extLst>
          </p:cNvPr>
          <p:cNvSpPr txBox="1"/>
          <p:nvPr/>
        </p:nvSpPr>
        <p:spPr>
          <a:xfrm>
            <a:off x="739751" y="5681272"/>
            <a:ext cx="3926075" cy="369332"/>
          </a:xfrm>
          <a:prstGeom prst="rect">
            <a:avLst/>
          </a:prstGeom>
          <a:noFill/>
        </p:spPr>
        <p:txBody>
          <a:bodyPr wrap="none" rtlCol="0">
            <a:spAutoFit/>
          </a:bodyPr>
          <a:lstStyle/>
          <a:p>
            <a:r>
              <a:rPr lang="en-US" dirty="0"/>
              <a:t>Composite or portmanteau terms</a:t>
            </a:r>
          </a:p>
        </p:txBody>
      </p:sp>
    </p:spTree>
    <p:extLst>
      <p:ext uri="{BB962C8B-B14F-4D97-AF65-F5344CB8AC3E}">
        <p14:creationId xmlns:p14="http://schemas.microsoft.com/office/powerpoint/2010/main" val="7882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90" y="5131910"/>
            <a:ext cx="8933317" cy="1178682"/>
          </a:xfrm>
        </p:spPr>
        <p:txBody>
          <a:bodyPr>
            <a:normAutofit/>
          </a:bodyPr>
          <a:lstStyle/>
          <a:p>
            <a:r>
              <a:rPr lang="en-US" dirty="0"/>
              <a:t>1. Tabloid News and </a:t>
            </a:r>
            <a:r>
              <a:rPr lang="en-US" dirty="0" err="1"/>
              <a:t>tabloidizaton</a:t>
            </a:r>
            <a:endParaRPr lang="en-US" dirty="0"/>
          </a:p>
        </p:txBody>
      </p:sp>
      <p:sp>
        <p:nvSpPr>
          <p:cNvPr id="3" name="Content Placeholder 2"/>
          <p:cNvSpPr>
            <a:spLocks noGrp="1"/>
          </p:cNvSpPr>
          <p:nvPr>
            <p:ph sz="half" idx="1"/>
          </p:nvPr>
        </p:nvSpPr>
        <p:spPr>
          <a:xfrm>
            <a:off x="684211" y="685800"/>
            <a:ext cx="6239103" cy="3615267"/>
          </a:xfrm>
        </p:spPr>
        <p:txBody>
          <a:bodyPr>
            <a:normAutofit/>
          </a:bodyPr>
          <a:lstStyle/>
          <a:p>
            <a:r>
              <a:rPr lang="en-GB" dirty="0">
                <a:solidFill>
                  <a:schemeClr val="bg1"/>
                </a:solidFill>
              </a:rPr>
              <a:t>‘Tabloid’ refers to newspaper size, Tabloid vs. Broadsheet</a:t>
            </a:r>
          </a:p>
          <a:p>
            <a:r>
              <a:rPr lang="en-GB" dirty="0">
                <a:solidFill>
                  <a:schemeClr val="bg1"/>
                </a:solidFill>
              </a:rPr>
              <a:t>Stylistic and content changes that apparently represent a decline in journalistic standards</a:t>
            </a:r>
          </a:p>
          <a:p>
            <a:r>
              <a:rPr lang="en-GB" dirty="0">
                <a:solidFill>
                  <a:schemeClr val="bg1"/>
                </a:solidFill>
              </a:rPr>
              <a:t>Formulaic, colourful. Appealing to base instincts and public demand for sensationalism </a:t>
            </a:r>
          </a:p>
          <a:p>
            <a:r>
              <a:rPr lang="en-GB" dirty="0">
                <a:solidFill>
                  <a:schemeClr val="bg1"/>
                </a:solidFill>
              </a:rPr>
              <a:t>Dedicated to celebrity, human interest, advice: mix of news, entertainment, sport, heavy illustrated</a:t>
            </a:r>
          </a:p>
          <a:p>
            <a:endParaRPr lang="en-US" dirty="0"/>
          </a:p>
        </p:txBody>
      </p:sp>
      <p:pic>
        <p:nvPicPr>
          <p:cNvPr id="5" name="Picture 4"/>
          <p:cNvPicPr>
            <a:picLocks noChangeAspect="1"/>
          </p:cNvPicPr>
          <p:nvPr/>
        </p:nvPicPr>
        <p:blipFill>
          <a:blip r:embed="rId3"/>
          <a:stretch>
            <a:fillRect/>
          </a:stretch>
        </p:blipFill>
        <p:spPr>
          <a:xfrm>
            <a:off x="7420542" y="902973"/>
            <a:ext cx="3813515" cy="3813515"/>
          </a:xfrm>
          <a:prstGeom prst="rect">
            <a:avLst/>
          </a:prstGeom>
        </p:spPr>
      </p:pic>
    </p:spTree>
    <p:extLst>
      <p:ext uri="{BB962C8B-B14F-4D97-AF65-F5344CB8AC3E}">
        <p14:creationId xmlns:p14="http://schemas.microsoft.com/office/powerpoint/2010/main" val="192425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2" y="4487332"/>
            <a:ext cx="8534740" cy="1507067"/>
          </a:xfrm>
        </p:spPr>
        <p:txBody>
          <a:bodyPr/>
          <a:lstStyle/>
          <a:p>
            <a:r>
              <a:rPr lang="en-US" dirty="0"/>
              <a:t>TABLOID NEWS and tabloidization</a:t>
            </a:r>
          </a:p>
        </p:txBody>
      </p:sp>
      <p:sp>
        <p:nvSpPr>
          <p:cNvPr id="6" name="Text Placeholder 5"/>
          <p:cNvSpPr>
            <a:spLocks noGrp="1"/>
          </p:cNvSpPr>
          <p:nvPr>
            <p:ph type="body" idx="1"/>
          </p:nvPr>
        </p:nvSpPr>
        <p:spPr/>
        <p:txBody>
          <a:bodyPr/>
          <a:lstStyle/>
          <a:p>
            <a:r>
              <a:rPr lang="en-US" dirty="0"/>
              <a:t>STYLE</a:t>
            </a:r>
          </a:p>
        </p:txBody>
      </p:sp>
      <p:sp>
        <p:nvSpPr>
          <p:cNvPr id="3" name="Content Placeholder 2"/>
          <p:cNvSpPr>
            <a:spLocks noGrp="1"/>
          </p:cNvSpPr>
          <p:nvPr>
            <p:ph sz="half" idx="2"/>
          </p:nvPr>
        </p:nvSpPr>
        <p:spPr/>
        <p:txBody>
          <a:bodyPr/>
          <a:lstStyle/>
          <a:p>
            <a:r>
              <a:rPr lang="en-GB" dirty="0">
                <a:solidFill>
                  <a:schemeClr val="bg1"/>
                </a:solidFill>
              </a:rPr>
              <a:t>Short punchy sentences</a:t>
            </a:r>
          </a:p>
          <a:p>
            <a:r>
              <a:rPr lang="en-GB" dirty="0">
                <a:solidFill>
                  <a:schemeClr val="bg1"/>
                </a:solidFill>
              </a:rPr>
              <a:t>Narrative rather than analysis</a:t>
            </a:r>
          </a:p>
          <a:p>
            <a:r>
              <a:rPr lang="en-GB" dirty="0">
                <a:solidFill>
                  <a:schemeClr val="bg1"/>
                </a:solidFill>
              </a:rPr>
              <a:t>Use of personal stories</a:t>
            </a:r>
          </a:p>
          <a:p>
            <a:r>
              <a:rPr lang="en-GB" dirty="0">
                <a:solidFill>
                  <a:schemeClr val="bg1"/>
                </a:solidFill>
              </a:rPr>
              <a:t>Dependency on visuals</a:t>
            </a:r>
          </a:p>
          <a:p>
            <a:endParaRPr lang="en-US" dirty="0"/>
          </a:p>
        </p:txBody>
      </p:sp>
      <p:sp>
        <p:nvSpPr>
          <p:cNvPr id="7" name="Text Placeholder 6"/>
          <p:cNvSpPr>
            <a:spLocks noGrp="1"/>
          </p:cNvSpPr>
          <p:nvPr>
            <p:ph type="body" sz="quarter" idx="3"/>
          </p:nvPr>
        </p:nvSpPr>
        <p:spPr/>
        <p:txBody>
          <a:bodyPr/>
          <a:lstStyle/>
          <a:p>
            <a:r>
              <a:rPr lang="en-US" dirty="0"/>
              <a:t>CONTENT</a:t>
            </a:r>
          </a:p>
        </p:txBody>
      </p:sp>
      <p:sp>
        <p:nvSpPr>
          <p:cNvPr id="8" name="Content Placeholder 7"/>
          <p:cNvSpPr>
            <a:spLocks noGrp="1"/>
          </p:cNvSpPr>
          <p:nvPr>
            <p:ph sz="quarter" idx="4"/>
          </p:nvPr>
        </p:nvSpPr>
        <p:spPr/>
        <p:txBody>
          <a:bodyPr>
            <a:normAutofit/>
          </a:bodyPr>
          <a:lstStyle/>
          <a:p>
            <a:r>
              <a:rPr lang="en-GB" dirty="0">
                <a:solidFill>
                  <a:schemeClr val="bg1"/>
                </a:solidFill>
              </a:rPr>
              <a:t>Increasing ‘trivialization’</a:t>
            </a:r>
          </a:p>
          <a:p>
            <a:r>
              <a:rPr lang="en-GB" dirty="0">
                <a:solidFill>
                  <a:schemeClr val="bg1"/>
                </a:solidFill>
              </a:rPr>
              <a:t>Celebrity news and gossip</a:t>
            </a:r>
          </a:p>
          <a:p>
            <a:r>
              <a:rPr lang="en-GB" dirty="0">
                <a:solidFill>
                  <a:schemeClr val="bg1"/>
                </a:solidFill>
              </a:rPr>
              <a:t>Human interest stories</a:t>
            </a:r>
          </a:p>
          <a:p>
            <a:r>
              <a:rPr lang="en-GB" dirty="0">
                <a:solidFill>
                  <a:schemeClr val="bg1"/>
                </a:solidFill>
              </a:rPr>
              <a:t>Covers political debate as personality driven ‘horse races’</a:t>
            </a:r>
            <a:endParaRPr lang="en-US" dirty="0"/>
          </a:p>
        </p:txBody>
      </p:sp>
    </p:spTree>
    <p:extLst>
      <p:ext uri="{BB962C8B-B14F-4D97-AF65-F5344CB8AC3E}">
        <p14:creationId xmlns:p14="http://schemas.microsoft.com/office/powerpoint/2010/main" val="102762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18298" y="319661"/>
            <a:ext cx="4090004" cy="5220408"/>
          </a:xfrm>
          <a:prstGeom prst="rect">
            <a:avLst/>
          </a:prstGeom>
        </p:spPr>
      </p:pic>
      <p:pic>
        <p:nvPicPr>
          <p:cNvPr id="5" name="Picture 4"/>
          <p:cNvPicPr>
            <a:picLocks noChangeAspect="1"/>
          </p:cNvPicPr>
          <p:nvPr/>
        </p:nvPicPr>
        <p:blipFill>
          <a:blip r:embed="rId4"/>
          <a:stretch>
            <a:fillRect/>
          </a:stretch>
        </p:blipFill>
        <p:spPr>
          <a:xfrm>
            <a:off x="555171" y="319661"/>
            <a:ext cx="4091780" cy="5223550"/>
          </a:xfrm>
          <a:prstGeom prst="rect">
            <a:avLst/>
          </a:prstGeom>
        </p:spPr>
      </p:pic>
      <p:sp>
        <p:nvSpPr>
          <p:cNvPr id="7" name="Title 6"/>
          <p:cNvSpPr>
            <a:spLocks noGrp="1"/>
          </p:cNvSpPr>
          <p:nvPr>
            <p:ph type="title"/>
          </p:nvPr>
        </p:nvSpPr>
        <p:spPr>
          <a:xfrm>
            <a:off x="542090" y="5398377"/>
            <a:ext cx="11152415" cy="1012863"/>
          </a:xfrm>
        </p:spPr>
        <p:txBody>
          <a:bodyPr/>
          <a:lstStyle/>
          <a:p>
            <a:r>
              <a:rPr lang="en-US" dirty="0"/>
              <a:t>TABLOID-IZATION </a:t>
            </a:r>
            <a:r>
              <a:rPr lang="mr-IN" dirty="0"/>
              <a:t>–</a:t>
            </a:r>
            <a:r>
              <a:rPr lang="en-US" dirty="0"/>
              <a:t> SHIFT FROM ‘REAL’ TO TABLOID </a:t>
            </a:r>
          </a:p>
        </p:txBody>
      </p:sp>
    </p:spTree>
    <p:extLst>
      <p:ext uri="{BB962C8B-B14F-4D97-AF65-F5344CB8AC3E}">
        <p14:creationId xmlns:p14="http://schemas.microsoft.com/office/powerpoint/2010/main" val="87808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08" y="4592263"/>
            <a:ext cx="10255931" cy="1507067"/>
          </a:xfrm>
        </p:spPr>
        <p:txBody>
          <a:bodyPr/>
          <a:lstStyle/>
          <a:p>
            <a:r>
              <a:rPr lang="en-US" dirty="0"/>
              <a:t>Tabloidization - TENSIONS AND DEBATE</a:t>
            </a:r>
          </a:p>
        </p:txBody>
      </p:sp>
      <p:sp>
        <p:nvSpPr>
          <p:cNvPr id="3" name="Content Placeholder 2"/>
          <p:cNvSpPr>
            <a:spLocks noGrp="1"/>
          </p:cNvSpPr>
          <p:nvPr>
            <p:ph sz="half" idx="2"/>
          </p:nvPr>
        </p:nvSpPr>
        <p:spPr>
          <a:xfrm>
            <a:off x="2061146" y="1690925"/>
            <a:ext cx="7490798" cy="3030538"/>
          </a:xfrm>
        </p:spPr>
        <p:txBody>
          <a:bodyPr>
            <a:normAutofit/>
          </a:bodyPr>
          <a:lstStyle/>
          <a:p>
            <a:r>
              <a:rPr lang="en-US" dirty="0">
                <a:latin typeface="Arial" panose="020B0604020202020204" pitchFamily="34" charset="0"/>
                <a:cs typeface="Arial" panose="020B0604020202020204" pitchFamily="34" charset="0"/>
              </a:rPr>
              <a:t>“</a:t>
            </a:r>
            <a:r>
              <a:rPr lang="en-US" sz="2800" dirty="0">
                <a:solidFill>
                  <a:schemeClr val="bg1"/>
                </a:solidFill>
                <a:latin typeface="Arial" panose="020B0604020202020204" pitchFamily="34" charset="0"/>
                <a:cs typeface="Arial" panose="020B0604020202020204" pitchFamily="34" charset="0"/>
              </a:rPr>
              <a:t>The tension between tabloids as representing the legitimate desires and voice of the people or a vulgarization of public discourse has been at the heart of the debate” Elizabeth Bird, ‘</a:t>
            </a:r>
            <a:r>
              <a:rPr lang="en-US" sz="2800" i="1" dirty="0">
                <a:solidFill>
                  <a:schemeClr val="bg1"/>
                </a:solidFill>
                <a:latin typeface="Arial" panose="020B0604020202020204" pitchFamily="34" charset="0"/>
                <a:cs typeface="Arial" panose="020B0604020202020204" pitchFamily="34" charset="0"/>
              </a:rPr>
              <a:t>Tabloidization’ </a:t>
            </a:r>
            <a:r>
              <a:rPr lang="en-US" sz="2800" dirty="0">
                <a:solidFill>
                  <a:schemeClr val="bg1"/>
                </a:solidFill>
                <a:latin typeface="Arial" panose="020B0604020202020204" pitchFamily="34" charset="0"/>
                <a:cs typeface="Arial" panose="020B0604020202020204" pitchFamily="34" charset="0"/>
              </a:rPr>
              <a:t> </a:t>
            </a:r>
          </a:p>
          <a:p>
            <a:endParaRPr lang="en-US" dirty="0"/>
          </a:p>
        </p:txBody>
      </p:sp>
      <p:sp>
        <p:nvSpPr>
          <p:cNvPr id="6" name="Content Placeholder 5"/>
          <p:cNvSpPr>
            <a:spLocks noGrp="1"/>
          </p:cNvSpPr>
          <p:nvPr>
            <p:ph sz="quarter" idx="4"/>
          </p:nvPr>
        </p:nvSpPr>
        <p:spPr/>
        <p:txBody>
          <a:bodyPr>
            <a:normAutofit/>
          </a:bodyPr>
          <a:lstStyle/>
          <a:p>
            <a:endParaRPr lang="en-GB" dirty="0">
              <a:solidFill>
                <a:schemeClr val="bg1"/>
              </a:solidFill>
            </a:endParaRPr>
          </a:p>
          <a:p>
            <a:endParaRPr lang="en-US" dirty="0"/>
          </a:p>
        </p:txBody>
      </p:sp>
    </p:spTree>
    <p:extLst>
      <p:ext uri="{BB962C8B-B14F-4D97-AF65-F5344CB8AC3E}">
        <p14:creationId xmlns:p14="http://schemas.microsoft.com/office/powerpoint/2010/main" val="83347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970" y="4848838"/>
            <a:ext cx="8534400" cy="1507067"/>
          </a:xfrm>
        </p:spPr>
        <p:txBody>
          <a:bodyPr>
            <a:normAutofit/>
          </a:bodyPr>
          <a:lstStyle/>
          <a:p>
            <a:r>
              <a:rPr lang="en-US" dirty="0"/>
              <a:t>Debates - critics</a:t>
            </a:r>
          </a:p>
        </p:txBody>
      </p:sp>
      <p:sp>
        <p:nvSpPr>
          <p:cNvPr id="9" name="Text Placeholder 8"/>
          <p:cNvSpPr>
            <a:spLocks noGrp="1"/>
          </p:cNvSpPr>
          <p:nvPr>
            <p:ph idx="1"/>
          </p:nvPr>
        </p:nvSpPr>
        <p:spPr>
          <a:xfrm>
            <a:off x="6065239" y="628914"/>
            <a:ext cx="5248756" cy="4163038"/>
          </a:xfrm>
        </p:spPr>
        <p:txBody>
          <a:bodyPr>
            <a:normAutofit/>
          </a:bodyPr>
          <a:lstStyle/>
          <a:p>
            <a:endParaRPr lang="en-US"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a:t>
            </a:r>
            <a:r>
              <a:rPr lang="en-GB" dirty="0" err="1">
                <a:solidFill>
                  <a:schemeClr val="bg1"/>
                </a:solidFill>
                <a:latin typeface="Arial" panose="020B0604020202020204" pitchFamily="34" charset="0"/>
                <a:cs typeface="Arial" panose="020B0604020202020204" pitchFamily="34" charset="0"/>
              </a:rPr>
              <a:t>Sleazoid</a:t>
            </a:r>
            <a:r>
              <a:rPr lang="en-GB" dirty="0">
                <a:solidFill>
                  <a:schemeClr val="bg1"/>
                </a:solidFill>
                <a:latin typeface="Arial" panose="020B0604020202020204" pitchFamily="34" charset="0"/>
                <a:cs typeface="Arial" panose="020B0604020202020204" pitchFamily="34" charset="0"/>
              </a:rPr>
              <a:t> infotainment culture; a culture of journalistic titillation, where we teach our readers and our viewers that the trivial is significant, that the lurid and the loopy are more important than real news. We do not serve our readers and viewers, we pander to them. And we condescend to them, giving them what we think they want and what we calculate will sell and boost ratings and readership.” </a:t>
            </a:r>
          </a:p>
          <a:p>
            <a:pPr marL="0" indent="0">
              <a:buNone/>
            </a:pPr>
            <a:r>
              <a:rPr lang="en-GB" dirty="0">
                <a:solidFill>
                  <a:schemeClr val="bg1"/>
                </a:solidFill>
                <a:latin typeface="Arial" panose="020B0604020202020204" pitchFamily="34" charset="0"/>
                <a:cs typeface="Arial" panose="020B0604020202020204" pitchFamily="34" charset="0"/>
              </a:rPr>
              <a:t>Carl Bernstein, Washington Post</a:t>
            </a:r>
            <a:endParaRPr lang="en-US"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C7DF697-AE64-CB43-B2D3-3F9994A3E383}"/>
              </a:ext>
            </a:extLst>
          </p:cNvPr>
          <p:cNvSpPr/>
          <p:nvPr/>
        </p:nvSpPr>
        <p:spPr>
          <a:xfrm>
            <a:off x="470281" y="1222004"/>
            <a:ext cx="5151029" cy="2585323"/>
          </a:xfrm>
          <a:prstGeom prst="rect">
            <a:avLst/>
          </a:prstGeom>
        </p:spPr>
        <p:txBody>
          <a:bodyPr wrap="square">
            <a:spAutoFit/>
          </a:bodyPr>
          <a:lstStyle/>
          <a:p>
            <a:pPr marL="285750" indent="-285750">
              <a:buFont typeface="Arial" panose="020B0604020202020204" pitchFamily="34" charset="0"/>
              <a:buChar char="•"/>
            </a:pPr>
            <a:r>
              <a:rPr lang="en-GB" dirty="0">
                <a:solidFill>
                  <a:schemeClr val="bg1"/>
                </a:solidFill>
              </a:rPr>
              <a:t>Undermines truth and objectivity and the role of the 4</a:t>
            </a:r>
            <a:r>
              <a:rPr lang="en-GB" baseline="30000" dirty="0">
                <a:solidFill>
                  <a:schemeClr val="bg1"/>
                </a:solidFill>
              </a:rPr>
              <a:t>th</a:t>
            </a:r>
            <a:r>
              <a:rPr lang="en-GB" dirty="0">
                <a:solidFill>
                  <a:schemeClr val="bg1"/>
                </a:solidFill>
              </a:rPr>
              <a:t> estate</a:t>
            </a:r>
          </a:p>
          <a:p>
            <a:pPr marL="285750" indent="-285750">
              <a:buFont typeface="Arial" panose="020B0604020202020204" pitchFamily="34" charset="0"/>
              <a:buChar char="•"/>
            </a:pPr>
            <a:r>
              <a:rPr lang="en-GB" dirty="0">
                <a:solidFill>
                  <a:schemeClr val="bg1"/>
                </a:solidFill>
              </a:rPr>
              <a:t>Trivializes and sensationalises, rather than informs</a:t>
            </a:r>
          </a:p>
          <a:p>
            <a:pPr marL="285750" indent="-285750">
              <a:buFont typeface="Arial" panose="020B0604020202020204" pitchFamily="34" charset="0"/>
              <a:buChar char="•"/>
            </a:pPr>
            <a:r>
              <a:rPr lang="en-GB" dirty="0">
                <a:solidFill>
                  <a:schemeClr val="bg1"/>
                </a:solidFill>
              </a:rPr>
              <a:t>Obscures deeper analyses</a:t>
            </a:r>
          </a:p>
          <a:p>
            <a:pPr marL="285750" indent="-285750">
              <a:buFont typeface="Arial" panose="020B0604020202020204" pitchFamily="34" charset="0"/>
              <a:buChar char="•"/>
            </a:pPr>
            <a:r>
              <a:rPr lang="en-GB" dirty="0">
                <a:solidFill>
                  <a:schemeClr val="bg1"/>
                </a:solidFill>
              </a:rPr>
              <a:t>Crowds out ‘proper news’</a:t>
            </a:r>
          </a:p>
          <a:p>
            <a:pPr marL="285750" indent="-285750">
              <a:buFont typeface="Arial" panose="020B0604020202020204" pitchFamily="34" charset="0"/>
              <a:buChar char="•"/>
            </a:pPr>
            <a:r>
              <a:rPr lang="en-GB" dirty="0">
                <a:solidFill>
                  <a:schemeClr val="bg1"/>
                </a:solidFill>
              </a:rPr>
              <a:t>Commercially driven, condescending, pandering</a:t>
            </a:r>
          </a:p>
          <a:p>
            <a:pPr marL="285750" indent="-285750">
              <a:buFont typeface="Arial" panose="020B0604020202020204" pitchFamily="34" charset="0"/>
              <a:buChar char="•"/>
            </a:pPr>
            <a:r>
              <a:rPr lang="en-GB" dirty="0">
                <a:solidFill>
                  <a:schemeClr val="bg1"/>
                </a:solidFill>
              </a:rPr>
              <a:t>Superficial</a:t>
            </a:r>
          </a:p>
        </p:txBody>
      </p:sp>
    </p:spTree>
    <p:extLst>
      <p:ext uri="{BB962C8B-B14F-4D97-AF65-F5344CB8AC3E}">
        <p14:creationId xmlns:p14="http://schemas.microsoft.com/office/powerpoint/2010/main" val="97546663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6452</TotalTime>
  <Words>1986</Words>
  <Application>Microsoft Macintosh PowerPoint</Application>
  <PresentationFormat>Widescreen</PresentationFormat>
  <Paragraphs>140</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Mangal</vt:lpstr>
      <vt:lpstr>Wingdings 3</vt:lpstr>
      <vt:lpstr>Slice</vt:lpstr>
      <vt:lpstr>TABLOIDIZATION (ETC.)</vt:lpstr>
      <vt:lpstr>Erosion of fourth estate ’ideals’</vt:lpstr>
      <vt:lpstr>Tension between tabloid and ‘real’ NEWS!</vt:lpstr>
      <vt:lpstr>The dumbing down of news: range of terms</vt:lpstr>
      <vt:lpstr>1. Tabloid News and tabloidizaton</vt:lpstr>
      <vt:lpstr>TABLOID NEWS and tabloidization</vt:lpstr>
      <vt:lpstr>TABLOID-IZATION – SHIFT FROM ‘REAL’ TO TABLOID </vt:lpstr>
      <vt:lpstr>Tabloidization - TENSIONS AND DEBATE</vt:lpstr>
      <vt:lpstr>Debates - critics</vt:lpstr>
      <vt:lpstr>Debates - supporters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Tabloidization</dc:title>
  <dc:creator>Microsoft Office User</dc:creator>
  <cp:lastModifiedBy>Microsoft Office User</cp:lastModifiedBy>
  <cp:revision>190</cp:revision>
  <cp:lastPrinted>2018-05-10T19:14:34Z</cp:lastPrinted>
  <dcterms:created xsi:type="dcterms:W3CDTF">2017-04-18T04:33:04Z</dcterms:created>
  <dcterms:modified xsi:type="dcterms:W3CDTF">2020-05-20T23:50:36Z</dcterms:modified>
</cp:coreProperties>
</file>