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12" r:id="rId2"/>
    <p:sldId id="313" r:id="rId3"/>
    <p:sldId id="272" r:id="rId4"/>
    <p:sldId id="273" r:id="rId5"/>
    <p:sldId id="275" r:id="rId6"/>
    <p:sldId id="315" r:id="rId7"/>
    <p:sldId id="27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74"/>
    <p:restoredTop sz="81277"/>
  </p:normalViewPr>
  <p:slideViewPr>
    <p:cSldViewPr snapToGrid="0" snapToObjects="1">
      <p:cViewPr varScale="1">
        <p:scale>
          <a:sx n="130" d="100"/>
          <a:sy n="130" d="100"/>
        </p:scale>
        <p:origin x="656" y="184"/>
      </p:cViewPr>
      <p:guideLst/>
    </p:cSldViewPr>
  </p:slideViewPr>
  <p:outlineViewPr>
    <p:cViewPr>
      <p:scale>
        <a:sx n="33" d="100"/>
        <a:sy n="33" d="100"/>
      </p:scale>
      <p:origin x="0" y="-217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E96C1-F1A3-9A42-B858-5140D31805C9}" type="datetimeFigureOut">
              <a:rPr lang="en-US" smtClean="0"/>
              <a:t>5/21/20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0E324-A048-AA42-9EA7-5C6B1D81FDA2}" type="slidenum">
              <a:rPr lang="en-US" smtClean="0"/>
              <a:t>‹#›</a:t>
            </a:fld>
            <a:endParaRPr lang="en-US"/>
          </a:p>
        </p:txBody>
      </p:sp>
    </p:spTree>
    <p:extLst>
      <p:ext uri="{BB962C8B-B14F-4D97-AF65-F5344CB8AC3E}">
        <p14:creationId xmlns:p14="http://schemas.microsoft.com/office/powerpoint/2010/main" val="186948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hotograph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ailymail.co.uk/news/article-485294/Published-time-Coroner-releases-amazing-pictures-Diana-car-took-death.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ailymail.co.uk/news/article-490362/Dianas-car-took-like-jet-Paparazzi-bike-rider-tells-princesss-day.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turn now to a second term,</a:t>
            </a:r>
            <a:r>
              <a:rPr lang="en-US" baseline="0" dirty="0"/>
              <a:t> </a:t>
            </a:r>
            <a:r>
              <a:rPr lang="en-US" baseline="0" dirty="0" err="1"/>
              <a:t>celebrification</a:t>
            </a:r>
            <a:r>
              <a:rPr lang="en-US" baseline="0" dirty="0"/>
              <a:t> - a term coined by Graeme Turner. </a:t>
            </a:r>
          </a:p>
          <a:p>
            <a:endParaRPr lang="en-US" baseline="0" dirty="0"/>
          </a:p>
          <a:p>
            <a:r>
              <a:rPr lang="en-US" baseline="0" dirty="0" err="1"/>
              <a:t>Celebrification</a:t>
            </a:r>
            <a:r>
              <a:rPr lang="en-US" baseline="0" dirty="0"/>
              <a:t> is an extension from tabloidization, </a:t>
            </a:r>
            <a:r>
              <a:rPr lang="en-US" baseline="0" dirty="0" err="1"/>
              <a:t>centred</a:t>
            </a:r>
            <a:r>
              <a:rPr lang="en-US" baseline="0" dirty="0"/>
              <a:t> more fully on the celebrity. </a:t>
            </a:r>
          </a:p>
          <a:p>
            <a:endParaRPr lang="en-US" baseline="0" dirty="0"/>
          </a:p>
          <a:p>
            <a:r>
              <a:rPr lang="en-US" baseline="0" dirty="0"/>
              <a:t>Ordinary people becoming celebrities – Adele – even the nature of the Flipping Heck story that might become relevant – its tone, its </a:t>
            </a:r>
            <a:r>
              <a:rPr lang="en-US" baseline="0" dirty="0" err="1"/>
              <a:t>lacl</a:t>
            </a:r>
            <a:r>
              <a:rPr lang="en-US" baseline="0" dirty="0"/>
              <a:t> of criticality. How else could this story have been framed?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Spot the hard news in our main quality</a:t>
            </a:r>
            <a:r>
              <a:rPr lang="en-US" baseline="0" dirty="0"/>
              <a:t> newspaper.</a:t>
            </a:r>
          </a:p>
          <a:p>
            <a:endParaRPr lang="en-US" baseline="0" dirty="0"/>
          </a:p>
          <a:p>
            <a:endParaRPr lang="en-US" baseline="0" dirty="0"/>
          </a:p>
          <a:p>
            <a:r>
              <a:rPr lang="en-US" baseline="0" dirty="0"/>
              <a:t>Turner argues that celebrity is not just a topic of interested it is more as a process has penetrated all of our lives </a:t>
            </a:r>
            <a:r>
              <a:rPr lang="mr-IN" baseline="0" dirty="0"/>
              <a:t>–</a:t>
            </a:r>
            <a:r>
              <a:rPr lang="en-US" baseline="0" dirty="0"/>
              <a:t> many of us now self-style ourselves as celebrities, on social media, as </a:t>
            </a:r>
            <a:r>
              <a:rPr lang="en-US" baseline="0" dirty="0" err="1"/>
              <a:t>youtube</a:t>
            </a:r>
            <a:r>
              <a:rPr lang="en-US" baseline="0" dirty="0"/>
              <a:t> stars  - and television is full of ordinary people presenting themselves and being accepted as celebrities. His essay </a:t>
            </a:r>
            <a:r>
              <a:rPr lang="en-US" baseline="0" dirty="0" err="1"/>
              <a:t>describesd</a:t>
            </a:r>
            <a:r>
              <a:rPr lang="en-US" baseline="0" dirty="0"/>
              <a:t> what he believes is the penetration of culture by discourses around celebrity.</a:t>
            </a:r>
          </a:p>
          <a:p>
            <a:endParaRPr lang="en-US" baseline="0" dirty="0"/>
          </a:p>
          <a:p>
            <a:endParaRPr lang="en-US" baseline="0" dirty="0"/>
          </a:p>
          <a:p>
            <a:r>
              <a:rPr lang="en-US" baseline="0" dirty="0"/>
              <a:t> Soft news </a:t>
            </a:r>
            <a:r>
              <a:rPr lang="mr-IN" baseline="0" dirty="0"/>
              <a:t>–</a:t>
            </a:r>
            <a:r>
              <a:rPr lang="en-US" baseline="0" dirty="0"/>
              <a:t> wedding preparations and a competition to Hawaii, another property story, some celebrity (Adele and our richest man, both celebrities - looks like a celebrity marriage)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Turner is looking at celebrity in the context of what he calls the </a:t>
            </a:r>
            <a:r>
              <a:rPr lang="en-GB" sz="1200" i="1" kern="1200" dirty="0">
                <a:solidFill>
                  <a:schemeClr val="tx1"/>
                </a:solidFill>
                <a:effectLst/>
                <a:latin typeface="+mn-lt"/>
                <a:ea typeface="+mn-ea"/>
                <a:cs typeface="+mn-cs"/>
              </a:rPr>
              <a:t>reinvention of media</a:t>
            </a:r>
            <a:r>
              <a:rPr lang="en-GB" sz="1200" i="0" kern="1200" baseline="0" dirty="0">
                <a:solidFill>
                  <a:schemeClr val="tx1"/>
                </a:solidFill>
                <a:effectLst/>
                <a:latin typeface="+mn-lt"/>
                <a:ea typeface="+mn-ea"/>
                <a:cs typeface="+mn-cs"/>
              </a:rPr>
              <a:t> - (quite a dramatic claim) </a:t>
            </a:r>
            <a:r>
              <a:rPr lang="en-GB" sz="1200" kern="1200" baseline="0" dirty="0">
                <a:solidFill>
                  <a:schemeClr val="tx1"/>
                </a:solidFill>
                <a:effectLst/>
                <a:latin typeface="+mn-lt"/>
                <a:ea typeface="+mn-ea"/>
                <a:cs typeface="+mn-cs"/>
              </a:rPr>
              <a:t>argues that </a:t>
            </a:r>
            <a:r>
              <a:rPr lang="en-GB" sz="1200" kern="1200" baseline="0" dirty="0" err="1">
                <a:solidFill>
                  <a:schemeClr val="tx1"/>
                </a:solidFill>
                <a:effectLst/>
                <a:latin typeface="+mn-lt"/>
                <a:ea typeface="+mn-ea"/>
                <a:cs typeface="+mn-cs"/>
              </a:rPr>
              <a:t>celebrification</a:t>
            </a:r>
            <a:r>
              <a:rPr lang="en-GB" sz="1200" kern="1200" baseline="0" dirty="0">
                <a:solidFill>
                  <a:schemeClr val="tx1"/>
                </a:solidFill>
                <a:effectLst/>
                <a:latin typeface="+mn-lt"/>
                <a:ea typeface="+mn-ea"/>
                <a:cs typeface="+mn-cs"/>
              </a:rPr>
              <a:t> is </a:t>
            </a:r>
            <a:r>
              <a:rPr lang="en-GB" sz="1200" kern="1200" dirty="0">
                <a:solidFill>
                  <a:schemeClr val="tx1"/>
                </a:solidFill>
                <a:effectLst/>
                <a:latin typeface="+mn-lt"/>
                <a:ea typeface="+mn-ea"/>
                <a:cs typeface="+mn-cs"/>
              </a:rPr>
              <a:t>changing, even reinventing the media itself and </a:t>
            </a:r>
            <a:r>
              <a:rPr lang="en-GB" sz="1200" kern="1200" dirty="0" err="1">
                <a:solidFill>
                  <a:schemeClr val="tx1"/>
                </a:solidFill>
                <a:effectLst/>
                <a:latin typeface="+mn-lt"/>
                <a:ea typeface="+mn-ea"/>
                <a:cs typeface="+mn-cs"/>
              </a:rPr>
              <a:t>fuindamentally</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its processes and nature. Always a minor part of all newspapers, celebrity coverage, he argues has become its major engine.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dirty="0"/>
              <a:t>In fact he says</a:t>
            </a:r>
            <a:r>
              <a:rPr lang="en-US" baseline="0" dirty="0"/>
              <a:t> CN would have been an oxymoron </a:t>
            </a:r>
            <a:r>
              <a:rPr lang="mr-IN" baseline="0" dirty="0"/>
              <a:t>–</a:t>
            </a:r>
            <a:r>
              <a:rPr lang="en-US" baseline="0" dirty="0"/>
              <a:t> why do you think he says that?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Initially the terms – celebrity news -  seemed an oxymoron, devaluing the currency of more conventionally serious news: now lost this sense of dissonance as so-called ‘news’ magazines can be purely celebrity, with some human-interest stories thrown in (Kiwi battler – stories of challenging diseases, difficult children, frightening holidays and so forth)</a:t>
            </a:r>
            <a:endParaRPr lang="en-US" dirty="0"/>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1</a:t>
            </a:fld>
            <a:endParaRPr lang="en-US"/>
          </a:p>
        </p:txBody>
      </p:sp>
    </p:spTree>
    <p:extLst>
      <p:ext uri="{BB962C8B-B14F-4D97-AF65-F5344CB8AC3E}">
        <p14:creationId xmlns:p14="http://schemas.microsoft.com/office/powerpoint/2010/main" val="78006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Turner  makes a unique contribution - m</a:t>
            </a:r>
            <a:r>
              <a:rPr lang="en-GB" sz="1200" kern="1200" dirty="0">
                <a:solidFill>
                  <a:schemeClr val="tx1"/>
                </a:solidFill>
                <a:effectLst/>
                <a:latin typeface="+mn-lt"/>
                <a:ea typeface="+mn-ea"/>
                <a:cs typeface="+mn-cs"/>
              </a:rPr>
              <a:t>ost discussion of celebrity’s pervasiveness has focused on power, ubiquity and superficiality, rather than looking at the character and the scale of industrial changes that have occurred in newsgathering and journalism. These changes have followed the expansion of the production of celebrity content for the mainstream media.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let’s walk through his argument. (column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Pervasiveness spread from “redtop” tabloids into front pages of sites and papers with high­er quality aspirations,</a:t>
            </a:r>
            <a:r>
              <a:rPr lang="en-GB" sz="1200" kern="1200" baseline="0" dirty="0">
                <a:solidFill>
                  <a:schemeClr val="tx1"/>
                </a:solidFill>
                <a:effectLst/>
                <a:latin typeface="+mn-lt"/>
                <a:ea typeface="+mn-ea"/>
                <a:cs typeface="+mn-cs"/>
              </a:rPr>
              <a:t> permeating and displacing more serious modes of news.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increase in celebrity content has occurred in concert with economic</a:t>
            </a:r>
            <a:r>
              <a:rPr lang="en-GB" sz="1200" kern="1200" baseline="0" dirty="0">
                <a:solidFill>
                  <a:schemeClr val="tx1"/>
                </a:solidFill>
                <a:effectLst/>
                <a:latin typeface="+mn-lt"/>
                <a:ea typeface="+mn-ea"/>
                <a:cs typeface="+mn-cs"/>
              </a:rPr>
              <a:t> downtown and </a:t>
            </a:r>
            <a:r>
              <a:rPr lang="en-GB" sz="1200" kern="1200" dirty="0">
                <a:solidFill>
                  <a:schemeClr val="tx1"/>
                </a:solidFill>
                <a:effectLst/>
                <a:latin typeface="+mn-lt"/>
                <a:ea typeface="+mn-ea"/>
                <a:cs typeface="+mn-cs"/>
              </a:rPr>
              <a:t>commercialization, the rise of entertainment </a:t>
            </a:r>
            <a:r>
              <a:rPr lang="en-GB" sz="1200" i="1" kern="1200" dirty="0">
                <a:solidFill>
                  <a:schemeClr val="tx1"/>
                </a:solidFill>
                <a:effectLst/>
                <a:latin typeface="+mn-lt"/>
                <a:ea typeface="+mn-ea"/>
                <a:cs typeface="+mn-cs"/>
              </a:rPr>
              <a:t>as a major way of getting information</a:t>
            </a:r>
            <a:r>
              <a:rPr lang="en-GB" sz="1200" kern="1200" dirty="0">
                <a:solidFill>
                  <a:schemeClr val="tx1"/>
                </a:solidFill>
                <a:effectLst/>
                <a:latin typeface="+mn-lt"/>
                <a:ea typeface="+mn-ea"/>
                <a:cs typeface="+mn-cs"/>
              </a:rPr>
              <a:t>, and the increasing concentration of media ownership.  So return to media ownership, why would concentration lead to more celebrity news?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Celebrity stories have always popular, and were one of the ‘most-read’ categories in 1963, what has changed is </a:t>
            </a:r>
            <a:r>
              <a:rPr lang="en-GB" sz="1200" i="1" kern="1200" dirty="0">
                <a:solidFill>
                  <a:schemeClr val="tx1"/>
                </a:solidFill>
                <a:effectLst/>
                <a:latin typeface="+mn-lt"/>
                <a:ea typeface="+mn-ea"/>
                <a:cs typeface="+mn-cs"/>
              </a:rPr>
              <a:t>the extent to which media has skewed their content</a:t>
            </a:r>
            <a:r>
              <a:rPr lang="en-GB" sz="1200" kern="1200" dirty="0">
                <a:solidFill>
                  <a:schemeClr val="tx1"/>
                </a:solidFill>
                <a:effectLst/>
                <a:latin typeface="+mn-lt"/>
                <a:ea typeface="+mn-ea"/>
                <a:cs typeface="+mn-cs"/>
              </a:rPr>
              <a:t> to satisfying these preferences.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Broader changes in culture – the World of </a:t>
            </a:r>
            <a:r>
              <a:rPr lang="en-GB" sz="1200" b="1" kern="1200" dirty="0">
                <a:solidFill>
                  <a:schemeClr val="tx1"/>
                </a:solidFill>
                <a:effectLst/>
                <a:latin typeface="+mn-lt"/>
                <a:ea typeface="+mn-ea"/>
                <a:cs typeface="+mn-cs"/>
              </a:rPr>
              <a:t>celebrity</a:t>
            </a:r>
            <a:r>
              <a:rPr lang="en-GB" sz="1200" kern="1200" dirty="0">
                <a:solidFill>
                  <a:schemeClr val="tx1"/>
                </a:solidFill>
                <a:effectLst/>
                <a:latin typeface="+mn-lt"/>
                <a:ea typeface="+mn-ea"/>
                <a:cs typeface="+mn-cs"/>
              </a:rPr>
              <a:t> and the </a:t>
            </a:r>
            <a:r>
              <a:rPr lang="en-GB" sz="1200" b="1" kern="1200" dirty="0">
                <a:solidFill>
                  <a:schemeClr val="tx1"/>
                </a:solidFill>
                <a:effectLst/>
                <a:latin typeface="+mn-lt"/>
                <a:ea typeface="+mn-ea"/>
                <a:cs typeface="+mn-cs"/>
              </a:rPr>
              <a:t>everyday</a:t>
            </a:r>
            <a:r>
              <a:rPr lang="en-GB" sz="1200" kern="1200" dirty="0">
                <a:solidFill>
                  <a:schemeClr val="tx1"/>
                </a:solidFill>
                <a:effectLst/>
                <a:latin typeface="+mn-lt"/>
                <a:ea typeface="+mn-ea"/>
                <a:cs typeface="+mn-cs"/>
              </a:rPr>
              <a:t> seems more porous than ever. Porous – interchangeable …Ordinary people appear to achieve visibility and attention associated with celebrity: reality shows starting with Big Brother, now The Bachelor etc., or lifestyle and makeover formats. And we have the rise of Youtube celebrities, </a:t>
            </a:r>
            <a:r>
              <a:rPr lang="en-GB" sz="1200" kern="1200" dirty="0" err="1">
                <a:solidFill>
                  <a:schemeClr val="tx1"/>
                </a:solidFill>
                <a:effectLst/>
                <a:latin typeface="+mn-lt"/>
                <a:ea typeface="+mn-ea"/>
                <a:cs typeface="+mn-cs"/>
              </a:rPr>
              <a:t>PewDiePie</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is also to do with our personal Social media practices – as social media has adopted the </a:t>
            </a:r>
            <a:r>
              <a:rPr lang="en-GB" sz="1200" b="1" kern="1200" dirty="0">
                <a:solidFill>
                  <a:schemeClr val="bg1"/>
                </a:solidFill>
                <a:effectLst/>
                <a:latin typeface="+mn-lt"/>
                <a:ea typeface="+mn-ea"/>
                <a:cs typeface="+mn-cs"/>
              </a:rPr>
              <a:t>hybridized (public and private</a:t>
            </a:r>
            <a:r>
              <a:rPr lang="en-GB" sz="1200" kern="1200" dirty="0">
                <a:solidFill>
                  <a:schemeClr val="tx1"/>
                </a:solidFill>
                <a:effectLst/>
                <a:latin typeface="+mn-lt"/>
                <a:ea typeface="+mn-ea"/>
                <a:cs typeface="+mn-cs"/>
              </a:rPr>
              <a:t>) process of self-fashioning seen in celebrity culture. More and more of us are constructing personae and marketing ourselves: this has also developed in the political sphere with the construction of politicians</a:t>
            </a:r>
            <a:r>
              <a:rPr lang="en-GB" sz="1200" kern="1200" baseline="0" dirty="0">
                <a:solidFill>
                  <a:schemeClr val="tx1"/>
                </a:solidFill>
                <a:effectLst/>
                <a:latin typeface="+mn-lt"/>
                <a:ea typeface="+mn-ea"/>
                <a:cs typeface="+mn-cs"/>
              </a:rPr>
              <a:t> as </a:t>
            </a:r>
            <a:r>
              <a:rPr lang="en-GB" sz="1200" kern="1200" dirty="0">
                <a:solidFill>
                  <a:schemeClr val="tx1"/>
                </a:solidFill>
                <a:effectLst/>
                <a:latin typeface="+mn-lt"/>
                <a:ea typeface="+mn-ea"/>
                <a:cs typeface="+mn-cs"/>
              </a:rPr>
              <a:t>celebrity—to the point where Donald Trump is conducting foreign policy through social media, Twitter.</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2</a:t>
            </a:fld>
            <a:endParaRPr lang="en-US"/>
          </a:p>
        </p:txBody>
      </p:sp>
    </p:spTree>
    <p:extLst>
      <p:ext uri="{BB962C8B-B14F-4D97-AF65-F5344CB8AC3E}">
        <p14:creationId xmlns:p14="http://schemas.microsoft.com/office/powerpoint/2010/main" val="110954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Turner argues that many of the practices to gather celebrity news are significantly different than what termed regular news. Let’s look at a comparison here.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Regular journalism: going to a source to seek out hidden or at least, unknown information, exploring</a:t>
            </a:r>
            <a:r>
              <a:rPr lang="en-GB" sz="1200" kern="1200" baseline="0" dirty="0">
                <a:solidFill>
                  <a:schemeClr val="tx1"/>
                </a:solidFill>
                <a:effectLst/>
                <a:latin typeface="+mn-lt"/>
                <a:ea typeface="+mn-ea"/>
                <a:cs typeface="+mn-cs"/>
              </a:rPr>
              <a:t> the world and its stories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Celebrity: Overwhelmingly managed by those who are generating it by the celebrities’ own machine </a:t>
            </a:r>
            <a:r>
              <a:rPr lang="mr-IN"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the celebrity or publicists come to the journalist.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Regular journalism: produced for informational purposes (4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estate)</a:t>
            </a:r>
            <a:r>
              <a:rPr lang="en-GB" sz="1200" kern="1200" baseline="0" dirty="0">
                <a:solidFill>
                  <a:schemeClr val="tx1"/>
                </a:solidFill>
                <a:effectLst/>
                <a:latin typeface="+mn-lt"/>
                <a:ea typeface="+mn-ea"/>
                <a:cs typeface="+mn-cs"/>
              </a:rPr>
              <a:t> to</a:t>
            </a:r>
            <a:r>
              <a:rPr lang="en-GB" sz="1200" kern="1200" dirty="0">
                <a:solidFill>
                  <a:schemeClr val="tx1"/>
                </a:solidFill>
                <a:effectLst/>
                <a:latin typeface="+mn-lt"/>
                <a:ea typeface="+mn-ea"/>
                <a:cs typeface="+mn-cs"/>
              </a:rPr>
              <a:t> inform us</a:t>
            </a:r>
            <a:r>
              <a:rPr lang="en-GB" sz="1200" kern="1200" baseline="0" dirty="0">
                <a:solidFill>
                  <a:schemeClr val="tx1"/>
                </a:solidFill>
                <a:effectLst/>
                <a:latin typeface="+mn-lt"/>
                <a:ea typeface="+mn-ea"/>
                <a:cs typeface="+mn-cs"/>
              </a:rPr>
              <a:t> as citizens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Celebrity: Produced for commercial, rather than informational, purposes</a:t>
            </a:r>
            <a:r>
              <a:rPr lang="en-GB" sz="1200" kern="1200" baseline="0" dirty="0">
                <a:solidFill>
                  <a:schemeClr val="tx1"/>
                </a:solidFill>
                <a:effectLst/>
                <a:latin typeface="+mn-lt"/>
                <a:ea typeface="+mn-ea"/>
                <a:cs typeface="+mn-cs"/>
              </a:rPr>
              <a:t>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to sell tickets, albums, the celebrity endorsements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Regular journalism: the journalist has to independently research, shape and find the story in her or his material, then checks facts</a:t>
            </a:r>
          </a:p>
          <a:p>
            <a:r>
              <a:rPr lang="en-GB" sz="1200" kern="1200" dirty="0">
                <a:solidFill>
                  <a:schemeClr val="tx1"/>
                </a:solidFill>
                <a:effectLst/>
                <a:latin typeface="+mn-lt"/>
                <a:ea typeface="+mn-ea"/>
                <a:cs typeface="+mn-cs"/>
              </a:rPr>
              <a:t>Celebrity: Promotional industry does as much as it can to make sure ‘ready to run’ – journalist has to do little. Tailored video, high quality stills – journalist as more as a filtering agent rather than news-gatherer (no independent investigation, fact-checking or backgrounding)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Journalist thus are merely witnesses, the event (and the promotion, concert, event) becomes the news – journos cooperate as they are then kept in the loop and given access</a:t>
            </a:r>
            <a:r>
              <a:rPr lang="en-GB" sz="1200" kern="1200" baseline="0" dirty="0">
                <a:solidFill>
                  <a:schemeClr val="tx1"/>
                </a:solidFill>
                <a:effectLst/>
                <a:latin typeface="+mn-lt"/>
                <a:ea typeface="+mn-ea"/>
                <a:cs typeface="+mn-cs"/>
              </a:rPr>
              <a:t> hence, rather like in the political sphere they are what is known as being ‘captured by their sources’.</a:t>
            </a:r>
            <a:r>
              <a:rPr lang="en-GB" sz="1200" kern="1200" dirty="0">
                <a:solidFill>
                  <a:schemeClr val="tx1"/>
                </a:solidFill>
                <a:effectLst/>
                <a:latin typeface="+mn-lt"/>
                <a:ea typeface="+mn-ea"/>
                <a:cs typeface="+mn-cs"/>
              </a:rPr>
              <a:t>  Refresh on memory on what this means?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idea of interdependence and cooperation (journalists and celebrity). It does happen also with business and political commentary but most routinized and industrially embedded with celebrity.</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3</a:t>
            </a:fld>
            <a:endParaRPr lang="en-US"/>
          </a:p>
        </p:txBody>
      </p:sp>
    </p:spTree>
    <p:extLst>
      <p:ext uri="{BB962C8B-B14F-4D97-AF65-F5344CB8AC3E}">
        <p14:creationId xmlns:p14="http://schemas.microsoft.com/office/powerpoint/2010/main" val="149908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Image – sometimes called Photojournalism – its historical origins lie at the time when newspapers began to publish images of individuals in late 19C, this shifted public  interest away from assessment of the subject’s achievement or actions to that or his or her image.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Turner also</a:t>
            </a:r>
            <a:r>
              <a:rPr lang="en-GB" sz="1200" kern="1200" baseline="0" dirty="0">
                <a:solidFill>
                  <a:schemeClr val="tx1"/>
                </a:solidFill>
                <a:effectLst/>
                <a:latin typeface="+mn-lt"/>
                <a:ea typeface="+mn-ea"/>
                <a:cs typeface="+mn-cs"/>
              </a:rPr>
              <a:t> suggests </a:t>
            </a:r>
            <a:r>
              <a:rPr lang="en-GB" sz="1200" kern="1200" baseline="0" dirty="0" err="1">
                <a:solidFill>
                  <a:schemeClr val="tx1"/>
                </a:solidFill>
                <a:effectLst/>
                <a:latin typeface="+mn-lt"/>
                <a:ea typeface="+mn-ea"/>
                <a:cs typeface="+mn-cs"/>
              </a:rPr>
              <a:t>celebrification</a:t>
            </a:r>
            <a:r>
              <a:rPr lang="en-GB" sz="1200" kern="1200" baseline="0" dirty="0">
                <a:solidFill>
                  <a:schemeClr val="tx1"/>
                </a:solidFill>
                <a:effectLst/>
                <a:latin typeface="+mn-lt"/>
                <a:ea typeface="+mn-ea"/>
                <a:cs typeface="+mn-cs"/>
              </a:rPr>
              <a:t> has changed how images are used. </a:t>
            </a:r>
            <a:r>
              <a:rPr lang="en-GB" sz="1200" kern="1200" dirty="0">
                <a:solidFill>
                  <a:schemeClr val="tx1"/>
                </a:solidFill>
                <a:effectLst/>
                <a:latin typeface="+mn-lt"/>
                <a:ea typeface="+mn-ea"/>
                <a:cs typeface="+mn-cs"/>
              </a:rPr>
              <a:t>Rather than i</a:t>
            </a:r>
            <a:r>
              <a:rPr lang="en-GB" sz="1200" b="1" kern="1200" dirty="0">
                <a:solidFill>
                  <a:schemeClr val="tx1"/>
                </a:solidFill>
                <a:effectLst/>
                <a:latin typeface="+mn-lt"/>
                <a:ea typeface="+mn-ea"/>
                <a:cs typeface="+mn-cs"/>
              </a:rPr>
              <a:t>llustrating </a:t>
            </a:r>
            <a:r>
              <a:rPr lang="en-GB" sz="1200" kern="1200" dirty="0">
                <a:solidFill>
                  <a:schemeClr val="tx1"/>
                </a:solidFill>
                <a:effectLst/>
                <a:latin typeface="+mn-lt"/>
                <a:ea typeface="+mn-ea"/>
                <a:cs typeface="+mn-cs"/>
              </a:rPr>
              <a:t>the story, the image </a:t>
            </a:r>
            <a:r>
              <a:rPr lang="en-GB" sz="1200" b="1" kern="1200" dirty="0">
                <a:solidFill>
                  <a:schemeClr val="tx1"/>
                </a:solidFill>
                <a:effectLst/>
                <a:latin typeface="+mn-lt"/>
                <a:ea typeface="+mn-ea"/>
                <a:cs typeface="+mn-cs"/>
              </a:rPr>
              <a:t>becomes </a:t>
            </a:r>
            <a:r>
              <a:rPr lang="en-GB" sz="1200" kern="1200" dirty="0">
                <a:solidFill>
                  <a:schemeClr val="tx1"/>
                </a:solidFill>
                <a:effectLst/>
                <a:latin typeface="+mn-lt"/>
                <a:ea typeface="+mn-ea"/>
                <a:cs typeface="+mn-cs"/>
              </a:rPr>
              <a:t>the story</a:t>
            </a:r>
            <a:r>
              <a:rPr lang="en-GB" sz="1200" kern="1200" baseline="0" dirty="0">
                <a:solidFill>
                  <a:schemeClr val="tx1"/>
                </a:solidFill>
                <a:effectLst/>
                <a:latin typeface="+mn-lt"/>
                <a:ea typeface="+mn-ea"/>
                <a:cs typeface="+mn-cs"/>
              </a:rPr>
              <a:t>. The image used to be gathered by a staff news photographer, someone who accompanied a journalist to illustrate a news item (as in 1)</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Then in comes the paparazzi - </a:t>
            </a:r>
            <a:r>
              <a:rPr lang="en-NZ" sz="1200" b="0" i="0" kern="1200" dirty="0">
                <a:solidFill>
                  <a:schemeClr val="tx1"/>
                </a:solidFill>
                <a:effectLst/>
                <a:latin typeface="+mn-lt"/>
                <a:ea typeface="+mn-ea"/>
                <a:cs typeface="+mn-cs"/>
              </a:rPr>
              <a:t>independent </a:t>
            </a:r>
            <a:r>
              <a:rPr lang="en-NZ" sz="1200" b="0" i="0" u="none" strike="noStrike" kern="1200" dirty="0">
                <a:solidFill>
                  <a:schemeClr val="tx1"/>
                </a:solidFill>
                <a:effectLst/>
                <a:latin typeface="+mn-lt"/>
                <a:ea typeface="+mn-ea"/>
                <a:cs typeface="+mn-cs"/>
                <a:hlinkClick r:id="rId3" tooltip="Photographer"/>
              </a:rPr>
              <a:t>photographers</a:t>
            </a:r>
            <a:r>
              <a:rPr lang="en-NZ" sz="1200" b="0" i="0" kern="1200" dirty="0">
                <a:solidFill>
                  <a:schemeClr val="tx1"/>
                </a:solidFill>
                <a:effectLst/>
                <a:latin typeface="+mn-lt"/>
                <a:ea typeface="+mn-ea"/>
                <a:cs typeface="+mn-cs"/>
              </a:rPr>
              <a:t> who take pictures of celebrities typically while subjects go about their usual life routines. Paparazzi tend to make a living by selling their photographs to media outlets, most often the tabloids.</a:t>
            </a:r>
          </a:p>
          <a:p>
            <a:endParaRPr lang="en-NZ" sz="1200" b="0" i="0" kern="1200" baseline="0" dirty="0">
              <a:solidFill>
                <a:schemeClr val="tx1"/>
              </a:solidFill>
              <a:effectLst/>
              <a:latin typeface="+mn-lt"/>
              <a:ea typeface="+mn-ea"/>
              <a:cs typeface="+mn-cs"/>
            </a:endParaRPr>
          </a:p>
          <a:p>
            <a:r>
              <a:rPr lang="en-NZ" sz="1200" b="0" i="0" kern="1200" baseline="0" dirty="0">
                <a:solidFill>
                  <a:schemeClr val="tx1"/>
                </a:solidFill>
                <a:effectLst/>
                <a:latin typeface="+mn-lt"/>
                <a:ea typeface="+mn-ea"/>
                <a:cs typeface="+mn-cs"/>
              </a:rPr>
              <a:t>But now even they are being chased out</a:t>
            </a:r>
            <a:r>
              <a:rPr lang="en-GB" sz="1200" b="0" i="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challenged by several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trend - the amateur photographer/stalker who using</a:t>
            </a:r>
            <a:r>
              <a:rPr lang="en-GB" sz="1200" kern="1200" baseline="0" dirty="0">
                <a:solidFill>
                  <a:schemeClr val="tx1"/>
                </a:solidFill>
                <a:effectLst/>
                <a:latin typeface="+mn-lt"/>
                <a:ea typeface="+mn-ea"/>
                <a:cs typeface="+mn-cs"/>
              </a:rPr>
              <a:t> the superb technologies now available either take, and sell, pics themselves - or alert P to the movements of celebrities The second trend and Margaret referred to this re sports c</a:t>
            </a:r>
            <a:r>
              <a:rPr lang="en-GB" sz="1200" kern="1200" dirty="0">
                <a:solidFill>
                  <a:schemeClr val="tx1"/>
                </a:solidFill>
                <a:effectLst/>
                <a:latin typeface="+mn-lt"/>
                <a:ea typeface="+mn-ea"/>
                <a:cs typeface="+mn-cs"/>
              </a:rPr>
              <a:t>elebrities is cutting out the middleperson altogether and representing themselves directly to their audience through websites blogs social media </a:t>
            </a:r>
            <a:r>
              <a:rPr lang="en-GB" sz="1200" kern="1200" dirty="0" err="1">
                <a:solidFill>
                  <a:schemeClr val="tx1"/>
                </a:solidFill>
                <a:effectLst/>
                <a:latin typeface="+mn-lt"/>
                <a:ea typeface="+mn-ea"/>
                <a:cs typeface="+mn-cs"/>
              </a:rPr>
              <a:t>instagram</a:t>
            </a:r>
            <a:r>
              <a:rPr lang="en-GB" sz="1200" kern="1200" dirty="0">
                <a:solidFill>
                  <a:schemeClr val="tx1"/>
                </a:solidFill>
                <a:effectLst/>
                <a:latin typeface="+mn-lt"/>
                <a:ea typeface="+mn-ea"/>
                <a:cs typeface="+mn-cs"/>
              </a:rPr>
              <a:t>, communicating directly with fans, bypassing the promotions industry and the news media altogether - although what is said on these celebrity sites and through social media does</a:t>
            </a:r>
            <a:r>
              <a:rPr lang="en-GB" sz="1200" kern="1200" baseline="0" dirty="0">
                <a:solidFill>
                  <a:schemeClr val="tx1"/>
                </a:solidFill>
                <a:effectLst/>
                <a:latin typeface="+mn-lt"/>
                <a:ea typeface="+mn-ea"/>
                <a:cs typeface="+mn-cs"/>
              </a:rPr>
              <a:t> itself rapidly become</a:t>
            </a:r>
            <a:r>
              <a:rPr lang="en-GB" sz="1200" kern="1200" dirty="0">
                <a:solidFill>
                  <a:schemeClr val="tx1"/>
                </a:solidFill>
                <a:effectLst/>
                <a:latin typeface="+mn-lt"/>
                <a:ea typeface="+mn-ea"/>
                <a:cs typeface="+mn-cs"/>
              </a:rPr>
              <a:t> news.</a:t>
            </a:r>
          </a:p>
          <a:p>
            <a:pPr lvl="0"/>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might be all well and good, but when we have the </a:t>
            </a:r>
            <a:r>
              <a:rPr lang="en-GB" sz="1200" kern="1200" baseline="0" dirty="0" err="1">
                <a:solidFill>
                  <a:schemeClr val="tx1"/>
                </a:solidFill>
                <a:effectLst/>
                <a:latin typeface="+mn-lt"/>
                <a:ea typeface="+mn-ea"/>
                <a:cs typeface="+mn-cs"/>
              </a:rPr>
              <a:t>celebrification</a:t>
            </a:r>
            <a:r>
              <a:rPr lang="en-GB" sz="1200" kern="1200" baseline="0" dirty="0">
                <a:solidFill>
                  <a:schemeClr val="tx1"/>
                </a:solidFill>
                <a:effectLst/>
                <a:latin typeface="+mn-lt"/>
                <a:ea typeface="+mn-ea"/>
                <a:cs typeface="+mn-cs"/>
              </a:rPr>
              <a:t> of politics, most perfectly through the  President of the US, reputedly the most powerful man in the world, and a former celebrity, suggesting that his constituency - effectively the world's people - bypass the media and go straight to his Twitter  </a:t>
            </a:r>
            <a:r>
              <a:rPr lang="en-GB" sz="1200" kern="1200" baseline="0" dirty="0" err="1">
                <a:solidFill>
                  <a:schemeClr val="tx1"/>
                </a:solidFill>
                <a:effectLst/>
                <a:latin typeface="+mn-lt"/>
                <a:ea typeface="+mn-ea"/>
                <a:cs typeface="+mn-cs"/>
              </a:rPr>
              <a:t>feedfor</a:t>
            </a:r>
            <a:r>
              <a:rPr lang="en-GB" sz="1200" kern="1200" baseline="0" dirty="0">
                <a:solidFill>
                  <a:schemeClr val="tx1"/>
                </a:solidFill>
                <a:effectLst/>
                <a:latin typeface="+mn-lt"/>
                <a:ea typeface="+mn-ea"/>
                <a:cs typeface="+mn-cs"/>
              </a:rPr>
              <a:t> the truth, we have a sense of how the self-fashioning of </a:t>
            </a:r>
            <a:r>
              <a:rPr lang="en-GB" sz="1200" kern="1200" baseline="0" dirty="0" err="1">
                <a:solidFill>
                  <a:schemeClr val="tx1"/>
                </a:solidFill>
                <a:effectLst/>
                <a:latin typeface="+mn-lt"/>
                <a:ea typeface="+mn-ea"/>
                <a:cs typeface="+mn-cs"/>
              </a:rPr>
              <a:t>celebrification</a:t>
            </a:r>
            <a:r>
              <a:rPr lang="en-GB" sz="1200" kern="1200" baseline="0" dirty="0">
                <a:solidFill>
                  <a:schemeClr val="tx1"/>
                </a:solidFill>
                <a:effectLst/>
                <a:latin typeface="+mn-lt"/>
                <a:ea typeface="+mn-ea"/>
                <a:cs typeface="+mn-cs"/>
              </a:rPr>
              <a:t> might mean that the most powerful are never held to account by a media that by definition is meant to hold truth to power.</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baseline="0" dirty="0">
                <a:solidFill>
                  <a:schemeClr val="tx1"/>
                </a:solidFill>
                <a:effectLst/>
                <a:latin typeface="+mn-lt"/>
                <a:ea typeface="+mn-ea"/>
                <a:cs typeface="+mn-cs"/>
              </a:rPr>
              <a:t>So some examples here -  May more standard shot (although the editors will often chose an image that seems in tune with the reportage), and a more candid shot (candid- capturing someone unrehearsed) of M crying. We saw the i</a:t>
            </a:r>
            <a:r>
              <a:rPr lang="en-GB" sz="1200" kern="1200" dirty="0">
                <a:solidFill>
                  <a:schemeClr val="tx1"/>
                </a:solidFill>
                <a:effectLst/>
                <a:latin typeface="+mn-lt"/>
                <a:ea typeface="+mn-ea"/>
                <a:cs typeface="+mn-cs"/>
              </a:rPr>
              <a:t>ncreasing use of ‘candid’ shots from mid-1980s (Margaret Thatcher snapped leaving Downing St for the last time). Then there is the ‘red carpet photography’, staged and structured</a:t>
            </a:r>
            <a:r>
              <a:rPr lang="en-GB" sz="1200" kern="1200" baseline="0" dirty="0">
                <a:solidFill>
                  <a:schemeClr val="tx1"/>
                </a:solidFill>
                <a:effectLst/>
                <a:latin typeface="+mn-lt"/>
                <a:ea typeface="+mn-ea"/>
                <a:cs typeface="+mn-cs"/>
              </a:rPr>
              <a:t> by the celebrities and their teams of promotors. Now even the promotors and celebrity press photographers are being left out as stars increasing produce their own images - which of course are then readily picked up by all media, for nothing.</a:t>
            </a:r>
          </a:p>
          <a:p>
            <a:pPr lvl="0"/>
            <a:r>
              <a:rPr lang="en-GB" sz="1200" kern="1200" dirty="0">
                <a:solidFill>
                  <a:schemeClr val="tx1"/>
                </a:solidFill>
                <a:effectLst/>
                <a:latin typeface="+mn-lt"/>
                <a:ea typeface="+mn-ea"/>
                <a:cs typeface="+mn-cs"/>
              </a:rPr>
              <a:t>  </a:t>
            </a:r>
          </a:p>
          <a:p>
            <a:pPr lvl="0"/>
            <a:r>
              <a:rPr lang="en-GB" sz="1200" kern="1200" baseline="0" dirty="0">
                <a:solidFill>
                  <a:srgbClr val="FFFF00"/>
                </a:solidFill>
                <a:effectLst/>
                <a:latin typeface="+mn-lt"/>
                <a:ea typeface="+mn-ea"/>
                <a:cs typeface="+mn-cs"/>
              </a:rPr>
              <a:t>.</a:t>
            </a:r>
            <a:endParaRPr lang="en-GB" sz="1200" kern="1200" dirty="0">
              <a:solidFill>
                <a:srgbClr val="FFFF00"/>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4</a:t>
            </a:fld>
            <a:endParaRPr lang="en-US"/>
          </a:p>
        </p:txBody>
      </p:sp>
    </p:spTree>
    <p:extLst>
      <p:ext uri="{BB962C8B-B14F-4D97-AF65-F5344CB8AC3E}">
        <p14:creationId xmlns:p14="http://schemas.microsoft.com/office/powerpoint/2010/main" val="2338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One of the most notorious paparazzi instances – Princess Di, still generates the most conspiracy theories.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Princess Diana, formerly married to Prince Charles and the mother of course of Wills (now married to Kate) and Harry (now married to Meaghan) was stalked her with her new boyfriend Dodi Al-Fayed, himself something of a celebrity son of an Egyptian billionaire who owned Harrods.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Famously and notoriously, it was the paparazzi</a:t>
            </a:r>
            <a:r>
              <a:rPr lang="en-GB" sz="1200" kern="1200" baseline="0" dirty="0">
                <a:solidFill>
                  <a:schemeClr val="tx1"/>
                </a:solidFill>
                <a:effectLst/>
                <a:latin typeface="+mn-lt"/>
                <a:ea typeface="+mn-ea"/>
                <a:cs typeface="+mn-cs"/>
              </a:rPr>
              <a:t> that drove </a:t>
            </a:r>
            <a:r>
              <a:rPr lang="en-GB" sz="1200" kern="1200" dirty="0">
                <a:solidFill>
                  <a:schemeClr val="tx1"/>
                </a:solidFill>
                <a:effectLst/>
                <a:latin typeface="+mn-lt"/>
                <a:ea typeface="+mn-ea"/>
                <a:cs typeface="+mn-cs"/>
              </a:rPr>
              <a:t>Diana to her death - a case where her driver, slightly drunk took up challenge a raced from paparazzi.</a:t>
            </a:r>
            <a:r>
              <a:rPr lang="en-GB" sz="1200" kern="1200" baseline="0" dirty="0">
                <a:solidFill>
                  <a:schemeClr val="tx1"/>
                </a:solidFill>
                <a:effectLst/>
                <a:latin typeface="+mn-lt"/>
                <a:ea typeface="+mn-ea"/>
                <a:cs typeface="+mn-cs"/>
              </a:rPr>
              <a:t> Although the population was disapproving of the P, of course</a:t>
            </a:r>
            <a:r>
              <a:rPr lang="en-GB" sz="1200" kern="1200" dirty="0">
                <a:solidFill>
                  <a:schemeClr val="tx1"/>
                </a:solidFill>
                <a:effectLst/>
                <a:latin typeface="+mn-lt"/>
                <a:ea typeface="+mn-ea"/>
                <a:cs typeface="+mn-cs"/>
              </a:rPr>
              <a:t> the gross and deadly photos  of Diana and Dodi</a:t>
            </a:r>
            <a:r>
              <a:rPr lang="en-GB" sz="1200" kern="1200" baseline="0" dirty="0">
                <a:solidFill>
                  <a:schemeClr val="tx1"/>
                </a:solidFill>
                <a:effectLst/>
                <a:latin typeface="+mn-lt"/>
                <a:ea typeface="+mn-ea"/>
                <a:cs typeface="+mn-cs"/>
              </a:rPr>
              <a:t> - which I won't show here - </a:t>
            </a:r>
            <a:r>
              <a:rPr lang="en-GB" sz="1200" kern="1200" dirty="0">
                <a:solidFill>
                  <a:schemeClr val="tx1"/>
                </a:solidFill>
                <a:effectLst/>
                <a:latin typeface="+mn-lt"/>
                <a:ea typeface="+mn-ea"/>
                <a:cs typeface="+mn-cs"/>
              </a:rPr>
              <a:t>fetched a fortune.</a:t>
            </a:r>
          </a:p>
          <a:p>
            <a:pPr lvl="0"/>
            <a:endParaRPr lang="en-GB"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hlinkClick r:id="rId3"/>
              </a:rPr>
              <a:t>http://www.dailymail.co.uk/news/article-485294/Published-time-Coroner-releases-amazing-pictures-Diana-car-took-death.html</a:t>
            </a:r>
            <a:endParaRPr lang="en-GB"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hlinkClick r:id="rId4"/>
              </a:rPr>
              <a:t>http://www.dailymail.co.uk/news/article-490362/Dianas-car-took-like-jet-Paparazzi-bike-rider-tells-princesss-day.html</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There is the grubby authenticity look of P</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shots, grainy, blurry, long lens – often a series of shots, rather than a single one, apparently penetrating to the ordinariness of the celebrities’ life. The</a:t>
            </a:r>
            <a:r>
              <a:rPr lang="en-GB" sz="1200" kern="1200" baseline="0" dirty="0">
                <a:solidFill>
                  <a:schemeClr val="tx1"/>
                </a:solidFill>
                <a:effectLst/>
                <a:latin typeface="+mn-lt"/>
                <a:ea typeface="+mn-ea"/>
                <a:cs typeface="+mn-cs"/>
              </a:rPr>
              <a:t> theme is often that C</a:t>
            </a:r>
            <a:r>
              <a:rPr lang="en-GB" sz="1200" kern="1200" dirty="0">
                <a:solidFill>
                  <a:schemeClr val="tx1"/>
                </a:solidFill>
                <a:effectLst/>
                <a:latin typeface="+mn-lt"/>
                <a:ea typeface="+mn-ea"/>
                <a:cs typeface="+mn-cs"/>
              </a:rPr>
              <a:t> are just like us ..complex relationships,</a:t>
            </a:r>
            <a:r>
              <a:rPr lang="en-GB" sz="1200" kern="1200" baseline="0" dirty="0">
                <a:solidFill>
                  <a:schemeClr val="tx1"/>
                </a:solidFill>
                <a:effectLst/>
                <a:latin typeface="+mn-lt"/>
                <a:ea typeface="+mn-ea"/>
                <a:cs typeface="+mn-cs"/>
              </a:rPr>
              <a:t> less than perfect bodies, under all the glamour, ordinary lives.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a:t>
            </a:r>
            <a:r>
              <a:rPr lang="en-GB" sz="1200" kern="1200" baseline="0" dirty="0">
                <a:solidFill>
                  <a:schemeClr val="tx1"/>
                </a:solidFill>
                <a:effectLst/>
                <a:latin typeface="+mn-lt"/>
                <a:ea typeface="+mn-ea"/>
                <a:cs typeface="+mn-cs"/>
              </a:rPr>
              <a:t> Turner points about, these types have photos have moved from being </a:t>
            </a:r>
            <a:r>
              <a:rPr lang="en-GB" sz="1200" kern="1200" dirty="0">
                <a:solidFill>
                  <a:schemeClr val="tx1"/>
                </a:solidFill>
                <a:effectLst/>
                <a:latin typeface="+mn-lt"/>
                <a:ea typeface="+mn-ea"/>
                <a:cs typeface="+mn-cs"/>
              </a:rPr>
              <a:t>staples of tabloid news,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becoming routine elements of mainstream news production</a:t>
            </a:r>
            <a:r>
              <a:rPr lang="en-GB" sz="1200" kern="1200" baseline="0" dirty="0">
                <a:solidFill>
                  <a:schemeClr val="tx1"/>
                </a:solidFill>
                <a:effectLst/>
                <a:latin typeface="+mn-lt"/>
                <a:ea typeface="+mn-ea"/>
                <a:cs typeface="+mn-cs"/>
              </a:rPr>
              <a:t> again impacting on the typical processes of </a:t>
            </a:r>
            <a:r>
              <a:rPr lang="en-GB" sz="1200" kern="1200" baseline="0" dirty="0" err="1">
                <a:solidFill>
                  <a:schemeClr val="tx1"/>
                </a:solidFill>
                <a:effectLst/>
                <a:latin typeface="+mn-lt"/>
                <a:ea typeface="+mn-ea"/>
                <a:cs typeface="+mn-cs"/>
              </a:rPr>
              <a:t>newsmaking</a:t>
            </a:r>
            <a:r>
              <a:rPr lang="en-GB"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5</a:t>
            </a:fld>
            <a:endParaRPr lang="en-US"/>
          </a:p>
        </p:txBody>
      </p:sp>
    </p:spTree>
    <p:extLst>
      <p:ext uri="{BB962C8B-B14F-4D97-AF65-F5344CB8AC3E}">
        <p14:creationId xmlns:p14="http://schemas.microsoft.com/office/powerpoint/2010/main" val="6891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Gossip as news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Further distinguishing factor Turner makes</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celebrification</a:t>
            </a:r>
            <a:r>
              <a:rPr lang="en-GB" sz="1200" kern="1200" dirty="0">
                <a:solidFill>
                  <a:schemeClr val="tx1"/>
                </a:solidFill>
                <a:effectLst/>
                <a:latin typeface="+mn-lt"/>
                <a:ea typeface="+mn-ea"/>
                <a:cs typeface="+mn-cs"/>
              </a:rPr>
              <a:t> has introduced an ‘attenuated relationship’ with the facts – rumour and speculation seems adequate for celebrity</a:t>
            </a:r>
            <a:r>
              <a:rPr lang="en-GB" sz="1200" kern="1200" baseline="0" dirty="0">
                <a:solidFill>
                  <a:schemeClr val="tx1"/>
                </a:solidFill>
                <a:effectLst/>
                <a:latin typeface="+mn-lt"/>
                <a:ea typeface="+mn-ea"/>
                <a:cs typeface="+mn-cs"/>
              </a:rPr>
              <a:t> news</a:t>
            </a:r>
            <a:r>
              <a:rPr lang="en-GB" sz="1200" kern="1200" dirty="0">
                <a:solidFill>
                  <a:schemeClr val="tx1"/>
                </a:solidFill>
                <a:effectLst/>
                <a:latin typeface="+mn-lt"/>
                <a:ea typeface="+mn-ea"/>
                <a:cs typeface="+mn-cs"/>
              </a:rPr>
              <a:t>. This indeed could have opened up the road the ‘fake news’ – and all the subsequent debates – as fake it indeed seemed to be.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let’s unpack again - celebrity news does not need to be true. Does anyone here think any of these reports might be true?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celebrification</a:t>
            </a:r>
            <a:r>
              <a:rPr lang="en-GB" sz="1200" kern="1200" dirty="0">
                <a:solidFill>
                  <a:schemeClr val="tx1"/>
                </a:solidFill>
                <a:effectLst/>
                <a:latin typeface="+mn-lt"/>
                <a:ea typeface="+mn-ea"/>
                <a:cs typeface="+mn-cs"/>
              </a:rPr>
              <a:t> of news means that truth and verification has become less important in news generally - </a:t>
            </a:r>
            <a:r>
              <a:rPr lang="en-GB" sz="1200" kern="1200" baseline="0" dirty="0">
                <a:solidFill>
                  <a:schemeClr val="tx1"/>
                </a:solidFill>
                <a:effectLst/>
                <a:latin typeface="+mn-lt"/>
                <a:ea typeface="+mn-ea"/>
                <a:cs typeface="+mn-cs"/>
              </a:rPr>
              <a:t> and this includes news that can be critically more important that speculating on the lives of celebrities.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Why is this politically important? This subverts the general standard ethical model of truth and verification that is associated with journalism. If gossip or rumour is accepted as news – fewer people will call journalists into account for getting it wrong</a:t>
            </a:r>
            <a:r>
              <a:rPr lang="en-GB" sz="1200" kern="1200" baseline="0" dirty="0">
                <a:solidFill>
                  <a:schemeClr val="tx1"/>
                </a:solidFill>
                <a:effectLst/>
                <a:latin typeface="+mn-lt"/>
                <a:ea typeface="+mn-ea"/>
                <a:cs typeface="+mn-cs"/>
              </a:rPr>
              <a:t> in what could be considered more important issues.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Whereas stories about Brad or Tom and revenge and love may not impact on us every</a:t>
            </a:r>
            <a:r>
              <a:rPr lang="en-GB" sz="1200" kern="1200" baseline="0" dirty="0">
                <a:solidFill>
                  <a:schemeClr val="tx1"/>
                </a:solidFill>
                <a:effectLst/>
                <a:latin typeface="+mn-lt"/>
                <a:ea typeface="+mn-ea"/>
                <a:cs typeface="+mn-cs"/>
              </a:rPr>
              <a:t> day, when the most powerful politicians in the world start telling lies, or providing alternative facts, this can have profound implications.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6</a:t>
            </a:fld>
            <a:endParaRPr lang="en-US"/>
          </a:p>
        </p:txBody>
      </p:sp>
    </p:spTree>
    <p:extLst>
      <p:ext uri="{BB962C8B-B14F-4D97-AF65-F5344CB8AC3E}">
        <p14:creationId xmlns:p14="http://schemas.microsoft.com/office/powerpoint/2010/main" val="26837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Conclusions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CN</a:t>
            </a:r>
            <a:r>
              <a:rPr lang="en-GB" sz="1200" kern="1200" baseline="0" dirty="0">
                <a:solidFill>
                  <a:schemeClr val="tx1"/>
                </a:solidFill>
                <a:effectLst/>
                <a:latin typeface="+mn-lt"/>
                <a:ea typeface="+mn-ea"/>
                <a:cs typeface="+mn-cs"/>
              </a:rPr>
              <a:t> p</a:t>
            </a:r>
            <a:r>
              <a:rPr lang="en-GB" sz="1200" kern="1200" dirty="0">
                <a:solidFill>
                  <a:schemeClr val="tx1"/>
                </a:solidFill>
                <a:effectLst/>
                <a:latin typeface="+mn-lt"/>
                <a:ea typeface="+mn-ea"/>
                <a:cs typeface="+mn-cs"/>
              </a:rPr>
              <a:t>rovides entertainment for its consumer while serving the commercial interests of those with an industrial stake in publicising celebrity, from the celebrity themselves, to the PR machines and record labels, movie studies, and the newspaper conglomerates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It is transforming understandings of the need – or not – for truth.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lvl="0"/>
            <a:r>
              <a:rPr lang="en-GB" sz="1200" kern="1200" dirty="0">
                <a:solidFill>
                  <a:schemeClr val="tx1"/>
                </a:solidFill>
                <a:effectLst/>
                <a:latin typeface="+mn-lt"/>
                <a:ea typeface="+mn-ea"/>
                <a:cs typeface="+mn-cs"/>
              </a:rPr>
              <a:t>Adopted a number of practises of news while establishing some of its own, colonizing parts and sometimes all of the sites and platforms once occupied by other versions of the news – </a:t>
            </a:r>
            <a:r>
              <a:rPr lang="en-GB" sz="1200" kern="1200" dirty="0" err="1">
                <a:solidFill>
                  <a:schemeClr val="tx1"/>
                </a:solidFill>
                <a:effectLst/>
                <a:latin typeface="+mn-lt"/>
                <a:ea typeface="+mn-ea"/>
                <a:cs typeface="+mn-cs"/>
              </a:rPr>
              <a:t>celebrification</a:t>
            </a:r>
            <a:r>
              <a:rPr lang="en-GB" sz="1200" kern="1200" dirty="0">
                <a:solidFill>
                  <a:schemeClr val="tx1"/>
                </a:solidFill>
                <a:effectLst/>
                <a:latin typeface="+mn-lt"/>
                <a:ea typeface="+mn-ea"/>
                <a:cs typeface="+mn-cs"/>
              </a:rPr>
              <a:t> of all news, and the displacement of more conventional news thus weakening public appetite and knowledge.</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This in turn reduces the scrutiny and accountability of those in power.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Nowhere more evident now than</a:t>
            </a:r>
            <a:r>
              <a:rPr lang="en-GB" sz="1200" kern="1200" baseline="0" dirty="0">
                <a:solidFill>
                  <a:schemeClr val="tx1"/>
                </a:solidFill>
                <a:effectLst/>
                <a:latin typeface="+mn-lt"/>
                <a:ea typeface="+mn-ea"/>
                <a:cs typeface="+mn-cs"/>
              </a:rPr>
              <a:t> in the US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with its president a former reality TV star, who now is running aspects of his position like a reality show, and it appears the media is very happy to follow his lead. </a:t>
            </a:r>
            <a:r>
              <a:rPr lang="en-GB" sz="1200" kern="1200" dirty="0">
                <a:solidFill>
                  <a:schemeClr val="tx1"/>
                </a:solidFill>
                <a:effectLst/>
                <a:latin typeface="+mn-lt"/>
                <a:ea typeface="+mn-ea"/>
                <a:cs typeface="+mn-cs"/>
              </a:rPr>
              <a:t>Politician styles himself as a celebrity, from a celebrity background</a:t>
            </a:r>
            <a:r>
              <a:rPr lang="en-GB" sz="1200" kern="1200" baseline="0" dirty="0">
                <a:solidFill>
                  <a:schemeClr val="tx1"/>
                </a:solidFill>
                <a:effectLst/>
                <a:latin typeface="+mn-lt"/>
                <a:ea typeface="+mn-ea"/>
                <a:cs typeface="+mn-cs"/>
              </a:rPr>
              <a:t> (16.30) - clear example that the structure of the news was transformed into a reality format (The Apprentice) at the beckoning of a powerful president-cum reality star.</a:t>
            </a:r>
          </a:p>
          <a:p>
            <a:pPr lvl="0"/>
            <a:endParaRPr lang="en-GB" sz="1200" kern="120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Whereas a fourth estate approach would have analysed whether the candidates were appropriate, how they would impact on all American lives in issues critical to them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death penalty, abortion law, financial regulation, roe </a:t>
            </a:r>
            <a:r>
              <a:rPr lang="en-GB" sz="1200" kern="1200" baseline="0" dirty="0" err="1">
                <a:solidFill>
                  <a:schemeClr val="tx1"/>
                </a:solidFill>
                <a:effectLst/>
                <a:latin typeface="+mn-lt"/>
                <a:ea typeface="+mn-ea"/>
                <a:cs typeface="+mn-cs"/>
              </a:rPr>
              <a:t>vs.wade</a:t>
            </a:r>
            <a:r>
              <a:rPr lang="en-GB" sz="1200" kern="1200" baseline="0" dirty="0">
                <a:solidFill>
                  <a:schemeClr val="tx1"/>
                </a:solidFill>
                <a:effectLst/>
                <a:latin typeface="+mn-lt"/>
                <a:ea typeface="+mn-ea"/>
                <a:cs typeface="+mn-cs"/>
              </a:rPr>
              <a:t>, policies towards migration </a:t>
            </a:r>
            <a:r>
              <a:rPr lang="mr-IN"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instead, it was coverage of a race.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Profound implications for the US, and indeed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the rest of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chemeClr val="tx1"/>
                </a:solidFill>
              </a:rPr>
              <a:t>Celebrification</a:t>
            </a:r>
            <a:r>
              <a:rPr lang="en-GB" dirty="0">
                <a:solidFill>
                  <a:schemeClr val="tx1"/>
                </a:solidFill>
              </a:rPr>
              <a:t> has significantly changed elements of the industrial structure of news and newsrooms. This is not only because celebrity news is ubiquitous, everywhere, but the rise of celebrity news has changed what the media does and how it goes about it. Therefore, the widespread </a:t>
            </a:r>
            <a:r>
              <a:rPr lang="en-GB" dirty="0" err="1">
                <a:solidFill>
                  <a:schemeClr val="tx1"/>
                </a:solidFill>
              </a:rPr>
              <a:t>celebrification</a:t>
            </a:r>
            <a:r>
              <a:rPr lang="en-GB" dirty="0">
                <a:solidFill>
                  <a:schemeClr val="tx1"/>
                </a:solidFill>
              </a:rPr>
              <a:t> of media is </a:t>
            </a:r>
            <a:r>
              <a:rPr lang="en-GB" u="sng" dirty="0">
                <a:solidFill>
                  <a:schemeClr val="tx1"/>
                </a:solidFill>
              </a:rPr>
              <a:t>structural</a:t>
            </a:r>
            <a:r>
              <a:rPr lang="en-GB" dirty="0">
                <a:solidFill>
                  <a:schemeClr val="tx1"/>
                </a:solidFill>
              </a:rPr>
              <a:t> as well as discursive.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r>
              <a:rPr lang="en-GB" sz="1200" kern="1200" dirty="0">
                <a:solidFill>
                  <a:schemeClr val="tx1"/>
                </a:solidFill>
                <a:effectLst/>
                <a:latin typeface="+mn-lt"/>
                <a:ea typeface="+mn-ea"/>
                <a:cs typeface="+mn-cs"/>
              </a:rPr>
              <a:t>As media move more towards the role of providing entertainment than information and as serious attention to the more old fashioned new formats such as political current affairs declines, then celebrity news may indeed turn out to have played a significant role in displacing the populations interest in other forms of news.</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Takes</a:t>
            </a:r>
            <a:r>
              <a:rPr lang="en-GB" sz="1200" kern="1200" baseline="0" dirty="0">
                <a:solidFill>
                  <a:schemeClr val="tx1"/>
                </a:solidFill>
                <a:effectLst/>
                <a:latin typeface="+mn-lt"/>
                <a:ea typeface="+mn-ea"/>
                <a:cs typeface="+mn-cs"/>
              </a:rPr>
              <a:t> us onto </a:t>
            </a:r>
            <a:r>
              <a:rPr lang="en-GB" sz="1200" kern="1200" baseline="0" dirty="0" err="1">
                <a:solidFill>
                  <a:schemeClr val="tx1"/>
                </a:solidFill>
                <a:effectLst/>
                <a:latin typeface="+mn-lt"/>
                <a:ea typeface="+mn-ea"/>
                <a:cs typeface="+mn-cs"/>
              </a:rPr>
              <a:t>mili-tainment</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8E0E324-A048-AA42-9EA7-5C6B1D81FDA2}" type="slidenum">
              <a:rPr lang="en-US" smtClean="0"/>
              <a:t>7</a:t>
            </a:fld>
            <a:endParaRPr lang="en-US"/>
          </a:p>
        </p:txBody>
      </p:sp>
    </p:spTree>
    <p:extLst>
      <p:ext uri="{BB962C8B-B14F-4D97-AF65-F5344CB8AC3E}">
        <p14:creationId xmlns:p14="http://schemas.microsoft.com/office/powerpoint/2010/main" val="191084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5/21/20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tmz.com/" TargetMode="External"/><Relationship Id="rId5" Type="http://schemas.openxmlformats.org/officeDocument/2006/relationships/image" Target="../media/image4.tiff"/><Relationship Id="rId10" Type="http://schemas.openxmlformats.org/officeDocument/2006/relationships/image" Target="../media/image8.tiff"/><Relationship Id="rId4" Type="http://schemas.openxmlformats.org/officeDocument/2006/relationships/image" Target="../media/image3.jp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aljazeera.com/programmes/faultlines/2017/04/trump-show-170410080214061.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08213"/>
            <a:ext cx="8534400" cy="1507067"/>
          </a:xfrm>
        </p:spPr>
        <p:txBody>
          <a:bodyPr/>
          <a:lstStyle/>
          <a:p>
            <a:r>
              <a:rPr lang="en-US" dirty="0"/>
              <a:t>2. </a:t>
            </a:r>
            <a:r>
              <a:rPr lang="en-US" dirty="0" err="1"/>
              <a:t>Celebrification</a:t>
            </a:r>
            <a:r>
              <a:rPr lang="en-US" dirty="0"/>
              <a:t> of media</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4212" y="497037"/>
            <a:ext cx="4475617" cy="4711176"/>
          </a:xfrm>
          <a:prstGeom prst="rect">
            <a:avLst/>
          </a:prstGeom>
        </p:spPr>
      </p:pic>
      <p:sp>
        <p:nvSpPr>
          <p:cNvPr id="6" name="Content Placeholder 5"/>
          <p:cNvSpPr>
            <a:spLocks noGrp="1"/>
          </p:cNvSpPr>
          <p:nvPr>
            <p:ph sz="half" idx="2"/>
          </p:nvPr>
        </p:nvSpPr>
        <p:spPr/>
        <p:txBody>
          <a:bodyPr/>
          <a:lstStyle/>
          <a:p>
            <a:r>
              <a:rPr lang="en-US" dirty="0">
                <a:solidFill>
                  <a:schemeClr val="bg1"/>
                </a:solidFill>
              </a:rPr>
              <a:t>Graeme Turner (2015) The Reinvention of Media. The impact on celebrity news in transforming media.</a:t>
            </a:r>
          </a:p>
          <a:p>
            <a:endParaRPr lang="en-US" dirty="0">
              <a:solidFill>
                <a:schemeClr val="bg1"/>
              </a:solidFill>
            </a:endParaRPr>
          </a:p>
          <a:p>
            <a:r>
              <a:rPr lang="en-US" dirty="0">
                <a:solidFill>
                  <a:schemeClr val="bg1"/>
                </a:solidFill>
              </a:rPr>
              <a:t>“Celebrity News would have been an oxymoron </a:t>
            </a:r>
            <a:r>
              <a:rPr lang="mr-IN" dirty="0">
                <a:solidFill>
                  <a:schemeClr val="bg1"/>
                </a:solidFill>
              </a:rPr>
              <a:t>–</a:t>
            </a:r>
            <a:r>
              <a:rPr lang="en-US" dirty="0">
                <a:solidFill>
                  <a:schemeClr val="bg1"/>
                </a:solidFill>
              </a:rPr>
              <a:t> once”</a:t>
            </a:r>
          </a:p>
          <a:p>
            <a:endParaRPr lang="en-US" dirty="0"/>
          </a:p>
        </p:txBody>
      </p:sp>
    </p:spTree>
    <p:extLst>
      <p:ext uri="{BB962C8B-B14F-4D97-AF65-F5344CB8AC3E}">
        <p14:creationId xmlns:p14="http://schemas.microsoft.com/office/powerpoint/2010/main" val="99503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Celebrification</a:t>
            </a:r>
            <a:r>
              <a:rPr lang="en-US" dirty="0"/>
              <a:t> - STATE OF PLAY</a:t>
            </a:r>
          </a:p>
        </p:txBody>
      </p:sp>
      <p:sp>
        <p:nvSpPr>
          <p:cNvPr id="3" name="Content Placeholder 2"/>
          <p:cNvSpPr>
            <a:spLocks noGrp="1"/>
          </p:cNvSpPr>
          <p:nvPr>
            <p:ph sz="half" idx="1"/>
          </p:nvPr>
        </p:nvSpPr>
        <p:spPr>
          <a:xfrm>
            <a:off x="324447" y="966310"/>
            <a:ext cx="4937655" cy="3615267"/>
          </a:xfrm>
        </p:spPr>
        <p:txBody>
          <a:bodyPr>
            <a:normAutofit fontScale="92500" lnSpcReduction="20000"/>
          </a:bodyPr>
          <a:lstStyle/>
          <a:p>
            <a:r>
              <a:rPr lang="en-US" dirty="0" err="1">
                <a:solidFill>
                  <a:schemeClr val="bg1"/>
                </a:solidFill>
              </a:rPr>
              <a:t>Celebrification</a:t>
            </a:r>
            <a:r>
              <a:rPr lang="en-US" dirty="0">
                <a:solidFill>
                  <a:schemeClr val="bg1"/>
                </a:solidFill>
              </a:rPr>
              <a:t> has spread from the ‘red top’ tabloids to the quality press</a:t>
            </a:r>
          </a:p>
          <a:p>
            <a:r>
              <a:rPr lang="en-US" dirty="0">
                <a:solidFill>
                  <a:schemeClr val="bg1"/>
                </a:solidFill>
              </a:rPr>
              <a:t>Rise associated with commercialization; entertainment now provides information as media ownership has become concentrated</a:t>
            </a:r>
          </a:p>
          <a:p>
            <a:r>
              <a:rPr lang="en-US" dirty="0">
                <a:solidFill>
                  <a:schemeClr val="bg1"/>
                </a:solidFill>
              </a:rPr>
              <a:t>Celebrity has always been popular, but what has changed is the preparedness of the media to transform itself</a:t>
            </a:r>
          </a:p>
          <a:p>
            <a:endParaRPr lang="en-US" b="1" dirty="0"/>
          </a:p>
        </p:txBody>
      </p:sp>
      <p:sp>
        <p:nvSpPr>
          <p:cNvPr id="4" name="Content Placeholder 3"/>
          <p:cNvSpPr>
            <a:spLocks noGrp="1"/>
          </p:cNvSpPr>
          <p:nvPr>
            <p:ph sz="half" idx="2"/>
          </p:nvPr>
        </p:nvSpPr>
        <p:spPr>
          <a:xfrm>
            <a:off x="5838113" y="1255427"/>
            <a:ext cx="4934479" cy="3615266"/>
          </a:xfrm>
        </p:spPr>
        <p:txBody>
          <a:bodyPr>
            <a:normAutofit fontScale="92500" lnSpcReduction="20000"/>
          </a:bodyPr>
          <a:lstStyle/>
          <a:p>
            <a:endParaRPr lang="en-GB" dirty="0">
              <a:solidFill>
                <a:schemeClr val="bg1"/>
              </a:solidFill>
            </a:endParaRPr>
          </a:p>
          <a:p>
            <a:r>
              <a:rPr lang="en-GB" dirty="0">
                <a:solidFill>
                  <a:schemeClr val="bg1"/>
                </a:solidFill>
              </a:rPr>
              <a:t>World of celebrity and the everyday seems more porous than ever (Big Brother, The Bachelor, </a:t>
            </a:r>
            <a:r>
              <a:rPr lang="en-GB" dirty="0" err="1">
                <a:solidFill>
                  <a:schemeClr val="bg1"/>
                </a:solidFill>
              </a:rPr>
              <a:t>PewDiePie</a:t>
            </a:r>
            <a:r>
              <a:rPr lang="en-GB" dirty="0">
                <a:solidFill>
                  <a:schemeClr val="bg1"/>
                </a:solidFill>
              </a:rPr>
              <a:t>)</a:t>
            </a:r>
          </a:p>
          <a:p>
            <a:r>
              <a:rPr lang="en-GB" dirty="0">
                <a:solidFill>
                  <a:schemeClr val="bg1"/>
                </a:solidFill>
              </a:rPr>
              <a:t>Social media has adopted the hybridized (public and private) process of self-fashioning individuals</a:t>
            </a:r>
          </a:p>
          <a:p>
            <a:r>
              <a:rPr lang="en-GB" dirty="0">
                <a:solidFill>
                  <a:schemeClr val="bg1"/>
                </a:solidFill>
              </a:rPr>
              <a:t>Everyone can imagine or style themselves as a ‘celebrity’</a:t>
            </a:r>
          </a:p>
          <a:p>
            <a:r>
              <a:rPr lang="en-GB" dirty="0">
                <a:solidFill>
                  <a:schemeClr val="bg1"/>
                </a:solidFill>
              </a:rPr>
              <a:t>Construction of politicians as celebrities, conducting policy through Twitter.</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41950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11072359" cy="1507067"/>
          </a:xfrm>
        </p:spPr>
        <p:txBody>
          <a:bodyPr>
            <a:normAutofit/>
          </a:bodyPr>
          <a:lstStyle/>
          <a:p>
            <a:r>
              <a:rPr lang="en-US" dirty="0" err="1"/>
              <a:t>Celebrification</a:t>
            </a:r>
            <a:r>
              <a:rPr lang="en-US" dirty="0"/>
              <a:t> -changing news processes</a:t>
            </a:r>
          </a:p>
        </p:txBody>
      </p:sp>
      <p:sp>
        <p:nvSpPr>
          <p:cNvPr id="8" name="Content Placeholder 7"/>
          <p:cNvSpPr>
            <a:spLocks noGrp="1"/>
          </p:cNvSpPr>
          <p:nvPr>
            <p:ph idx="1"/>
          </p:nvPr>
        </p:nvSpPr>
        <p:spPr>
          <a:xfrm>
            <a:off x="684212" y="685801"/>
            <a:ext cx="8534400" cy="2470150"/>
          </a:xfrm>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209740119"/>
              </p:ext>
            </p:extLst>
          </p:nvPr>
        </p:nvGraphicFramePr>
        <p:xfrm>
          <a:off x="684211" y="1244010"/>
          <a:ext cx="10500858" cy="2346655"/>
        </p:xfrm>
        <a:graphic>
          <a:graphicData uri="http://schemas.openxmlformats.org/drawingml/2006/table">
            <a:tbl>
              <a:tblPr firstRow="1" bandRow="1">
                <a:tableStyleId>{5C22544A-7EE6-4342-B048-85BDC9FD1C3A}</a:tableStyleId>
              </a:tblPr>
              <a:tblGrid>
                <a:gridCol w="5250429">
                  <a:extLst>
                    <a:ext uri="{9D8B030D-6E8A-4147-A177-3AD203B41FA5}">
                      <a16:colId xmlns:a16="http://schemas.microsoft.com/office/drawing/2014/main" val="20000"/>
                    </a:ext>
                  </a:extLst>
                </a:gridCol>
                <a:gridCol w="5250429">
                  <a:extLst>
                    <a:ext uri="{9D8B030D-6E8A-4147-A177-3AD203B41FA5}">
                      <a16:colId xmlns:a16="http://schemas.microsoft.com/office/drawing/2014/main" val="20001"/>
                    </a:ext>
                  </a:extLst>
                </a:gridCol>
              </a:tblGrid>
              <a:tr h="469331">
                <a:tc>
                  <a:txBody>
                    <a:bodyPr/>
                    <a:lstStyle/>
                    <a:p>
                      <a:r>
                        <a:rPr lang="en-US" dirty="0"/>
                        <a:t>Regular</a:t>
                      </a:r>
                      <a:r>
                        <a:rPr lang="en-US" baseline="0" dirty="0"/>
                        <a:t> News</a:t>
                      </a:r>
                      <a:endParaRPr lang="en-US" dirty="0"/>
                    </a:p>
                  </a:txBody>
                  <a:tcPr/>
                </a:tc>
                <a:tc>
                  <a:txBody>
                    <a:bodyPr/>
                    <a:lstStyle/>
                    <a:p>
                      <a:r>
                        <a:rPr lang="en-US" dirty="0"/>
                        <a:t>Celebrity</a:t>
                      </a:r>
                      <a:r>
                        <a:rPr lang="en-US" baseline="0" dirty="0"/>
                        <a:t> News</a:t>
                      </a:r>
                      <a:endParaRPr lang="en-US" dirty="0"/>
                    </a:p>
                  </a:txBody>
                  <a:tcPr/>
                </a:tc>
                <a:extLst>
                  <a:ext uri="{0D108BD9-81ED-4DB2-BD59-A6C34878D82A}">
                    <a16:rowId xmlns:a16="http://schemas.microsoft.com/office/drawing/2014/main" val="10000"/>
                  </a:ext>
                </a:extLst>
              </a:tr>
              <a:tr h="469331">
                <a:tc>
                  <a:txBody>
                    <a:bodyPr/>
                    <a:lstStyle/>
                    <a:p>
                      <a:r>
                        <a:rPr lang="en-US" dirty="0"/>
                        <a:t>Seeking out sources</a:t>
                      </a:r>
                    </a:p>
                  </a:txBody>
                  <a:tcPr/>
                </a:tc>
                <a:tc>
                  <a:txBody>
                    <a:bodyPr/>
                    <a:lstStyle/>
                    <a:p>
                      <a:r>
                        <a:rPr lang="en-US" dirty="0"/>
                        <a:t>Managed by celebrity machine</a:t>
                      </a:r>
                    </a:p>
                  </a:txBody>
                  <a:tcPr/>
                </a:tc>
                <a:extLst>
                  <a:ext uri="{0D108BD9-81ED-4DB2-BD59-A6C34878D82A}">
                    <a16:rowId xmlns:a16="http://schemas.microsoft.com/office/drawing/2014/main" val="10001"/>
                  </a:ext>
                </a:extLst>
              </a:tr>
              <a:tr h="469331">
                <a:tc>
                  <a:txBody>
                    <a:bodyPr/>
                    <a:lstStyle/>
                    <a:p>
                      <a:r>
                        <a:rPr lang="en-US" dirty="0"/>
                        <a:t>Produced for informational</a:t>
                      </a:r>
                      <a:r>
                        <a:rPr lang="en-US" baseline="0" dirty="0"/>
                        <a:t> purposes</a:t>
                      </a:r>
                      <a:endParaRPr lang="en-US" dirty="0"/>
                    </a:p>
                  </a:txBody>
                  <a:tcPr/>
                </a:tc>
                <a:tc>
                  <a:txBody>
                    <a:bodyPr/>
                    <a:lstStyle/>
                    <a:p>
                      <a:r>
                        <a:rPr lang="en-US" dirty="0"/>
                        <a:t>Produced</a:t>
                      </a:r>
                      <a:r>
                        <a:rPr lang="en-US" baseline="0" dirty="0"/>
                        <a:t> for commercial purposes</a:t>
                      </a:r>
                      <a:endParaRPr lang="en-US" dirty="0"/>
                    </a:p>
                  </a:txBody>
                  <a:tcPr/>
                </a:tc>
                <a:extLst>
                  <a:ext uri="{0D108BD9-81ED-4DB2-BD59-A6C34878D82A}">
                    <a16:rowId xmlns:a16="http://schemas.microsoft.com/office/drawing/2014/main" val="10002"/>
                  </a:ext>
                </a:extLst>
              </a:tr>
              <a:tr h="469331">
                <a:tc>
                  <a:txBody>
                    <a:bodyPr/>
                    <a:lstStyle/>
                    <a:p>
                      <a:r>
                        <a:rPr lang="en-US" dirty="0"/>
                        <a:t>Research,</a:t>
                      </a:r>
                      <a:r>
                        <a:rPr lang="en-US" baseline="0" dirty="0"/>
                        <a:t> shape ‘finding story’</a:t>
                      </a:r>
                      <a:endParaRPr lang="en-US" dirty="0"/>
                    </a:p>
                  </a:txBody>
                  <a:tcPr/>
                </a:tc>
                <a:tc>
                  <a:txBody>
                    <a:bodyPr/>
                    <a:lstStyle/>
                    <a:p>
                      <a:r>
                        <a:rPr lang="en-US" dirty="0"/>
                        <a:t>Provides story ‘ready to run’</a:t>
                      </a:r>
                    </a:p>
                  </a:txBody>
                  <a:tcPr/>
                </a:tc>
                <a:extLst>
                  <a:ext uri="{0D108BD9-81ED-4DB2-BD59-A6C34878D82A}">
                    <a16:rowId xmlns:a16="http://schemas.microsoft.com/office/drawing/2014/main" val="10003"/>
                  </a:ext>
                </a:extLst>
              </a:tr>
              <a:tr h="469331">
                <a:tc>
                  <a:txBody>
                    <a:bodyPr/>
                    <a:lstStyle/>
                    <a:p>
                      <a:r>
                        <a:rPr lang="en-US" dirty="0"/>
                        <a:t>Newsgatherer,</a:t>
                      </a:r>
                      <a:r>
                        <a:rPr lang="en-US" baseline="0" dirty="0"/>
                        <a:t> fact checker</a:t>
                      </a:r>
                      <a:endParaRPr lang="en-US" dirty="0"/>
                    </a:p>
                  </a:txBody>
                  <a:tcPr/>
                </a:tc>
                <a:tc>
                  <a:txBody>
                    <a:bodyPr/>
                    <a:lstStyle/>
                    <a:p>
                      <a:r>
                        <a:rPr lang="en-US" dirty="0"/>
                        <a:t>Filtering agent, witness,</a:t>
                      </a:r>
                      <a:r>
                        <a:rPr lang="en-US" baseline="0" dirty="0"/>
                        <a:t> ‘captured’</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17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55" y="5190066"/>
            <a:ext cx="10058400" cy="1507067"/>
          </a:xfrm>
        </p:spPr>
        <p:txBody>
          <a:bodyPr/>
          <a:lstStyle/>
          <a:p>
            <a:r>
              <a:rPr lang="en-US" dirty="0" err="1"/>
              <a:t>Celebrification</a:t>
            </a:r>
            <a:r>
              <a:rPr lang="en-US" dirty="0"/>
              <a:t> - the rise of the image</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78333" y="658345"/>
            <a:ext cx="2566822" cy="3363998"/>
          </a:xfrm>
        </p:spPr>
      </p:pic>
      <p:pic>
        <p:nvPicPr>
          <p:cNvPr id="9" name="Content Placeholder 8">
            <a:extLst>
              <a:ext uri="{FF2B5EF4-FFF2-40B4-BE49-F238E27FC236}">
                <a16:creationId xmlns:a16="http://schemas.microsoft.com/office/drawing/2014/main" id="{4325F33B-CA61-4B45-8370-958366EBAB6D}"/>
              </a:ext>
            </a:extLst>
          </p:cNvPr>
          <p:cNvPicPr>
            <a:picLocks noGrp="1" noChangeAspect="1"/>
          </p:cNvPicPr>
          <p:nvPr>
            <p:ph sz="half" idx="2"/>
          </p:nvPr>
        </p:nvPicPr>
        <p:blipFill>
          <a:blip r:embed="rId4"/>
          <a:stretch>
            <a:fillRect/>
          </a:stretch>
        </p:blipFill>
        <p:spPr>
          <a:xfrm>
            <a:off x="214045" y="433734"/>
            <a:ext cx="2821259" cy="2118385"/>
          </a:xfrm>
        </p:spPr>
      </p:pic>
      <p:pic>
        <p:nvPicPr>
          <p:cNvPr id="5" name="Picture 4"/>
          <p:cNvPicPr>
            <a:picLocks noChangeAspect="1"/>
          </p:cNvPicPr>
          <p:nvPr/>
        </p:nvPicPr>
        <p:blipFill>
          <a:blip r:embed="rId5"/>
          <a:stretch>
            <a:fillRect/>
          </a:stretch>
        </p:blipFill>
        <p:spPr>
          <a:xfrm>
            <a:off x="6536825" y="257507"/>
            <a:ext cx="1745851" cy="2592848"/>
          </a:xfrm>
          <a:prstGeom prst="rect">
            <a:avLst/>
          </a:prstGeom>
        </p:spPr>
      </p:pic>
      <p:sp>
        <p:nvSpPr>
          <p:cNvPr id="7" name="TextBox 6"/>
          <p:cNvSpPr txBox="1"/>
          <p:nvPr/>
        </p:nvSpPr>
        <p:spPr>
          <a:xfrm>
            <a:off x="4480560" y="5943600"/>
            <a:ext cx="2929191" cy="369332"/>
          </a:xfrm>
          <a:prstGeom prst="rect">
            <a:avLst/>
          </a:prstGeom>
          <a:noFill/>
        </p:spPr>
        <p:txBody>
          <a:bodyPr wrap="square" rtlCol="0">
            <a:spAutoFit/>
          </a:bodyPr>
          <a:lstStyle/>
          <a:p>
            <a:r>
              <a:rPr lang="en-GB" dirty="0"/>
              <a:t> </a:t>
            </a:r>
            <a:r>
              <a:rPr lang="en-GB" u="sng" dirty="0">
                <a:hlinkClick r:id="rId6"/>
              </a:rPr>
              <a:t>http://www.tmz.cm/</a:t>
            </a:r>
            <a:endParaRPr lang="en-US" dirty="0"/>
          </a:p>
        </p:txBody>
      </p:sp>
      <p:pic>
        <p:nvPicPr>
          <p:cNvPr id="3" name="Picture 2"/>
          <p:cNvPicPr>
            <a:picLocks noChangeAspect="1"/>
          </p:cNvPicPr>
          <p:nvPr/>
        </p:nvPicPr>
        <p:blipFill>
          <a:blip r:embed="rId7"/>
          <a:stretch>
            <a:fillRect/>
          </a:stretch>
        </p:blipFill>
        <p:spPr>
          <a:xfrm>
            <a:off x="9493485" y="2402269"/>
            <a:ext cx="2347825" cy="2343976"/>
          </a:xfrm>
          <a:prstGeom prst="rect">
            <a:avLst/>
          </a:prstGeom>
        </p:spPr>
      </p:pic>
      <p:pic>
        <p:nvPicPr>
          <p:cNvPr id="11" name="Picture 10">
            <a:extLst>
              <a:ext uri="{FF2B5EF4-FFF2-40B4-BE49-F238E27FC236}">
                <a16:creationId xmlns:a16="http://schemas.microsoft.com/office/drawing/2014/main" id="{5BA94A5A-37C4-EF49-9CE0-ECBE023A04B7}"/>
              </a:ext>
            </a:extLst>
          </p:cNvPr>
          <p:cNvPicPr>
            <a:picLocks noChangeAspect="1"/>
          </p:cNvPicPr>
          <p:nvPr/>
        </p:nvPicPr>
        <p:blipFill>
          <a:blip r:embed="rId8"/>
          <a:stretch>
            <a:fillRect/>
          </a:stretch>
        </p:blipFill>
        <p:spPr>
          <a:xfrm>
            <a:off x="268085" y="2735290"/>
            <a:ext cx="2713181" cy="1810079"/>
          </a:xfrm>
          <a:prstGeom prst="rect">
            <a:avLst/>
          </a:prstGeom>
        </p:spPr>
      </p:pic>
      <p:pic>
        <p:nvPicPr>
          <p:cNvPr id="13" name="Picture 12">
            <a:extLst>
              <a:ext uri="{FF2B5EF4-FFF2-40B4-BE49-F238E27FC236}">
                <a16:creationId xmlns:a16="http://schemas.microsoft.com/office/drawing/2014/main" id="{6204A226-2F99-664B-9BD7-05E7CBD6066D}"/>
              </a:ext>
            </a:extLst>
          </p:cNvPr>
          <p:cNvPicPr>
            <a:picLocks noChangeAspect="1"/>
          </p:cNvPicPr>
          <p:nvPr/>
        </p:nvPicPr>
        <p:blipFill>
          <a:blip r:embed="rId9"/>
          <a:stretch>
            <a:fillRect/>
          </a:stretch>
        </p:blipFill>
        <p:spPr>
          <a:xfrm>
            <a:off x="8686831" y="257507"/>
            <a:ext cx="3204420" cy="1798610"/>
          </a:xfrm>
          <a:prstGeom prst="rect">
            <a:avLst/>
          </a:prstGeom>
        </p:spPr>
      </p:pic>
      <p:pic>
        <p:nvPicPr>
          <p:cNvPr id="15" name="Picture 14">
            <a:extLst>
              <a:ext uri="{FF2B5EF4-FFF2-40B4-BE49-F238E27FC236}">
                <a16:creationId xmlns:a16="http://schemas.microsoft.com/office/drawing/2014/main" id="{CFECE4FB-F898-3C4F-AE40-F7C5DB1C93B4}"/>
              </a:ext>
            </a:extLst>
          </p:cNvPr>
          <p:cNvPicPr>
            <a:picLocks noChangeAspect="1"/>
          </p:cNvPicPr>
          <p:nvPr/>
        </p:nvPicPr>
        <p:blipFill>
          <a:blip r:embed="rId10"/>
          <a:stretch>
            <a:fillRect/>
          </a:stretch>
        </p:blipFill>
        <p:spPr>
          <a:xfrm>
            <a:off x="6564844" y="2982675"/>
            <a:ext cx="1812383" cy="2407217"/>
          </a:xfrm>
          <a:prstGeom prst="rect">
            <a:avLst/>
          </a:prstGeom>
        </p:spPr>
      </p:pic>
    </p:spTree>
    <p:extLst>
      <p:ext uri="{BB962C8B-B14F-4D97-AF65-F5344CB8AC3E}">
        <p14:creationId xmlns:p14="http://schemas.microsoft.com/office/powerpoint/2010/main" val="45732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Celebrification</a:t>
            </a:r>
            <a:r>
              <a:rPr lang="en-US" dirty="0"/>
              <a:t> - paparazzi</a:t>
            </a:r>
          </a:p>
        </p:txBody>
      </p:sp>
      <p:pic>
        <p:nvPicPr>
          <p:cNvPr id="8" name="Content Placeholder 7">
            <a:extLst>
              <a:ext uri="{FF2B5EF4-FFF2-40B4-BE49-F238E27FC236}">
                <a16:creationId xmlns:a16="http://schemas.microsoft.com/office/drawing/2014/main" id="{C4D66301-1B2B-2440-8A75-CAB05FFD249C}"/>
              </a:ext>
            </a:extLst>
          </p:cNvPr>
          <p:cNvPicPr>
            <a:picLocks noGrp="1" noChangeAspect="1"/>
          </p:cNvPicPr>
          <p:nvPr>
            <p:ph sz="half" idx="1"/>
          </p:nvPr>
        </p:nvPicPr>
        <p:blipFill>
          <a:blip r:embed="rId3"/>
          <a:stretch>
            <a:fillRect/>
          </a:stretch>
        </p:blipFill>
        <p:spPr>
          <a:xfrm>
            <a:off x="7874004" y="3970865"/>
            <a:ext cx="3810000" cy="2540000"/>
          </a:xfrm>
        </p:spPr>
      </p:pic>
      <p:pic>
        <p:nvPicPr>
          <p:cNvPr id="4" name="Picture 3"/>
          <p:cNvPicPr>
            <a:picLocks noChangeAspect="1"/>
          </p:cNvPicPr>
          <p:nvPr/>
        </p:nvPicPr>
        <p:blipFill>
          <a:blip r:embed="rId4"/>
          <a:stretch>
            <a:fillRect/>
          </a:stretch>
        </p:blipFill>
        <p:spPr>
          <a:xfrm>
            <a:off x="335027" y="741762"/>
            <a:ext cx="4030906" cy="2687271"/>
          </a:xfrm>
          <a:prstGeom prst="rect">
            <a:avLst/>
          </a:prstGeom>
        </p:spPr>
      </p:pic>
      <p:pic>
        <p:nvPicPr>
          <p:cNvPr id="9" name="Picture 8"/>
          <p:cNvPicPr>
            <a:picLocks noChangeAspect="1"/>
          </p:cNvPicPr>
          <p:nvPr/>
        </p:nvPicPr>
        <p:blipFill>
          <a:blip r:embed="rId5"/>
          <a:stretch>
            <a:fillRect/>
          </a:stretch>
        </p:blipFill>
        <p:spPr>
          <a:xfrm>
            <a:off x="8578233" y="348628"/>
            <a:ext cx="3105771" cy="2935800"/>
          </a:xfrm>
          <a:prstGeom prst="rect">
            <a:avLst/>
          </a:prstGeom>
        </p:spPr>
      </p:pic>
      <p:pic>
        <p:nvPicPr>
          <p:cNvPr id="10" name="Picture 9"/>
          <p:cNvPicPr>
            <a:picLocks noChangeAspect="1"/>
          </p:cNvPicPr>
          <p:nvPr/>
        </p:nvPicPr>
        <p:blipFill>
          <a:blip r:embed="rId6"/>
          <a:stretch>
            <a:fillRect/>
          </a:stretch>
        </p:blipFill>
        <p:spPr>
          <a:xfrm>
            <a:off x="4756962" y="348628"/>
            <a:ext cx="3105771" cy="3105771"/>
          </a:xfrm>
          <a:prstGeom prst="rect">
            <a:avLst/>
          </a:prstGeom>
        </p:spPr>
      </p:pic>
    </p:spTree>
    <p:extLst>
      <p:ext uri="{BB962C8B-B14F-4D97-AF65-F5344CB8AC3E}">
        <p14:creationId xmlns:p14="http://schemas.microsoft.com/office/powerpoint/2010/main" val="97222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282" y="4976430"/>
            <a:ext cx="8534400" cy="1507067"/>
          </a:xfrm>
        </p:spPr>
        <p:txBody>
          <a:bodyPr/>
          <a:lstStyle/>
          <a:p>
            <a:r>
              <a:rPr lang="en-US" dirty="0" err="1"/>
              <a:t>Celebrification</a:t>
            </a:r>
            <a:r>
              <a:rPr lang="en-US" dirty="0"/>
              <a:t> </a:t>
            </a:r>
            <a:r>
              <a:rPr lang="mr-IN" dirty="0"/>
              <a:t>–</a:t>
            </a:r>
            <a:r>
              <a:rPr lang="en-US" dirty="0"/>
              <a:t> gossip as news</a:t>
            </a:r>
          </a:p>
        </p:txBody>
      </p:sp>
      <p:pic>
        <p:nvPicPr>
          <p:cNvPr id="4" name="Content Placeholder 3"/>
          <p:cNvPicPr>
            <a:picLocks noGrp="1" noChangeAspect="1"/>
          </p:cNvPicPr>
          <p:nvPr>
            <p:ph sz="half" idx="1"/>
          </p:nvPr>
        </p:nvPicPr>
        <p:blipFill>
          <a:blip r:embed="rId3"/>
          <a:stretch>
            <a:fillRect/>
          </a:stretch>
        </p:blipFill>
        <p:spPr>
          <a:xfrm>
            <a:off x="1787745" y="273392"/>
            <a:ext cx="8015474" cy="4508704"/>
          </a:xfrm>
          <a:prstGeom prst="rect">
            <a:avLst/>
          </a:prstGeom>
        </p:spPr>
      </p:pic>
    </p:spTree>
    <p:extLst>
      <p:ext uri="{BB962C8B-B14F-4D97-AF65-F5344CB8AC3E}">
        <p14:creationId xmlns:p14="http://schemas.microsoft.com/office/powerpoint/2010/main" val="26084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Celebrification</a:t>
            </a:r>
            <a:r>
              <a:rPr lang="en-US" dirty="0"/>
              <a:t> -  Conclusions</a:t>
            </a:r>
          </a:p>
        </p:txBody>
      </p:sp>
      <p:sp>
        <p:nvSpPr>
          <p:cNvPr id="3" name="Content Placeholder 2"/>
          <p:cNvSpPr>
            <a:spLocks noGrp="1"/>
          </p:cNvSpPr>
          <p:nvPr>
            <p:ph idx="1"/>
          </p:nvPr>
        </p:nvSpPr>
        <p:spPr>
          <a:xfrm>
            <a:off x="392227" y="332172"/>
            <a:ext cx="10878285" cy="5015896"/>
          </a:xfrm>
        </p:spPr>
        <p:txBody>
          <a:bodyPr>
            <a:normAutofit fontScale="85000" lnSpcReduction="10000"/>
          </a:bodyPr>
          <a:lstStyle/>
          <a:p>
            <a:endParaRPr lang="en-GB" sz="3400" dirty="0">
              <a:solidFill>
                <a:schemeClr val="tx1"/>
              </a:solidFill>
            </a:endParaRPr>
          </a:p>
          <a:p>
            <a:endParaRPr lang="en-GB" sz="3400" dirty="0">
              <a:solidFill>
                <a:schemeClr val="tx1"/>
              </a:solidFill>
            </a:endParaRPr>
          </a:p>
          <a:p>
            <a:r>
              <a:rPr lang="en-GB" sz="2600" dirty="0">
                <a:solidFill>
                  <a:schemeClr val="bg1"/>
                </a:solidFill>
              </a:rPr>
              <a:t>Celebrity news provides entertainment while serving celebrities, their PR, record labels, movie studies, and the media conglomerates.</a:t>
            </a:r>
          </a:p>
          <a:p>
            <a:r>
              <a:rPr lang="en-GB" sz="2600" dirty="0">
                <a:solidFill>
                  <a:schemeClr val="bg1"/>
                </a:solidFill>
              </a:rPr>
              <a:t>It is transforming understandings of the need – or not – for truth.</a:t>
            </a:r>
          </a:p>
          <a:p>
            <a:r>
              <a:rPr lang="en-GB" sz="2600" dirty="0">
                <a:solidFill>
                  <a:schemeClr val="bg1"/>
                </a:solidFill>
              </a:rPr>
              <a:t>It is changing practices of newsgathering.</a:t>
            </a:r>
          </a:p>
          <a:p>
            <a:r>
              <a:rPr lang="en-GB" sz="2600" dirty="0">
                <a:solidFill>
                  <a:schemeClr val="bg1"/>
                </a:solidFill>
              </a:rPr>
              <a:t>‘Celebrity news’ is displacing the populations’ interest in other forms of news </a:t>
            </a:r>
          </a:p>
          <a:p>
            <a:r>
              <a:rPr lang="en-GB" sz="2600" dirty="0">
                <a:solidFill>
                  <a:schemeClr val="bg1"/>
                </a:solidFill>
              </a:rPr>
              <a:t>This in turn reduces the scrutiny and accountability of those in power.</a:t>
            </a:r>
          </a:p>
          <a:p>
            <a:pPr lvl="0"/>
            <a:r>
              <a:rPr lang="en-GB" sz="2600" dirty="0">
                <a:solidFill>
                  <a:schemeClr val="bg1"/>
                </a:solidFill>
              </a:rPr>
              <a:t>Trump as reality star: political coverage becomes a reality show (16.30)</a:t>
            </a:r>
          </a:p>
          <a:p>
            <a:r>
              <a:rPr lang="en-GB" sz="2600" dirty="0">
                <a:solidFill>
                  <a:schemeClr val="bg1"/>
                </a:solidFill>
              </a:rPr>
              <a:t>The widespread </a:t>
            </a:r>
            <a:r>
              <a:rPr lang="en-GB" sz="2600" dirty="0" err="1">
                <a:solidFill>
                  <a:schemeClr val="bg1"/>
                </a:solidFill>
              </a:rPr>
              <a:t>celebrification</a:t>
            </a:r>
            <a:r>
              <a:rPr lang="en-GB" sz="2600" dirty="0">
                <a:solidFill>
                  <a:schemeClr val="bg1"/>
                </a:solidFill>
              </a:rPr>
              <a:t> of media is </a:t>
            </a:r>
            <a:r>
              <a:rPr lang="en-GB" sz="2600" u="sng" dirty="0">
                <a:solidFill>
                  <a:schemeClr val="bg1"/>
                </a:solidFill>
              </a:rPr>
              <a:t>structural</a:t>
            </a:r>
            <a:r>
              <a:rPr lang="en-GB" sz="2600" dirty="0">
                <a:solidFill>
                  <a:schemeClr val="bg1"/>
                </a:solidFill>
              </a:rPr>
              <a:t> as well as </a:t>
            </a:r>
            <a:r>
              <a:rPr lang="en-GB" sz="2600" u="sng" dirty="0">
                <a:solidFill>
                  <a:schemeClr val="bg1"/>
                </a:solidFill>
              </a:rPr>
              <a:t>discursive.</a:t>
            </a:r>
          </a:p>
          <a:p>
            <a:pPr lvl="0"/>
            <a:endParaRPr lang="en-GB" sz="2600" dirty="0">
              <a:solidFill>
                <a:schemeClr val="bg1"/>
              </a:solidFill>
            </a:endParaRPr>
          </a:p>
          <a:p>
            <a:endParaRPr lang="en-GB" dirty="0">
              <a:solidFill>
                <a:schemeClr val="tx1"/>
              </a:solidFill>
            </a:endParaRPr>
          </a:p>
          <a:p>
            <a:pPr lvl="0"/>
            <a:endParaRPr lang="en-GB" dirty="0">
              <a:solidFill>
                <a:schemeClr val="tx1"/>
              </a:solidFill>
            </a:endParaRPr>
          </a:p>
          <a:p>
            <a:endParaRPr lang="en-GB" dirty="0">
              <a:solidFill>
                <a:schemeClr val="tx1"/>
              </a:solidFill>
            </a:endParaRPr>
          </a:p>
          <a:p>
            <a:pPr lvl="0"/>
            <a:endParaRPr lang="en-GB" dirty="0">
              <a:solidFill>
                <a:schemeClr val="tx1"/>
              </a:solidFill>
            </a:endParaRPr>
          </a:p>
          <a:p>
            <a:endParaRPr lang="en-US" dirty="0"/>
          </a:p>
        </p:txBody>
      </p:sp>
      <p:sp>
        <p:nvSpPr>
          <p:cNvPr id="4" name="TextBox 3"/>
          <p:cNvSpPr txBox="1"/>
          <p:nvPr/>
        </p:nvSpPr>
        <p:spPr>
          <a:xfrm>
            <a:off x="483590" y="5812972"/>
            <a:ext cx="10695557" cy="646331"/>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txBody>
          <a:bodyPr wrap="none" rtlCol="0">
            <a:spAutoFit/>
          </a:bodyPr>
          <a:lstStyle/>
          <a:p>
            <a:pPr lvl="0"/>
            <a:r>
              <a:rPr lang="en-GB" dirty="0">
                <a:solidFill>
                  <a:schemeClr val="bg1"/>
                </a:solidFill>
                <a:hlinkClick r:id="rId3"/>
              </a:rPr>
              <a:t>http://www.aljazeera.com/programmes/faultlines/2017/04/trump-show-170410080214061.html</a:t>
            </a:r>
            <a:endParaRPr lang="en-GB" dirty="0">
              <a:solidFill>
                <a:schemeClr val="bg1"/>
              </a:solidFill>
            </a:endParaRPr>
          </a:p>
          <a:p>
            <a:endParaRPr lang="en-US" dirty="0"/>
          </a:p>
        </p:txBody>
      </p:sp>
    </p:spTree>
    <p:extLst>
      <p:ext uri="{BB962C8B-B14F-4D97-AF65-F5344CB8AC3E}">
        <p14:creationId xmlns:p14="http://schemas.microsoft.com/office/powerpoint/2010/main" val="74809782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6437</TotalTime>
  <Words>2644</Words>
  <Application>Microsoft Macintosh PowerPoint</Application>
  <PresentationFormat>Widescreen</PresentationFormat>
  <Paragraphs>164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Century Gothic</vt:lpstr>
      <vt:lpstr>Mangal</vt:lpstr>
      <vt:lpstr>Wingdings 3</vt:lpstr>
      <vt:lpstr>Slice</vt:lpstr>
      <vt:lpstr>2. Celebrification of media</vt:lpstr>
      <vt:lpstr>Celebrification - STATE OF PLAY</vt:lpstr>
      <vt:lpstr>Celebrification -changing news processes</vt:lpstr>
      <vt:lpstr>Celebrification - the rise of the image</vt:lpstr>
      <vt:lpstr>Celebrification - paparazzi</vt:lpstr>
      <vt:lpstr>Celebrification – gossip as news</vt:lpstr>
      <vt:lpstr>Celebrification -  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Tabloidization</dc:title>
  <dc:creator>Microsoft Office User</dc:creator>
  <cp:lastModifiedBy>Microsoft Office User</cp:lastModifiedBy>
  <cp:revision>189</cp:revision>
  <cp:lastPrinted>2018-05-10T19:14:34Z</cp:lastPrinted>
  <dcterms:created xsi:type="dcterms:W3CDTF">2017-04-18T04:33:04Z</dcterms:created>
  <dcterms:modified xsi:type="dcterms:W3CDTF">2020-05-21T00:17:17Z</dcterms:modified>
</cp:coreProperties>
</file>