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77" r:id="rId2"/>
    <p:sldId id="382" r:id="rId3"/>
    <p:sldId id="380" r:id="rId4"/>
    <p:sldId id="258" r:id="rId5"/>
    <p:sldId id="262" r:id="rId6"/>
    <p:sldId id="304" r:id="rId7"/>
    <p:sldId id="321" r:id="rId8"/>
    <p:sldId id="322" r:id="rId9"/>
    <p:sldId id="325" r:id="rId10"/>
    <p:sldId id="359" r:id="rId11"/>
    <p:sldId id="361" r:id="rId12"/>
    <p:sldId id="360" r:id="rId13"/>
    <p:sldId id="261" r:id="rId14"/>
    <p:sldId id="320" r:id="rId15"/>
    <p:sldId id="287" r:id="rId16"/>
    <p:sldId id="288" r:id="rId17"/>
    <p:sldId id="348" r:id="rId18"/>
    <p:sldId id="350" r:id="rId19"/>
    <p:sldId id="291" r:id="rId20"/>
    <p:sldId id="292" r:id="rId21"/>
    <p:sldId id="293" r:id="rId22"/>
    <p:sldId id="295" r:id="rId23"/>
    <p:sldId id="263" r:id="rId24"/>
    <p:sldId id="271" r:id="rId25"/>
    <p:sldId id="273" r:id="rId26"/>
    <p:sldId id="274" r:id="rId27"/>
    <p:sldId id="365" r:id="rId28"/>
    <p:sldId id="366" r:id="rId29"/>
    <p:sldId id="378"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660"/>
  </p:normalViewPr>
  <p:slideViewPr>
    <p:cSldViewPr>
      <p:cViewPr varScale="1">
        <p:scale>
          <a:sx n="108" d="100"/>
          <a:sy n="108" d="100"/>
        </p:scale>
        <p:origin x="190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AC0EAAA-70ED-460C-9BE6-0488ED67C599}" type="datetimeFigureOut">
              <a:rPr lang="en-NZ" smtClean="0"/>
              <a:t>21/05/2020</a:t>
            </a:fld>
            <a:endParaRPr lang="en-NZ"/>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A589F09-A477-46BC-A4AF-CF178CEF6994}" type="slidenum">
              <a:rPr lang="en-NZ" smtClean="0"/>
              <a:t>‹#›</a:t>
            </a:fld>
            <a:endParaRPr lang="en-NZ"/>
          </a:p>
        </p:txBody>
      </p:sp>
    </p:spTree>
    <p:extLst>
      <p:ext uri="{BB962C8B-B14F-4D97-AF65-F5344CB8AC3E}">
        <p14:creationId xmlns:p14="http://schemas.microsoft.com/office/powerpoint/2010/main" val="1852048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969969C-D679-40B2-AABC-034CF77818BF}" type="datetimeFigureOut">
              <a:rPr lang="en-NZ" smtClean="0"/>
              <a:t>21/05/2020</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B0B274F-4631-4F72-91D3-57FD8E72C10F}" type="slidenum">
              <a:rPr lang="en-NZ" smtClean="0"/>
              <a:t>‹#›</a:t>
            </a:fld>
            <a:endParaRPr lang="en-NZ"/>
          </a:p>
        </p:txBody>
      </p:sp>
    </p:spTree>
    <p:extLst>
      <p:ext uri="{BB962C8B-B14F-4D97-AF65-F5344CB8AC3E}">
        <p14:creationId xmlns:p14="http://schemas.microsoft.com/office/powerpoint/2010/main" val="1599597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BE200F7-3833-4DAB-8486-2E65658FBE23}" type="slidenum">
              <a:rPr lang="en-US" altLang="en-US" smtClean="0"/>
              <a:pPr eaLnBrk="1" hangingPunct="1">
                <a:spcBef>
                  <a:spcPct val="0"/>
                </a:spcBef>
              </a:pPr>
              <a:t>1</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13504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00E6456-991D-42FC-A5BB-516782175878}" type="slidenum">
              <a:rPr lang="en-US" altLang="en-US" smtClean="0"/>
              <a:pPr eaLnBrk="1" hangingPunct="1">
                <a:spcBef>
                  <a:spcPct val="0"/>
                </a:spcBef>
              </a:pPr>
              <a:t>21</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18644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576F502-12AA-4CD5-91F2-2448B4B70669}" type="slidenum">
              <a:rPr lang="en-US" altLang="en-US" smtClean="0"/>
              <a:pPr eaLnBrk="1" hangingPunct="1">
                <a:spcBef>
                  <a:spcPct val="0"/>
                </a:spcBef>
              </a:pPr>
              <a:t>22</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NZ" altLang="en-US" dirty="0"/>
              <a:t>Brett Stewart – star player for Manly Sea Eagles, after party for season launch is now charged with sexual assault of 17 year old woman</a:t>
            </a:r>
            <a:endParaRPr lang="en-GB" altLang="en-US" dirty="0"/>
          </a:p>
        </p:txBody>
      </p:sp>
    </p:spTree>
    <p:extLst>
      <p:ext uri="{BB962C8B-B14F-4D97-AF65-F5344CB8AC3E}">
        <p14:creationId xmlns:p14="http://schemas.microsoft.com/office/powerpoint/2010/main" val="3110575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885E9B5-D114-4141-9687-08718B7B3975}" type="slidenum">
              <a:rPr lang="en-GB" altLang="en-US" smtClean="0"/>
              <a:pPr eaLnBrk="1" hangingPunct="1">
                <a:spcBef>
                  <a:spcPct val="0"/>
                </a:spcBef>
              </a:pPr>
              <a:t>23</a:t>
            </a:fld>
            <a:endParaRPr lang="en-GB"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GB" altLang="en-US" dirty="0"/>
          </a:p>
        </p:txBody>
      </p:sp>
    </p:spTree>
    <p:extLst>
      <p:ext uri="{BB962C8B-B14F-4D97-AF65-F5344CB8AC3E}">
        <p14:creationId xmlns:p14="http://schemas.microsoft.com/office/powerpoint/2010/main" val="334404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688DAC8-1D58-4F1A-9ABA-5C7F39405D40}" type="slidenum">
              <a:rPr lang="en-GB" altLang="en-US" smtClean="0"/>
              <a:pPr eaLnBrk="1" hangingPunct="1">
                <a:spcBef>
                  <a:spcPct val="0"/>
                </a:spcBef>
              </a:pPr>
              <a:t>24</a:t>
            </a:fld>
            <a:endParaRPr lang="en-GB"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46713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2AF89D4-B029-44D3-991F-ED77F336C39F}" type="slidenum">
              <a:rPr lang="en-GB" altLang="en-US" smtClean="0"/>
              <a:pPr eaLnBrk="1" hangingPunct="1">
                <a:spcBef>
                  <a:spcPct val="0"/>
                </a:spcBef>
              </a:pPr>
              <a:t>25</a:t>
            </a:fld>
            <a:endParaRPr lang="en-GB"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Tiger Woods, Marion</a:t>
            </a:r>
            <a:r>
              <a:rPr lang="en-US" altLang="en-US" baseline="0" dirty="0"/>
              <a:t> Jones, </a:t>
            </a:r>
            <a:r>
              <a:rPr lang="en-US" altLang="en-US" baseline="0" dirty="0" err="1"/>
              <a:t>FloJo</a:t>
            </a:r>
            <a:r>
              <a:rPr lang="en-US" altLang="en-US" baseline="0" dirty="0"/>
              <a:t> (Florence Griffith Joyner), </a:t>
            </a:r>
            <a:r>
              <a:rPr lang="en-US" altLang="en-US" baseline="0" dirty="0" err="1"/>
              <a:t>Maro</a:t>
            </a:r>
            <a:r>
              <a:rPr lang="en-US" altLang="en-US" baseline="0" dirty="0"/>
              <a:t> </a:t>
            </a:r>
            <a:r>
              <a:rPr lang="en-US" altLang="en-US" baseline="0" dirty="0" err="1"/>
              <a:t>Pantani</a:t>
            </a:r>
            <a:r>
              <a:rPr lang="en-US" altLang="en-US" baseline="0" dirty="0"/>
              <a:t>, Tonya Harding &amp; Nancy Kerrigan, Cameron Bancroft Australian cricketer, OJ Simpson. </a:t>
            </a:r>
            <a:endParaRPr lang="en-US" altLang="en-US" dirty="0"/>
          </a:p>
        </p:txBody>
      </p:sp>
    </p:spTree>
    <p:extLst>
      <p:ext uri="{BB962C8B-B14F-4D97-AF65-F5344CB8AC3E}">
        <p14:creationId xmlns:p14="http://schemas.microsoft.com/office/powerpoint/2010/main" val="1511258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97C0659-2625-4D44-B7F4-8D01CD08B336}" type="slidenum">
              <a:rPr lang="en-GB" altLang="en-US" smtClean="0"/>
              <a:pPr eaLnBrk="1" hangingPunct="1">
                <a:spcBef>
                  <a:spcPct val="0"/>
                </a:spcBef>
              </a:pPr>
              <a:t>26</a:t>
            </a:fld>
            <a:endParaRPr lang="en-GB"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000" dirty="0"/>
          </a:p>
        </p:txBody>
      </p:sp>
    </p:spTree>
    <p:extLst>
      <p:ext uri="{BB962C8B-B14F-4D97-AF65-F5344CB8AC3E}">
        <p14:creationId xmlns:p14="http://schemas.microsoft.com/office/powerpoint/2010/main" val="99487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cs typeface="Arial" charset="0"/>
              </a:defRPr>
            </a:lvl1pPr>
            <a:lvl2pPr marL="742950" indent="-285750" defTabSz="912813" eaLnBrk="0" hangingPunct="0">
              <a:spcBef>
                <a:spcPct val="30000"/>
              </a:spcBef>
              <a:defRPr sz="1200">
                <a:solidFill>
                  <a:schemeClr val="tx1"/>
                </a:solidFill>
                <a:latin typeface="Arial" charset="0"/>
                <a:cs typeface="Arial" charset="0"/>
              </a:defRPr>
            </a:lvl2pPr>
            <a:lvl3pPr marL="1143000" indent="-228600" defTabSz="912813" eaLnBrk="0" hangingPunct="0">
              <a:spcBef>
                <a:spcPct val="30000"/>
              </a:spcBef>
              <a:defRPr sz="1200">
                <a:solidFill>
                  <a:schemeClr val="tx1"/>
                </a:solidFill>
                <a:latin typeface="Arial" charset="0"/>
                <a:cs typeface="Arial" charset="0"/>
              </a:defRPr>
            </a:lvl3pPr>
            <a:lvl4pPr marL="1600200" indent="-228600" defTabSz="912813" eaLnBrk="0" hangingPunct="0">
              <a:spcBef>
                <a:spcPct val="30000"/>
              </a:spcBef>
              <a:defRPr sz="1200">
                <a:solidFill>
                  <a:schemeClr val="tx1"/>
                </a:solidFill>
                <a:latin typeface="Arial" charset="0"/>
                <a:cs typeface="Arial" charset="0"/>
              </a:defRPr>
            </a:lvl4pPr>
            <a:lvl5pPr marL="2057400" indent="-228600" defTabSz="912813" eaLnBrk="0" hangingPunct="0">
              <a:spcBef>
                <a:spcPct val="30000"/>
              </a:spcBef>
              <a:defRPr sz="1200">
                <a:solidFill>
                  <a:schemeClr val="tx1"/>
                </a:solidFill>
                <a:latin typeface="Arial" charset="0"/>
                <a:cs typeface="Arial" charset="0"/>
              </a:defRPr>
            </a:lvl5pPr>
            <a:lvl6pPr marL="2514600" indent="-228600" defTabSz="912813" eaLnBrk="0" fontAlgn="base" hangingPunct="0">
              <a:spcBef>
                <a:spcPct val="30000"/>
              </a:spcBef>
              <a:spcAft>
                <a:spcPct val="0"/>
              </a:spcAft>
              <a:defRPr sz="1200">
                <a:solidFill>
                  <a:schemeClr val="tx1"/>
                </a:solidFill>
                <a:latin typeface="Arial" charset="0"/>
                <a:cs typeface="Arial" charset="0"/>
              </a:defRPr>
            </a:lvl6pPr>
            <a:lvl7pPr marL="2971800" indent="-228600" defTabSz="912813" eaLnBrk="0" fontAlgn="base" hangingPunct="0">
              <a:spcBef>
                <a:spcPct val="30000"/>
              </a:spcBef>
              <a:spcAft>
                <a:spcPct val="0"/>
              </a:spcAft>
              <a:defRPr sz="1200">
                <a:solidFill>
                  <a:schemeClr val="tx1"/>
                </a:solidFill>
                <a:latin typeface="Arial" charset="0"/>
                <a:cs typeface="Arial" charset="0"/>
              </a:defRPr>
            </a:lvl7pPr>
            <a:lvl8pPr marL="3429000" indent="-228600" defTabSz="912813" eaLnBrk="0" fontAlgn="base" hangingPunct="0">
              <a:spcBef>
                <a:spcPct val="30000"/>
              </a:spcBef>
              <a:spcAft>
                <a:spcPct val="0"/>
              </a:spcAft>
              <a:defRPr sz="1200">
                <a:solidFill>
                  <a:schemeClr val="tx1"/>
                </a:solidFill>
                <a:latin typeface="Arial" charset="0"/>
                <a:cs typeface="Arial" charset="0"/>
              </a:defRPr>
            </a:lvl8pPr>
            <a:lvl9pPr marL="3886200" indent="-228600" defTabSz="9128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70D8330-D641-48DD-A76A-E2AC16911BFD}" type="slidenum">
              <a:rPr lang="en-GB" altLang="en-US" smtClean="0"/>
              <a:pPr eaLnBrk="1" hangingPunct="1">
                <a:spcBef>
                  <a:spcPct val="0"/>
                </a:spcBef>
              </a:pPr>
              <a:t>8</a:t>
            </a:fld>
            <a:endParaRPr lang="en-GB"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1581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cs typeface="Arial" charset="0"/>
              </a:defRPr>
            </a:lvl1pPr>
            <a:lvl2pPr marL="742950" indent="-285750" defTabSz="912813" eaLnBrk="0" hangingPunct="0">
              <a:spcBef>
                <a:spcPct val="30000"/>
              </a:spcBef>
              <a:defRPr sz="1200">
                <a:solidFill>
                  <a:schemeClr val="tx1"/>
                </a:solidFill>
                <a:latin typeface="Arial" charset="0"/>
                <a:cs typeface="Arial" charset="0"/>
              </a:defRPr>
            </a:lvl2pPr>
            <a:lvl3pPr marL="1143000" indent="-228600" defTabSz="912813" eaLnBrk="0" hangingPunct="0">
              <a:spcBef>
                <a:spcPct val="30000"/>
              </a:spcBef>
              <a:defRPr sz="1200">
                <a:solidFill>
                  <a:schemeClr val="tx1"/>
                </a:solidFill>
                <a:latin typeface="Arial" charset="0"/>
                <a:cs typeface="Arial" charset="0"/>
              </a:defRPr>
            </a:lvl3pPr>
            <a:lvl4pPr marL="1600200" indent="-228600" defTabSz="912813" eaLnBrk="0" hangingPunct="0">
              <a:spcBef>
                <a:spcPct val="30000"/>
              </a:spcBef>
              <a:defRPr sz="1200">
                <a:solidFill>
                  <a:schemeClr val="tx1"/>
                </a:solidFill>
                <a:latin typeface="Arial" charset="0"/>
                <a:cs typeface="Arial" charset="0"/>
              </a:defRPr>
            </a:lvl4pPr>
            <a:lvl5pPr marL="2057400" indent="-228600" defTabSz="912813" eaLnBrk="0" hangingPunct="0">
              <a:spcBef>
                <a:spcPct val="30000"/>
              </a:spcBef>
              <a:defRPr sz="1200">
                <a:solidFill>
                  <a:schemeClr val="tx1"/>
                </a:solidFill>
                <a:latin typeface="Arial" charset="0"/>
                <a:cs typeface="Arial" charset="0"/>
              </a:defRPr>
            </a:lvl5pPr>
            <a:lvl6pPr marL="2514600" indent="-228600" defTabSz="912813" eaLnBrk="0" fontAlgn="base" hangingPunct="0">
              <a:spcBef>
                <a:spcPct val="30000"/>
              </a:spcBef>
              <a:spcAft>
                <a:spcPct val="0"/>
              </a:spcAft>
              <a:defRPr sz="1200">
                <a:solidFill>
                  <a:schemeClr val="tx1"/>
                </a:solidFill>
                <a:latin typeface="Arial" charset="0"/>
                <a:cs typeface="Arial" charset="0"/>
              </a:defRPr>
            </a:lvl6pPr>
            <a:lvl7pPr marL="2971800" indent="-228600" defTabSz="912813" eaLnBrk="0" fontAlgn="base" hangingPunct="0">
              <a:spcBef>
                <a:spcPct val="30000"/>
              </a:spcBef>
              <a:spcAft>
                <a:spcPct val="0"/>
              </a:spcAft>
              <a:defRPr sz="1200">
                <a:solidFill>
                  <a:schemeClr val="tx1"/>
                </a:solidFill>
                <a:latin typeface="Arial" charset="0"/>
                <a:cs typeface="Arial" charset="0"/>
              </a:defRPr>
            </a:lvl7pPr>
            <a:lvl8pPr marL="3429000" indent="-228600" defTabSz="912813" eaLnBrk="0" fontAlgn="base" hangingPunct="0">
              <a:spcBef>
                <a:spcPct val="30000"/>
              </a:spcBef>
              <a:spcAft>
                <a:spcPct val="0"/>
              </a:spcAft>
              <a:defRPr sz="1200">
                <a:solidFill>
                  <a:schemeClr val="tx1"/>
                </a:solidFill>
                <a:latin typeface="Arial" charset="0"/>
                <a:cs typeface="Arial" charset="0"/>
              </a:defRPr>
            </a:lvl8pPr>
            <a:lvl9pPr marL="3886200" indent="-228600" defTabSz="9128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A052E2C-20CE-4C93-93D5-FFD24C1FE04E}" type="slidenum">
              <a:rPr lang="en-GB" altLang="en-US" smtClean="0"/>
              <a:pPr eaLnBrk="1" hangingPunct="1">
                <a:spcBef>
                  <a:spcPct val="0"/>
                </a:spcBef>
              </a:pPr>
              <a:t>9</a:t>
            </a:fld>
            <a:endParaRPr lang="en-GB"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8721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5B16528-8C33-4539-940C-4AC566B3E4BB}" type="slidenum">
              <a:rPr lang="en-US" altLang="en-US" smtClean="0"/>
              <a:pPr eaLnBrk="1" hangingPunct="1">
                <a:spcBef>
                  <a:spcPct val="0"/>
                </a:spcBef>
              </a:pPr>
              <a:t>15</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99971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2370BE3-4B67-430C-B429-FBC1300D076E}" type="slidenum">
              <a:rPr lang="en-US" altLang="en-US" smtClean="0"/>
              <a:pPr eaLnBrk="1" hangingPunct="1">
                <a:spcBef>
                  <a:spcPct val="0"/>
                </a:spcBef>
              </a:pPr>
              <a:t>16</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dirty="0"/>
          </a:p>
        </p:txBody>
      </p:sp>
    </p:spTree>
    <p:extLst>
      <p:ext uri="{BB962C8B-B14F-4D97-AF65-F5344CB8AC3E}">
        <p14:creationId xmlns:p14="http://schemas.microsoft.com/office/powerpoint/2010/main" val="1420349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76CBCA2-1A6A-4091-BC99-3F6CCBC4002A}" type="slidenum">
              <a:rPr lang="en-US" altLang="en-US" smtClean="0"/>
              <a:pPr eaLnBrk="1" hangingPunct="1">
                <a:spcBef>
                  <a:spcPct val="0"/>
                </a:spcBef>
              </a:pPr>
              <a:t>17</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5488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A18ABB7-7615-413B-9DF0-5105C36C045C}" type="slidenum">
              <a:rPr lang="en-US" altLang="en-US" smtClean="0"/>
              <a:pPr eaLnBrk="1" hangingPunct="1">
                <a:spcBef>
                  <a:spcPct val="0"/>
                </a:spcBef>
              </a:pPr>
              <a:t>18</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05911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48168B2-2B51-403E-B2CC-976D6CC4CF05}" type="slidenum">
              <a:rPr lang="en-US" altLang="en-US" smtClean="0"/>
              <a:pPr eaLnBrk="1" hangingPunct="1">
                <a:spcBef>
                  <a:spcPct val="0"/>
                </a:spcBef>
              </a:pPr>
              <a:t>19</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39703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EE5A85B-D917-4E42-A22C-6541BF429DB2}" type="slidenum">
              <a:rPr lang="en-US" altLang="en-US" smtClean="0"/>
              <a:pPr eaLnBrk="1" hangingPunct="1">
                <a:spcBef>
                  <a:spcPct val="0"/>
                </a:spcBef>
              </a:pPr>
              <a:t>20</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9241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B832D151-0278-41D2-AC88-D805BC95777C}" type="datetimeFigureOut">
              <a:rPr lang="en-NZ" smtClean="0"/>
              <a:t>21/05/2020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B28E2EA-20F1-4A29-8980-1A8B7A7C3B42}" type="slidenum">
              <a:rPr lang="en-NZ" smtClean="0"/>
              <a:t>‹#›</a:t>
            </a:fld>
            <a:endParaRPr lang="en-NZ"/>
          </a:p>
        </p:txBody>
      </p:sp>
    </p:spTree>
    <p:extLst>
      <p:ext uri="{BB962C8B-B14F-4D97-AF65-F5344CB8AC3E}">
        <p14:creationId xmlns:p14="http://schemas.microsoft.com/office/powerpoint/2010/main" val="4164409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832D151-0278-41D2-AC88-D805BC95777C}" type="datetimeFigureOut">
              <a:rPr lang="en-NZ" smtClean="0"/>
              <a:t>21/05/2020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B28E2EA-20F1-4A29-8980-1A8B7A7C3B42}" type="slidenum">
              <a:rPr lang="en-NZ" smtClean="0"/>
              <a:t>‹#›</a:t>
            </a:fld>
            <a:endParaRPr lang="en-NZ"/>
          </a:p>
        </p:txBody>
      </p:sp>
    </p:spTree>
    <p:extLst>
      <p:ext uri="{BB962C8B-B14F-4D97-AF65-F5344CB8AC3E}">
        <p14:creationId xmlns:p14="http://schemas.microsoft.com/office/powerpoint/2010/main" val="237794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832D151-0278-41D2-AC88-D805BC95777C}" type="datetimeFigureOut">
              <a:rPr lang="en-NZ" smtClean="0"/>
              <a:t>21/05/2020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B28E2EA-20F1-4A29-8980-1A8B7A7C3B42}" type="slidenum">
              <a:rPr lang="en-NZ" smtClean="0"/>
              <a:t>‹#›</a:t>
            </a:fld>
            <a:endParaRPr lang="en-NZ"/>
          </a:p>
        </p:txBody>
      </p:sp>
    </p:spTree>
    <p:extLst>
      <p:ext uri="{BB962C8B-B14F-4D97-AF65-F5344CB8AC3E}">
        <p14:creationId xmlns:p14="http://schemas.microsoft.com/office/powerpoint/2010/main" val="222921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832D151-0278-41D2-AC88-D805BC95777C}" type="datetimeFigureOut">
              <a:rPr lang="en-NZ" smtClean="0"/>
              <a:t>21/05/2020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B28E2EA-20F1-4A29-8980-1A8B7A7C3B42}" type="slidenum">
              <a:rPr lang="en-NZ" smtClean="0"/>
              <a:t>‹#›</a:t>
            </a:fld>
            <a:endParaRPr lang="en-NZ"/>
          </a:p>
        </p:txBody>
      </p:sp>
    </p:spTree>
    <p:extLst>
      <p:ext uri="{BB962C8B-B14F-4D97-AF65-F5344CB8AC3E}">
        <p14:creationId xmlns:p14="http://schemas.microsoft.com/office/powerpoint/2010/main" val="250181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2D151-0278-41D2-AC88-D805BC95777C}" type="datetimeFigureOut">
              <a:rPr lang="en-NZ" smtClean="0"/>
              <a:t>21/05/2020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B28E2EA-20F1-4A29-8980-1A8B7A7C3B42}" type="slidenum">
              <a:rPr lang="en-NZ" smtClean="0"/>
              <a:t>‹#›</a:t>
            </a:fld>
            <a:endParaRPr lang="en-NZ"/>
          </a:p>
        </p:txBody>
      </p:sp>
    </p:spTree>
    <p:extLst>
      <p:ext uri="{BB962C8B-B14F-4D97-AF65-F5344CB8AC3E}">
        <p14:creationId xmlns:p14="http://schemas.microsoft.com/office/powerpoint/2010/main" val="2270750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B832D151-0278-41D2-AC88-D805BC95777C}" type="datetimeFigureOut">
              <a:rPr lang="en-NZ" smtClean="0"/>
              <a:t>21/05/2020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B28E2EA-20F1-4A29-8980-1A8B7A7C3B42}" type="slidenum">
              <a:rPr lang="en-NZ" smtClean="0"/>
              <a:t>‹#›</a:t>
            </a:fld>
            <a:endParaRPr lang="en-NZ"/>
          </a:p>
        </p:txBody>
      </p:sp>
    </p:spTree>
    <p:extLst>
      <p:ext uri="{BB962C8B-B14F-4D97-AF65-F5344CB8AC3E}">
        <p14:creationId xmlns:p14="http://schemas.microsoft.com/office/powerpoint/2010/main" val="200481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B832D151-0278-41D2-AC88-D805BC95777C}" type="datetimeFigureOut">
              <a:rPr lang="en-NZ" smtClean="0"/>
              <a:t>21/05/2020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B28E2EA-20F1-4A29-8980-1A8B7A7C3B42}" type="slidenum">
              <a:rPr lang="en-NZ" smtClean="0"/>
              <a:t>‹#›</a:t>
            </a:fld>
            <a:endParaRPr lang="en-NZ"/>
          </a:p>
        </p:txBody>
      </p:sp>
    </p:spTree>
    <p:extLst>
      <p:ext uri="{BB962C8B-B14F-4D97-AF65-F5344CB8AC3E}">
        <p14:creationId xmlns:p14="http://schemas.microsoft.com/office/powerpoint/2010/main" val="424404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B832D151-0278-41D2-AC88-D805BC95777C}" type="datetimeFigureOut">
              <a:rPr lang="en-NZ" smtClean="0"/>
              <a:t>21/05/2020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B28E2EA-20F1-4A29-8980-1A8B7A7C3B42}" type="slidenum">
              <a:rPr lang="en-NZ" smtClean="0"/>
              <a:t>‹#›</a:t>
            </a:fld>
            <a:endParaRPr lang="en-NZ"/>
          </a:p>
        </p:txBody>
      </p:sp>
    </p:spTree>
    <p:extLst>
      <p:ext uri="{BB962C8B-B14F-4D97-AF65-F5344CB8AC3E}">
        <p14:creationId xmlns:p14="http://schemas.microsoft.com/office/powerpoint/2010/main" val="261606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2D151-0278-41D2-AC88-D805BC95777C}" type="datetimeFigureOut">
              <a:rPr lang="en-NZ" smtClean="0"/>
              <a:t>21/05/2020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B28E2EA-20F1-4A29-8980-1A8B7A7C3B42}" type="slidenum">
              <a:rPr lang="en-NZ" smtClean="0"/>
              <a:t>‹#›</a:t>
            </a:fld>
            <a:endParaRPr lang="en-NZ"/>
          </a:p>
        </p:txBody>
      </p:sp>
    </p:spTree>
    <p:extLst>
      <p:ext uri="{BB962C8B-B14F-4D97-AF65-F5344CB8AC3E}">
        <p14:creationId xmlns:p14="http://schemas.microsoft.com/office/powerpoint/2010/main" val="4070694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2D151-0278-41D2-AC88-D805BC95777C}" type="datetimeFigureOut">
              <a:rPr lang="en-NZ" smtClean="0"/>
              <a:t>21/05/2020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B28E2EA-20F1-4A29-8980-1A8B7A7C3B42}" type="slidenum">
              <a:rPr lang="en-NZ" smtClean="0"/>
              <a:t>‹#›</a:t>
            </a:fld>
            <a:endParaRPr lang="en-NZ"/>
          </a:p>
        </p:txBody>
      </p:sp>
    </p:spTree>
    <p:extLst>
      <p:ext uri="{BB962C8B-B14F-4D97-AF65-F5344CB8AC3E}">
        <p14:creationId xmlns:p14="http://schemas.microsoft.com/office/powerpoint/2010/main" val="257114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2D151-0278-41D2-AC88-D805BC95777C}" type="datetimeFigureOut">
              <a:rPr lang="en-NZ" smtClean="0"/>
              <a:t>21/05/2020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B28E2EA-20F1-4A29-8980-1A8B7A7C3B42}" type="slidenum">
              <a:rPr lang="en-NZ" smtClean="0"/>
              <a:t>‹#›</a:t>
            </a:fld>
            <a:endParaRPr lang="en-NZ"/>
          </a:p>
        </p:txBody>
      </p:sp>
    </p:spTree>
    <p:extLst>
      <p:ext uri="{BB962C8B-B14F-4D97-AF65-F5344CB8AC3E}">
        <p14:creationId xmlns:p14="http://schemas.microsoft.com/office/powerpoint/2010/main" val="127342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5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2D151-0278-41D2-AC88-D805BC95777C}" type="datetimeFigureOut">
              <a:rPr lang="en-NZ" smtClean="0"/>
              <a:t>21/05/2020</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8E2EA-20F1-4A29-8980-1A8B7A7C3B42}" type="slidenum">
              <a:rPr lang="en-NZ" smtClean="0"/>
              <a:t>‹#›</a:t>
            </a:fld>
            <a:endParaRPr lang="en-NZ"/>
          </a:p>
        </p:txBody>
      </p:sp>
    </p:spTree>
    <p:extLst>
      <p:ext uri="{BB962C8B-B14F-4D97-AF65-F5344CB8AC3E}">
        <p14:creationId xmlns:p14="http://schemas.microsoft.com/office/powerpoint/2010/main" val="1967298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youtube.com/watch?v=Jn0nPGfH1HI" TargetMode="External"/><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shu.edu/communication-arts/news/the-impact-of-covid-19-on-sports-media.cf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4.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hyperlink" Target="http://www.fanimages.com/Cricket/Shane%20Warne/imagepages/image13.html" TargetMode="External"/><Relationship Id="rId7" Type="http://schemas.openxmlformats.org/officeDocument/2006/relationships/image" Target="../media/image7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hyperlink" Target="http://www.google.com/imgres?imgurl=http://pub.tv2.no/multimedia/na/archive/00183/Eric_Cantona_183290g.jpg&amp;imgrefurl=http://theurlunknown.com/phpBB3/viewtopic.php?f%3D11%26t%3D74&amp;h=550&amp;w=735&amp;sz=92&amp;tbnid=84_gRTLGzM8J:&amp;tbnh=106&amp;tbnw=141&amp;prev=/images?q%3Deric%2Bcantona&amp;sa=X&amp;oi=image_result&amp;resnum=1&amp;ct=image&amp;cd=2" TargetMode="External"/><Relationship Id="rId4" Type="http://schemas.openxmlformats.org/officeDocument/2006/relationships/image" Target="../media/image70.jpeg"/><Relationship Id="rId9" Type="http://schemas.openxmlformats.org/officeDocument/2006/relationships/image" Target="../media/image74.jpeg"/></Relationships>
</file>

<file path=ppt/slides/_rels/slide25.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5.jpeg"/><Relationship Id="rId7" Type="http://schemas.openxmlformats.org/officeDocument/2006/relationships/image" Target="../media/image7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10" Type="http://schemas.openxmlformats.org/officeDocument/2006/relationships/image" Target="../media/image81.png"/><Relationship Id="rId4" Type="http://schemas.openxmlformats.org/officeDocument/2006/relationships/hyperlink" Target="http://en.wikipedia.org/wiki/Image:Pantani_morto.jpg" TargetMode="External"/><Relationship Id="rId9" Type="http://schemas.openxmlformats.org/officeDocument/2006/relationships/image" Target="../media/image8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0.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hyperlink" Target="https://www.smh.com.au/national/jack-de-belin-sues-telegraph-for-defamation-over-rapist-allegations-20200220-p542tc.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aipsmedia.com/index.html?page=artdetail&amp;art=27471&amp;CoronavirusSports-JournalismSports-Journalists" TargetMode="External"/><Relationship Id="rId18" Type="http://schemas.openxmlformats.org/officeDocument/2006/relationships/hyperlink" Target="https://www.stuff.co.nz/business/120995004/media-company-nzme-will-cut-its-workforce-by-15" TargetMode="External"/><Relationship Id="rId3" Type="http://schemas.openxmlformats.org/officeDocument/2006/relationships/image" Target="../media/image14.png"/><Relationship Id="rId21" Type="http://schemas.openxmlformats.org/officeDocument/2006/relationships/image" Target="../media/image27.png"/><Relationship Id="rId7"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image" Target="../media/image25.png"/><Relationship Id="rId2" Type="http://schemas.openxmlformats.org/officeDocument/2006/relationships/image" Target="../media/image13.png"/><Relationship Id="rId16" Type="http://schemas.openxmlformats.org/officeDocument/2006/relationships/image" Target="../media/image24.png"/><Relationship Id="rId20" Type="http://schemas.openxmlformats.org/officeDocument/2006/relationships/hyperlink" Target="https://www.newsroom.co.nz/ideasroom/2020/03/26/1100138/auckland-op-ed-on-loss-of-sport" TargetMode="Externa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24" Type="http://schemas.openxmlformats.org/officeDocument/2006/relationships/hyperlink" Target="https://thespinoff.co.nz/media/15-04-2020/journalism-in-crisis-nz-media-bosses-at-the-covid-19-committee/" TargetMode="External"/><Relationship Id="rId5" Type="http://schemas.openxmlformats.org/officeDocument/2006/relationships/hyperlink" Target="https://thespinoff.co.nz/media/30-03-2020/radio-sport-off-air-closed-indefinitely/" TargetMode="External"/><Relationship Id="rId15" Type="http://schemas.openxmlformats.org/officeDocument/2006/relationships/image" Target="../media/image23.png"/><Relationship Id="rId23" Type="http://schemas.openxmlformats.org/officeDocument/2006/relationships/image" Target="../media/image29.png"/><Relationship Id="rId10" Type="http://schemas.openxmlformats.org/officeDocument/2006/relationships/image" Target="../media/image19.png"/><Relationship Id="rId19"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hyperlink" Target="https://theconversation.com/cancelled-matches-and-growing-turmoil-the-impact-of-covid-19-on-the-sports-industry-133472" TargetMode="External"/><Relationship Id="rId14" Type="http://schemas.openxmlformats.org/officeDocument/2006/relationships/image" Target="../media/image22.png"/><Relationship Id="rId22"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en.wikipedia.org/wiki/File:William_Randolph_Hearst_cph_3a49373.jpg"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s://en.wikipedia.org/wiki/File:JosephPulitzerPinceNeznpsgov.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836613"/>
            <a:ext cx="5757863" cy="1368425"/>
          </a:xfrm>
        </p:spPr>
        <p:txBody>
          <a:bodyPr/>
          <a:lstStyle/>
          <a:p>
            <a:pPr eaLnBrk="1" hangingPunct="1"/>
            <a:br>
              <a:rPr lang="en-GB" altLang="en-US" sz="3600" b="1">
                <a:solidFill>
                  <a:srgbClr val="FF6600"/>
                </a:solidFill>
              </a:rPr>
            </a:br>
            <a:endParaRPr lang="en-GB" altLang="en-US" sz="3600" b="1">
              <a:solidFill>
                <a:srgbClr val="FF6600"/>
              </a:solidFill>
            </a:endParaRPr>
          </a:p>
        </p:txBody>
      </p:sp>
      <p:sp>
        <p:nvSpPr>
          <p:cNvPr id="3075" name="Rectangle 3"/>
          <p:cNvSpPr>
            <a:spLocks noGrp="1" noChangeArrowheads="1"/>
          </p:cNvSpPr>
          <p:nvPr>
            <p:ph type="subTitle" idx="1"/>
          </p:nvPr>
        </p:nvSpPr>
        <p:spPr>
          <a:xfrm>
            <a:off x="1371600" y="3933825"/>
            <a:ext cx="6400800" cy="1752600"/>
          </a:xfrm>
        </p:spPr>
        <p:txBody>
          <a:bodyPr>
            <a:noAutofit/>
          </a:bodyPr>
          <a:lstStyle/>
          <a:p>
            <a:pPr eaLnBrk="1" fontAlgn="auto" hangingPunct="1">
              <a:spcAft>
                <a:spcPts val="0"/>
              </a:spcAft>
              <a:buFont typeface="Wingdings 2"/>
              <a:buNone/>
              <a:defRPr/>
            </a:pPr>
            <a:endParaRPr lang="en-NZ" altLang="en-US" sz="2800" dirty="0">
              <a:solidFill>
                <a:srgbClr val="660066"/>
              </a:solidFill>
            </a:endParaRPr>
          </a:p>
          <a:p>
            <a:pPr eaLnBrk="1" fontAlgn="auto" hangingPunct="1">
              <a:spcAft>
                <a:spcPts val="0"/>
              </a:spcAft>
              <a:buFont typeface="Wingdings 2"/>
              <a:buNone/>
              <a:defRPr/>
            </a:pPr>
            <a:endParaRPr lang="en-NZ" altLang="en-US" sz="2800" dirty="0">
              <a:solidFill>
                <a:srgbClr val="660066"/>
              </a:solidFill>
            </a:endParaRPr>
          </a:p>
          <a:p>
            <a:pPr eaLnBrk="1" fontAlgn="auto" hangingPunct="1">
              <a:spcAft>
                <a:spcPts val="0"/>
              </a:spcAft>
              <a:buFont typeface="Wingdings 2"/>
              <a:buNone/>
              <a:defRPr/>
            </a:pPr>
            <a:r>
              <a:rPr lang="en-NZ" altLang="en-US" b="1" dirty="0">
                <a:solidFill>
                  <a:srgbClr val="C00000"/>
                </a:solidFill>
              </a:rPr>
              <a:t>Sports Journalism</a:t>
            </a:r>
            <a:endParaRPr lang="en-GB" altLang="en-US" b="1" dirty="0">
              <a:solidFill>
                <a:srgbClr val="C00000"/>
              </a:solidFill>
            </a:endParaRPr>
          </a:p>
        </p:txBody>
      </p:sp>
      <p:sp>
        <p:nvSpPr>
          <p:cNvPr id="35844" name="AutoShape 2" descr="Image result for twitter photo"/>
          <p:cNvSpPr>
            <a:spLocks noChangeAspect="1" noChangeArrowheads="1"/>
          </p:cNvSpPr>
          <p:nvPr/>
        </p:nvSpPr>
        <p:spPr bwMode="auto">
          <a:xfrm>
            <a:off x="155575" y="-411163"/>
            <a:ext cx="1057275"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NZ" altLang="en-US" sz="1800">
              <a:latin typeface="Arial" charset="0"/>
            </a:endParaRPr>
          </a:p>
        </p:txBody>
      </p:sp>
      <p:sp>
        <p:nvSpPr>
          <p:cNvPr id="35845" name="AutoShape 4" descr="Image result for twitter photo"/>
          <p:cNvSpPr>
            <a:spLocks noChangeAspect="1" noChangeArrowheads="1"/>
          </p:cNvSpPr>
          <p:nvPr/>
        </p:nvSpPr>
        <p:spPr bwMode="auto">
          <a:xfrm>
            <a:off x="307975" y="-258763"/>
            <a:ext cx="1057275"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NZ" altLang="en-US" sz="1800">
              <a:latin typeface="Arial" charset="0"/>
            </a:endParaRPr>
          </a:p>
        </p:txBody>
      </p:sp>
      <p:sp>
        <p:nvSpPr>
          <p:cNvPr id="35846" name="AutoShape 6" descr="Image result for twitter photo"/>
          <p:cNvSpPr>
            <a:spLocks noChangeAspect="1" noChangeArrowheads="1"/>
          </p:cNvSpPr>
          <p:nvPr/>
        </p:nvSpPr>
        <p:spPr bwMode="auto">
          <a:xfrm>
            <a:off x="460375" y="-106363"/>
            <a:ext cx="1057275"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NZ" altLang="en-US" sz="1800">
              <a:latin typeface="Arial" charset="0"/>
            </a:endParaRPr>
          </a:p>
        </p:txBody>
      </p:sp>
      <p:pic>
        <p:nvPicPr>
          <p:cNvPr id="35847" name="Picture 8" descr="http://s3.amazonaws.com/rapgenius/EUoaiSJQiApLk2pyP0dA_twitter-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0195" y="902032"/>
            <a:ext cx="1519495" cy="153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Fifa; Controversy; 2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75" y="1487810"/>
            <a:ext cx="3243002" cy="18241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415138902"/>
              </p:ext>
            </p:extLst>
          </p:nvPr>
        </p:nvGraphicFramePr>
        <p:xfrm>
          <a:off x="4067944" y="5877272"/>
          <a:ext cx="5000507" cy="914400"/>
        </p:xfrm>
        <a:graphic>
          <a:graphicData uri="http://schemas.openxmlformats.org/drawingml/2006/table">
            <a:tbl>
              <a:tblPr firstRow="1" bandRow="1">
                <a:tableStyleId>{5C22544A-7EE6-4342-B048-85BDC9FD1C3A}</a:tableStyleId>
              </a:tblPr>
              <a:tblGrid>
                <a:gridCol w="5000507">
                  <a:extLst>
                    <a:ext uri="{9D8B030D-6E8A-4147-A177-3AD203B41FA5}">
                      <a16:colId xmlns:a16="http://schemas.microsoft.com/office/drawing/2014/main" val="20000"/>
                    </a:ext>
                  </a:extLst>
                </a:gridCol>
              </a:tblGrid>
              <a:tr h="807165">
                <a:tc>
                  <a:txBody>
                    <a:bodyPr/>
                    <a:lstStyle/>
                    <a:p>
                      <a:pPr algn="ctr" fontAlgn="base"/>
                      <a:r>
                        <a:rPr lang="en-NZ" sz="1800" b="1" i="0" kern="1200" dirty="0">
                          <a:solidFill>
                            <a:schemeClr val="lt1"/>
                          </a:solidFill>
                          <a:effectLst/>
                          <a:latin typeface="+mn-lt"/>
                          <a:ea typeface="+mn-ea"/>
                          <a:cs typeface="+mn-cs"/>
                        </a:rPr>
                        <a:t>‘The longest goodbye: Five players from one rugby team all found to have dementia’</a:t>
                      </a:r>
                    </a:p>
                    <a:p>
                      <a:endParaRPr lang="en-NZ" dirty="0"/>
                    </a:p>
                  </a:txBody>
                  <a:tcPr/>
                </a:tc>
                <a:extLst>
                  <a:ext uri="{0D108BD9-81ED-4DB2-BD59-A6C34878D82A}">
                    <a16:rowId xmlns:a16="http://schemas.microsoft.com/office/drawing/2014/main" val="10000"/>
                  </a:ext>
                </a:extLst>
              </a:tr>
            </a:tbl>
          </a:graphicData>
        </a:graphic>
      </p:graphicFrame>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6677" y="206320"/>
            <a:ext cx="18097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2242" y="2612960"/>
            <a:ext cx="173355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1792" y="3457575"/>
            <a:ext cx="131445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8"/>
          <a:stretch>
            <a:fillRect/>
          </a:stretch>
        </p:blipFill>
        <p:spPr>
          <a:xfrm>
            <a:off x="6202793" y="3679761"/>
            <a:ext cx="2779631" cy="2138178"/>
          </a:xfrm>
          <a:prstGeom prst="rect">
            <a:avLst/>
          </a:prstGeom>
        </p:spPr>
      </p:pic>
      <p:pic>
        <p:nvPicPr>
          <p:cNvPr id="6" name="Picture 5"/>
          <p:cNvPicPr>
            <a:picLocks noChangeAspect="1"/>
          </p:cNvPicPr>
          <p:nvPr/>
        </p:nvPicPr>
        <p:blipFill>
          <a:blip r:embed="rId9"/>
          <a:stretch>
            <a:fillRect/>
          </a:stretch>
        </p:blipFill>
        <p:spPr>
          <a:xfrm>
            <a:off x="5905311" y="2574860"/>
            <a:ext cx="3139476" cy="1104901"/>
          </a:xfrm>
          <a:prstGeom prst="rect">
            <a:avLst/>
          </a:prstGeom>
        </p:spPr>
      </p:pic>
      <p:pic>
        <p:nvPicPr>
          <p:cNvPr id="7" name="Picture 6"/>
          <p:cNvPicPr>
            <a:picLocks noChangeAspect="1"/>
          </p:cNvPicPr>
          <p:nvPr/>
        </p:nvPicPr>
        <p:blipFill>
          <a:blip r:embed="rId10"/>
          <a:stretch>
            <a:fillRect/>
          </a:stretch>
        </p:blipFill>
        <p:spPr>
          <a:xfrm>
            <a:off x="6202793" y="101016"/>
            <a:ext cx="2534989" cy="2342330"/>
          </a:xfrm>
          <a:prstGeom prst="rect">
            <a:avLst/>
          </a:prstGeom>
        </p:spPr>
      </p:pic>
      <p:pic>
        <p:nvPicPr>
          <p:cNvPr id="8" name="Picture 7"/>
          <p:cNvPicPr>
            <a:picLocks noChangeAspect="1"/>
          </p:cNvPicPr>
          <p:nvPr/>
        </p:nvPicPr>
        <p:blipFill>
          <a:blip r:embed="rId11"/>
          <a:stretch>
            <a:fillRect/>
          </a:stretch>
        </p:blipFill>
        <p:spPr>
          <a:xfrm>
            <a:off x="166418" y="3580296"/>
            <a:ext cx="2808882" cy="1617635"/>
          </a:xfrm>
          <a:prstGeom prst="rect">
            <a:avLst/>
          </a:prstGeom>
        </p:spPr>
      </p:pic>
      <p:pic>
        <p:nvPicPr>
          <p:cNvPr id="9" name="Picture 8"/>
          <p:cNvPicPr>
            <a:picLocks noChangeAspect="1"/>
          </p:cNvPicPr>
          <p:nvPr/>
        </p:nvPicPr>
        <p:blipFill>
          <a:blip r:embed="rId12"/>
          <a:stretch>
            <a:fillRect/>
          </a:stretch>
        </p:blipFill>
        <p:spPr>
          <a:xfrm>
            <a:off x="61141" y="223867"/>
            <a:ext cx="3629025" cy="1036330"/>
          </a:xfrm>
          <a:prstGeom prst="rect">
            <a:avLst/>
          </a:prstGeom>
        </p:spPr>
      </p:pic>
      <p:pic>
        <p:nvPicPr>
          <p:cNvPr id="10" name="Picture 9">
            <a:extLst>
              <a:ext uri="{FF2B5EF4-FFF2-40B4-BE49-F238E27FC236}">
                <a16:creationId xmlns:a16="http://schemas.microsoft.com/office/drawing/2014/main" id="{39A81704-89D9-4F95-8A86-27F0D085A9E9}"/>
              </a:ext>
            </a:extLst>
          </p:cNvPr>
          <p:cNvPicPr>
            <a:picLocks noChangeAspect="1"/>
          </p:cNvPicPr>
          <p:nvPr/>
        </p:nvPicPr>
        <p:blipFill>
          <a:blip r:embed="rId13"/>
          <a:stretch>
            <a:fillRect/>
          </a:stretch>
        </p:blipFill>
        <p:spPr>
          <a:xfrm>
            <a:off x="75549" y="5672875"/>
            <a:ext cx="3770918" cy="961258"/>
          </a:xfrm>
          <a:prstGeom prst="rect">
            <a:avLst/>
          </a:prstGeom>
        </p:spPr>
      </p:pic>
    </p:spTree>
    <p:extLst>
      <p:ext uri="{BB962C8B-B14F-4D97-AF65-F5344CB8AC3E}">
        <p14:creationId xmlns:p14="http://schemas.microsoft.com/office/powerpoint/2010/main" val="97237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C00000"/>
                </a:solidFill>
              </a:rPr>
              <a:t>Dilemma of sports journalism</a:t>
            </a:r>
          </a:p>
        </p:txBody>
      </p:sp>
      <p:sp>
        <p:nvSpPr>
          <p:cNvPr id="3" name="Content Placeholder 2"/>
          <p:cNvSpPr>
            <a:spLocks noGrp="1"/>
          </p:cNvSpPr>
          <p:nvPr>
            <p:ph idx="1"/>
          </p:nvPr>
        </p:nvSpPr>
        <p:spPr>
          <a:xfrm>
            <a:off x="457200" y="1600200"/>
            <a:ext cx="8229600" cy="4997152"/>
          </a:xfrm>
        </p:spPr>
        <p:txBody>
          <a:bodyPr>
            <a:normAutofit fontScale="47500" lnSpcReduction="20000"/>
          </a:bodyPr>
          <a:lstStyle/>
          <a:p>
            <a:r>
              <a:rPr lang="en-NZ" dirty="0"/>
              <a:t>Authority created by the pulling power of its own popularity – little impetus to change its practices</a:t>
            </a:r>
          </a:p>
          <a:p>
            <a:endParaRPr lang="en-NZ" dirty="0"/>
          </a:p>
          <a:p>
            <a:r>
              <a:rPr lang="en-NZ" dirty="0"/>
              <a:t>Insularity from relying on a closed circle of sources</a:t>
            </a:r>
          </a:p>
          <a:p>
            <a:endParaRPr lang="en-NZ" dirty="0"/>
          </a:p>
          <a:p>
            <a:r>
              <a:rPr lang="en-NZ" dirty="0"/>
              <a:t>Frequently replicates ‘what works’ and ignores the problems, issues and topics which are closely associated with the world in which it operates.</a:t>
            </a:r>
          </a:p>
          <a:p>
            <a:pPr marL="0" indent="0">
              <a:buNone/>
            </a:pPr>
            <a:endParaRPr lang="en-NZ" dirty="0"/>
          </a:p>
          <a:p>
            <a:r>
              <a:rPr lang="en-NZ" dirty="0"/>
              <a:t>Increasingly moving closer to entertainment and celebrity journalism which sustains and promotes the sports star system and corporate interests.</a:t>
            </a:r>
          </a:p>
          <a:p>
            <a:endParaRPr lang="en-NZ" dirty="0"/>
          </a:p>
          <a:p>
            <a:r>
              <a:rPr lang="en-NZ" dirty="0"/>
              <a:t>Saturation coverage of a small number of sports and marginalise others irrespective of their player base and community interest.</a:t>
            </a:r>
          </a:p>
          <a:p>
            <a:endParaRPr lang="en-NZ" dirty="0"/>
          </a:p>
          <a:p>
            <a:r>
              <a:rPr lang="en-NZ" dirty="0"/>
              <a:t>Need to write for the audience who either demands or criticise partisan or objective reporting – getting the balance difficult.</a:t>
            </a:r>
          </a:p>
          <a:p>
            <a:endParaRPr lang="en-NZ" dirty="0"/>
          </a:p>
          <a:p>
            <a:r>
              <a:rPr lang="en-NZ" dirty="0">
                <a:solidFill>
                  <a:srgbClr val="FF0000"/>
                </a:solidFill>
              </a:rPr>
              <a:t>Gender and race imbalance still a strong characteristic of sport and sports journalism</a:t>
            </a:r>
          </a:p>
          <a:p>
            <a:endParaRPr lang="en-NZ" dirty="0"/>
          </a:p>
          <a:p>
            <a:r>
              <a:rPr lang="en-NZ" dirty="0"/>
              <a:t>Often worthy of contempt when continues to operate within self imposed limitations</a:t>
            </a:r>
          </a:p>
          <a:p>
            <a:endParaRPr lang="en-NZ" dirty="0"/>
          </a:p>
          <a:p>
            <a:r>
              <a:rPr lang="en-NZ" dirty="0"/>
              <a:t>At its best when capable of seeing beneath the surface of events to reveal insights within the media/sport/society nexus</a:t>
            </a:r>
          </a:p>
        </p:txBody>
      </p:sp>
    </p:spTree>
    <p:extLst>
      <p:ext uri="{BB962C8B-B14F-4D97-AF65-F5344CB8AC3E}">
        <p14:creationId xmlns:p14="http://schemas.microsoft.com/office/powerpoint/2010/main" val="297128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000" b="1" dirty="0">
                <a:solidFill>
                  <a:srgbClr val="FF0000"/>
                </a:solidFill>
              </a:rPr>
              <a:t>Sports Journalists:</a:t>
            </a:r>
            <a:br>
              <a:rPr lang="en-NZ" sz="2000" b="1" dirty="0">
                <a:solidFill>
                  <a:srgbClr val="FF0000"/>
                </a:solidFill>
              </a:rPr>
            </a:br>
            <a:r>
              <a:rPr lang="en-NZ" sz="2000" b="1" dirty="0">
                <a:solidFill>
                  <a:srgbClr val="FF0000"/>
                </a:solidFill>
              </a:rPr>
              <a:t>From vital link between sport and fans to optional ‘middle-man’</a:t>
            </a:r>
          </a:p>
        </p:txBody>
      </p:sp>
      <p:sp>
        <p:nvSpPr>
          <p:cNvPr id="3" name="Content Placeholder 2"/>
          <p:cNvSpPr>
            <a:spLocks noGrp="1"/>
          </p:cNvSpPr>
          <p:nvPr>
            <p:ph idx="1"/>
          </p:nvPr>
        </p:nvSpPr>
        <p:spPr>
          <a:xfrm>
            <a:off x="457200" y="1196752"/>
            <a:ext cx="8229600" cy="5400600"/>
          </a:xfrm>
        </p:spPr>
        <p:txBody>
          <a:bodyPr>
            <a:normAutofit fontScale="70000" lnSpcReduction="20000"/>
          </a:bodyPr>
          <a:lstStyle/>
          <a:p>
            <a:r>
              <a:rPr lang="en-NZ" dirty="0"/>
              <a:t>Sports journalists “central cog in the machine of the sports nexus” </a:t>
            </a:r>
            <a:r>
              <a:rPr lang="en-NZ" sz="1300" dirty="0"/>
              <a:t>(Nicholson et al, 2015)</a:t>
            </a:r>
          </a:p>
          <a:p>
            <a:endParaRPr lang="en-NZ" sz="1300" dirty="0"/>
          </a:p>
          <a:p>
            <a:r>
              <a:rPr lang="en-NZ" dirty="0"/>
              <a:t>Growth of social media and alternative contents distribution platforms, alters or removes need for sports organisations to engage with fans through sports journalists. </a:t>
            </a:r>
          </a:p>
          <a:p>
            <a:endParaRPr lang="en-NZ" dirty="0"/>
          </a:p>
          <a:p>
            <a:r>
              <a:rPr lang="en-NZ" dirty="0"/>
              <a:t>Sports organisations use communication strategies to restrict access to the sport and its athletes.</a:t>
            </a:r>
          </a:p>
          <a:p>
            <a:endParaRPr lang="en-NZ" dirty="0"/>
          </a:p>
          <a:p>
            <a:r>
              <a:rPr lang="en-NZ" dirty="0"/>
              <a:t>Sports journalists like others are increasingly being asked to produce more content with less resources.</a:t>
            </a:r>
          </a:p>
          <a:p>
            <a:endParaRPr lang="en-NZ" dirty="0"/>
          </a:p>
          <a:p>
            <a:r>
              <a:rPr lang="en-NZ" dirty="0"/>
              <a:t>Sport management professionals job is to decide if a potential news story is useful or harmful publicity and will act accordingly to allow or block access to the source of the story. </a:t>
            </a:r>
          </a:p>
          <a:p>
            <a:endParaRPr lang="en-NZ" dirty="0"/>
          </a:p>
        </p:txBody>
      </p:sp>
    </p:spTree>
    <p:extLst>
      <p:ext uri="{BB962C8B-B14F-4D97-AF65-F5344CB8AC3E}">
        <p14:creationId xmlns:p14="http://schemas.microsoft.com/office/powerpoint/2010/main" val="50257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C00000"/>
                </a:solidFill>
              </a:rPr>
              <a:t>Role of social media</a:t>
            </a:r>
          </a:p>
        </p:txBody>
      </p:sp>
      <p:sp>
        <p:nvSpPr>
          <p:cNvPr id="3" name="Content Placeholder 2"/>
          <p:cNvSpPr>
            <a:spLocks noGrp="1"/>
          </p:cNvSpPr>
          <p:nvPr>
            <p:ph idx="1"/>
          </p:nvPr>
        </p:nvSpPr>
        <p:spPr>
          <a:xfrm>
            <a:off x="179512" y="1600200"/>
            <a:ext cx="8712968" cy="4525963"/>
          </a:xfrm>
        </p:spPr>
        <p:txBody>
          <a:bodyPr>
            <a:normAutofit fontScale="62500" lnSpcReduction="20000"/>
          </a:bodyPr>
          <a:lstStyle/>
          <a:p>
            <a:pPr marL="0" indent="0">
              <a:buNone/>
            </a:pPr>
            <a:r>
              <a:rPr lang="en-NZ" dirty="0"/>
              <a:t>	</a:t>
            </a:r>
            <a:r>
              <a:rPr lang="en-NZ" b="1" dirty="0">
                <a:solidFill>
                  <a:srgbClr val="FF0000"/>
                </a:solidFill>
              </a:rPr>
              <a:t>Sports Journalism-  a rapidly “ leaking craft”  </a:t>
            </a:r>
            <a:r>
              <a:rPr lang="en-NZ" dirty="0"/>
              <a:t>- </a:t>
            </a:r>
            <a:r>
              <a:rPr lang="en-NZ" sz="1400" dirty="0"/>
              <a:t>David Rowe 2007</a:t>
            </a:r>
          </a:p>
          <a:p>
            <a:endParaRPr lang="en-NZ" dirty="0"/>
          </a:p>
          <a:p>
            <a:r>
              <a:rPr lang="en-NZ" dirty="0"/>
              <a:t>Relationship between sport journalists and audience rapidly changing</a:t>
            </a:r>
          </a:p>
          <a:p>
            <a:r>
              <a:rPr lang="en-NZ" dirty="0"/>
              <a:t>Impacts on how sports information is circulated</a:t>
            </a:r>
          </a:p>
          <a:p>
            <a:r>
              <a:rPr lang="en-NZ" dirty="0"/>
              <a:t>Social media material increasingly sourced to create stories</a:t>
            </a:r>
          </a:p>
          <a:p>
            <a:r>
              <a:rPr lang="en-NZ" dirty="0"/>
              <a:t>Number of followers can determine commercial worth for sponsorships.</a:t>
            </a:r>
          </a:p>
          <a:p>
            <a:r>
              <a:rPr lang="en-NZ" dirty="0"/>
              <a:t>Sports journalist no longer the sole ‘gatekeeper’ for sports news and distribution</a:t>
            </a:r>
          </a:p>
          <a:p>
            <a:r>
              <a:rPr lang="en-NZ" dirty="0"/>
              <a:t>Athletes producing and distributing own sports news</a:t>
            </a:r>
          </a:p>
          <a:p>
            <a:r>
              <a:rPr lang="en-NZ" dirty="0"/>
              <a:t>Members of public creators of sport content</a:t>
            </a:r>
          </a:p>
          <a:p>
            <a:endParaRPr lang="en-NZ" dirty="0"/>
          </a:p>
          <a:p>
            <a:r>
              <a:rPr lang="en-NZ" b="1" dirty="0">
                <a:solidFill>
                  <a:srgbClr val="FF0000"/>
                </a:solidFill>
              </a:rPr>
              <a:t>Therefore what is now the function of a sports journalist?</a:t>
            </a:r>
          </a:p>
          <a:p>
            <a:r>
              <a:rPr lang="en-NZ" b="1" dirty="0">
                <a:solidFill>
                  <a:srgbClr val="FF0000"/>
                </a:solidFill>
              </a:rPr>
              <a:t>If someone writes about sport are they a journalist?</a:t>
            </a:r>
          </a:p>
          <a:p>
            <a:r>
              <a:rPr lang="en-NZ" b="1" dirty="0">
                <a:solidFill>
                  <a:srgbClr val="FF0000"/>
                </a:solidFill>
              </a:rPr>
              <a:t>Is there still a major role for mainstream media institutions delivering sport content?</a:t>
            </a:r>
          </a:p>
          <a:p>
            <a:endParaRPr lang="en-NZ" b="1" dirty="0">
              <a:solidFill>
                <a:srgbClr val="FF0000"/>
              </a:solidFill>
            </a:endParaRPr>
          </a:p>
          <a:p>
            <a:endParaRPr lang="en-NZ" dirty="0"/>
          </a:p>
        </p:txBody>
      </p:sp>
    </p:spTree>
    <p:extLst>
      <p:ext uri="{BB962C8B-B14F-4D97-AF65-F5344CB8AC3E}">
        <p14:creationId xmlns:p14="http://schemas.microsoft.com/office/powerpoint/2010/main" val="3753881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268" y="274638"/>
            <a:ext cx="3392876" cy="1143000"/>
          </a:xfrm>
        </p:spPr>
        <p:txBody>
          <a:bodyPr>
            <a:normAutofit fontScale="90000"/>
          </a:bodyPr>
          <a:lstStyle/>
          <a:p>
            <a:r>
              <a:rPr lang="en-NZ" b="1" dirty="0">
                <a:solidFill>
                  <a:srgbClr val="C00000"/>
                </a:solidFill>
              </a:rPr>
              <a:t>What does sport tell us?</a:t>
            </a:r>
          </a:p>
        </p:txBody>
      </p:sp>
      <p:sp>
        <p:nvSpPr>
          <p:cNvPr id="3" name="Content Placeholder 2"/>
          <p:cNvSpPr>
            <a:spLocks noGrp="1"/>
          </p:cNvSpPr>
          <p:nvPr>
            <p:ph idx="1"/>
          </p:nvPr>
        </p:nvSpPr>
        <p:spPr>
          <a:xfrm>
            <a:off x="107504" y="1600200"/>
            <a:ext cx="8928992" cy="5069160"/>
          </a:xfrm>
        </p:spPr>
        <p:txBody>
          <a:bodyPr>
            <a:normAutofit fontScale="92500" lnSpcReduction="10000"/>
          </a:bodyPr>
          <a:lstStyle/>
          <a:p>
            <a:r>
              <a:rPr lang="en-NZ" dirty="0"/>
              <a:t>Revealing about aspects of our society</a:t>
            </a:r>
          </a:p>
          <a:p>
            <a:r>
              <a:rPr lang="en-NZ" dirty="0"/>
              <a:t>Insight into character  &amp; human nature (good and bad)</a:t>
            </a:r>
          </a:p>
          <a:p>
            <a:r>
              <a:rPr lang="en-NZ" dirty="0"/>
              <a:t>Human creativity, aspiration, endurance, frailty</a:t>
            </a:r>
          </a:p>
          <a:p>
            <a:r>
              <a:rPr lang="en-NZ" dirty="0"/>
              <a:t>Vehicle for feelings and emotions to be channelled </a:t>
            </a:r>
          </a:p>
          <a:p>
            <a:r>
              <a:rPr lang="en-NZ" dirty="0"/>
              <a:t>Offers individual and/or collective identity</a:t>
            </a:r>
          </a:p>
          <a:p>
            <a:r>
              <a:rPr lang="en-NZ" dirty="0"/>
              <a:t>Constructs notions of national identity </a:t>
            </a:r>
          </a:p>
          <a:p>
            <a:r>
              <a:rPr lang="en-NZ" dirty="0"/>
              <a:t>Now central to multinational commerce</a:t>
            </a:r>
          </a:p>
          <a:p>
            <a:pPr marL="0" indent="0" algn="ctr">
              <a:buNone/>
            </a:pPr>
            <a:r>
              <a:rPr lang="en-NZ" b="1" dirty="0">
                <a:solidFill>
                  <a:srgbClr val="C00000"/>
                </a:solidFill>
              </a:rPr>
              <a:t>BUT all through a very ‘uncertain form’ </a:t>
            </a:r>
          </a:p>
          <a:p>
            <a:pPr marL="0" indent="0" algn="ctr">
              <a:buNone/>
            </a:pPr>
            <a:r>
              <a:rPr lang="en-NZ" dirty="0"/>
              <a:t>(which paradoxically is a major part of its appeal)</a:t>
            </a:r>
          </a:p>
          <a:p>
            <a:endParaRPr lang="en-NZ" dirty="0"/>
          </a:p>
        </p:txBody>
      </p:sp>
      <p:pic>
        <p:nvPicPr>
          <p:cNvPr id="4100" name="Picture 4" descr="http://liberation.typepad.com/.a/6a00d83451d75d69e201539291123f970b-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5" y="146379"/>
            <a:ext cx="2186049" cy="167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949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800" dirty="0">
                <a:solidFill>
                  <a:srgbClr val="C00000"/>
                </a:solidFill>
              </a:rPr>
              <a:t>Fu </a:t>
            </a:r>
            <a:r>
              <a:rPr lang="en-NZ" sz="2800" dirty="0" err="1">
                <a:solidFill>
                  <a:srgbClr val="C00000"/>
                </a:solidFill>
              </a:rPr>
              <a:t>Yuanhui</a:t>
            </a:r>
            <a:r>
              <a:rPr lang="en-NZ" sz="2800" dirty="0">
                <a:solidFill>
                  <a:srgbClr val="C00000"/>
                </a:solidFill>
              </a:rPr>
              <a:t> </a:t>
            </a:r>
            <a:br>
              <a:rPr lang="en-NZ" sz="2800" dirty="0">
                <a:solidFill>
                  <a:srgbClr val="C00000"/>
                </a:solidFill>
              </a:rPr>
            </a:br>
            <a:r>
              <a:rPr lang="en-NZ" sz="2800" dirty="0">
                <a:solidFill>
                  <a:srgbClr val="C00000"/>
                </a:solidFill>
              </a:rPr>
              <a:t>Bronze medal Rio Olympics 2016</a:t>
            </a:r>
          </a:p>
        </p:txBody>
      </p:sp>
      <p:pic>
        <p:nvPicPr>
          <p:cNvPr id="4" name="Content Placeholder 3"/>
          <p:cNvPicPr>
            <a:picLocks noGrp="1" noChangeAspect="1"/>
          </p:cNvPicPr>
          <p:nvPr>
            <p:ph idx="1"/>
          </p:nvPr>
        </p:nvPicPr>
        <p:blipFill>
          <a:blip r:embed="rId2"/>
          <a:stretch>
            <a:fillRect/>
          </a:stretch>
        </p:blipFill>
        <p:spPr>
          <a:xfrm>
            <a:off x="179512" y="1453729"/>
            <a:ext cx="5667486" cy="3159690"/>
          </a:xfrm>
          <a:prstGeom prst="rect">
            <a:avLst/>
          </a:prstGeom>
        </p:spPr>
      </p:pic>
      <p:sp>
        <p:nvSpPr>
          <p:cNvPr id="5" name="Rectangle 4"/>
          <p:cNvSpPr/>
          <p:nvPr/>
        </p:nvSpPr>
        <p:spPr>
          <a:xfrm>
            <a:off x="467544" y="4653136"/>
            <a:ext cx="6480720" cy="646331"/>
          </a:xfrm>
          <a:prstGeom prst="rect">
            <a:avLst/>
          </a:prstGeom>
        </p:spPr>
        <p:txBody>
          <a:bodyPr wrap="square">
            <a:spAutoFit/>
          </a:bodyPr>
          <a:lstStyle/>
          <a:p>
            <a:r>
              <a:rPr lang="en-NZ" dirty="0">
                <a:hlinkClick r:id="rId3"/>
              </a:rPr>
              <a:t>https://www.youtube.com/watch?v=Jn0nPGfH1HI</a:t>
            </a:r>
            <a:endParaRPr lang="en-NZ" dirty="0"/>
          </a:p>
          <a:p>
            <a:endParaRPr lang="en-NZ" dirty="0"/>
          </a:p>
        </p:txBody>
      </p:sp>
      <p:pic>
        <p:nvPicPr>
          <p:cNvPr id="3" name="Picture 2"/>
          <p:cNvPicPr>
            <a:picLocks noChangeAspect="1"/>
          </p:cNvPicPr>
          <p:nvPr/>
        </p:nvPicPr>
        <p:blipFill>
          <a:blip r:embed="rId4"/>
          <a:stretch>
            <a:fillRect/>
          </a:stretch>
        </p:blipFill>
        <p:spPr>
          <a:xfrm>
            <a:off x="6067779" y="4365721"/>
            <a:ext cx="2718769" cy="2399730"/>
          </a:xfrm>
          <a:prstGeom prst="rect">
            <a:avLst/>
          </a:prstGeom>
        </p:spPr>
      </p:pic>
      <p:pic>
        <p:nvPicPr>
          <p:cNvPr id="6" name="Picture 5"/>
          <p:cNvPicPr>
            <a:picLocks noChangeAspect="1"/>
          </p:cNvPicPr>
          <p:nvPr/>
        </p:nvPicPr>
        <p:blipFill>
          <a:blip r:embed="rId5"/>
          <a:stretch>
            <a:fillRect/>
          </a:stretch>
        </p:blipFill>
        <p:spPr>
          <a:xfrm>
            <a:off x="5940152" y="1837749"/>
            <a:ext cx="1632874" cy="2416870"/>
          </a:xfrm>
          <a:prstGeom prst="rect">
            <a:avLst/>
          </a:prstGeom>
        </p:spPr>
      </p:pic>
      <p:pic>
        <p:nvPicPr>
          <p:cNvPr id="7" name="Picture 6"/>
          <p:cNvPicPr>
            <a:picLocks noChangeAspect="1"/>
          </p:cNvPicPr>
          <p:nvPr/>
        </p:nvPicPr>
        <p:blipFill>
          <a:blip r:embed="rId6"/>
          <a:stretch>
            <a:fillRect/>
          </a:stretch>
        </p:blipFill>
        <p:spPr>
          <a:xfrm>
            <a:off x="1526484" y="5075577"/>
            <a:ext cx="2973542" cy="1684519"/>
          </a:xfrm>
          <a:prstGeom prst="rect">
            <a:avLst/>
          </a:prstGeom>
        </p:spPr>
      </p:pic>
      <p:pic>
        <p:nvPicPr>
          <p:cNvPr id="8" name="Picture 7"/>
          <p:cNvPicPr>
            <a:picLocks noChangeAspect="1"/>
          </p:cNvPicPr>
          <p:nvPr/>
        </p:nvPicPr>
        <p:blipFill>
          <a:blip r:embed="rId7"/>
          <a:stretch>
            <a:fillRect/>
          </a:stretch>
        </p:blipFill>
        <p:spPr>
          <a:xfrm>
            <a:off x="7418834" y="73797"/>
            <a:ext cx="1682112" cy="2204412"/>
          </a:xfrm>
          <a:prstGeom prst="rect">
            <a:avLst/>
          </a:prstGeom>
        </p:spPr>
      </p:pic>
      <p:pic>
        <p:nvPicPr>
          <p:cNvPr id="9" name="Picture 8"/>
          <p:cNvPicPr>
            <a:picLocks noChangeAspect="1"/>
          </p:cNvPicPr>
          <p:nvPr/>
        </p:nvPicPr>
        <p:blipFill>
          <a:blip r:embed="rId8"/>
          <a:stretch>
            <a:fillRect/>
          </a:stretch>
        </p:blipFill>
        <p:spPr>
          <a:xfrm>
            <a:off x="457200" y="73797"/>
            <a:ext cx="1327051" cy="1330832"/>
          </a:xfrm>
          <a:prstGeom prst="rect">
            <a:avLst/>
          </a:prstGeom>
        </p:spPr>
      </p:pic>
    </p:spTree>
    <p:extLst>
      <p:ext uri="{BB962C8B-B14F-4D97-AF65-F5344CB8AC3E}">
        <p14:creationId xmlns:p14="http://schemas.microsoft.com/office/powerpoint/2010/main" val="176528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NZ" altLang="en-US" dirty="0">
                <a:solidFill>
                  <a:srgbClr val="C00000"/>
                </a:solidFill>
              </a:rPr>
              <a:t>Sports Media Journalism</a:t>
            </a:r>
            <a:endParaRPr lang="en-GB" altLang="en-US" dirty="0">
              <a:solidFill>
                <a:srgbClr val="C00000"/>
              </a:solidFill>
            </a:endParaRPr>
          </a:p>
        </p:txBody>
      </p:sp>
      <p:sp>
        <p:nvSpPr>
          <p:cNvPr id="4099" name="Rectangle 3"/>
          <p:cNvSpPr>
            <a:spLocks noGrp="1" noChangeArrowheads="1"/>
          </p:cNvSpPr>
          <p:nvPr>
            <p:ph sz="quarter" idx="1"/>
          </p:nvPr>
        </p:nvSpPr>
        <p:spPr>
          <a:xfrm>
            <a:off x="914400" y="1600200"/>
            <a:ext cx="7772400" cy="5141913"/>
          </a:xfrm>
        </p:spPr>
        <p:txBody>
          <a:bodyPr rtlCol="0">
            <a:normAutofit fontScale="85000" lnSpcReduction="20000"/>
          </a:bodyPr>
          <a:lstStyle/>
          <a:p>
            <a:pPr marL="274320" indent="-274320" eaLnBrk="1" fontAlgn="auto" hangingPunct="1">
              <a:spcAft>
                <a:spcPts val="0"/>
              </a:spcAft>
              <a:buFont typeface="Wingdings" pitchFamily="2" charset="2"/>
              <a:buNone/>
              <a:defRPr/>
            </a:pPr>
            <a:r>
              <a:rPr lang="en-NZ" altLang="en-US" b="1">
                <a:solidFill>
                  <a:schemeClr val="accent2"/>
                </a:solidFill>
              </a:rPr>
              <a:t>Sports Narratives</a:t>
            </a:r>
          </a:p>
          <a:p>
            <a:pPr marL="274320" indent="-274320" eaLnBrk="1" fontAlgn="auto" hangingPunct="1">
              <a:spcAft>
                <a:spcPts val="0"/>
              </a:spcAft>
              <a:buFont typeface="Wingdings" pitchFamily="2" charset="2"/>
              <a:buNone/>
              <a:defRPr/>
            </a:pPr>
            <a:r>
              <a:rPr lang="en-NZ" altLang="en-US"/>
              <a:t>Frequently often used &amp; well known to audiences</a:t>
            </a:r>
          </a:p>
          <a:p>
            <a:pPr marL="274320" indent="-274320" eaLnBrk="1" fontAlgn="auto" hangingPunct="1">
              <a:spcAft>
                <a:spcPts val="0"/>
              </a:spcAft>
              <a:buFont typeface="Wingdings" pitchFamily="2" charset="2"/>
              <a:buNone/>
              <a:defRPr/>
            </a:pPr>
            <a:r>
              <a:rPr lang="en-NZ" altLang="en-US"/>
              <a:t>Eg. Rivalry regular characteristic of sports narratives - local/national, global, regional, between individuals, countries</a:t>
            </a:r>
          </a:p>
          <a:p>
            <a:pPr marL="274320" indent="-274320" eaLnBrk="1" fontAlgn="auto" hangingPunct="1">
              <a:spcAft>
                <a:spcPts val="0"/>
              </a:spcAft>
              <a:buFont typeface="Wingdings" pitchFamily="2" charset="2"/>
              <a:buNone/>
              <a:defRPr/>
            </a:pPr>
            <a:endParaRPr lang="en-NZ" altLang="en-US"/>
          </a:p>
          <a:p>
            <a:pPr marL="274320" indent="-274320" eaLnBrk="1" fontAlgn="auto" hangingPunct="1">
              <a:spcAft>
                <a:spcPts val="0"/>
              </a:spcAft>
              <a:buFont typeface="Wingdings" pitchFamily="2" charset="2"/>
              <a:buNone/>
              <a:defRPr/>
            </a:pPr>
            <a:r>
              <a:rPr lang="en-NZ" altLang="en-US"/>
              <a:t>Emphasis on people rather than institutions</a:t>
            </a:r>
          </a:p>
          <a:p>
            <a:pPr marL="274320" indent="-274320" eaLnBrk="1" fontAlgn="auto" hangingPunct="1">
              <a:spcAft>
                <a:spcPts val="0"/>
              </a:spcAft>
              <a:buFont typeface="Wingdings" pitchFamily="2" charset="2"/>
              <a:buNone/>
              <a:defRPr/>
            </a:pPr>
            <a:endParaRPr lang="en-NZ" altLang="en-US"/>
          </a:p>
          <a:p>
            <a:pPr marL="274320" indent="-274320" eaLnBrk="1" fontAlgn="auto" hangingPunct="1">
              <a:spcAft>
                <a:spcPts val="0"/>
              </a:spcAft>
              <a:buFont typeface="Wingdings" pitchFamily="2" charset="2"/>
              <a:buNone/>
              <a:defRPr/>
            </a:pPr>
            <a:r>
              <a:rPr lang="en-NZ" altLang="en-US"/>
              <a:t>Made meaningful by actions of people</a:t>
            </a:r>
          </a:p>
          <a:p>
            <a:pPr marL="274320" indent="-274320" eaLnBrk="1" fontAlgn="auto" hangingPunct="1">
              <a:spcAft>
                <a:spcPts val="0"/>
              </a:spcAft>
              <a:buFont typeface="Wingdings" pitchFamily="2" charset="2"/>
              <a:buNone/>
              <a:defRPr/>
            </a:pPr>
            <a:endParaRPr lang="en-NZ" altLang="en-US"/>
          </a:p>
          <a:p>
            <a:pPr marL="274320" indent="-274320" eaLnBrk="1" fontAlgn="auto" hangingPunct="1">
              <a:spcAft>
                <a:spcPts val="0"/>
              </a:spcAft>
              <a:buFont typeface="Wingdings" pitchFamily="2" charset="2"/>
              <a:buNone/>
              <a:defRPr/>
            </a:pPr>
            <a:r>
              <a:rPr lang="en-NZ" altLang="en-US"/>
              <a:t>Sport ideal vehicle for personification, because athletes and players are generally well known to audience. </a:t>
            </a:r>
            <a:endParaRPr lang="en-GB" altLang="en-US"/>
          </a:p>
        </p:txBody>
      </p:sp>
    </p:spTree>
    <p:extLst>
      <p:ext uri="{BB962C8B-B14F-4D97-AF65-F5344CB8AC3E}">
        <p14:creationId xmlns:p14="http://schemas.microsoft.com/office/powerpoint/2010/main" val="381748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NZ" altLang="en-US" dirty="0">
                <a:solidFill>
                  <a:srgbClr val="C00000"/>
                </a:solidFill>
              </a:rPr>
              <a:t>Sports Media Journalism</a:t>
            </a:r>
            <a:endParaRPr lang="en-GB" altLang="en-US" dirty="0">
              <a:solidFill>
                <a:srgbClr val="C00000"/>
              </a:solidFill>
            </a:endParaRPr>
          </a:p>
        </p:txBody>
      </p:sp>
      <p:sp>
        <p:nvSpPr>
          <p:cNvPr id="44035" name="Rectangle 3"/>
          <p:cNvSpPr>
            <a:spLocks noGrp="1" noChangeArrowheads="1"/>
          </p:cNvSpPr>
          <p:nvPr>
            <p:ph sz="quarter" idx="1"/>
          </p:nvPr>
        </p:nvSpPr>
        <p:spPr>
          <a:xfrm>
            <a:off x="107504" y="1600200"/>
            <a:ext cx="8579296" cy="4852988"/>
          </a:xfrm>
        </p:spPr>
        <p:txBody>
          <a:bodyPr>
            <a:normAutofit fontScale="85000" lnSpcReduction="20000"/>
          </a:bodyPr>
          <a:lstStyle/>
          <a:p>
            <a:pPr marL="533400" indent="-533400" eaLnBrk="1" hangingPunct="1">
              <a:buFont typeface="Wingdings" pitchFamily="2" charset="2"/>
              <a:buNone/>
            </a:pPr>
            <a:r>
              <a:rPr lang="en-NZ" altLang="en-US" b="1" dirty="0">
                <a:solidFill>
                  <a:schemeClr val="accent2"/>
                </a:solidFill>
              </a:rPr>
              <a:t>Sports Narratives – </a:t>
            </a:r>
            <a:r>
              <a:rPr lang="en-NZ" altLang="en-US" sz="2000" b="1" dirty="0">
                <a:solidFill>
                  <a:schemeClr val="accent2"/>
                </a:solidFill>
              </a:rPr>
              <a:t>Rowe (1992)</a:t>
            </a:r>
          </a:p>
          <a:p>
            <a:pPr marL="533400" indent="-533400" eaLnBrk="1" hangingPunct="1">
              <a:buFont typeface="Wingdings" pitchFamily="2" charset="2"/>
              <a:buNone/>
            </a:pPr>
            <a:r>
              <a:rPr lang="en-NZ" altLang="en-US" dirty="0"/>
              <a:t>1) Hard news</a:t>
            </a:r>
          </a:p>
          <a:p>
            <a:pPr marL="533400" indent="-533400" eaLnBrk="1" hangingPunct="1">
              <a:buFont typeface="Wingdings" pitchFamily="2" charset="2"/>
              <a:buNone/>
            </a:pPr>
            <a:endParaRPr lang="en-NZ" altLang="en-US" dirty="0"/>
          </a:p>
          <a:p>
            <a:pPr marL="533400" indent="-533400" eaLnBrk="1" hangingPunct="1">
              <a:buFont typeface="Wingdings" pitchFamily="2" charset="2"/>
              <a:buNone/>
            </a:pPr>
            <a:r>
              <a:rPr lang="en-NZ" altLang="en-US" dirty="0"/>
              <a:t>2) Soft news</a:t>
            </a:r>
          </a:p>
          <a:p>
            <a:pPr marL="533400" indent="-533400" eaLnBrk="1" hangingPunct="1">
              <a:buFont typeface="Wingdings" pitchFamily="2" charset="2"/>
              <a:buNone/>
            </a:pPr>
            <a:endParaRPr lang="en-NZ" altLang="en-US" dirty="0"/>
          </a:p>
          <a:p>
            <a:pPr marL="533400" indent="-533400" eaLnBrk="1" hangingPunct="1">
              <a:buFont typeface="Wingdings" pitchFamily="2" charset="2"/>
              <a:buNone/>
            </a:pPr>
            <a:r>
              <a:rPr lang="en-NZ" altLang="en-US" dirty="0"/>
              <a:t>3) Orthodox rhetoric     </a:t>
            </a:r>
          </a:p>
          <a:p>
            <a:pPr marL="533400" indent="-533400" eaLnBrk="1" hangingPunct="1">
              <a:buFont typeface="Wingdings" pitchFamily="2" charset="2"/>
              <a:buNone/>
            </a:pPr>
            <a:r>
              <a:rPr lang="en-NZ" altLang="en-US" dirty="0"/>
              <a:t>(editorial/celebrity </a:t>
            </a:r>
          </a:p>
          <a:p>
            <a:pPr marL="533400" indent="-533400" eaLnBrk="1" hangingPunct="1">
              <a:buFont typeface="Wingdings" pitchFamily="2" charset="2"/>
              <a:buNone/>
            </a:pPr>
            <a:r>
              <a:rPr lang="en-NZ" altLang="en-US" dirty="0"/>
              <a:t>journalism)</a:t>
            </a:r>
          </a:p>
          <a:p>
            <a:pPr marL="533400" indent="-533400" eaLnBrk="1" hangingPunct="1"/>
            <a:endParaRPr lang="en-NZ" altLang="en-US" dirty="0"/>
          </a:p>
          <a:p>
            <a:pPr marL="533400" indent="-533400" eaLnBrk="1" hangingPunct="1">
              <a:buFont typeface="Wingdings" pitchFamily="2" charset="2"/>
              <a:buNone/>
            </a:pPr>
            <a:r>
              <a:rPr lang="en-NZ" altLang="en-US" dirty="0"/>
              <a:t>4) Reflexive analysis</a:t>
            </a:r>
          </a:p>
          <a:p>
            <a:pPr marL="533400" indent="-533400" eaLnBrk="1" hangingPunct="1">
              <a:buFont typeface="Wingdings" pitchFamily="2" charset="2"/>
              <a:buNone/>
            </a:pPr>
            <a:r>
              <a:rPr lang="en-NZ" altLang="en-US" dirty="0"/>
              <a:t>(feature articles) </a:t>
            </a:r>
          </a:p>
          <a:p>
            <a:pPr marL="533400" indent="-533400" eaLnBrk="1" hangingPunct="1">
              <a:buFont typeface="Wingdings" pitchFamily="2" charset="2"/>
              <a:buNone/>
            </a:pPr>
            <a:endParaRPr lang="en-NZ"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968" y="5202451"/>
            <a:ext cx="3366181" cy="160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3089200" y="4093145"/>
            <a:ext cx="4067376" cy="926744"/>
          </a:xfrm>
          <a:prstGeom prst="rect">
            <a:avLst/>
          </a:prstGeom>
        </p:spPr>
      </p:pic>
      <p:pic>
        <p:nvPicPr>
          <p:cNvPr id="4" name="Picture 3"/>
          <p:cNvPicPr>
            <a:picLocks noChangeAspect="1"/>
          </p:cNvPicPr>
          <p:nvPr/>
        </p:nvPicPr>
        <p:blipFill>
          <a:blip r:embed="rId5"/>
          <a:stretch>
            <a:fillRect/>
          </a:stretch>
        </p:blipFill>
        <p:spPr>
          <a:xfrm>
            <a:off x="2397261" y="2089650"/>
            <a:ext cx="3197349" cy="934688"/>
          </a:xfrm>
          <a:prstGeom prst="rect">
            <a:avLst/>
          </a:prstGeom>
        </p:spPr>
      </p:pic>
      <p:pic>
        <p:nvPicPr>
          <p:cNvPr id="5" name="Picture 4"/>
          <p:cNvPicPr>
            <a:picLocks noChangeAspect="1"/>
          </p:cNvPicPr>
          <p:nvPr/>
        </p:nvPicPr>
        <p:blipFill>
          <a:blip r:embed="rId6"/>
          <a:stretch>
            <a:fillRect/>
          </a:stretch>
        </p:blipFill>
        <p:spPr>
          <a:xfrm>
            <a:off x="3960317" y="3158856"/>
            <a:ext cx="4952427" cy="799771"/>
          </a:xfrm>
          <a:prstGeom prst="rect">
            <a:avLst/>
          </a:prstGeom>
        </p:spPr>
      </p:pic>
      <p:pic>
        <p:nvPicPr>
          <p:cNvPr id="6" name="Picture 5"/>
          <p:cNvPicPr>
            <a:picLocks noChangeAspect="1"/>
          </p:cNvPicPr>
          <p:nvPr/>
        </p:nvPicPr>
        <p:blipFill>
          <a:blip r:embed="rId7"/>
          <a:stretch>
            <a:fillRect/>
          </a:stretch>
        </p:blipFill>
        <p:spPr>
          <a:xfrm>
            <a:off x="6588224" y="5127663"/>
            <a:ext cx="2489473" cy="1730337"/>
          </a:xfrm>
          <a:prstGeom prst="rect">
            <a:avLst/>
          </a:prstGeom>
        </p:spPr>
      </p:pic>
      <p:pic>
        <p:nvPicPr>
          <p:cNvPr id="7" name="Picture 6"/>
          <p:cNvPicPr>
            <a:picLocks noChangeAspect="1"/>
          </p:cNvPicPr>
          <p:nvPr/>
        </p:nvPicPr>
        <p:blipFill>
          <a:blip r:embed="rId8"/>
          <a:stretch>
            <a:fillRect/>
          </a:stretch>
        </p:blipFill>
        <p:spPr>
          <a:xfrm>
            <a:off x="5211926" y="1206799"/>
            <a:ext cx="3686547" cy="1057426"/>
          </a:xfrm>
          <a:prstGeom prst="rect">
            <a:avLst/>
          </a:prstGeom>
        </p:spPr>
      </p:pic>
    </p:spTree>
    <p:extLst>
      <p:ext uri="{BB962C8B-B14F-4D97-AF65-F5344CB8AC3E}">
        <p14:creationId xmlns:p14="http://schemas.microsoft.com/office/powerpoint/2010/main" val="567799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NZ" altLang="en-US" dirty="0">
                <a:solidFill>
                  <a:srgbClr val="C00000"/>
                </a:solidFill>
              </a:rPr>
              <a:t>OPINION  PIECE</a:t>
            </a:r>
            <a:endParaRPr lang="en-GB" altLang="en-US" dirty="0">
              <a:solidFill>
                <a:srgbClr val="C00000"/>
              </a:solidFill>
            </a:endParaRPr>
          </a:p>
        </p:txBody>
      </p:sp>
      <p:sp>
        <p:nvSpPr>
          <p:cNvPr id="30723" name="Rectangle 3"/>
          <p:cNvSpPr>
            <a:spLocks noGrp="1" noChangeArrowheads="1"/>
          </p:cNvSpPr>
          <p:nvPr>
            <p:ph sz="quarter" idx="1"/>
          </p:nvPr>
        </p:nvSpPr>
        <p:spPr>
          <a:xfrm>
            <a:off x="323528" y="2057400"/>
            <a:ext cx="8280920" cy="4539952"/>
          </a:xfrm>
        </p:spPr>
        <p:txBody>
          <a:bodyPr rtlCol="0">
            <a:normAutofit fontScale="85000" lnSpcReduction="20000"/>
          </a:bodyPr>
          <a:lstStyle/>
          <a:p>
            <a:pPr marL="205740" indent="-205740">
              <a:buNone/>
              <a:defRPr/>
            </a:pPr>
            <a:r>
              <a:rPr lang="en-NZ" altLang="en-US" dirty="0">
                <a:solidFill>
                  <a:schemeClr val="accent2"/>
                </a:solidFill>
              </a:rPr>
              <a:t>CHARACTERISTICS OF OPINION PIECE</a:t>
            </a:r>
          </a:p>
          <a:p>
            <a:pPr>
              <a:defRPr/>
            </a:pPr>
            <a:r>
              <a:rPr lang="en-NZ" altLang="en-US" dirty="0"/>
              <a:t>Written by named author/journalist</a:t>
            </a:r>
          </a:p>
          <a:p>
            <a:pPr>
              <a:defRPr/>
            </a:pPr>
            <a:r>
              <a:rPr lang="en-NZ" altLang="en-US" dirty="0"/>
              <a:t>Usually senior journalist or former high profile player</a:t>
            </a:r>
          </a:p>
          <a:p>
            <a:pPr>
              <a:defRPr/>
            </a:pPr>
            <a:r>
              <a:rPr lang="en-NZ" altLang="en-US" dirty="0"/>
              <a:t>Offers strong polemic or controversial point of view</a:t>
            </a:r>
          </a:p>
          <a:p>
            <a:pPr>
              <a:defRPr/>
            </a:pPr>
            <a:r>
              <a:rPr lang="en-NZ" altLang="en-US" dirty="0"/>
              <a:t>Aimed to provoke discussion/reaction</a:t>
            </a:r>
          </a:p>
          <a:p>
            <a:pPr>
              <a:defRPr/>
            </a:pPr>
            <a:r>
              <a:rPr lang="en-NZ" altLang="en-US" dirty="0"/>
              <a:t>Seeks increase of circulation/readership/active response</a:t>
            </a:r>
          </a:p>
          <a:p>
            <a:pPr>
              <a:defRPr/>
            </a:pPr>
            <a:r>
              <a:rPr lang="en-NZ" altLang="en-US" dirty="0"/>
              <a:t>often provocatively reflective, written after completion of event or well publicised sporting incident </a:t>
            </a:r>
          </a:p>
          <a:p>
            <a:pPr marL="0" indent="0">
              <a:buNone/>
              <a:defRPr/>
            </a:pPr>
            <a:r>
              <a:rPr lang="en-NZ" altLang="en-US" dirty="0" err="1"/>
              <a:t>Eg</a:t>
            </a:r>
            <a:r>
              <a:rPr lang="en-NZ" altLang="en-US" dirty="0"/>
              <a:t>: Israel </a:t>
            </a:r>
            <a:r>
              <a:rPr lang="en-NZ" altLang="en-US" dirty="0" err="1"/>
              <a:t>Folau</a:t>
            </a:r>
            <a:r>
              <a:rPr lang="en-NZ" altLang="en-US" dirty="0"/>
              <a:t> ongoing situation played out in mediated space. </a:t>
            </a:r>
          </a:p>
          <a:p>
            <a:pPr>
              <a:defRPr/>
            </a:pPr>
            <a:endParaRPr lang="en-NZ" altLang="en-US" dirty="0"/>
          </a:p>
        </p:txBody>
      </p:sp>
      <p:pic>
        <p:nvPicPr>
          <p:cNvPr id="73732" name="Picture 5" descr="Justin Marsh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11" y="538740"/>
            <a:ext cx="1161255" cy="116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7" descr="Scotty Steven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220428"/>
            <a:ext cx="894567" cy="89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9" descr="Wynne 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1" y="1764475"/>
            <a:ext cx="1051124" cy="105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8" descr="http://media.nzherald.co.nz/webcontent/author/danamug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320" y="361163"/>
            <a:ext cx="969949" cy="96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20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NZ" altLang="en-US" dirty="0">
                <a:solidFill>
                  <a:srgbClr val="C00000"/>
                </a:solidFill>
              </a:rPr>
              <a:t>FEATURE WRITING</a:t>
            </a:r>
            <a:endParaRPr lang="en-GB" altLang="en-US" dirty="0">
              <a:solidFill>
                <a:srgbClr val="C00000"/>
              </a:solidFill>
            </a:endParaRPr>
          </a:p>
        </p:txBody>
      </p:sp>
      <p:sp>
        <p:nvSpPr>
          <p:cNvPr id="70659" name="Rectangle 3"/>
          <p:cNvSpPr>
            <a:spLocks noGrp="1" noChangeArrowheads="1"/>
          </p:cNvSpPr>
          <p:nvPr>
            <p:ph sz="quarter" idx="1"/>
          </p:nvPr>
        </p:nvSpPr>
        <p:spPr>
          <a:xfrm>
            <a:off x="395536" y="1484784"/>
            <a:ext cx="8496943" cy="5184575"/>
          </a:xfrm>
        </p:spPr>
        <p:txBody>
          <a:bodyPr>
            <a:normAutofit/>
          </a:bodyPr>
          <a:lstStyle/>
          <a:p>
            <a:pPr eaLnBrk="1" hangingPunct="1">
              <a:lnSpc>
                <a:spcPct val="90000"/>
              </a:lnSpc>
              <a:buFont typeface="Wingdings" pitchFamily="2" charset="2"/>
              <a:buNone/>
            </a:pPr>
            <a:r>
              <a:rPr lang="en-NZ" altLang="en-US" b="1" dirty="0">
                <a:solidFill>
                  <a:schemeClr val="accent2"/>
                </a:solidFill>
              </a:rPr>
              <a:t>TYPES OF FEATURES</a:t>
            </a:r>
          </a:p>
          <a:p>
            <a:pPr>
              <a:lnSpc>
                <a:spcPct val="90000"/>
              </a:lnSpc>
            </a:pPr>
            <a:r>
              <a:rPr lang="en-NZ" altLang="en-US" dirty="0"/>
              <a:t>Background or situational</a:t>
            </a:r>
          </a:p>
          <a:p>
            <a:pPr>
              <a:lnSpc>
                <a:spcPct val="90000"/>
              </a:lnSpc>
            </a:pPr>
            <a:r>
              <a:rPr lang="en-NZ" altLang="en-US" dirty="0"/>
              <a:t>Investigative features</a:t>
            </a:r>
          </a:p>
          <a:p>
            <a:pPr>
              <a:lnSpc>
                <a:spcPct val="90000"/>
              </a:lnSpc>
            </a:pPr>
            <a:r>
              <a:rPr lang="en-NZ" altLang="en-US" dirty="0"/>
              <a:t>Follow-up Features</a:t>
            </a:r>
          </a:p>
          <a:p>
            <a:pPr>
              <a:lnSpc>
                <a:spcPct val="90000"/>
              </a:lnSpc>
            </a:pPr>
            <a:r>
              <a:rPr lang="en-NZ" altLang="en-US" dirty="0"/>
              <a:t>Colour Pieces</a:t>
            </a:r>
          </a:p>
          <a:p>
            <a:pPr>
              <a:lnSpc>
                <a:spcPct val="90000"/>
              </a:lnSpc>
            </a:pPr>
            <a:r>
              <a:rPr lang="en-NZ" altLang="en-US" dirty="0"/>
              <a:t>Interviews or profiles</a:t>
            </a:r>
          </a:p>
          <a:p>
            <a:pPr>
              <a:lnSpc>
                <a:spcPct val="90000"/>
              </a:lnSpc>
            </a:pPr>
            <a:r>
              <a:rPr lang="en-NZ" altLang="en-US" dirty="0"/>
              <a:t>Trends or lifestyle features</a:t>
            </a:r>
          </a:p>
          <a:p>
            <a:pPr>
              <a:lnSpc>
                <a:spcPct val="90000"/>
              </a:lnSpc>
            </a:pPr>
            <a:r>
              <a:rPr lang="en-NZ" altLang="en-US" dirty="0"/>
              <a:t>Seasonal features</a:t>
            </a:r>
          </a:p>
          <a:p>
            <a:pPr>
              <a:lnSpc>
                <a:spcPct val="90000"/>
              </a:lnSpc>
            </a:pPr>
            <a:r>
              <a:rPr lang="en-NZ" altLang="en-US" dirty="0"/>
              <a:t>Others</a:t>
            </a:r>
            <a:endParaRPr lang="en-GB" altLang="en-US" dirty="0"/>
          </a:p>
        </p:txBody>
      </p:sp>
      <p:pic>
        <p:nvPicPr>
          <p:cNvPr id="2" name="Picture 1"/>
          <p:cNvPicPr>
            <a:picLocks noChangeAspect="1"/>
          </p:cNvPicPr>
          <p:nvPr/>
        </p:nvPicPr>
        <p:blipFill>
          <a:blip r:embed="rId3"/>
          <a:stretch>
            <a:fillRect/>
          </a:stretch>
        </p:blipFill>
        <p:spPr>
          <a:xfrm>
            <a:off x="6084167" y="1124744"/>
            <a:ext cx="1929407" cy="1718378"/>
          </a:xfrm>
          <a:prstGeom prst="rect">
            <a:avLst/>
          </a:prstGeom>
        </p:spPr>
      </p:pic>
      <p:pic>
        <p:nvPicPr>
          <p:cNvPr id="3" name="Picture 2"/>
          <p:cNvPicPr>
            <a:picLocks noChangeAspect="1"/>
          </p:cNvPicPr>
          <p:nvPr/>
        </p:nvPicPr>
        <p:blipFill>
          <a:blip r:embed="rId4"/>
          <a:stretch>
            <a:fillRect/>
          </a:stretch>
        </p:blipFill>
        <p:spPr>
          <a:xfrm>
            <a:off x="5749383" y="2943564"/>
            <a:ext cx="2610943" cy="1800200"/>
          </a:xfrm>
          <a:prstGeom prst="rect">
            <a:avLst/>
          </a:prstGeom>
        </p:spPr>
      </p:pic>
      <p:pic>
        <p:nvPicPr>
          <p:cNvPr id="4" name="Picture 3"/>
          <p:cNvPicPr>
            <a:picLocks noChangeAspect="1"/>
          </p:cNvPicPr>
          <p:nvPr/>
        </p:nvPicPr>
        <p:blipFill>
          <a:blip r:embed="rId5"/>
          <a:stretch>
            <a:fillRect/>
          </a:stretch>
        </p:blipFill>
        <p:spPr>
          <a:xfrm>
            <a:off x="6057514" y="4816168"/>
            <a:ext cx="2229407" cy="1825549"/>
          </a:xfrm>
          <a:prstGeom prst="rect">
            <a:avLst/>
          </a:prstGeom>
        </p:spPr>
      </p:pic>
    </p:spTree>
    <p:extLst>
      <p:ext uri="{BB962C8B-B14F-4D97-AF65-F5344CB8AC3E}">
        <p14:creationId xmlns:p14="http://schemas.microsoft.com/office/powerpoint/2010/main" val="3608977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br>
              <a:rPr lang="en-NZ" altLang="en-US" b="1" dirty="0">
                <a:solidFill>
                  <a:schemeClr val="accent2"/>
                </a:solidFill>
              </a:rPr>
            </a:br>
            <a:r>
              <a:rPr lang="en-NZ" altLang="en-US" dirty="0">
                <a:solidFill>
                  <a:srgbClr val="C00000"/>
                </a:solidFill>
              </a:rPr>
              <a:t>Genres or Recurring Story Types</a:t>
            </a:r>
            <a:br>
              <a:rPr lang="en-NZ" altLang="en-US" b="1" dirty="0">
                <a:solidFill>
                  <a:schemeClr val="accent2"/>
                </a:solidFill>
              </a:rPr>
            </a:br>
            <a:r>
              <a:rPr lang="en-NZ" altLang="en-US" sz="2700" b="1" dirty="0">
                <a:solidFill>
                  <a:schemeClr val="accent2"/>
                </a:solidFill>
              </a:rPr>
              <a:t>Judicial/legal/contractual matters</a:t>
            </a:r>
            <a:br>
              <a:rPr lang="en-NZ" altLang="en-US" sz="2700" b="1" dirty="0">
                <a:solidFill>
                  <a:schemeClr val="accent2"/>
                </a:solidFill>
              </a:rPr>
            </a:br>
            <a:r>
              <a:rPr lang="en-NZ" altLang="en-US" sz="2700" b="1" dirty="0">
                <a:solidFill>
                  <a:schemeClr val="accent2"/>
                </a:solidFill>
              </a:rPr>
              <a:t>(hard news)</a:t>
            </a:r>
            <a:br>
              <a:rPr lang="en-NZ" altLang="en-US" b="1" dirty="0">
                <a:solidFill>
                  <a:schemeClr val="accent2"/>
                </a:solidFill>
              </a:rPr>
            </a:br>
            <a:endParaRPr lang="en-GB" altLang="en-US" dirty="0">
              <a:solidFill>
                <a:srgbClr val="660066"/>
              </a:solidFill>
            </a:endParaRPr>
          </a:p>
        </p:txBody>
      </p:sp>
      <p:sp>
        <p:nvSpPr>
          <p:cNvPr id="45059" name="Rectangle 3"/>
          <p:cNvSpPr>
            <a:spLocks noGrp="1" noChangeArrowheads="1"/>
          </p:cNvSpPr>
          <p:nvPr>
            <p:ph sz="quarter" idx="1"/>
          </p:nvPr>
        </p:nvSpPr>
        <p:spPr>
          <a:xfrm>
            <a:off x="251520" y="1484784"/>
            <a:ext cx="8504238" cy="5112568"/>
          </a:xfrm>
        </p:spPr>
        <p:txBody>
          <a:bodyPr>
            <a:normAutofit lnSpcReduction="10000"/>
          </a:bodyPr>
          <a:lstStyle/>
          <a:p>
            <a:pPr eaLnBrk="1" fontAlgn="auto" hangingPunct="1">
              <a:lnSpc>
                <a:spcPct val="90000"/>
              </a:lnSpc>
              <a:spcAft>
                <a:spcPts val="0"/>
              </a:spcAft>
              <a:buFont typeface="Wingdings" panose="05000000000000000000" pitchFamily="2" charset="2"/>
              <a:buChar char="§"/>
              <a:defRPr/>
            </a:pPr>
            <a:r>
              <a:rPr lang="en-NZ" altLang="en-US" dirty="0"/>
              <a:t>Player suspensions (on field infringement)</a:t>
            </a:r>
          </a:p>
          <a:p>
            <a:pPr eaLnBrk="1" fontAlgn="auto" hangingPunct="1">
              <a:lnSpc>
                <a:spcPct val="90000"/>
              </a:lnSpc>
              <a:spcAft>
                <a:spcPts val="0"/>
              </a:spcAft>
              <a:buFont typeface="Wingdings" panose="05000000000000000000" pitchFamily="2" charset="2"/>
              <a:buChar char="§"/>
              <a:defRPr/>
            </a:pPr>
            <a:r>
              <a:rPr lang="en-NZ" altLang="en-US" dirty="0"/>
              <a:t>Sporting body judiciary hearing</a:t>
            </a:r>
          </a:p>
          <a:p>
            <a:pPr eaLnBrk="1" fontAlgn="auto" hangingPunct="1">
              <a:lnSpc>
                <a:spcPct val="90000"/>
              </a:lnSpc>
              <a:spcAft>
                <a:spcPts val="0"/>
              </a:spcAft>
              <a:buFont typeface="Wingdings" panose="05000000000000000000" pitchFamily="2" charset="2"/>
              <a:buChar char="§"/>
              <a:defRPr/>
            </a:pPr>
            <a:r>
              <a:rPr lang="en-NZ" altLang="en-US" dirty="0"/>
              <a:t>Court hearings</a:t>
            </a:r>
          </a:p>
          <a:p>
            <a:pPr eaLnBrk="1" fontAlgn="auto" hangingPunct="1">
              <a:lnSpc>
                <a:spcPct val="90000"/>
              </a:lnSpc>
              <a:spcAft>
                <a:spcPts val="0"/>
              </a:spcAft>
              <a:buFont typeface="Wingdings" panose="05000000000000000000" pitchFamily="2" charset="2"/>
              <a:buChar char="§"/>
              <a:defRPr/>
            </a:pPr>
            <a:r>
              <a:rPr lang="en-NZ" altLang="en-US" dirty="0"/>
              <a:t>Rule changes</a:t>
            </a:r>
          </a:p>
          <a:p>
            <a:pPr eaLnBrk="1" fontAlgn="auto" hangingPunct="1">
              <a:lnSpc>
                <a:spcPct val="90000"/>
              </a:lnSpc>
              <a:spcAft>
                <a:spcPts val="0"/>
              </a:spcAft>
              <a:buFont typeface="Wingdings" panose="05000000000000000000" pitchFamily="2" charset="2"/>
              <a:buChar char="§"/>
              <a:defRPr/>
            </a:pPr>
            <a:r>
              <a:rPr lang="en-NZ" altLang="en-US" dirty="0"/>
              <a:t>Player contracts</a:t>
            </a:r>
          </a:p>
          <a:p>
            <a:pPr eaLnBrk="1" fontAlgn="auto" hangingPunct="1">
              <a:lnSpc>
                <a:spcPct val="90000"/>
              </a:lnSpc>
              <a:spcAft>
                <a:spcPts val="0"/>
              </a:spcAft>
              <a:buFont typeface="Wingdings" panose="05000000000000000000" pitchFamily="2" charset="2"/>
              <a:buChar char="§"/>
              <a:defRPr/>
            </a:pPr>
            <a:r>
              <a:rPr lang="en-NZ" altLang="en-US" dirty="0"/>
              <a:t>Breaches of behaviour code</a:t>
            </a:r>
          </a:p>
          <a:p>
            <a:pPr eaLnBrk="1" fontAlgn="auto" hangingPunct="1">
              <a:lnSpc>
                <a:spcPct val="90000"/>
              </a:lnSpc>
              <a:spcAft>
                <a:spcPts val="0"/>
              </a:spcAft>
              <a:buFont typeface="Wingdings" panose="05000000000000000000" pitchFamily="2" charset="2"/>
              <a:buChar char="§"/>
              <a:defRPr/>
            </a:pPr>
            <a:r>
              <a:rPr lang="en-NZ" altLang="en-US" dirty="0"/>
              <a:t>Apologies</a:t>
            </a:r>
          </a:p>
          <a:p>
            <a:pPr marL="274320" indent="-274320" eaLnBrk="1" fontAlgn="auto" hangingPunct="1">
              <a:lnSpc>
                <a:spcPct val="90000"/>
              </a:lnSpc>
              <a:spcAft>
                <a:spcPts val="0"/>
              </a:spcAft>
              <a:buFont typeface="Wingdings" pitchFamily="2" charset="2"/>
              <a:buNone/>
              <a:defRPr/>
            </a:pPr>
            <a:endParaRPr lang="en-NZ" altLang="en-US" dirty="0"/>
          </a:p>
          <a:p>
            <a:pPr marL="274320" indent="-274320" eaLnBrk="1" fontAlgn="auto" hangingPunct="1">
              <a:lnSpc>
                <a:spcPct val="90000"/>
              </a:lnSpc>
              <a:spcAft>
                <a:spcPts val="0"/>
              </a:spcAft>
              <a:buFont typeface="Wingdings" pitchFamily="2" charset="2"/>
              <a:buNone/>
              <a:defRPr/>
            </a:pPr>
            <a:r>
              <a:rPr lang="en-NZ" altLang="en-US" dirty="0">
                <a:solidFill>
                  <a:srgbClr val="C00000"/>
                </a:solidFill>
              </a:rPr>
              <a:t>Press conference for all media frequently the main vehicle for conveying this information.</a:t>
            </a:r>
          </a:p>
          <a:p>
            <a:pPr marL="274320" indent="-274320" eaLnBrk="1" fontAlgn="auto" hangingPunct="1">
              <a:lnSpc>
                <a:spcPct val="90000"/>
              </a:lnSpc>
              <a:spcAft>
                <a:spcPts val="0"/>
              </a:spcAft>
              <a:buFont typeface="Wingdings" pitchFamily="2" charset="2"/>
              <a:buNone/>
              <a:defRPr/>
            </a:pPr>
            <a:endParaRPr lang="en-GB" altLang="en-US" dirty="0">
              <a:solidFill>
                <a:schemeClr val="accent1"/>
              </a:solidFill>
            </a:endParaRPr>
          </a:p>
        </p:txBody>
      </p:sp>
      <p:pic>
        <p:nvPicPr>
          <p:cNvPr id="3074" name="Picture 2" descr="https://si.wsj.net/public/resources/images/BN-NB032_SHARAP_P_201603111807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636912"/>
            <a:ext cx="3458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78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60EF-B976-4E90-AFA8-FAC84463CF8A}"/>
              </a:ext>
            </a:extLst>
          </p:cNvPr>
          <p:cNvSpPr>
            <a:spLocks noGrp="1"/>
          </p:cNvSpPr>
          <p:nvPr>
            <p:ph type="title"/>
          </p:nvPr>
        </p:nvSpPr>
        <p:spPr>
          <a:xfrm>
            <a:off x="2431254" y="557808"/>
            <a:ext cx="6255546" cy="1143000"/>
          </a:xfrm>
        </p:spPr>
        <p:txBody>
          <a:bodyPr>
            <a:normAutofit fontScale="90000"/>
          </a:bodyPr>
          <a:lstStyle/>
          <a:p>
            <a:r>
              <a:rPr lang="en-US" dirty="0"/>
              <a:t>The Impact of COVID-19 on </a:t>
            </a:r>
            <a:br>
              <a:rPr lang="en-US" dirty="0"/>
            </a:br>
            <a:r>
              <a:rPr lang="en-US" dirty="0"/>
              <a:t>Sports Media </a:t>
            </a:r>
            <a:br>
              <a:rPr lang="en-US" dirty="0"/>
            </a:br>
            <a:endParaRPr lang="en-NZ" dirty="0"/>
          </a:p>
        </p:txBody>
      </p:sp>
      <p:sp>
        <p:nvSpPr>
          <p:cNvPr id="3" name="Content Placeholder 2">
            <a:extLst>
              <a:ext uri="{FF2B5EF4-FFF2-40B4-BE49-F238E27FC236}">
                <a16:creationId xmlns:a16="http://schemas.microsoft.com/office/drawing/2014/main" id="{A1EBECD1-0D6C-4166-805D-BC1E8F06A7E4}"/>
              </a:ext>
            </a:extLst>
          </p:cNvPr>
          <p:cNvSpPr>
            <a:spLocks noGrp="1"/>
          </p:cNvSpPr>
          <p:nvPr>
            <p:ph idx="1"/>
          </p:nvPr>
        </p:nvSpPr>
        <p:spPr>
          <a:xfrm>
            <a:off x="457200" y="1600200"/>
            <a:ext cx="8229600" cy="5069160"/>
          </a:xfrm>
        </p:spPr>
        <p:txBody>
          <a:bodyPr>
            <a:normAutofit fontScale="62500" lnSpcReduction="20000"/>
          </a:bodyPr>
          <a:lstStyle/>
          <a:p>
            <a:pPr marL="0" indent="0">
              <a:buNone/>
            </a:pPr>
            <a:r>
              <a:rPr lang="en-US" sz="2600" dirty="0"/>
              <a:t>“The novel coronavirus has affected sports like nothing in history. Usually when there is a significant world event, sports serve as a distraction and a way to unify people. In this pandemic, sports is a central part of the story, part of the problem. The virus easily spreads in large crowds...”</a:t>
            </a:r>
          </a:p>
          <a:p>
            <a:pPr marL="0" indent="0">
              <a:buNone/>
            </a:pPr>
            <a:endParaRPr lang="en-US" sz="2600" dirty="0"/>
          </a:p>
          <a:p>
            <a:pPr marL="0" indent="0">
              <a:buNone/>
            </a:pPr>
            <a:r>
              <a:rPr lang="en-US" sz="2600" dirty="0"/>
              <a:t>To a great extent, the expansion of sports television over the last few decades has relied on live sporting events — not just to generate live event coverage itself, but also to generate content that can be discussed in the many studio shows that also fill these outlets' programming schedules. Without those live sporting events, these many sports television outlets have had to look to alternative programming to fill their schedules.</a:t>
            </a:r>
          </a:p>
          <a:p>
            <a:pPr marL="0" indent="0">
              <a:buNone/>
            </a:pPr>
            <a:endParaRPr lang="en-US" sz="2600" dirty="0"/>
          </a:p>
          <a:p>
            <a:pPr marL="0" indent="0">
              <a:buNone/>
            </a:pPr>
            <a:r>
              <a:rPr lang="en-US" sz="2600" dirty="0"/>
              <a:t>Sports is going to play a central role in our recovery and getting back to normalcy. When live sporting events return, people will feel safer and better about things. Many events …once people feel safe going to a baseball or basketball game, they will feel safe resuming their normal lives.</a:t>
            </a:r>
          </a:p>
          <a:p>
            <a:pPr marL="0" indent="0">
              <a:buNone/>
            </a:pPr>
            <a:endParaRPr lang="en-US" sz="2600" dirty="0"/>
          </a:p>
          <a:p>
            <a:pPr marL="0" indent="0">
              <a:buNone/>
            </a:pPr>
            <a:r>
              <a:rPr lang="en-US" sz="2600" dirty="0"/>
              <a:t>A sports journalist is still a journalist, and many have been showcasing their reporting and storytelling skills in news, business and community reporting. </a:t>
            </a:r>
          </a:p>
          <a:p>
            <a:pPr marL="0" indent="0">
              <a:buNone/>
            </a:pPr>
            <a:endParaRPr lang="en-US" sz="2600" dirty="0"/>
          </a:p>
          <a:p>
            <a:pPr marL="0" indent="0">
              <a:buNone/>
            </a:pPr>
            <a:r>
              <a:rPr lang="en-US" sz="2600" dirty="0"/>
              <a:t>They have told and shared so many good stories. </a:t>
            </a:r>
          </a:p>
          <a:p>
            <a:pPr marL="0" indent="0">
              <a:buNone/>
            </a:pPr>
            <a:endParaRPr lang="en-US" sz="2300" dirty="0"/>
          </a:p>
          <a:p>
            <a:pPr marL="0" indent="0">
              <a:buNone/>
            </a:pPr>
            <a:r>
              <a:rPr lang="en-NZ" sz="2400" dirty="0">
                <a:hlinkClick r:id="rId2"/>
              </a:rPr>
              <a:t>https://www.shu.edu/communication-arts/news/the-impact-of-covid-19-on-sports-media.cfm</a:t>
            </a:r>
            <a:endParaRPr lang="en-NZ" sz="2300" dirty="0"/>
          </a:p>
        </p:txBody>
      </p:sp>
      <p:pic>
        <p:nvPicPr>
          <p:cNvPr id="1026" name="Picture 2" descr="COVID-19">
            <a:extLst>
              <a:ext uri="{FF2B5EF4-FFF2-40B4-BE49-F238E27FC236}">
                <a16:creationId xmlns:a16="http://schemas.microsoft.com/office/drawing/2014/main" id="{408C2E1C-5F44-418B-A461-AA21CB6D95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8" y="25636"/>
            <a:ext cx="2637454" cy="148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050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marL="274320" indent="-274320">
              <a:lnSpc>
                <a:spcPct val="80000"/>
              </a:lnSpc>
              <a:defRPr/>
            </a:pPr>
            <a:r>
              <a:rPr lang="en-NZ" altLang="en-US" b="1" dirty="0">
                <a:solidFill>
                  <a:schemeClr val="accent2"/>
                </a:solidFill>
              </a:rPr>
              <a:t>INJURY/FITNESS </a:t>
            </a:r>
          </a:p>
        </p:txBody>
      </p:sp>
      <p:sp>
        <p:nvSpPr>
          <p:cNvPr id="22531" name="Rectangle 3"/>
          <p:cNvSpPr>
            <a:spLocks noGrp="1" noChangeArrowheads="1"/>
          </p:cNvSpPr>
          <p:nvPr>
            <p:ph sz="quarter" idx="1"/>
          </p:nvPr>
        </p:nvSpPr>
        <p:spPr>
          <a:xfrm>
            <a:off x="250825" y="1268413"/>
            <a:ext cx="8713788" cy="4862512"/>
          </a:xfrm>
        </p:spPr>
        <p:txBody>
          <a:bodyPr rtlCol="0">
            <a:normAutofit/>
          </a:bodyPr>
          <a:lstStyle/>
          <a:p>
            <a:pPr marL="274320" indent="-274320" algn="ctr" eaLnBrk="1" fontAlgn="auto" hangingPunct="1">
              <a:lnSpc>
                <a:spcPct val="80000"/>
              </a:lnSpc>
              <a:spcAft>
                <a:spcPts val="0"/>
              </a:spcAft>
              <a:buFont typeface="Wingdings" pitchFamily="2" charset="2"/>
              <a:buNone/>
              <a:defRPr/>
            </a:pPr>
            <a:r>
              <a:rPr lang="en-NZ" altLang="en-US" sz="2000" dirty="0">
                <a:solidFill>
                  <a:srgbClr val="0000FF"/>
                </a:solidFill>
              </a:rPr>
              <a:t>Core concern for the ‘business’ of sport and for the individual athlete</a:t>
            </a:r>
          </a:p>
          <a:p>
            <a:pPr marL="274320" indent="-274320">
              <a:buNone/>
              <a:defRPr/>
            </a:pPr>
            <a:endParaRPr lang="en-NZ" sz="2000" b="1" dirty="0"/>
          </a:p>
          <a:p>
            <a:pPr marL="274320" indent="-274320" eaLnBrk="1" fontAlgn="auto" hangingPunct="1">
              <a:lnSpc>
                <a:spcPct val="80000"/>
              </a:lnSpc>
              <a:spcAft>
                <a:spcPts val="0"/>
              </a:spcAft>
              <a:buFont typeface="Wingdings" pitchFamily="2" charset="2"/>
              <a:buNone/>
              <a:defRPr/>
            </a:pPr>
            <a:endParaRPr lang="en-GB" altLang="en-US" sz="2000" dirty="0"/>
          </a:p>
        </p:txBody>
      </p:sp>
      <p:pic>
        <p:nvPicPr>
          <p:cNvPr id="3" name="Picture 2"/>
          <p:cNvPicPr>
            <a:picLocks noChangeAspect="1"/>
          </p:cNvPicPr>
          <p:nvPr/>
        </p:nvPicPr>
        <p:blipFill>
          <a:blip r:embed="rId3"/>
          <a:stretch>
            <a:fillRect/>
          </a:stretch>
        </p:blipFill>
        <p:spPr>
          <a:xfrm>
            <a:off x="107504" y="1628800"/>
            <a:ext cx="4937236" cy="4983740"/>
          </a:xfrm>
          <a:prstGeom prst="rect">
            <a:avLst/>
          </a:prstGeom>
        </p:spPr>
      </p:pic>
      <p:pic>
        <p:nvPicPr>
          <p:cNvPr id="4" name="Picture 3"/>
          <p:cNvPicPr>
            <a:picLocks noChangeAspect="1"/>
          </p:cNvPicPr>
          <p:nvPr/>
        </p:nvPicPr>
        <p:blipFill>
          <a:blip r:embed="rId4"/>
          <a:stretch>
            <a:fillRect/>
          </a:stretch>
        </p:blipFill>
        <p:spPr>
          <a:xfrm>
            <a:off x="5190097" y="1999582"/>
            <a:ext cx="3692581" cy="815380"/>
          </a:xfrm>
          <a:prstGeom prst="rect">
            <a:avLst/>
          </a:prstGeom>
        </p:spPr>
      </p:pic>
      <p:pic>
        <p:nvPicPr>
          <p:cNvPr id="5" name="Picture 4"/>
          <p:cNvPicPr>
            <a:picLocks noChangeAspect="1"/>
          </p:cNvPicPr>
          <p:nvPr/>
        </p:nvPicPr>
        <p:blipFill>
          <a:blip r:embed="rId5"/>
          <a:stretch>
            <a:fillRect/>
          </a:stretch>
        </p:blipFill>
        <p:spPr>
          <a:xfrm>
            <a:off x="5188061" y="3056227"/>
            <a:ext cx="3752312" cy="1064443"/>
          </a:xfrm>
          <a:prstGeom prst="rect">
            <a:avLst/>
          </a:prstGeom>
        </p:spPr>
      </p:pic>
      <p:pic>
        <p:nvPicPr>
          <p:cNvPr id="6" name="Picture 5"/>
          <p:cNvPicPr>
            <a:picLocks noChangeAspect="1"/>
          </p:cNvPicPr>
          <p:nvPr/>
        </p:nvPicPr>
        <p:blipFill>
          <a:blip r:embed="rId6"/>
          <a:stretch>
            <a:fillRect/>
          </a:stretch>
        </p:blipFill>
        <p:spPr>
          <a:xfrm>
            <a:off x="5188061" y="4350265"/>
            <a:ext cx="3855199" cy="864096"/>
          </a:xfrm>
          <a:prstGeom prst="rect">
            <a:avLst/>
          </a:prstGeom>
        </p:spPr>
      </p:pic>
      <p:pic>
        <p:nvPicPr>
          <p:cNvPr id="7" name="Picture 6"/>
          <p:cNvPicPr>
            <a:picLocks noChangeAspect="1"/>
          </p:cNvPicPr>
          <p:nvPr/>
        </p:nvPicPr>
        <p:blipFill>
          <a:blip r:embed="rId7"/>
          <a:stretch>
            <a:fillRect/>
          </a:stretch>
        </p:blipFill>
        <p:spPr>
          <a:xfrm>
            <a:off x="5222562" y="5443956"/>
            <a:ext cx="3742051" cy="1154717"/>
          </a:xfrm>
          <a:prstGeom prst="rect">
            <a:avLst/>
          </a:prstGeom>
        </p:spPr>
      </p:pic>
    </p:spTree>
    <p:extLst>
      <p:ext uri="{BB962C8B-B14F-4D97-AF65-F5344CB8AC3E}">
        <p14:creationId xmlns:p14="http://schemas.microsoft.com/office/powerpoint/2010/main" val="3853832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marL="274320" indent="-274320">
              <a:lnSpc>
                <a:spcPct val="90000"/>
              </a:lnSpc>
              <a:defRPr/>
            </a:pPr>
            <a:r>
              <a:rPr lang="en-NZ" altLang="en-US" b="1" dirty="0">
                <a:solidFill>
                  <a:schemeClr val="accent2"/>
                </a:solidFill>
              </a:rPr>
              <a:t>SPORT/MEDIA BUSINESS NEWS</a:t>
            </a:r>
          </a:p>
        </p:txBody>
      </p:sp>
      <p:sp>
        <p:nvSpPr>
          <p:cNvPr id="23555" name="Rectangle 3"/>
          <p:cNvSpPr>
            <a:spLocks noGrp="1" noChangeArrowheads="1"/>
          </p:cNvSpPr>
          <p:nvPr>
            <p:ph sz="quarter" idx="1"/>
          </p:nvPr>
        </p:nvSpPr>
        <p:spPr>
          <a:xfrm>
            <a:off x="301625" y="1233264"/>
            <a:ext cx="8504238" cy="4572000"/>
          </a:xfrm>
        </p:spPr>
        <p:txBody>
          <a:bodyPr rtlCol="0">
            <a:normAutofit/>
          </a:bodyPr>
          <a:lstStyle/>
          <a:p>
            <a:pPr eaLnBrk="1" fontAlgn="auto" hangingPunct="1">
              <a:lnSpc>
                <a:spcPct val="90000"/>
              </a:lnSpc>
              <a:spcAft>
                <a:spcPts val="0"/>
              </a:spcAft>
              <a:buFont typeface="Wingdings" panose="05000000000000000000" pitchFamily="2" charset="2"/>
              <a:buChar char="§"/>
              <a:defRPr/>
            </a:pPr>
            <a:r>
              <a:rPr lang="en-NZ" altLang="en-US" dirty="0"/>
              <a:t>Broadcasting rights/fees</a:t>
            </a:r>
          </a:p>
          <a:p>
            <a:pPr eaLnBrk="1" fontAlgn="auto" hangingPunct="1">
              <a:lnSpc>
                <a:spcPct val="90000"/>
              </a:lnSpc>
              <a:spcAft>
                <a:spcPts val="0"/>
              </a:spcAft>
              <a:buFont typeface="Wingdings" panose="05000000000000000000" pitchFamily="2" charset="2"/>
              <a:buChar char="§"/>
              <a:defRPr/>
            </a:pPr>
            <a:r>
              <a:rPr lang="en-NZ" altLang="en-US" dirty="0"/>
              <a:t>Deals between international sporting bodies and broadcasters – access/contracts</a:t>
            </a:r>
          </a:p>
          <a:p>
            <a:pPr eaLnBrk="1" fontAlgn="auto" hangingPunct="1">
              <a:lnSpc>
                <a:spcPct val="90000"/>
              </a:lnSpc>
              <a:spcAft>
                <a:spcPts val="0"/>
              </a:spcAft>
              <a:buFont typeface="Wingdings" panose="05000000000000000000" pitchFamily="2" charset="2"/>
              <a:buChar char="§"/>
              <a:defRPr/>
            </a:pPr>
            <a:r>
              <a:rPr lang="en-NZ" altLang="en-US" dirty="0"/>
              <a:t>Anti-siphoning</a:t>
            </a:r>
          </a:p>
          <a:p>
            <a:pPr eaLnBrk="1" fontAlgn="auto" hangingPunct="1">
              <a:lnSpc>
                <a:spcPct val="90000"/>
              </a:lnSpc>
              <a:spcAft>
                <a:spcPts val="0"/>
              </a:spcAft>
              <a:buFont typeface="Wingdings" panose="05000000000000000000" pitchFamily="2" charset="2"/>
              <a:buChar char="§"/>
              <a:defRPr/>
            </a:pPr>
            <a:r>
              <a:rPr lang="en-NZ" altLang="en-US" dirty="0"/>
              <a:t>Deregulation/regulation</a:t>
            </a:r>
          </a:p>
          <a:p>
            <a:pPr eaLnBrk="1" fontAlgn="auto" hangingPunct="1">
              <a:lnSpc>
                <a:spcPct val="90000"/>
              </a:lnSpc>
              <a:spcAft>
                <a:spcPts val="0"/>
              </a:spcAft>
              <a:buFont typeface="Wingdings" panose="05000000000000000000" pitchFamily="2" charset="2"/>
              <a:buChar char="§"/>
              <a:defRPr/>
            </a:pPr>
            <a:r>
              <a:rPr lang="en-NZ" altLang="en-US" dirty="0"/>
              <a:t>IT convergence</a:t>
            </a:r>
          </a:p>
          <a:p>
            <a:pPr eaLnBrk="1" fontAlgn="auto" hangingPunct="1">
              <a:lnSpc>
                <a:spcPct val="90000"/>
              </a:lnSpc>
              <a:spcAft>
                <a:spcPts val="0"/>
              </a:spcAft>
              <a:buFont typeface="Wingdings" panose="05000000000000000000" pitchFamily="2" charset="2"/>
              <a:buChar char="§"/>
              <a:defRPr/>
            </a:pPr>
            <a:r>
              <a:rPr lang="en-NZ" altLang="en-US" dirty="0"/>
              <a:t>Telco mergers, takeovers, disputes</a:t>
            </a:r>
          </a:p>
          <a:p>
            <a:pPr eaLnBrk="1" fontAlgn="auto" hangingPunct="1">
              <a:lnSpc>
                <a:spcPct val="90000"/>
              </a:lnSpc>
              <a:spcAft>
                <a:spcPts val="0"/>
              </a:spcAft>
              <a:buFont typeface="Wingdings" panose="05000000000000000000" pitchFamily="2" charset="2"/>
              <a:buChar char="§"/>
              <a:defRPr/>
            </a:pPr>
            <a:r>
              <a:rPr lang="en-NZ" altLang="en-US" dirty="0"/>
              <a:t>Broadcasting/New technology partnerships</a:t>
            </a:r>
          </a:p>
          <a:p>
            <a:pPr marL="114300" indent="0" eaLnBrk="1" fontAlgn="auto" hangingPunct="1">
              <a:lnSpc>
                <a:spcPct val="90000"/>
              </a:lnSpc>
              <a:spcAft>
                <a:spcPts val="0"/>
              </a:spcAft>
              <a:buFont typeface="Arial" pitchFamily="34" charset="0"/>
              <a:buNone/>
              <a:defRPr/>
            </a:pPr>
            <a:endParaRPr lang="en-GB" altLang="en-US" dirty="0"/>
          </a:p>
        </p:txBody>
      </p:sp>
      <p:pic>
        <p:nvPicPr>
          <p:cNvPr id="2" name="Picture 1"/>
          <p:cNvPicPr>
            <a:picLocks noChangeAspect="1"/>
          </p:cNvPicPr>
          <p:nvPr/>
        </p:nvPicPr>
        <p:blipFill>
          <a:blip r:embed="rId3"/>
          <a:stretch>
            <a:fillRect/>
          </a:stretch>
        </p:blipFill>
        <p:spPr>
          <a:xfrm>
            <a:off x="395536" y="5661248"/>
            <a:ext cx="3897660" cy="857975"/>
          </a:xfrm>
          <a:prstGeom prst="rect">
            <a:avLst/>
          </a:prstGeom>
        </p:spPr>
      </p:pic>
      <p:pic>
        <p:nvPicPr>
          <p:cNvPr id="3" name="Picture 2"/>
          <p:cNvPicPr>
            <a:picLocks noChangeAspect="1"/>
          </p:cNvPicPr>
          <p:nvPr/>
        </p:nvPicPr>
        <p:blipFill>
          <a:blip r:embed="rId4"/>
          <a:stretch>
            <a:fillRect/>
          </a:stretch>
        </p:blipFill>
        <p:spPr>
          <a:xfrm>
            <a:off x="5290342" y="5658569"/>
            <a:ext cx="2585176" cy="794767"/>
          </a:xfrm>
          <a:prstGeom prst="rect">
            <a:avLst/>
          </a:prstGeom>
        </p:spPr>
      </p:pic>
    </p:spTree>
    <p:extLst>
      <p:ext uri="{BB962C8B-B14F-4D97-AF65-F5344CB8AC3E}">
        <p14:creationId xmlns:p14="http://schemas.microsoft.com/office/powerpoint/2010/main" val="2868239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95736" y="365125"/>
            <a:ext cx="3645822" cy="760413"/>
          </a:xfrm>
        </p:spPr>
        <p:txBody>
          <a:bodyPr>
            <a:normAutofit fontScale="90000"/>
          </a:bodyPr>
          <a:lstStyle/>
          <a:p>
            <a:pPr>
              <a:defRPr/>
            </a:pPr>
            <a:r>
              <a:rPr lang="en-NZ" altLang="en-US" sz="3600" dirty="0">
                <a:solidFill>
                  <a:srgbClr val="660066"/>
                </a:solidFill>
              </a:rPr>
              <a:t>     </a:t>
            </a:r>
            <a:br>
              <a:rPr lang="en-NZ" altLang="en-US" sz="3600" dirty="0">
                <a:solidFill>
                  <a:srgbClr val="660066"/>
                </a:solidFill>
              </a:rPr>
            </a:br>
            <a:r>
              <a:rPr lang="en-NZ" altLang="en-US" sz="3100" b="1" dirty="0">
                <a:solidFill>
                  <a:schemeClr val="accent2"/>
                </a:solidFill>
              </a:rPr>
              <a:t>Human Interest</a:t>
            </a:r>
            <a:br>
              <a:rPr lang="en-NZ" altLang="en-US" sz="3100" b="1" dirty="0">
                <a:solidFill>
                  <a:schemeClr val="accent2"/>
                </a:solidFill>
              </a:rPr>
            </a:br>
            <a:r>
              <a:rPr lang="en-NZ" altLang="en-US" sz="3100" b="1" dirty="0">
                <a:solidFill>
                  <a:schemeClr val="accent2"/>
                </a:solidFill>
              </a:rPr>
              <a:t>&amp;      </a:t>
            </a:r>
            <a:br>
              <a:rPr lang="en-NZ" altLang="en-US" sz="3100" b="1" dirty="0">
                <a:solidFill>
                  <a:schemeClr val="accent2"/>
                </a:solidFill>
              </a:rPr>
            </a:br>
            <a:r>
              <a:rPr lang="en-NZ" altLang="en-US" sz="3100" b="1" dirty="0">
                <a:solidFill>
                  <a:schemeClr val="accent2"/>
                </a:solidFill>
              </a:rPr>
              <a:t>sports ‘celebrities’</a:t>
            </a:r>
            <a:br>
              <a:rPr lang="en-NZ" altLang="en-US" b="1" dirty="0">
                <a:solidFill>
                  <a:schemeClr val="accent2"/>
                </a:solidFill>
              </a:rPr>
            </a:br>
            <a:endParaRPr lang="en-GB" altLang="en-US" dirty="0">
              <a:solidFill>
                <a:srgbClr val="660066"/>
              </a:solidFill>
            </a:endParaRPr>
          </a:p>
        </p:txBody>
      </p:sp>
      <p:sp>
        <p:nvSpPr>
          <p:cNvPr id="25603" name="Rectangle 3"/>
          <p:cNvSpPr>
            <a:spLocks noGrp="1" noChangeArrowheads="1"/>
          </p:cNvSpPr>
          <p:nvPr>
            <p:ph sz="quarter" idx="1"/>
          </p:nvPr>
        </p:nvSpPr>
        <p:spPr>
          <a:xfrm>
            <a:off x="107504" y="1600200"/>
            <a:ext cx="8928992" cy="5257800"/>
          </a:xfrm>
        </p:spPr>
        <p:txBody>
          <a:bodyPr rtlCol="0">
            <a:normAutofit fontScale="77500" lnSpcReduction="20000"/>
          </a:bodyPr>
          <a:lstStyle/>
          <a:p>
            <a:pPr eaLnBrk="1" fontAlgn="auto" hangingPunct="1">
              <a:lnSpc>
                <a:spcPct val="90000"/>
              </a:lnSpc>
              <a:spcAft>
                <a:spcPts val="0"/>
              </a:spcAft>
              <a:buFont typeface="Wingdings" panose="05000000000000000000" pitchFamily="2" charset="2"/>
              <a:buChar char="§"/>
              <a:defRPr/>
            </a:pPr>
            <a:r>
              <a:rPr lang="en-NZ" altLang="en-US" dirty="0"/>
              <a:t>Star players:  </a:t>
            </a:r>
            <a:r>
              <a:rPr lang="en-NZ" altLang="en-US" sz="2200" dirty="0"/>
              <a:t>Roger Federer, Lydia </a:t>
            </a:r>
            <a:r>
              <a:rPr lang="en-NZ" altLang="en-US" sz="2200" dirty="0" err="1"/>
              <a:t>Ko</a:t>
            </a:r>
            <a:r>
              <a:rPr lang="en-NZ" altLang="en-US" sz="2200" dirty="0"/>
              <a:t>, </a:t>
            </a:r>
            <a:r>
              <a:rPr lang="en-NZ" altLang="en-US" sz="2200" dirty="0" err="1"/>
              <a:t>Beauden</a:t>
            </a:r>
            <a:r>
              <a:rPr lang="en-NZ" altLang="en-US" sz="2200" dirty="0"/>
              <a:t> Barrett, Ronaldo, Messi, </a:t>
            </a:r>
          </a:p>
          <a:p>
            <a:pPr marL="0" indent="0" eaLnBrk="1" fontAlgn="auto" hangingPunct="1">
              <a:lnSpc>
                <a:spcPct val="90000"/>
              </a:lnSpc>
              <a:spcAft>
                <a:spcPts val="0"/>
              </a:spcAft>
              <a:buNone/>
              <a:defRPr/>
            </a:pPr>
            <a:endParaRPr lang="en-NZ" altLang="en-US" sz="2200" dirty="0"/>
          </a:p>
          <a:p>
            <a:pPr eaLnBrk="1" fontAlgn="auto" hangingPunct="1">
              <a:lnSpc>
                <a:spcPct val="90000"/>
              </a:lnSpc>
              <a:spcAft>
                <a:spcPts val="0"/>
              </a:spcAft>
              <a:buFont typeface="Wingdings" panose="05000000000000000000" pitchFamily="2" charset="2"/>
              <a:buChar char="§"/>
              <a:defRPr/>
            </a:pPr>
            <a:r>
              <a:rPr lang="en-NZ" altLang="en-US" dirty="0"/>
              <a:t>Fallen Role Models:  </a:t>
            </a:r>
            <a:r>
              <a:rPr lang="en-NZ" altLang="en-US" sz="2200" dirty="0"/>
              <a:t>Tiger Woods, Maria Sharapova, Lance Armstrong</a:t>
            </a:r>
          </a:p>
          <a:p>
            <a:pPr eaLnBrk="1" fontAlgn="auto" hangingPunct="1">
              <a:lnSpc>
                <a:spcPct val="90000"/>
              </a:lnSpc>
              <a:spcAft>
                <a:spcPts val="0"/>
              </a:spcAft>
              <a:buFont typeface="Wingdings" panose="05000000000000000000" pitchFamily="2" charset="2"/>
              <a:buChar char="§"/>
              <a:defRPr/>
            </a:pPr>
            <a:endParaRPr lang="en-NZ" altLang="en-US" dirty="0"/>
          </a:p>
          <a:p>
            <a:pPr eaLnBrk="1" fontAlgn="auto" hangingPunct="1">
              <a:lnSpc>
                <a:spcPct val="90000"/>
              </a:lnSpc>
              <a:spcAft>
                <a:spcPts val="0"/>
              </a:spcAft>
              <a:buFont typeface="Wingdings" panose="05000000000000000000" pitchFamily="2" charset="2"/>
              <a:buChar char="§"/>
              <a:defRPr/>
            </a:pPr>
            <a:r>
              <a:rPr lang="en-NZ" altLang="en-US" dirty="0"/>
              <a:t>Controversial Athletes: </a:t>
            </a:r>
            <a:r>
              <a:rPr lang="en-NZ" altLang="en-US" sz="2300" dirty="0"/>
              <a:t>Mike Tyson, Quade Cooper, Conor McGregor</a:t>
            </a:r>
          </a:p>
          <a:p>
            <a:pPr eaLnBrk="1" fontAlgn="auto" hangingPunct="1">
              <a:lnSpc>
                <a:spcPct val="90000"/>
              </a:lnSpc>
              <a:spcAft>
                <a:spcPts val="0"/>
              </a:spcAft>
              <a:buFont typeface="Wingdings" panose="05000000000000000000" pitchFamily="2" charset="2"/>
              <a:buChar char="§"/>
              <a:defRPr/>
            </a:pPr>
            <a:endParaRPr lang="en-NZ" altLang="en-US" dirty="0"/>
          </a:p>
          <a:p>
            <a:pPr eaLnBrk="1" fontAlgn="auto" hangingPunct="1">
              <a:lnSpc>
                <a:spcPct val="90000"/>
              </a:lnSpc>
              <a:spcAft>
                <a:spcPts val="0"/>
              </a:spcAft>
              <a:buFont typeface="Wingdings" panose="05000000000000000000" pitchFamily="2" charset="2"/>
              <a:buChar char="§"/>
              <a:defRPr/>
            </a:pPr>
            <a:r>
              <a:rPr lang="en-NZ" altLang="en-US" dirty="0"/>
              <a:t>Global sports celebrities:  </a:t>
            </a:r>
            <a:r>
              <a:rPr lang="en-NZ" altLang="en-US" sz="2300" dirty="0"/>
              <a:t>David Beckham, </a:t>
            </a:r>
            <a:r>
              <a:rPr lang="en-NZ" altLang="en-US" sz="2300" dirty="0" err="1"/>
              <a:t>LeBron</a:t>
            </a:r>
            <a:r>
              <a:rPr lang="en-NZ" altLang="en-US" sz="2300" dirty="0"/>
              <a:t> James, Ronaldo, </a:t>
            </a:r>
          </a:p>
          <a:p>
            <a:pPr eaLnBrk="1" fontAlgn="auto" hangingPunct="1">
              <a:lnSpc>
                <a:spcPct val="90000"/>
              </a:lnSpc>
              <a:spcAft>
                <a:spcPts val="0"/>
              </a:spcAft>
              <a:buFont typeface="Wingdings" panose="05000000000000000000" pitchFamily="2" charset="2"/>
              <a:buChar char="§"/>
              <a:defRPr/>
            </a:pPr>
            <a:endParaRPr lang="en-NZ" altLang="en-US" dirty="0"/>
          </a:p>
          <a:p>
            <a:pPr eaLnBrk="1" fontAlgn="auto" hangingPunct="1">
              <a:lnSpc>
                <a:spcPct val="90000"/>
              </a:lnSpc>
              <a:spcAft>
                <a:spcPts val="0"/>
              </a:spcAft>
              <a:buFont typeface="Wingdings" panose="05000000000000000000" pitchFamily="2" charset="2"/>
              <a:buChar char="§"/>
              <a:defRPr/>
            </a:pPr>
            <a:r>
              <a:rPr lang="en-NZ" altLang="en-US" dirty="0"/>
              <a:t>Young/emerging talent: </a:t>
            </a:r>
            <a:r>
              <a:rPr lang="en-NZ" altLang="en-US" sz="2300" dirty="0"/>
              <a:t>Eliza McCartney, Grace </a:t>
            </a:r>
            <a:r>
              <a:rPr lang="en-NZ" altLang="en-US" sz="2300" dirty="0" err="1"/>
              <a:t>Nweke</a:t>
            </a:r>
            <a:endParaRPr lang="en-NZ" altLang="en-US" sz="2300" dirty="0"/>
          </a:p>
          <a:p>
            <a:pPr eaLnBrk="1" fontAlgn="auto" hangingPunct="1">
              <a:lnSpc>
                <a:spcPct val="90000"/>
              </a:lnSpc>
              <a:spcAft>
                <a:spcPts val="0"/>
              </a:spcAft>
              <a:buFont typeface="Wingdings" panose="05000000000000000000" pitchFamily="2" charset="2"/>
              <a:buChar char="§"/>
              <a:defRPr/>
            </a:pPr>
            <a:endParaRPr lang="en-NZ" altLang="en-US" dirty="0"/>
          </a:p>
          <a:p>
            <a:pPr eaLnBrk="1" fontAlgn="auto" hangingPunct="1">
              <a:lnSpc>
                <a:spcPct val="90000"/>
              </a:lnSpc>
              <a:spcAft>
                <a:spcPts val="0"/>
              </a:spcAft>
              <a:buFont typeface="Wingdings" panose="05000000000000000000" pitchFamily="2" charset="2"/>
              <a:buChar char="§"/>
              <a:defRPr/>
            </a:pPr>
            <a:r>
              <a:rPr lang="en-NZ" altLang="en-US" dirty="0"/>
              <a:t>Non-talent </a:t>
            </a:r>
            <a:r>
              <a:rPr lang="en-NZ" altLang="en-US" dirty="0" err="1"/>
              <a:t>tryhards</a:t>
            </a:r>
            <a:r>
              <a:rPr lang="en-NZ" altLang="en-US" dirty="0"/>
              <a:t> – </a:t>
            </a:r>
            <a:r>
              <a:rPr lang="en-NZ" altLang="en-US" sz="2300" dirty="0"/>
              <a:t>Eric the Eel, Eddie the Eagle</a:t>
            </a:r>
          </a:p>
          <a:p>
            <a:pPr eaLnBrk="1" fontAlgn="auto" hangingPunct="1">
              <a:lnSpc>
                <a:spcPct val="90000"/>
              </a:lnSpc>
              <a:spcAft>
                <a:spcPts val="0"/>
              </a:spcAft>
              <a:buFont typeface="Wingdings" panose="05000000000000000000" pitchFamily="2" charset="2"/>
              <a:buChar char="§"/>
              <a:defRPr/>
            </a:pPr>
            <a:endParaRPr lang="en-NZ" altLang="en-US" dirty="0"/>
          </a:p>
          <a:p>
            <a:pPr eaLnBrk="1" fontAlgn="auto" hangingPunct="1">
              <a:lnSpc>
                <a:spcPct val="90000"/>
              </a:lnSpc>
              <a:spcAft>
                <a:spcPts val="0"/>
              </a:spcAft>
              <a:buFont typeface="Wingdings" panose="05000000000000000000" pitchFamily="2" charset="2"/>
              <a:buChar char="§"/>
              <a:defRPr/>
            </a:pPr>
            <a:r>
              <a:rPr lang="en-NZ" altLang="en-US" dirty="0"/>
              <a:t>Personal stories/private lives: </a:t>
            </a:r>
            <a:r>
              <a:rPr lang="en-NZ" altLang="en-US" sz="2600" dirty="0"/>
              <a:t>John Kirwan – (Depression)</a:t>
            </a:r>
          </a:p>
          <a:p>
            <a:pPr marL="0" indent="0" eaLnBrk="1" fontAlgn="auto" hangingPunct="1">
              <a:lnSpc>
                <a:spcPct val="90000"/>
              </a:lnSpc>
              <a:spcAft>
                <a:spcPts val="0"/>
              </a:spcAft>
              <a:buNone/>
              <a:defRPr/>
            </a:pPr>
            <a:r>
              <a:rPr lang="en-NZ" altLang="en-US" dirty="0"/>
              <a:t>     </a:t>
            </a:r>
            <a:r>
              <a:rPr lang="en-NZ" altLang="en-US" sz="2000" dirty="0"/>
              <a:t>Norm Hewitt (All Black)  Alcoholism/bullying/violence</a:t>
            </a:r>
            <a:endParaRPr lang="en-NZ" altLang="en-US" dirty="0"/>
          </a:p>
          <a:p>
            <a:pPr marL="274320" indent="-274320" eaLnBrk="1" fontAlgn="auto" hangingPunct="1">
              <a:lnSpc>
                <a:spcPct val="90000"/>
              </a:lnSpc>
              <a:spcAft>
                <a:spcPts val="0"/>
              </a:spcAft>
              <a:buFont typeface="Wingdings" pitchFamily="2" charset="2"/>
              <a:buNone/>
              <a:defRPr/>
            </a:pPr>
            <a:r>
              <a:rPr lang="en-NZ" altLang="en-US" dirty="0"/>
              <a:t>  </a:t>
            </a:r>
          </a:p>
          <a:p>
            <a:pPr marL="274320" indent="-274320" eaLnBrk="1" fontAlgn="auto" hangingPunct="1">
              <a:lnSpc>
                <a:spcPct val="90000"/>
              </a:lnSpc>
              <a:spcAft>
                <a:spcPts val="0"/>
              </a:spcAft>
              <a:buFont typeface="Wingdings" pitchFamily="2" charset="2"/>
              <a:buNone/>
              <a:defRPr/>
            </a:pPr>
            <a:endParaRPr lang="en-GB" altLang="en-US" dirty="0"/>
          </a:p>
        </p:txBody>
      </p:sp>
      <p:pic>
        <p:nvPicPr>
          <p:cNvPr id="67588" name="Picture 5" descr="http://www.guide2.co.nz/files/depre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959" y="4437112"/>
            <a:ext cx="25701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7" descr="http://cdn.morefm.co.nz/morefm/AM/2013/10/23/9409/lydia-ko-announces-pro-golf-israel-dag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97631"/>
            <a:ext cx="19446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eLiza mccartney pho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1941" y="38803"/>
            <a:ext cx="2378088" cy="158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999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09800" y="274638"/>
            <a:ext cx="5495326" cy="1143000"/>
          </a:xfrm>
        </p:spPr>
        <p:txBody>
          <a:bodyPr>
            <a:normAutofit/>
          </a:bodyPr>
          <a:lstStyle/>
          <a:p>
            <a:pPr eaLnBrk="1" hangingPunct="1"/>
            <a:r>
              <a:rPr lang="en-NZ" altLang="en-US" sz="3100" b="1" dirty="0">
                <a:solidFill>
                  <a:srgbClr val="C00000"/>
                </a:solidFill>
              </a:rPr>
              <a:t>Function of Sportsmen/women for sports journalism</a:t>
            </a:r>
            <a:endParaRPr lang="en-GB" altLang="en-US" sz="3100" b="1" dirty="0">
              <a:solidFill>
                <a:srgbClr val="C00000"/>
              </a:solidFill>
            </a:endParaRPr>
          </a:p>
        </p:txBody>
      </p:sp>
      <p:sp>
        <p:nvSpPr>
          <p:cNvPr id="27651" name="Rectangle 3"/>
          <p:cNvSpPr>
            <a:spLocks noGrp="1" noChangeArrowheads="1"/>
          </p:cNvSpPr>
          <p:nvPr>
            <p:ph idx="1"/>
          </p:nvPr>
        </p:nvSpPr>
        <p:spPr>
          <a:xfrm>
            <a:off x="457200" y="1196752"/>
            <a:ext cx="8229600" cy="4497363"/>
          </a:xfrm>
        </p:spPr>
        <p:txBody>
          <a:bodyPr>
            <a:normAutofit/>
          </a:bodyPr>
          <a:lstStyle/>
          <a:p>
            <a:pPr marL="533400" indent="-533400" eaLnBrk="1" hangingPunct="1">
              <a:lnSpc>
                <a:spcPct val="90000"/>
              </a:lnSpc>
              <a:buFont typeface="Wingdings" pitchFamily="2" charset="2"/>
              <a:buNone/>
            </a:pPr>
            <a:endParaRPr lang="en-NZ" altLang="en-US" dirty="0"/>
          </a:p>
          <a:p>
            <a:pPr marL="533400" indent="-533400" eaLnBrk="1" hangingPunct="1">
              <a:lnSpc>
                <a:spcPct val="90000"/>
              </a:lnSpc>
              <a:buFont typeface="Wingdings" pitchFamily="2" charset="2"/>
              <a:buAutoNum type="arabicParenR"/>
            </a:pPr>
            <a:endParaRPr lang="en-NZ" altLang="en-US" dirty="0"/>
          </a:p>
          <a:p>
            <a:pPr marL="533400" indent="-533400" eaLnBrk="1" hangingPunct="1">
              <a:lnSpc>
                <a:spcPct val="90000"/>
              </a:lnSpc>
              <a:buFont typeface="Wingdings" pitchFamily="2" charset="2"/>
              <a:buAutoNum type="arabicParenR"/>
            </a:pPr>
            <a:r>
              <a:rPr lang="en-NZ" altLang="en-US" dirty="0"/>
              <a:t>Performers who provide entertainment</a:t>
            </a:r>
          </a:p>
          <a:p>
            <a:pPr marL="533400" indent="-533400" eaLnBrk="1" hangingPunct="1">
              <a:lnSpc>
                <a:spcPct val="90000"/>
              </a:lnSpc>
              <a:buFont typeface="Wingdings" pitchFamily="2" charset="2"/>
              <a:buNone/>
            </a:pPr>
            <a:r>
              <a:rPr lang="en-NZ" altLang="en-US" dirty="0"/>
              <a:t>2)  Personalities who attract and keep</a:t>
            </a:r>
          </a:p>
          <a:p>
            <a:pPr marL="533400" indent="-533400" eaLnBrk="1" hangingPunct="1">
              <a:lnSpc>
                <a:spcPct val="90000"/>
              </a:lnSpc>
              <a:buFont typeface="Wingdings" pitchFamily="2" charset="2"/>
              <a:buNone/>
            </a:pPr>
            <a:r>
              <a:rPr lang="en-NZ" altLang="en-US" dirty="0"/>
              <a:t>	 audiences</a:t>
            </a:r>
          </a:p>
          <a:p>
            <a:pPr marL="533400" indent="-533400" eaLnBrk="1" hangingPunct="1">
              <a:lnSpc>
                <a:spcPct val="90000"/>
              </a:lnSpc>
              <a:buFont typeface="Wingdings" pitchFamily="2" charset="2"/>
              <a:buAutoNum type="arabicParenR" startAt="3"/>
            </a:pPr>
            <a:r>
              <a:rPr lang="en-NZ" altLang="en-US" dirty="0"/>
              <a:t>Bearers of sporting narratives</a:t>
            </a:r>
          </a:p>
          <a:p>
            <a:pPr marL="533400" indent="-533400" eaLnBrk="1" hangingPunct="1">
              <a:lnSpc>
                <a:spcPct val="90000"/>
              </a:lnSpc>
              <a:buFont typeface="Wingdings" pitchFamily="2" charset="2"/>
              <a:buNone/>
            </a:pPr>
            <a:r>
              <a:rPr lang="en-NZ" altLang="en-US" sz="1400" dirty="0"/>
              <a:t>           				(</a:t>
            </a:r>
            <a:r>
              <a:rPr lang="en-NZ" altLang="en-US" sz="1400" dirty="0" err="1"/>
              <a:t>Whannel</a:t>
            </a:r>
            <a:r>
              <a:rPr lang="en-NZ" altLang="en-US" sz="1400" dirty="0"/>
              <a:t>, 2002)</a:t>
            </a:r>
            <a:endParaRPr lang="en-GB" altLang="en-US" sz="1400" dirty="0"/>
          </a:p>
        </p:txBody>
      </p:sp>
      <p:pic>
        <p:nvPicPr>
          <p:cNvPr id="9218" name="Picture 2" descr="http://resources1.news.com.au/images/2014/02/17/1226829/695721-6da3c46a-97a7-11e3-ae2a-c06439f32a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458" y="4994606"/>
            <a:ext cx="3217996" cy="17606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s-media-cache-ak0.pinimg.com/736x/c7/b6/f1/c7b6f187cbd990bf76197bdd2251d47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5939" y="53766"/>
            <a:ext cx="1591975" cy="24053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beauden barrett running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4" y="4994607"/>
            <a:ext cx="2857538" cy="17875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Eric murray 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46" y="4994607"/>
            <a:ext cx="2763162" cy="184249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ichie McCaw jostles Quade Cooper at Suncorp Stadium in 20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7893" y="3348978"/>
            <a:ext cx="2624464" cy="14762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Valerie Adams of New Zealand celebrates after her attempt during the women's shot put final at the IAAF World Championships in Daeg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46" y="331409"/>
            <a:ext cx="2312903" cy="173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62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en-US" altLang="en-US" sz="3800" dirty="0">
                <a:solidFill>
                  <a:srgbClr val="C00000"/>
                </a:solidFill>
              </a:rPr>
              <a:t>Media Sports narratives which construct or tarnish the image of a star</a:t>
            </a:r>
          </a:p>
        </p:txBody>
      </p:sp>
      <p:sp>
        <p:nvSpPr>
          <p:cNvPr id="32771" name="Rectangle 3"/>
          <p:cNvSpPr>
            <a:spLocks noGrp="1" noChangeArrowheads="1"/>
          </p:cNvSpPr>
          <p:nvPr>
            <p:ph idx="1"/>
          </p:nvPr>
        </p:nvSpPr>
        <p:spPr/>
        <p:txBody>
          <a:bodyPr>
            <a:normAutofit lnSpcReduction="10000"/>
          </a:bodyPr>
          <a:lstStyle/>
          <a:p>
            <a:pPr eaLnBrk="1" hangingPunct="1">
              <a:lnSpc>
                <a:spcPct val="90000"/>
              </a:lnSpc>
            </a:pPr>
            <a:r>
              <a:rPr lang="en-US" altLang="en-US" sz="2400" dirty="0"/>
              <a:t>Emergence of a striking talent</a:t>
            </a:r>
          </a:p>
          <a:p>
            <a:pPr eaLnBrk="1" hangingPunct="1">
              <a:lnSpc>
                <a:spcPct val="90000"/>
              </a:lnSpc>
            </a:pPr>
            <a:r>
              <a:rPr lang="en-US" altLang="en-US" sz="2400" dirty="0"/>
              <a:t>Extraordinary athletic skills</a:t>
            </a:r>
          </a:p>
          <a:p>
            <a:pPr eaLnBrk="1" hangingPunct="1">
              <a:lnSpc>
                <a:spcPct val="90000"/>
              </a:lnSpc>
            </a:pPr>
            <a:r>
              <a:rPr lang="en-US" altLang="en-US" sz="2400" dirty="0"/>
              <a:t>Public recognition/celebration</a:t>
            </a:r>
          </a:p>
          <a:p>
            <a:pPr eaLnBrk="1" hangingPunct="1">
              <a:lnSpc>
                <a:spcPct val="90000"/>
              </a:lnSpc>
            </a:pPr>
            <a:r>
              <a:rPr lang="en-US" altLang="en-US" sz="2400" dirty="0"/>
              <a:t>Displays of arrogance</a:t>
            </a:r>
          </a:p>
          <a:p>
            <a:pPr eaLnBrk="1" hangingPunct="1">
              <a:lnSpc>
                <a:spcPct val="90000"/>
              </a:lnSpc>
            </a:pPr>
            <a:r>
              <a:rPr lang="en-US" altLang="en-US" sz="2400" dirty="0"/>
              <a:t>Public doubts</a:t>
            </a:r>
          </a:p>
          <a:p>
            <a:pPr eaLnBrk="1" hangingPunct="1">
              <a:lnSpc>
                <a:spcPct val="90000"/>
              </a:lnSpc>
            </a:pPr>
            <a:r>
              <a:rPr lang="en-US" altLang="en-US" sz="2400" dirty="0"/>
              <a:t>Erratic </a:t>
            </a:r>
            <a:r>
              <a:rPr lang="en-US" altLang="en-US" sz="2400" dirty="0" err="1"/>
              <a:t>behaviour</a:t>
            </a:r>
            <a:endParaRPr lang="en-US" altLang="en-US" sz="2400" dirty="0"/>
          </a:p>
          <a:p>
            <a:pPr eaLnBrk="1" hangingPunct="1">
              <a:lnSpc>
                <a:spcPct val="90000"/>
              </a:lnSpc>
            </a:pPr>
            <a:r>
              <a:rPr lang="en-US" altLang="en-US" sz="2400" dirty="0"/>
              <a:t>Personal scandal</a:t>
            </a:r>
          </a:p>
          <a:p>
            <a:pPr>
              <a:lnSpc>
                <a:spcPct val="90000"/>
              </a:lnSpc>
            </a:pPr>
            <a:r>
              <a:rPr lang="en-US" altLang="en-US" sz="2400" dirty="0"/>
              <a:t>Waning power</a:t>
            </a:r>
          </a:p>
          <a:p>
            <a:pPr eaLnBrk="1" hangingPunct="1">
              <a:lnSpc>
                <a:spcPct val="90000"/>
              </a:lnSpc>
            </a:pPr>
            <a:r>
              <a:rPr lang="en-US" altLang="en-US" sz="2400" dirty="0"/>
              <a:t>Failure</a:t>
            </a:r>
          </a:p>
          <a:p>
            <a:pPr eaLnBrk="1" hangingPunct="1">
              <a:lnSpc>
                <a:spcPct val="90000"/>
              </a:lnSpc>
            </a:pPr>
            <a:r>
              <a:rPr lang="en-US" altLang="en-US" sz="2400" dirty="0"/>
              <a:t>Hero redeemed by extraordinary </a:t>
            </a:r>
          </a:p>
          <a:p>
            <a:pPr eaLnBrk="1" hangingPunct="1">
              <a:lnSpc>
                <a:spcPct val="90000"/>
              </a:lnSpc>
              <a:buFont typeface="Wingdings" pitchFamily="2" charset="2"/>
              <a:buNone/>
            </a:pPr>
            <a:r>
              <a:rPr lang="en-US" altLang="en-US" sz="2400" dirty="0"/>
              <a:t>    performance</a:t>
            </a:r>
          </a:p>
          <a:p>
            <a:pPr eaLnBrk="1" hangingPunct="1">
              <a:lnSpc>
                <a:spcPct val="90000"/>
              </a:lnSpc>
            </a:pPr>
            <a:r>
              <a:rPr lang="en-US" altLang="en-US" sz="2400" dirty="0"/>
              <a:t>Forgiveness</a:t>
            </a:r>
          </a:p>
        </p:txBody>
      </p:sp>
      <p:pic>
        <p:nvPicPr>
          <p:cNvPr id="32772" name="Picture 5" descr="Shane Warne Cigarette Smokin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908720"/>
            <a:ext cx="1982465" cy="211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descr="http://theurlunknown.com/phpBB3/viewtopic.php?f=11&amp;t=7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3021152"/>
            <a:ext cx="2239888" cy="1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9" descr="_41867280_zizou203x2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4414" y="3178116"/>
            <a:ext cx="19335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644414" y="5805264"/>
            <a:ext cx="1933575" cy="830997"/>
          </a:xfrm>
          <a:prstGeom prst="rect">
            <a:avLst/>
          </a:prstGeom>
        </p:spPr>
        <p:txBody>
          <a:bodyPr wrap="square">
            <a:spAutoFit/>
          </a:bodyPr>
          <a:lstStyle/>
          <a:p>
            <a:r>
              <a:rPr lang="en-US" altLang="en-US" sz="1200" dirty="0"/>
              <a:t>“</a:t>
            </a:r>
            <a:r>
              <a:rPr lang="en-US" altLang="en-US" sz="1200" dirty="0" err="1"/>
              <a:t>Zidane</a:t>
            </a:r>
            <a:r>
              <a:rPr lang="en-US" altLang="en-US" sz="1200" dirty="0"/>
              <a:t> is one of us all</a:t>
            </a:r>
          </a:p>
          <a:p>
            <a:r>
              <a:rPr lang="en-US" altLang="en-US" sz="1200" dirty="0"/>
              <a:t>His stupidity is ours and his talent belongs to the world.”</a:t>
            </a:r>
          </a:p>
        </p:txBody>
      </p:sp>
      <p:pic>
        <p:nvPicPr>
          <p:cNvPr id="1229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9832" y="5283885"/>
            <a:ext cx="2623213" cy="1567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4642" y="1412776"/>
            <a:ext cx="1591476" cy="1376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7735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195736" y="274638"/>
            <a:ext cx="4752528" cy="1143000"/>
          </a:xfrm>
        </p:spPr>
        <p:txBody>
          <a:bodyPr>
            <a:normAutofit fontScale="90000"/>
          </a:bodyPr>
          <a:lstStyle/>
          <a:p>
            <a:pPr algn="l" eaLnBrk="1" hangingPunct="1"/>
            <a:r>
              <a:rPr lang="en-US" altLang="en-US" sz="3800" dirty="0"/>
              <a:t>           </a:t>
            </a:r>
            <a:r>
              <a:rPr lang="en-US" altLang="en-US" sz="3800" dirty="0">
                <a:solidFill>
                  <a:srgbClr val="C00000"/>
                </a:solidFill>
              </a:rPr>
              <a:t>Sports Crises &amp; </a:t>
            </a:r>
            <a:br>
              <a:rPr lang="en-US" altLang="en-US" sz="3800" dirty="0">
                <a:solidFill>
                  <a:srgbClr val="C00000"/>
                </a:solidFill>
              </a:rPr>
            </a:br>
            <a:r>
              <a:rPr lang="en-US" altLang="en-US" sz="3800" dirty="0">
                <a:solidFill>
                  <a:srgbClr val="C00000"/>
                </a:solidFill>
              </a:rPr>
              <a:t>	       Scandals</a:t>
            </a:r>
          </a:p>
        </p:txBody>
      </p:sp>
      <p:sp>
        <p:nvSpPr>
          <p:cNvPr id="35843" name="Rectangle 3"/>
          <p:cNvSpPr>
            <a:spLocks noGrp="1" noChangeArrowheads="1"/>
          </p:cNvSpPr>
          <p:nvPr>
            <p:ph idx="1"/>
          </p:nvPr>
        </p:nvSpPr>
        <p:spPr>
          <a:xfrm>
            <a:off x="611188" y="1557338"/>
            <a:ext cx="8709025" cy="3455987"/>
          </a:xfrm>
        </p:spPr>
        <p:txBody>
          <a:bodyPr>
            <a:normAutofit/>
          </a:bodyPr>
          <a:lstStyle/>
          <a:p>
            <a:pPr eaLnBrk="1" hangingPunct="1">
              <a:lnSpc>
                <a:spcPct val="90000"/>
              </a:lnSpc>
            </a:pPr>
            <a:r>
              <a:rPr lang="en-US" altLang="en-US" sz="2000"/>
              <a:t>Moral transgression magnified in sport – tension between romantic ideals and commercialised, corruptible reality</a:t>
            </a:r>
          </a:p>
          <a:p>
            <a:pPr eaLnBrk="1" hangingPunct="1">
              <a:lnSpc>
                <a:spcPct val="90000"/>
              </a:lnSpc>
            </a:pPr>
            <a:r>
              <a:rPr lang="en-US" altLang="en-US" sz="2000"/>
              <a:t>Sport stars have high public profile &amp; intense media interest</a:t>
            </a:r>
          </a:p>
          <a:p>
            <a:pPr eaLnBrk="1" hangingPunct="1">
              <a:lnSpc>
                <a:spcPct val="90000"/>
              </a:lnSpc>
            </a:pPr>
            <a:r>
              <a:rPr lang="en-US" altLang="en-US" sz="2000"/>
              <a:t>Sport star scandals are presented to public in story form, which are often running stories and gather interest as they go on</a:t>
            </a:r>
          </a:p>
          <a:p>
            <a:pPr eaLnBrk="1" hangingPunct="1">
              <a:lnSpc>
                <a:spcPct val="90000"/>
              </a:lnSpc>
            </a:pPr>
            <a:r>
              <a:rPr lang="en-US" altLang="en-US" sz="2000"/>
              <a:t>Sport scandal is a complementary product to sports news</a:t>
            </a:r>
          </a:p>
          <a:p>
            <a:pPr eaLnBrk="1" hangingPunct="1">
              <a:lnSpc>
                <a:spcPct val="90000"/>
              </a:lnSpc>
            </a:pPr>
            <a:r>
              <a:rPr lang="en-US" altLang="en-US" sz="2000"/>
              <a:t>Sports scandals have the capacity to break through the protection of professionalised sports organisations and become the property of the print, television and tabloid press</a:t>
            </a:r>
          </a:p>
          <a:p>
            <a:pPr eaLnBrk="1" hangingPunct="1">
              <a:lnSpc>
                <a:spcPct val="90000"/>
              </a:lnSpc>
            </a:pPr>
            <a:r>
              <a:rPr lang="en-US" altLang="en-US" sz="2000"/>
              <a:t>Drug scandals are the most frequent in certain sports eg cycling, weightlifting, endurance events</a:t>
            </a:r>
          </a:p>
          <a:p>
            <a:pPr eaLnBrk="1" hangingPunct="1">
              <a:lnSpc>
                <a:spcPct val="90000"/>
              </a:lnSpc>
            </a:pPr>
            <a:endParaRPr lang="en-US" altLang="en-US" sz="2000"/>
          </a:p>
        </p:txBody>
      </p:sp>
      <p:pic>
        <p:nvPicPr>
          <p:cNvPr id="35844" name="Picture 6" descr="Florence Griffith Joy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43475"/>
            <a:ext cx="11176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8" descr="&quot;He's gone&quot; – front page announcement in La Gazzetta dello Sport.">
            <a:hlinkClick r:id="rId4" tooltip="&quot;He's gone&quot; – front page announcement in La Gazzetta dello Spor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4962525"/>
            <a:ext cx="15303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9" descr="In 1994 skater Nancy Kerrigan (right) was attacked at the U.S. Figure Skating Championships in Detroit. Turns out it was organized by fellow skater Tonya Harding and her ex-husband! Harding would get probation in the case and was banned for life from the USF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5026025"/>
            <a:ext cx="27368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5" descr="Track star Marion Jones was forced to return her five Olympic medals after she admitted to using performance enhancing drugs. She was ultimately sentenced to six months in jail on perjury and check fraud charges stemming from her drug us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272" y="159449"/>
            <a:ext cx="2016695" cy="1269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7" descr="&quot;The Juice&quot; waited until he retired from sports to get in the scandal biz. He was acquitted on criminal murder charges in 1995 for the murders of his wife and her friend but later found responsible for their deaths in a 1997 civil trial. He sits in jail today after being found guilty of kidnapping and robbery in Las Vegas where he said memorabilia dealers stole some of his stuf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9703" y="5026025"/>
            <a:ext cx="1824297" cy="172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http://i.telegraph.co.uk/multimedia/archive/01596/tiger-woods_1596660c.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09" y="159449"/>
            <a:ext cx="1968835" cy="1232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0"/>
          <a:stretch>
            <a:fillRect/>
          </a:stretch>
        </p:blipFill>
        <p:spPr>
          <a:xfrm>
            <a:off x="5389403" y="4870689"/>
            <a:ext cx="1905060" cy="2021781"/>
          </a:xfrm>
          <a:prstGeom prst="rect">
            <a:avLst/>
          </a:prstGeom>
        </p:spPr>
      </p:pic>
    </p:spTree>
    <p:extLst>
      <p:ext uri="{BB962C8B-B14F-4D97-AF65-F5344CB8AC3E}">
        <p14:creationId xmlns:p14="http://schemas.microsoft.com/office/powerpoint/2010/main" val="1492377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n-NZ" altLang="en-US" dirty="0">
                <a:solidFill>
                  <a:srgbClr val="C00000"/>
                </a:solidFill>
              </a:rPr>
              <a:t>Impact of mediated scandal</a:t>
            </a:r>
            <a:endParaRPr lang="en-GB" altLang="en-US" dirty="0">
              <a:solidFill>
                <a:srgbClr val="C00000"/>
              </a:solidFill>
            </a:endParaRPr>
          </a:p>
        </p:txBody>
      </p:sp>
      <p:sp>
        <p:nvSpPr>
          <p:cNvPr id="36867" name="Rectangle 3"/>
          <p:cNvSpPr>
            <a:spLocks noGrp="1" noChangeArrowheads="1"/>
          </p:cNvSpPr>
          <p:nvPr>
            <p:ph idx="1"/>
          </p:nvPr>
        </p:nvSpPr>
        <p:spPr>
          <a:xfrm>
            <a:off x="395536" y="1412776"/>
            <a:ext cx="8496944" cy="5256312"/>
          </a:xfrm>
        </p:spPr>
        <p:txBody>
          <a:bodyPr>
            <a:normAutofit/>
          </a:bodyPr>
          <a:lstStyle/>
          <a:p>
            <a:pPr eaLnBrk="1" hangingPunct="1">
              <a:lnSpc>
                <a:spcPct val="90000"/>
              </a:lnSpc>
              <a:buFontTx/>
              <a:buChar char="•"/>
            </a:pPr>
            <a:r>
              <a:rPr lang="en-NZ" altLang="en-US" sz="2400" dirty="0">
                <a:solidFill>
                  <a:srgbClr val="CC6600"/>
                </a:solidFill>
              </a:rPr>
              <a:t>Amateur or professional sport governed by regulations</a:t>
            </a:r>
          </a:p>
          <a:p>
            <a:pPr eaLnBrk="1" hangingPunct="1">
              <a:lnSpc>
                <a:spcPct val="90000"/>
              </a:lnSpc>
              <a:buFontTx/>
              <a:buChar char="•"/>
            </a:pPr>
            <a:endParaRPr lang="en-NZ" altLang="en-US" sz="2400" dirty="0"/>
          </a:p>
          <a:p>
            <a:pPr eaLnBrk="1" hangingPunct="1">
              <a:lnSpc>
                <a:spcPct val="90000"/>
              </a:lnSpc>
              <a:buFontTx/>
              <a:buChar char="•"/>
            </a:pPr>
            <a:r>
              <a:rPr lang="en-NZ" altLang="en-US" sz="2400" dirty="0"/>
              <a:t>Professional sport, large and complex, so potential threat to this complex organisation increases exponentially.</a:t>
            </a:r>
          </a:p>
          <a:p>
            <a:pPr eaLnBrk="1" hangingPunct="1">
              <a:lnSpc>
                <a:spcPct val="90000"/>
              </a:lnSpc>
              <a:buFontTx/>
              <a:buChar char="•"/>
            </a:pPr>
            <a:endParaRPr lang="en-NZ" altLang="en-US" sz="2400" dirty="0">
              <a:solidFill>
                <a:srgbClr val="CC6600"/>
              </a:solidFill>
            </a:endParaRPr>
          </a:p>
          <a:p>
            <a:pPr eaLnBrk="1" hangingPunct="1">
              <a:lnSpc>
                <a:spcPct val="90000"/>
              </a:lnSpc>
              <a:buFontTx/>
              <a:buChar char="•"/>
            </a:pPr>
            <a:r>
              <a:rPr lang="en-NZ" altLang="en-US" sz="2400" dirty="0">
                <a:solidFill>
                  <a:srgbClr val="CC6600"/>
                </a:solidFill>
              </a:rPr>
              <a:t>The larger the organisation the more potential for things to go wrong</a:t>
            </a:r>
          </a:p>
          <a:p>
            <a:pPr eaLnBrk="1" hangingPunct="1">
              <a:lnSpc>
                <a:spcPct val="90000"/>
              </a:lnSpc>
              <a:buFontTx/>
              <a:buChar char="•"/>
            </a:pPr>
            <a:endParaRPr lang="en-NZ" altLang="en-US" sz="2400" dirty="0"/>
          </a:p>
          <a:p>
            <a:pPr eaLnBrk="1" hangingPunct="1">
              <a:lnSpc>
                <a:spcPct val="90000"/>
              </a:lnSpc>
              <a:buFontTx/>
              <a:buChar char="•"/>
            </a:pPr>
            <a:r>
              <a:rPr lang="en-NZ" altLang="en-US" sz="2400" dirty="0"/>
              <a:t>The potential for moral lapses by an individual increases as the organisation develops and employees have greater commercial and cultural influence</a:t>
            </a:r>
          </a:p>
          <a:p>
            <a:pPr eaLnBrk="1" hangingPunct="1">
              <a:lnSpc>
                <a:spcPct val="90000"/>
              </a:lnSpc>
              <a:buFontTx/>
              <a:buChar char="•"/>
            </a:pPr>
            <a:endParaRPr lang="en-NZ" altLang="en-US" sz="2400" dirty="0">
              <a:solidFill>
                <a:srgbClr val="CC6600"/>
              </a:solidFill>
            </a:endParaRPr>
          </a:p>
          <a:p>
            <a:pPr eaLnBrk="1" hangingPunct="1">
              <a:lnSpc>
                <a:spcPct val="90000"/>
              </a:lnSpc>
              <a:buFontTx/>
              <a:buChar char="•"/>
            </a:pPr>
            <a:r>
              <a:rPr lang="en-NZ" altLang="en-US" sz="2400" dirty="0">
                <a:solidFill>
                  <a:srgbClr val="CC6600"/>
                </a:solidFill>
              </a:rPr>
              <a:t>Therefore the potential impact increases </a:t>
            </a:r>
            <a:endParaRPr lang="en-GB" altLang="en-US" sz="2400" dirty="0">
              <a:solidFill>
                <a:srgbClr val="CC6600"/>
              </a:solidFill>
            </a:endParaRPr>
          </a:p>
        </p:txBody>
      </p:sp>
    </p:spTree>
    <p:extLst>
      <p:ext uri="{BB962C8B-B14F-4D97-AF65-F5344CB8AC3E}">
        <p14:creationId xmlns:p14="http://schemas.microsoft.com/office/powerpoint/2010/main" val="3645918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5" name="Content Placeholder 4"/>
          <p:cNvSpPr>
            <a:spLocks noGrp="1"/>
          </p:cNvSpPr>
          <p:nvPr>
            <p:ph idx="1"/>
          </p:nvPr>
        </p:nvSpPr>
        <p:spPr>
          <a:xfrm>
            <a:off x="457200" y="1600200"/>
            <a:ext cx="8229600" cy="5213176"/>
          </a:xfrm>
        </p:spPr>
        <p:txBody>
          <a:bodyPr>
            <a:normAutofit fontScale="92500" lnSpcReduction="10000"/>
          </a:bodyPr>
          <a:lstStyle/>
          <a:p>
            <a:endParaRPr lang="en-NZ" dirty="0"/>
          </a:p>
          <a:p>
            <a:endParaRPr lang="en-NZ" dirty="0"/>
          </a:p>
          <a:p>
            <a:endParaRPr lang="en-NZ" dirty="0"/>
          </a:p>
          <a:p>
            <a:endParaRPr lang="en-NZ" dirty="0"/>
          </a:p>
          <a:p>
            <a:endParaRPr lang="en-NZ" dirty="0"/>
          </a:p>
          <a:p>
            <a:endParaRPr lang="en-NZ" sz="1400" dirty="0"/>
          </a:p>
          <a:p>
            <a:endParaRPr lang="en-NZ" sz="1400" dirty="0"/>
          </a:p>
          <a:p>
            <a:r>
              <a:rPr lang="en-NZ" sz="1400" dirty="0"/>
              <a:t>de Belin facing charges of aggravated sexual assault against a 19 year old woman, December 2018</a:t>
            </a:r>
          </a:p>
          <a:p>
            <a:r>
              <a:rPr lang="en-NZ" sz="1400" dirty="0"/>
              <a:t>NRL’s new ‘no fault, stand down’ policy means they can stand down players who are facing a serious charge in the criminal court. They cannot play until they are cleared of the charge in a court of law.</a:t>
            </a:r>
          </a:p>
          <a:p>
            <a:r>
              <a:rPr lang="en-NZ" sz="1400" dirty="0"/>
              <a:t>The NRL see this policy as necessary to protect the brand and the reputation of the game and their business relationships with sponsors.</a:t>
            </a:r>
          </a:p>
          <a:p>
            <a:r>
              <a:rPr lang="en-NZ" sz="1400" dirty="0"/>
              <a:t>It could be 18 </a:t>
            </a:r>
            <a:r>
              <a:rPr lang="en-NZ" sz="1400" dirty="0" err="1"/>
              <a:t>mths</a:t>
            </a:r>
            <a:r>
              <a:rPr lang="en-NZ" sz="1400" dirty="0"/>
              <a:t>- 2 </a:t>
            </a:r>
            <a:r>
              <a:rPr lang="en-NZ" sz="1400" dirty="0" err="1"/>
              <a:t>yrs</a:t>
            </a:r>
            <a:r>
              <a:rPr lang="en-NZ" sz="1400" dirty="0"/>
              <a:t> before he has a verdict. </a:t>
            </a:r>
          </a:p>
          <a:p>
            <a:r>
              <a:rPr lang="en-NZ" sz="1400" dirty="0"/>
              <a:t>de Belin took his employer, the NRL, to the Federal Court claiming unfair restraint of trade as a professional athlete as he is prevented from working (unlike others who face criminal charges and waiting their day in court).</a:t>
            </a:r>
          </a:p>
          <a:p>
            <a:r>
              <a:rPr lang="en-NZ" sz="1400" b="1" dirty="0">
                <a:solidFill>
                  <a:srgbClr val="C00000"/>
                </a:solidFill>
              </a:rPr>
              <a:t>The Federal court ruled upheld the NRL ruling that they have the right to protect their game.  </a:t>
            </a:r>
          </a:p>
          <a:p>
            <a:endParaRPr lang="en-NZ" dirty="0"/>
          </a:p>
        </p:txBody>
      </p:sp>
      <p:pic>
        <p:nvPicPr>
          <p:cNvPr id="6" name="Picture 5"/>
          <p:cNvPicPr>
            <a:picLocks noChangeAspect="1"/>
          </p:cNvPicPr>
          <p:nvPr/>
        </p:nvPicPr>
        <p:blipFill>
          <a:blip r:embed="rId2"/>
          <a:stretch>
            <a:fillRect/>
          </a:stretch>
        </p:blipFill>
        <p:spPr>
          <a:xfrm>
            <a:off x="1979712" y="188640"/>
            <a:ext cx="4814490" cy="4200940"/>
          </a:xfrm>
          <a:prstGeom prst="rect">
            <a:avLst/>
          </a:prstGeom>
        </p:spPr>
      </p:pic>
    </p:spTree>
    <p:extLst>
      <p:ext uri="{BB962C8B-B14F-4D97-AF65-F5344CB8AC3E}">
        <p14:creationId xmlns:p14="http://schemas.microsoft.com/office/powerpoint/2010/main" val="1439908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solidFill>
                  <a:srgbClr val="C00000"/>
                </a:solidFill>
              </a:rPr>
              <a:t>Australian Federal Court ruling</a:t>
            </a:r>
            <a:br>
              <a:rPr lang="en-NZ" dirty="0">
                <a:solidFill>
                  <a:srgbClr val="C00000"/>
                </a:solidFill>
              </a:rPr>
            </a:br>
            <a:r>
              <a:rPr lang="en-NZ" dirty="0">
                <a:solidFill>
                  <a:srgbClr val="C00000"/>
                </a:solidFill>
              </a:rPr>
              <a:t>de Belin v NRL</a:t>
            </a:r>
          </a:p>
        </p:txBody>
      </p:sp>
      <p:sp>
        <p:nvSpPr>
          <p:cNvPr id="3" name="Content Placeholder 2"/>
          <p:cNvSpPr>
            <a:spLocks noGrp="1"/>
          </p:cNvSpPr>
          <p:nvPr>
            <p:ph idx="1"/>
          </p:nvPr>
        </p:nvSpPr>
        <p:spPr>
          <a:xfrm>
            <a:off x="179512" y="1600200"/>
            <a:ext cx="9145016" cy="5141168"/>
          </a:xfrm>
        </p:spPr>
        <p:txBody>
          <a:bodyPr>
            <a:normAutofit fontScale="70000" lnSpcReduction="20000"/>
          </a:bodyPr>
          <a:lstStyle/>
          <a:p>
            <a:r>
              <a:rPr lang="en-NZ" dirty="0"/>
              <a:t>“The court found the respondents had established a clear and present danger to their legitimate interests given, among other things, the seriousness of the charge against Mr de Belin and the unprecedented extent of negative headlines which it attracted,” ruled Justice Melissa Perry.</a:t>
            </a:r>
          </a:p>
          <a:p>
            <a:endParaRPr lang="en-NZ" dirty="0"/>
          </a:p>
          <a:p>
            <a:r>
              <a:rPr lang="en-NZ" dirty="0"/>
              <a:t>“The reputation of the NRL competition was tarnished by the allegations and tarnished against Mr de Belin and other players during the off-season described in media reports as the ‘summer from hell’.</a:t>
            </a:r>
          </a:p>
          <a:p>
            <a:endParaRPr lang="en-NZ" dirty="0"/>
          </a:p>
          <a:p>
            <a:r>
              <a:rPr lang="en-NZ" dirty="0"/>
              <a:t>“The Court accepted that nothing short of a rule </a:t>
            </a:r>
          </a:p>
          <a:p>
            <a:pPr marL="0" indent="0">
              <a:buNone/>
            </a:pPr>
            <a:r>
              <a:rPr lang="en-NZ" dirty="0"/>
              <a:t>precluding Mr de Belin and others charged in the </a:t>
            </a:r>
          </a:p>
          <a:p>
            <a:pPr marL="0" indent="0">
              <a:buNone/>
            </a:pPr>
            <a:r>
              <a:rPr lang="en-NZ" dirty="0"/>
              <a:t>future with serious offences of a similar nature from </a:t>
            </a:r>
          </a:p>
          <a:p>
            <a:pPr marL="0" indent="0">
              <a:buNone/>
            </a:pPr>
            <a:r>
              <a:rPr lang="en-NZ" dirty="0"/>
              <a:t>taking the field was likely to address the clear and </a:t>
            </a:r>
          </a:p>
          <a:p>
            <a:pPr marL="0" indent="0">
              <a:buNone/>
            </a:pPr>
            <a:r>
              <a:rPr lang="en-NZ" dirty="0"/>
              <a:t>present danger established by the evidence.”</a:t>
            </a:r>
          </a:p>
          <a:p>
            <a:pPr marL="0" indent="0">
              <a:buNone/>
            </a:pPr>
            <a:r>
              <a:rPr lang="en-NZ" sz="1700" dirty="0"/>
              <a:t>          Matt Cleary, ‘The Guardian’, 17 May 2019</a:t>
            </a:r>
          </a:p>
          <a:p>
            <a:endParaRPr lang="en-NZ" dirty="0"/>
          </a:p>
        </p:txBody>
      </p:sp>
      <p:pic>
        <p:nvPicPr>
          <p:cNvPr id="4" name="Picture 3"/>
          <p:cNvPicPr>
            <a:picLocks noChangeAspect="1"/>
          </p:cNvPicPr>
          <p:nvPr/>
        </p:nvPicPr>
        <p:blipFill>
          <a:blip r:embed="rId2"/>
          <a:stretch>
            <a:fillRect/>
          </a:stretch>
        </p:blipFill>
        <p:spPr>
          <a:xfrm>
            <a:off x="323528" y="6167768"/>
            <a:ext cx="3420045" cy="651900"/>
          </a:xfrm>
          <a:prstGeom prst="rect">
            <a:avLst/>
          </a:prstGeom>
        </p:spPr>
      </p:pic>
      <p:pic>
        <p:nvPicPr>
          <p:cNvPr id="5" name="Picture 4"/>
          <p:cNvPicPr>
            <a:picLocks noChangeAspect="1"/>
          </p:cNvPicPr>
          <p:nvPr/>
        </p:nvPicPr>
        <p:blipFill>
          <a:blip r:embed="rId3"/>
          <a:stretch>
            <a:fillRect/>
          </a:stretch>
        </p:blipFill>
        <p:spPr>
          <a:xfrm>
            <a:off x="4427984" y="6296551"/>
            <a:ext cx="3767137" cy="495300"/>
          </a:xfrm>
          <a:prstGeom prst="rect">
            <a:avLst/>
          </a:prstGeom>
        </p:spPr>
      </p:pic>
      <p:pic>
        <p:nvPicPr>
          <p:cNvPr id="6" name="Picture 5"/>
          <p:cNvPicPr>
            <a:picLocks noChangeAspect="1"/>
          </p:cNvPicPr>
          <p:nvPr/>
        </p:nvPicPr>
        <p:blipFill>
          <a:blip r:embed="rId4"/>
          <a:stretch>
            <a:fillRect/>
          </a:stretch>
        </p:blipFill>
        <p:spPr>
          <a:xfrm>
            <a:off x="6372200" y="3928607"/>
            <a:ext cx="2483768" cy="2290714"/>
          </a:xfrm>
          <a:prstGeom prst="rect">
            <a:avLst/>
          </a:prstGeom>
        </p:spPr>
      </p:pic>
    </p:spTree>
    <p:extLst>
      <p:ext uri="{BB962C8B-B14F-4D97-AF65-F5344CB8AC3E}">
        <p14:creationId xmlns:p14="http://schemas.microsoft.com/office/powerpoint/2010/main" val="1101026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F42D-4543-40FC-B34E-B9916A31532D}"/>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D7AE1214-2D7A-44C2-A6B7-D67D3080262B}"/>
              </a:ext>
            </a:extLst>
          </p:cNvPr>
          <p:cNvSpPr>
            <a:spLocks noGrp="1"/>
          </p:cNvSpPr>
          <p:nvPr>
            <p:ph idx="1"/>
          </p:nvPr>
        </p:nvSpPr>
        <p:spPr/>
        <p:txBody>
          <a:bodyPr/>
          <a:lstStyle/>
          <a:p>
            <a:endParaRPr lang="en-NZ" dirty="0"/>
          </a:p>
        </p:txBody>
      </p:sp>
      <p:pic>
        <p:nvPicPr>
          <p:cNvPr id="4" name="Picture 3">
            <a:extLst>
              <a:ext uri="{FF2B5EF4-FFF2-40B4-BE49-F238E27FC236}">
                <a16:creationId xmlns:a16="http://schemas.microsoft.com/office/drawing/2014/main" id="{42ABF7FF-D25C-4527-8B83-FF0D9D664361}"/>
              </a:ext>
            </a:extLst>
          </p:cNvPr>
          <p:cNvPicPr>
            <a:picLocks noChangeAspect="1"/>
          </p:cNvPicPr>
          <p:nvPr/>
        </p:nvPicPr>
        <p:blipFill>
          <a:blip r:embed="rId2"/>
          <a:stretch>
            <a:fillRect/>
          </a:stretch>
        </p:blipFill>
        <p:spPr>
          <a:xfrm>
            <a:off x="35496" y="260607"/>
            <a:ext cx="9144000" cy="1157031"/>
          </a:xfrm>
          <a:prstGeom prst="rect">
            <a:avLst/>
          </a:prstGeom>
        </p:spPr>
      </p:pic>
      <p:pic>
        <p:nvPicPr>
          <p:cNvPr id="5" name="Picture 4">
            <a:extLst>
              <a:ext uri="{FF2B5EF4-FFF2-40B4-BE49-F238E27FC236}">
                <a16:creationId xmlns:a16="http://schemas.microsoft.com/office/drawing/2014/main" id="{B2DF38AB-264E-4451-84B4-13CE70FE22D1}"/>
              </a:ext>
            </a:extLst>
          </p:cNvPr>
          <p:cNvPicPr>
            <a:picLocks noChangeAspect="1"/>
          </p:cNvPicPr>
          <p:nvPr/>
        </p:nvPicPr>
        <p:blipFill>
          <a:blip r:embed="rId3"/>
          <a:stretch>
            <a:fillRect/>
          </a:stretch>
        </p:blipFill>
        <p:spPr>
          <a:xfrm>
            <a:off x="23658" y="1399142"/>
            <a:ext cx="3105150" cy="923925"/>
          </a:xfrm>
          <a:prstGeom prst="rect">
            <a:avLst/>
          </a:prstGeom>
        </p:spPr>
      </p:pic>
      <p:sp>
        <p:nvSpPr>
          <p:cNvPr id="6" name="Rectangle 5">
            <a:extLst>
              <a:ext uri="{FF2B5EF4-FFF2-40B4-BE49-F238E27FC236}">
                <a16:creationId xmlns:a16="http://schemas.microsoft.com/office/drawing/2014/main" id="{EBF95ADE-4F04-49F8-85E5-9A75B6AF38E3}"/>
              </a:ext>
            </a:extLst>
          </p:cNvPr>
          <p:cNvSpPr/>
          <p:nvPr/>
        </p:nvSpPr>
        <p:spPr>
          <a:xfrm>
            <a:off x="-36512" y="6228020"/>
            <a:ext cx="4572000" cy="369332"/>
          </a:xfrm>
          <a:prstGeom prst="rect">
            <a:avLst/>
          </a:prstGeom>
        </p:spPr>
        <p:txBody>
          <a:bodyPr>
            <a:spAutoFit/>
          </a:bodyPr>
          <a:lstStyle/>
          <a:p>
            <a:r>
              <a:rPr lang="en-NZ" sz="900" dirty="0">
                <a:hlinkClick r:id="rId4"/>
              </a:rPr>
              <a:t>https://www.smh.com.au/national/jack-de-belin-sues-telegraph-for-defamation-over-rapist-allegations-20200220-p542tc.html</a:t>
            </a:r>
            <a:endParaRPr lang="en-NZ" sz="900" dirty="0"/>
          </a:p>
        </p:txBody>
      </p:sp>
      <p:pic>
        <p:nvPicPr>
          <p:cNvPr id="7" name="Picture 6">
            <a:extLst>
              <a:ext uri="{FF2B5EF4-FFF2-40B4-BE49-F238E27FC236}">
                <a16:creationId xmlns:a16="http://schemas.microsoft.com/office/drawing/2014/main" id="{A6058C71-94CD-4526-B216-8C95AF056563}"/>
              </a:ext>
            </a:extLst>
          </p:cNvPr>
          <p:cNvPicPr>
            <a:picLocks noChangeAspect="1"/>
          </p:cNvPicPr>
          <p:nvPr/>
        </p:nvPicPr>
        <p:blipFill>
          <a:blip r:embed="rId5"/>
          <a:stretch>
            <a:fillRect/>
          </a:stretch>
        </p:blipFill>
        <p:spPr>
          <a:xfrm>
            <a:off x="4902336" y="1860649"/>
            <a:ext cx="4047002" cy="4005064"/>
          </a:xfrm>
          <a:prstGeom prst="rect">
            <a:avLst/>
          </a:prstGeom>
        </p:spPr>
      </p:pic>
      <p:pic>
        <p:nvPicPr>
          <p:cNvPr id="9" name="Picture 8">
            <a:extLst>
              <a:ext uri="{FF2B5EF4-FFF2-40B4-BE49-F238E27FC236}">
                <a16:creationId xmlns:a16="http://schemas.microsoft.com/office/drawing/2014/main" id="{6956DD33-0944-4CE2-8285-7200300D55D2}"/>
              </a:ext>
            </a:extLst>
          </p:cNvPr>
          <p:cNvPicPr>
            <a:picLocks noChangeAspect="1"/>
          </p:cNvPicPr>
          <p:nvPr/>
        </p:nvPicPr>
        <p:blipFill>
          <a:blip r:embed="rId6"/>
          <a:stretch>
            <a:fillRect/>
          </a:stretch>
        </p:blipFill>
        <p:spPr>
          <a:xfrm>
            <a:off x="49307" y="3638272"/>
            <a:ext cx="4192359" cy="2292035"/>
          </a:xfrm>
          <a:prstGeom prst="rect">
            <a:avLst/>
          </a:prstGeom>
        </p:spPr>
      </p:pic>
      <p:pic>
        <p:nvPicPr>
          <p:cNvPr id="10" name="Picture 9">
            <a:extLst>
              <a:ext uri="{FF2B5EF4-FFF2-40B4-BE49-F238E27FC236}">
                <a16:creationId xmlns:a16="http://schemas.microsoft.com/office/drawing/2014/main" id="{6F7222DF-C5A0-4D7D-8F30-08416B859B66}"/>
              </a:ext>
            </a:extLst>
          </p:cNvPr>
          <p:cNvPicPr>
            <a:picLocks noChangeAspect="1"/>
          </p:cNvPicPr>
          <p:nvPr/>
        </p:nvPicPr>
        <p:blipFill>
          <a:blip r:embed="rId7"/>
          <a:stretch>
            <a:fillRect/>
          </a:stretch>
        </p:blipFill>
        <p:spPr>
          <a:xfrm>
            <a:off x="23658" y="2430538"/>
            <a:ext cx="4192359" cy="1159936"/>
          </a:xfrm>
          <a:prstGeom prst="rect">
            <a:avLst/>
          </a:prstGeom>
        </p:spPr>
      </p:pic>
    </p:spTree>
    <p:extLst>
      <p:ext uri="{BB962C8B-B14F-4D97-AF65-F5344CB8AC3E}">
        <p14:creationId xmlns:p14="http://schemas.microsoft.com/office/powerpoint/2010/main" val="864410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2040FA-0AA8-4714-9C06-C44125281D2D}"/>
              </a:ext>
            </a:extLst>
          </p:cNvPr>
          <p:cNvPicPr>
            <a:picLocks noChangeAspect="1"/>
          </p:cNvPicPr>
          <p:nvPr/>
        </p:nvPicPr>
        <p:blipFill>
          <a:blip r:embed="rId2"/>
          <a:stretch>
            <a:fillRect/>
          </a:stretch>
        </p:blipFill>
        <p:spPr>
          <a:xfrm>
            <a:off x="-36512" y="5161847"/>
            <a:ext cx="3703513" cy="1435505"/>
          </a:xfrm>
          <a:prstGeom prst="rect">
            <a:avLst/>
          </a:prstGeom>
        </p:spPr>
      </p:pic>
      <p:pic>
        <p:nvPicPr>
          <p:cNvPr id="5" name="Picture 4">
            <a:extLst>
              <a:ext uri="{FF2B5EF4-FFF2-40B4-BE49-F238E27FC236}">
                <a16:creationId xmlns:a16="http://schemas.microsoft.com/office/drawing/2014/main" id="{A1512D4F-8873-416F-B426-44E6063C85DE}"/>
              </a:ext>
            </a:extLst>
          </p:cNvPr>
          <p:cNvPicPr>
            <a:picLocks noChangeAspect="1"/>
          </p:cNvPicPr>
          <p:nvPr/>
        </p:nvPicPr>
        <p:blipFill>
          <a:blip r:embed="rId3"/>
          <a:stretch>
            <a:fillRect/>
          </a:stretch>
        </p:blipFill>
        <p:spPr>
          <a:xfrm>
            <a:off x="-29431" y="4694391"/>
            <a:ext cx="2905125" cy="466725"/>
          </a:xfrm>
          <a:prstGeom prst="rect">
            <a:avLst/>
          </a:prstGeom>
        </p:spPr>
      </p:pic>
      <p:pic>
        <p:nvPicPr>
          <p:cNvPr id="8" name="Content Placeholder 5">
            <a:extLst>
              <a:ext uri="{FF2B5EF4-FFF2-40B4-BE49-F238E27FC236}">
                <a16:creationId xmlns:a16="http://schemas.microsoft.com/office/drawing/2014/main" id="{E802724D-8716-491C-B8AD-A338C260214C}"/>
              </a:ext>
            </a:extLst>
          </p:cNvPr>
          <p:cNvPicPr>
            <a:picLocks noGrp="1" noChangeAspect="1"/>
          </p:cNvPicPr>
          <p:nvPr>
            <p:ph idx="1"/>
          </p:nvPr>
        </p:nvPicPr>
        <p:blipFill>
          <a:blip r:embed="rId4"/>
          <a:stretch>
            <a:fillRect/>
          </a:stretch>
        </p:blipFill>
        <p:spPr>
          <a:xfrm>
            <a:off x="2809751" y="4976494"/>
            <a:ext cx="857250" cy="200025"/>
          </a:xfrm>
          <a:prstGeom prst="rect">
            <a:avLst/>
          </a:prstGeom>
        </p:spPr>
      </p:pic>
      <p:sp>
        <p:nvSpPr>
          <p:cNvPr id="9" name="Rectangle 8">
            <a:extLst>
              <a:ext uri="{FF2B5EF4-FFF2-40B4-BE49-F238E27FC236}">
                <a16:creationId xmlns:a16="http://schemas.microsoft.com/office/drawing/2014/main" id="{F1C01C2B-B46A-4F29-A39F-F4431686103C}"/>
              </a:ext>
            </a:extLst>
          </p:cNvPr>
          <p:cNvSpPr/>
          <p:nvPr/>
        </p:nvSpPr>
        <p:spPr>
          <a:xfrm>
            <a:off x="-36512" y="6597352"/>
            <a:ext cx="4572000" cy="230832"/>
          </a:xfrm>
          <a:prstGeom prst="rect">
            <a:avLst/>
          </a:prstGeom>
        </p:spPr>
        <p:txBody>
          <a:bodyPr>
            <a:spAutoFit/>
          </a:bodyPr>
          <a:lstStyle/>
          <a:p>
            <a:r>
              <a:rPr lang="en-NZ" sz="900" dirty="0">
                <a:hlinkClick r:id="rId5"/>
              </a:rPr>
              <a:t>https://thespinoff.co.nz/media/30-03-2020/radio-sport-off-air-closed-indefinitely/</a:t>
            </a:r>
            <a:endParaRPr lang="en-NZ" sz="900" dirty="0"/>
          </a:p>
        </p:txBody>
      </p:sp>
      <p:pic>
        <p:nvPicPr>
          <p:cNvPr id="11" name="Picture 10">
            <a:extLst>
              <a:ext uri="{FF2B5EF4-FFF2-40B4-BE49-F238E27FC236}">
                <a16:creationId xmlns:a16="http://schemas.microsoft.com/office/drawing/2014/main" id="{E02A9800-0FC0-4839-B4D0-BE1AFF406B2A}"/>
              </a:ext>
            </a:extLst>
          </p:cNvPr>
          <p:cNvPicPr>
            <a:picLocks noChangeAspect="1"/>
          </p:cNvPicPr>
          <p:nvPr/>
        </p:nvPicPr>
        <p:blipFill>
          <a:blip r:embed="rId6"/>
          <a:stretch>
            <a:fillRect/>
          </a:stretch>
        </p:blipFill>
        <p:spPr>
          <a:xfrm>
            <a:off x="-9378" y="3277096"/>
            <a:ext cx="3476330" cy="597553"/>
          </a:xfrm>
          <a:prstGeom prst="rect">
            <a:avLst/>
          </a:prstGeom>
        </p:spPr>
      </p:pic>
      <p:pic>
        <p:nvPicPr>
          <p:cNvPr id="12" name="Picture 11">
            <a:extLst>
              <a:ext uri="{FF2B5EF4-FFF2-40B4-BE49-F238E27FC236}">
                <a16:creationId xmlns:a16="http://schemas.microsoft.com/office/drawing/2014/main" id="{2E13F7B9-67FF-4D1C-958E-B169C69167BA}"/>
              </a:ext>
            </a:extLst>
          </p:cNvPr>
          <p:cNvPicPr>
            <a:picLocks noChangeAspect="1"/>
          </p:cNvPicPr>
          <p:nvPr/>
        </p:nvPicPr>
        <p:blipFill>
          <a:blip r:embed="rId7"/>
          <a:stretch>
            <a:fillRect/>
          </a:stretch>
        </p:blipFill>
        <p:spPr>
          <a:xfrm>
            <a:off x="-29431" y="2562128"/>
            <a:ext cx="3490136" cy="714375"/>
          </a:xfrm>
          <a:prstGeom prst="rect">
            <a:avLst/>
          </a:prstGeom>
        </p:spPr>
      </p:pic>
      <p:pic>
        <p:nvPicPr>
          <p:cNvPr id="13" name="Picture 12">
            <a:extLst>
              <a:ext uri="{FF2B5EF4-FFF2-40B4-BE49-F238E27FC236}">
                <a16:creationId xmlns:a16="http://schemas.microsoft.com/office/drawing/2014/main" id="{04D4D378-A465-4216-A163-97D84F3A2003}"/>
              </a:ext>
            </a:extLst>
          </p:cNvPr>
          <p:cNvPicPr>
            <a:picLocks noChangeAspect="1"/>
          </p:cNvPicPr>
          <p:nvPr/>
        </p:nvPicPr>
        <p:blipFill>
          <a:blip r:embed="rId8"/>
          <a:stretch>
            <a:fillRect/>
          </a:stretch>
        </p:blipFill>
        <p:spPr>
          <a:xfrm>
            <a:off x="-9378" y="3856839"/>
            <a:ext cx="3490136" cy="435072"/>
          </a:xfrm>
          <a:prstGeom prst="rect">
            <a:avLst/>
          </a:prstGeom>
        </p:spPr>
      </p:pic>
      <p:sp>
        <p:nvSpPr>
          <p:cNvPr id="14" name="Rectangle 13">
            <a:extLst>
              <a:ext uri="{FF2B5EF4-FFF2-40B4-BE49-F238E27FC236}">
                <a16:creationId xmlns:a16="http://schemas.microsoft.com/office/drawing/2014/main" id="{4B71E2FE-8CE3-41DA-978B-F22DF198A268}"/>
              </a:ext>
            </a:extLst>
          </p:cNvPr>
          <p:cNvSpPr/>
          <p:nvPr/>
        </p:nvSpPr>
        <p:spPr>
          <a:xfrm>
            <a:off x="-36512" y="4293096"/>
            <a:ext cx="3456384" cy="400110"/>
          </a:xfrm>
          <a:prstGeom prst="rect">
            <a:avLst/>
          </a:prstGeom>
        </p:spPr>
        <p:txBody>
          <a:bodyPr wrap="square">
            <a:spAutoFit/>
          </a:bodyPr>
          <a:lstStyle/>
          <a:p>
            <a:r>
              <a:rPr lang="en-NZ" sz="1000" dirty="0">
                <a:hlinkClick r:id="rId9"/>
              </a:rPr>
              <a:t>https://theconversation.com/cancelled-matches-and-growing-turmoil-the-impact-of-covid-19-on-the-sports-industry-133472</a:t>
            </a:r>
            <a:endParaRPr lang="en-NZ" sz="1000" dirty="0"/>
          </a:p>
        </p:txBody>
      </p:sp>
      <p:pic>
        <p:nvPicPr>
          <p:cNvPr id="15" name="Picture 14">
            <a:extLst>
              <a:ext uri="{FF2B5EF4-FFF2-40B4-BE49-F238E27FC236}">
                <a16:creationId xmlns:a16="http://schemas.microsoft.com/office/drawing/2014/main" id="{7F21B5E8-1F22-494C-B625-DB38D597806E}"/>
              </a:ext>
            </a:extLst>
          </p:cNvPr>
          <p:cNvPicPr>
            <a:picLocks noChangeAspect="1"/>
          </p:cNvPicPr>
          <p:nvPr/>
        </p:nvPicPr>
        <p:blipFill>
          <a:blip r:embed="rId10"/>
          <a:stretch>
            <a:fillRect/>
          </a:stretch>
        </p:blipFill>
        <p:spPr>
          <a:xfrm>
            <a:off x="5214566" y="821026"/>
            <a:ext cx="3929434" cy="2440926"/>
          </a:xfrm>
          <a:prstGeom prst="rect">
            <a:avLst/>
          </a:prstGeom>
        </p:spPr>
      </p:pic>
      <p:pic>
        <p:nvPicPr>
          <p:cNvPr id="16" name="Picture 15">
            <a:extLst>
              <a:ext uri="{FF2B5EF4-FFF2-40B4-BE49-F238E27FC236}">
                <a16:creationId xmlns:a16="http://schemas.microsoft.com/office/drawing/2014/main" id="{C44628DD-0EEC-48F2-9968-97439CE1967E}"/>
              </a:ext>
            </a:extLst>
          </p:cNvPr>
          <p:cNvPicPr>
            <a:picLocks noChangeAspect="1"/>
          </p:cNvPicPr>
          <p:nvPr/>
        </p:nvPicPr>
        <p:blipFill>
          <a:blip r:embed="rId11"/>
          <a:stretch>
            <a:fillRect/>
          </a:stretch>
        </p:blipFill>
        <p:spPr>
          <a:xfrm>
            <a:off x="3480758" y="0"/>
            <a:ext cx="5667375" cy="835020"/>
          </a:xfrm>
          <a:prstGeom prst="rect">
            <a:avLst/>
          </a:prstGeom>
        </p:spPr>
      </p:pic>
      <p:pic>
        <p:nvPicPr>
          <p:cNvPr id="17" name="Picture 16">
            <a:extLst>
              <a:ext uri="{FF2B5EF4-FFF2-40B4-BE49-F238E27FC236}">
                <a16:creationId xmlns:a16="http://schemas.microsoft.com/office/drawing/2014/main" id="{36952A1A-CF23-4388-A263-81EABACC027B}"/>
              </a:ext>
            </a:extLst>
          </p:cNvPr>
          <p:cNvPicPr>
            <a:picLocks noChangeAspect="1"/>
          </p:cNvPicPr>
          <p:nvPr/>
        </p:nvPicPr>
        <p:blipFill>
          <a:blip r:embed="rId12"/>
          <a:stretch>
            <a:fillRect/>
          </a:stretch>
        </p:blipFill>
        <p:spPr>
          <a:xfrm>
            <a:off x="3495298" y="837500"/>
            <a:ext cx="1715135" cy="731303"/>
          </a:xfrm>
          <a:prstGeom prst="rect">
            <a:avLst/>
          </a:prstGeom>
        </p:spPr>
      </p:pic>
      <p:sp>
        <p:nvSpPr>
          <p:cNvPr id="18" name="Rectangle 17">
            <a:extLst>
              <a:ext uri="{FF2B5EF4-FFF2-40B4-BE49-F238E27FC236}">
                <a16:creationId xmlns:a16="http://schemas.microsoft.com/office/drawing/2014/main" id="{D1D78682-62EF-4617-9BFA-EB0E33C02357}"/>
              </a:ext>
            </a:extLst>
          </p:cNvPr>
          <p:cNvSpPr/>
          <p:nvPr/>
        </p:nvSpPr>
        <p:spPr>
          <a:xfrm>
            <a:off x="3480758" y="1556792"/>
            <a:ext cx="1729675" cy="646331"/>
          </a:xfrm>
          <a:prstGeom prst="rect">
            <a:avLst/>
          </a:prstGeom>
        </p:spPr>
        <p:txBody>
          <a:bodyPr wrap="square">
            <a:spAutoFit/>
          </a:bodyPr>
          <a:lstStyle/>
          <a:p>
            <a:r>
              <a:rPr lang="en-NZ" sz="900" dirty="0">
                <a:hlinkClick r:id="rId13"/>
              </a:rPr>
              <a:t>https://www.aipsmedia.com/index.html?page=artdetail&amp;art=27471&amp;CoronavirusSports-JournalismSports-Journalists</a:t>
            </a:r>
            <a:endParaRPr lang="en-NZ" sz="900" dirty="0"/>
          </a:p>
        </p:txBody>
      </p:sp>
      <p:pic>
        <p:nvPicPr>
          <p:cNvPr id="19" name="Picture 18">
            <a:extLst>
              <a:ext uri="{FF2B5EF4-FFF2-40B4-BE49-F238E27FC236}">
                <a16:creationId xmlns:a16="http://schemas.microsoft.com/office/drawing/2014/main" id="{55A1C30B-B8D6-4B49-9A7C-B7B768E54AA0}"/>
              </a:ext>
            </a:extLst>
          </p:cNvPr>
          <p:cNvPicPr>
            <a:picLocks noChangeAspect="1"/>
          </p:cNvPicPr>
          <p:nvPr/>
        </p:nvPicPr>
        <p:blipFill>
          <a:blip r:embed="rId14"/>
          <a:stretch>
            <a:fillRect/>
          </a:stretch>
        </p:blipFill>
        <p:spPr>
          <a:xfrm>
            <a:off x="3777258" y="3323136"/>
            <a:ext cx="5366742" cy="765674"/>
          </a:xfrm>
          <a:prstGeom prst="rect">
            <a:avLst/>
          </a:prstGeom>
        </p:spPr>
      </p:pic>
      <p:pic>
        <p:nvPicPr>
          <p:cNvPr id="20" name="Picture 19">
            <a:extLst>
              <a:ext uri="{FF2B5EF4-FFF2-40B4-BE49-F238E27FC236}">
                <a16:creationId xmlns:a16="http://schemas.microsoft.com/office/drawing/2014/main" id="{899A6906-F535-4A22-B022-1EE451D2A81A}"/>
              </a:ext>
            </a:extLst>
          </p:cNvPr>
          <p:cNvPicPr>
            <a:picLocks noChangeAspect="1"/>
          </p:cNvPicPr>
          <p:nvPr/>
        </p:nvPicPr>
        <p:blipFill>
          <a:blip r:embed="rId15"/>
          <a:stretch>
            <a:fillRect/>
          </a:stretch>
        </p:blipFill>
        <p:spPr>
          <a:xfrm>
            <a:off x="3779341" y="2951945"/>
            <a:ext cx="1228725" cy="409575"/>
          </a:xfrm>
          <a:prstGeom prst="rect">
            <a:avLst/>
          </a:prstGeom>
        </p:spPr>
      </p:pic>
      <p:pic>
        <p:nvPicPr>
          <p:cNvPr id="21" name="Picture 20">
            <a:extLst>
              <a:ext uri="{FF2B5EF4-FFF2-40B4-BE49-F238E27FC236}">
                <a16:creationId xmlns:a16="http://schemas.microsoft.com/office/drawing/2014/main" id="{41F52030-ECD6-4E60-B8DB-B22945970973}"/>
              </a:ext>
            </a:extLst>
          </p:cNvPr>
          <p:cNvPicPr>
            <a:picLocks noChangeAspect="1"/>
          </p:cNvPicPr>
          <p:nvPr/>
        </p:nvPicPr>
        <p:blipFill>
          <a:blip r:embed="rId16"/>
          <a:stretch>
            <a:fillRect/>
          </a:stretch>
        </p:blipFill>
        <p:spPr>
          <a:xfrm>
            <a:off x="3769367" y="4053355"/>
            <a:ext cx="4129831" cy="923139"/>
          </a:xfrm>
          <a:prstGeom prst="rect">
            <a:avLst/>
          </a:prstGeom>
        </p:spPr>
      </p:pic>
      <p:pic>
        <p:nvPicPr>
          <p:cNvPr id="22" name="Picture 21">
            <a:extLst>
              <a:ext uri="{FF2B5EF4-FFF2-40B4-BE49-F238E27FC236}">
                <a16:creationId xmlns:a16="http://schemas.microsoft.com/office/drawing/2014/main" id="{C5473C3C-BD76-44E0-BEC8-376F03CA62CA}"/>
              </a:ext>
            </a:extLst>
          </p:cNvPr>
          <p:cNvPicPr>
            <a:picLocks noChangeAspect="1"/>
          </p:cNvPicPr>
          <p:nvPr/>
        </p:nvPicPr>
        <p:blipFill>
          <a:blip r:embed="rId17"/>
          <a:stretch>
            <a:fillRect/>
          </a:stretch>
        </p:blipFill>
        <p:spPr>
          <a:xfrm>
            <a:off x="3769366" y="5005491"/>
            <a:ext cx="4129831" cy="344236"/>
          </a:xfrm>
          <a:prstGeom prst="rect">
            <a:avLst/>
          </a:prstGeom>
        </p:spPr>
      </p:pic>
      <p:sp>
        <p:nvSpPr>
          <p:cNvPr id="23" name="Rectangle 22">
            <a:extLst>
              <a:ext uri="{FF2B5EF4-FFF2-40B4-BE49-F238E27FC236}">
                <a16:creationId xmlns:a16="http://schemas.microsoft.com/office/drawing/2014/main" id="{1C60BDED-2481-4D58-9EA2-21DB8F42C9A9}"/>
              </a:ext>
            </a:extLst>
          </p:cNvPr>
          <p:cNvSpPr/>
          <p:nvPr/>
        </p:nvSpPr>
        <p:spPr>
          <a:xfrm>
            <a:off x="7868368" y="4222829"/>
            <a:ext cx="1168128" cy="923330"/>
          </a:xfrm>
          <a:prstGeom prst="rect">
            <a:avLst/>
          </a:prstGeom>
        </p:spPr>
        <p:txBody>
          <a:bodyPr wrap="square">
            <a:spAutoFit/>
          </a:bodyPr>
          <a:lstStyle/>
          <a:p>
            <a:r>
              <a:rPr lang="en-NZ" sz="900" dirty="0">
                <a:hlinkClick r:id="rId18"/>
              </a:rPr>
              <a:t>https://www.stuff.co.nz/business/120995004/media-company-nzme-will-cut-its-workforce-by-15</a:t>
            </a:r>
            <a:endParaRPr lang="en-NZ" sz="900" dirty="0"/>
          </a:p>
        </p:txBody>
      </p:sp>
      <p:pic>
        <p:nvPicPr>
          <p:cNvPr id="25" name="Picture 24">
            <a:extLst>
              <a:ext uri="{FF2B5EF4-FFF2-40B4-BE49-F238E27FC236}">
                <a16:creationId xmlns:a16="http://schemas.microsoft.com/office/drawing/2014/main" id="{F52CBEA4-4790-42E2-A2FF-2CDDC020CBC0}"/>
              </a:ext>
            </a:extLst>
          </p:cNvPr>
          <p:cNvPicPr>
            <a:picLocks noChangeAspect="1"/>
          </p:cNvPicPr>
          <p:nvPr/>
        </p:nvPicPr>
        <p:blipFill>
          <a:blip r:embed="rId19"/>
          <a:stretch>
            <a:fillRect/>
          </a:stretch>
        </p:blipFill>
        <p:spPr>
          <a:xfrm>
            <a:off x="4779218" y="5392789"/>
            <a:ext cx="2458760" cy="1396163"/>
          </a:xfrm>
          <a:prstGeom prst="rect">
            <a:avLst/>
          </a:prstGeom>
        </p:spPr>
      </p:pic>
      <p:sp>
        <p:nvSpPr>
          <p:cNvPr id="26" name="Rectangle 25">
            <a:extLst>
              <a:ext uri="{FF2B5EF4-FFF2-40B4-BE49-F238E27FC236}">
                <a16:creationId xmlns:a16="http://schemas.microsoft.com/office/drawing/2014/main" id="{750EB0E1-09C0-43BA-993A-2DA3D8294B76}"/>
              </a:ext>
            </a:extLst>
          </p:cNvPr>
          <p:cNvSpPr/>
          <p:nvPr/>
        </p:nvSpPr>
        <p:spPr>
          <a:xfrm>
            <a:off x="7306821" y="5945505"/>
            <a:ext cx="1729675" cy="507831"/>
          </a:xfrm>
          <a:prstGeom prst="rect">
            <a:avLst/>
          </a:prstGeom>
        </p:spPr>
        <p:txBody>
          <a:bodyPr wrap="square">
            <a:spAutoFit/>
          </a:bodyPr>
          <a:lstStyle/>
          <a:p>
            <a:r>
              <a:rPr lang="en-NZ" sz="900" dirty="0">
                <a:hlinkClick r:id="rId20"/>
              </a:rPr>
              <a:t>https://www.newsroom.co.nz/ideasroom/2020/03/26/1100138/auckland-op-ed-on-loss-of-sport</a:t>
            </a:r>
            <a:endParaRPr lang="en-NZ" sz="900" dirty="0"/>
          </a:p>
        </p:txBody>
      </p:sp>
      <p:pic>
        <p:nvPicPr>
          <p:cNvPr id="27" name="Picture 26">
            <a:extLst>
              <a:ext uri="{FF2B5EF4-FFF2-40B4-BE49-F238E27FC236}">
                <a16:creationId xmlns:a16="http://schemas.microsoft.com/office/drawing/2014/main" id="{73016447-2435-4010-A36F-F0108FD6362A}"/>
              </a:ext>
            </a:extLst>
          </p:cNvPr>
          <p:cNvPicPr>
            <a:picLocks noChangeAspect="1"/>
          </p:cNvPicPr>
          <p:nvPr/>
        </p:nvPicPr>
        <p:blipFill>
          <a:blip r:embed="rId21"/>
          <a:stretch>
            <a:fillRect/>
          </a:stretch>
        </p:blipFill>
        <p:spPr>
          <a:xfrm>
            <a:off x="165965" y="1084728"/>
            <a:ext cx="3066782" cy="1429783"/>
          </a:xfrm>
          <a:prstGeom prst="rect">
            <a:avLst/>
          </a:prstGeom>
        </p:spPr>
      </p:pic>
      <p:pic>
        <p:nvPicPr>
          <p:cNvPr id="28" name="Picture 27">
            <a:extLst>
              <a:ext uri="{FF2B5EF4-FFF2-40B4-BE49-F238E27FC236}">
                <a16:creationId xmlns:a16="http://schemas.microsoft.com/office/drawing/2014/main" id="{B7090EAA-CCBE-468C-B830-9971A755F4B1}"/>
              </a:ext>
            </a:extLst>
          </p:cNvPr>
          <p:cNvPicPr>
            <a:picLocks noChangeAspect="1"/>
          </p:cNvPicPr>
          <p:nvPr/>
        </p:nvPicPr>
        <p:blipFill>
          <a:blip r:embed="rId22"/>
          <a:stretch>
            <a:fillRect/>
          </a:stretch>
        </p:blipFill>
        <p:spPr>
          <a:xfrm>
            <a:off x="104986" y="286305"/>
            <a:ext cx="3156927" cy="413694"/>
          </a:xfrm>
          <a:prstGeom prst="rect">
            <a:avLst/>
          </a:prstGeom>
        </p:spPr>
      </p:pic>
      <p:pic>
        <p:nvPicPr>
          <p:cNvPr id="29" name="Picture 28">
            <a:extLst>
              <a:ext uri="{FF2B5EF4-FFF2-40B4-BE49-F238E27FC236}">
                <a16:creationId xmlns:a16="http://schemas.microsoft.com/office/drawing/2014/main" id="{628AAEBE-4603-4008-A9B1-D4F8E65F0A21}"/>
              </a:ext>
            </a:extLst>
          </p:cNvPr>
          <p:cNvPicPr>
            <a:picLocks noChangeAspect="1"/>
          </p:cNvPicPr>
          <p:nvPr/>
        </p:nvPicPr>
        <p:blipFill>
          <a:blip r:embed="rId23"/>
          <a:stretch>
            <a:fillRect/>
          </a:stretch>
        </p:blipFill>
        <p:spPr>
          <a:xfrm>
            <a:off x="104986" y="47017"/>
            <a:ext cx="1419225" cy="257175"/>
          </a:xfrm>
          <a:prstGeom prst="rect">
            <a:avLst/>
          </a:prstGeom>
        </p:spPr>
      </p:pic>
      <p:sp>
        <p:nvSpPr>
          <p:cNvPr id="30" name="Rectangle 29">
            <a:extLst>
              <a:ext uri="{FF2B5EF4-FFF2-40B4-BE49-F238E27FC236}">
                <a16:creationId xmlns:a16="http://schemas.microsoft.com/office/drawing/2014/main" id="{5CC348EC-8B20-40ED-8DFF-CA15D08C68BF}"/>
              </a:ext>
            </a:extLst>
          </p:cNvPr>
          <p:cNvSpPr/>
          <p:nvPr/>
        </p:nvSpPr>
        <p:spPr>
          <a:xfrm>
            <a:off x="35495" y="688921"/>
            <a:ext cx="3156927" cy="369332"/>
          </a:xfrm>
          <a:prstGeom prst="rect">
            <a:avLst/>
          </a:prstGeom>
        </p:spPr>
        <p:txBody>
          <a:bodyPr wrap="square">
            <a:spAutoFit/>
          </a:bodyPr>
          <a:lstStyle/>
          <a:p>
            <a:r>
              <a:rPr lang="en-NZ" sz="900" dirty="0">
                <a:hlinkClick r:id="rId24"/>
              </a:rPr>
              <a:t>https://thespinoff.co.nz/media/15-04-2020/journalism-in-crisis-nz-media-bosses-at-the-covid-19-committee/</a:t>
            </a:r>
            <a:endParaRPr lang="en-NZ" sz="900" dirty="0"/>
          </a:p>
        </p:txBody>
      </p:sp>
      <p:sp>
        <p:nvSpPr>
          <p:cNvPr id="31" name="Rectangle: Rounded Corners 30">
            <a:extLst>
              <a:ext uri="{FF2B5EF4-FFF2-40B4-BE49-F238E27FC236}">
                <a16:creationId xmlns:a16="http://schemas.microsoft.com/office/drawing/2014/main" id="{2DB2922B-F3A3-4B76-83F1-C11720BF33CE}"/>
              </a:ext>
            </a:extLst>
          </p:cNvPr>
          <p:cNvSpPr/>
          <p:nvPr/>
        </p:nvSpPr>
        <p:spPr>
          <a:xfrm>
            <a:off x="5210433" y="2348880"/>
            <a:ext cx="3929434" cy="913072"/>
          </a:xfrm>
          <a:prstGeom prst="roundRect">
            <a:avLst/>
          </a:prstGeom>
          <a:noFill/>
          <a:ln>
            <a:solidFill>
              <a:srgbClr val="C00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4895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C00000"/>
                </a:solidFill>
              </a:rPr>
              <a:t>Sports Journalism</a:t>
            </a:r>
          </a:p>
        </p:txBody>
      </p:sp>
      <p:sp>
        <p:nvSpPr>
          <p:cNvPr id="3" name="Content Placeholder 2"/>
          <p:cNvSpPr>
            <a:spLocks noGrp="1"/>
          </p:cNvSpPr>
          <p:nvPr>
            <p:ph idx="1"/>
          </p:nvPr>
        </p:nvSpPr>
        <p:spPr/>
        <p:txBody>
          <a:bodyPr>
            <a:normAutofit fontScale="85000" lnSpcReduction="20000"/>
          </a:bodyPr>
          <a:lstStyle/>
          <a:p>
            <a:pPr marL="0" indent="0" algn="ctr">
              <a:buNone/>
            </a:pPr>
            <a:r>
              <a:rPr lang="en-NZ" dirty="0">
                <a:solidFill>
                  <a:srgbClr val="C00000"/>
                </a:solidFill>
              </a:rPr>
              <a:t>The ‘Toy Department’ of the news media?</a:t>
            </a:r>
          </a:p>
          <a:p>
            <a:pPr marL="0" indent="0" algn="ctr">
              <a:buNone/>
            </a:pPr>
            <a:r>
              <a:rPr lang="en-NZ" sz="1200" dirty="0"/>
              <a:t>(David Rowe 2007)</a:t>
            </a:r>
          </a:p>
          <a:p>
            <a:pPr marL="0" indent="0">
              <a:buNone/>
            </a:pPr>
            <a:endParaRPr lang="en-NZ" sz="1200" dirty="0"/>
          </a:p>
          <a:p>
            <a:pPr marL="0" indent="0">
              <a:buNone/>
            </a:pPr>
            <a:r>
              <a:rPr lang="en-NZ" sz="2400" dirty="0"/>
              <a:t>Journalists – central intermediaries between sports and society</a:t>
            </a:r>
          </a:p>
          <a:p>
            <a:pPr marL="0" indent="0" algn="ctr">
              <a:buNone/>
            </a:pPr>
            <a:r>
              <a:rPr lang="en-NZ" sz="2400" dirty="0"/>
              <a:t>BUT</a:t>
            </a:r>
          </a:p>
          <a:p>
            <a:pPr marL="0" indent="0" algn="ctr">
              <a:buNone/>
            </a:pPr>
            <a:r>
              <a:rPr lang="en-NZ" sz="2400" dirty="0"/>
              <a:t>Traditionally not considered as one of the serious functions of the fourth estate.</a:t>
            </a:r>
          </a:p>
          <a:p>
            <a:pPr marL="0" indent="0" algn="ctr">
              <a:buNone/>
            </a:pPr>
            <a:endParaRPr lang="en-NZ" sz="2400" dirty="0"/>
          </a:p>
          <a:p>
            <a:pPr marL="0" indent="0" algn="ctr">
              <a:buNone/>
            </a:pPr>
            <a:r>
              <a:rPr lang="en-NZ" sz="2400" dirty="0"/>
              <a:t>Sport damned as ‘soft news’ with its increasing association with popular culture and entertainment</a:t>
            </a:r>
          </a:p>
          <a:p>
            <a:pPr marL="0" indent="0" algn="ctr">
              <a:buNone/>
            </a:pPr>
            <a:r>
              <a:rPr lang="en-NZ" sz="2400" dirty="0"/>
              <a:t>However the professional sport/media nexus intercepts hard news stories of high level commerce, business practice, medical &amp; social importance</a:t>
            </a:r>
          </a:p>
          <a:p>
            <a:pPr marL="0" indent="0" algn="ctr">
              <a:buNone/>
            </a:pPr>
            <a:endParaRPr lang="en-NZ" sz="2400" dirty="0"/>
          </a:p>
          <a:p>
            <a:pPr marL="0" indent="0" algn="ctr">
              <a:buNone/>
            </a:pPr>
            <a:r>
              <a:rPr lang="en-NZ" sz="2400" dirty="0"/>
              <a:t> Ongoing distain for tabloid and magazine sports journalism </a:t>
            </a:r>
          </a:p>
          <a:p>
            <a:pPr marL="0" indent="0" algn="ctr">
              <a:buNone/>
            </a:pPr>
            <a:r>
              <a:rPr lang="en-NZ" sz="2400" dirty="0"/>
              <a:t>(although has been in existence since 18</a:t>
            </a:r>
            <a:r>
              <a:rPr lang="en-NZ" sz="2400" baseline="30000" dirty="0"/>
              <a:t>th</a:t>
            </a:r>
            <a:r>
              <a:rPr lang="en-NZ" sz="2400" dirty="0"/>
              <a:t> Century)</a:t>
            </a:r>
          </a:p>
        </p:txBody>
      </p:sp>
    </p:spTree>
    <p:extLst>
      <p:ext uri="{BB962C8B-B14F-4D97-AF65-F5344CB8AC3E}">
        <p14:creationId xmlns:p14="http://schemas.microsoft.com/office/powerpoint/2010/main" val="230030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60648"/>
            <a:ext cx="3744416" cy="1143000"/>
          </a:xfrm>
        </p:spPr>
        <p:txBody>
          <a:bodyPr>
            <a:normAutofit/>
          </a:bodyPr>
          <a:lstStyle/>
          <a:p>
            <a:r>
              <a:rPr lang="en-NZ" sz="2800" dirty="0">
                <a:solidFill>
                  <a:srgbClr val="C00000"/>
                </a:solidFill>
              </a:rPr>
              <a:t>Growth of early sports journalism</a:t>
            </a:r>
          </a:p>
        </p:txBody>
      </p:sp>
      <p:sp>
        <p:nvSpPr>
          <p:cNvPr id="3" name="Content Placeholder 2"/>
          <p:cNvSpPr>
            <a:spLocks noGrp="1"/>
          </p:cNvSpPr>
          <p:nvPr>
            <p:ph idx="1"/>
          </p:nvPr>
        </p:nvSpPr>
        <p:spPr>
          <a:xfrm>
            <a:off x="457200" y="2143397"/>
            <a:ext cx="8229600" cy="4525963"/>
          </a:xfrm>
        </p:spPr>
        <p:txBody>
          <a:bodyPr>
            <a:normAutofit fontScale="62500" lnSpcReduction="20000"/>
          </a:bodyPr>
          <a:lstStyle/>
          <a:p>
            <a:r>
              <a:rPr lang="en-NZ" dirty="0"/>
              <a:t>Sports content appeared in very early forms of newspapers in the 1700s (</a:t>
            </a:r>
            <a:r>
              <a:rPr lang="en-NZ" dirty="0" err="1"/>
              <a:t>eg.</a:t>
            </a:r>
            <a:r>
              <a:rPr lang="en-NZ" i="1" dirty="0" err="1"/>
              <a:t>Tatler</a:t>
            </a:r>
            <a:r>
              <a:rPr lang="en-NZ" dirty="0"/>
              <a:t>, </a:t>
            </a:r>
            <a:r>
              <a:rPr lang="en-NZ" i="1" dirty="0"/>
              <a:t>Spectator</a:t>
            </a:r>
            <a:r>
              <a:rPr lang="en-NZ" dirty="0"/>
              <a:t> and gentlemen's magazines)</a:t>
            </a:r>
          </a:p>
          <a:p>
            <a:endParaRPr lang="en-NZ" dirty="0"/>
          </a:p>
          <a:p>
            <a:r>
              <a:rPr lang="en-NZ" dirty="0"/>
              <a:t>Sport was a central focus of the aristocracy and closely associated with gambling </a:t>
            </a:r>
          </a:p>
          <a:p>
            <a:pPr marL="0" indent="0">
              <a:buNone/>
            </a:pPr>
            <a:endParaRPr lang="en-NZ" dirty="0"/>
          </a:p>
          <a:p>
            <a:r>
              <a:rPr lang="en-NZ" dirty="0"/>
              <a:t>Rapid increase in organised sport as a social movement in 19</a:t>
            </a:r>
            <a:r>
              <a:rPr lang="en-NZ" baseline="30000" dirty="0"/>
              <a:t>th</a:t>
            </a:r>
            <a:r>
              <a:rPr lang="en-NZ" dirty="0"/>
              <a:t> century linked to urbanisation and industrialisation/increased leisure</a:t>
            </a:r>
          </a:p>
          <a:p>
            <a:endParaRPr lang="en-NZ" dirty="0"/>
          </a:p>
          <a:p>
            <a:r>
              <a:rPr lang="en-NZ" dirty="0"/>
              <a:t>Impetus late 1800s, early 1900s with competition between Joseph Pulitzer (</a:t>
            </a:r>
            <a:r>
              <a:rPr lang="en-NZ" i="1" dirty="0"/>
              <a:t>New York World</a:t>
            </a:r>
            <a:r>
              <a:rPr lang="en-NZ" dirty="0"/>
              <a:t>) and William Randolph Hurst (</a:t>
            </a:r>
            <a:r>
              <a:rPr lang="en-NZ" i="1" dirty="0"/>
              <a:t>NY Journal</a:t>
            </a:r>
            <a:r>
              <a:rPr lang="en-NZ" dirty="0"/>
              <a:t>)</a:t>
            </a:r>
          </a:p>
          <a:p>
            <a:endParaRPr lang="en-NZ" dirty="0"/>
          </a:p>
          <a:p>
            <a:r>
              <a:rPr lang="en-NZ" dirty="0"/>
              <a:t>1908 Olympics – sport as an international vehicle for display of economic power and national identity</a:t>
            </a:r>
          </a:p>
          <a:p>
            <a:endParaRPr lang="en-NZ" dirty="0"/>
          </a:p>
        </p:txBody>
      </p:sp>
      <p:pic>
        <p:nvPicPr>
          <p:cNvPr id="3074" name="Picture 2" descr="William Randolph Hearst cph 3a4937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35" y="166838"/>
            <a:ext cx="1317291" cy="18621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osephPulitzerPinceNeznpsgov.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91365"/>
            <a:ext cx="1375420" cy="201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402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solidFill>
                  <a:srgbClr val="C00000"/>
                </a:solidFill>
              </a:rPr>
              <a:t>The sports press –’the world’s best advertising agency’</a:t>
            </a:r>
          </a:p>
        </p:txBody>
      </p:sp>
      <p:sp>
        <p:nvSpPr>
          <p:cNvPr id="3" name="Content Placeholder 2"/>
          <p:cNvSpPr>
            <a:spLocks noGrp="1"/>
          </p:cNvSpPr>
          <p:nvPr>
            <p:ph idx="1"/>
          </p:nvPr>
        </p:nvSpPr>
        <p:spPr>
          <a:xfrm>
            <a:off x="457200" y="1600200"/>
            <a:ext cx="8229600" cy="5069160"/>
          </a:xfrm>
        </p:spPr>
        <p:txBody>
          <a:bodyPr>
            <a:normAutofit fontScale="85000" lnSpcReduction="20000"/>
          </a:bodyPr>
          <a:lstStyle/>
          <a:p>
            <a:pPr marL="0" indent="0">
              <a:buNone/>
            </a:pPr>
            <a:r>
              <a:rPr lang="en-NZ" dirty="0"/>
              <a:t>“Sports editors of daily newspapers all over the world allow the sports industry to set the agenda and the priorities for coverage of sports events…the sports page in daily newspapers are dominated by the particular types of sport, sports stars and international events which create the biggest turnovers on parameters such as advertising, sponsorship, number of television viewers and spectators in the stadium. </a:t>
            </a:r>
          </a:p>
          <a:p>
            <a:pPr marL="0" indent="0">
              <a:buNone/>
            </a:pPr>
            <a:endParaRPr lang="en-NZ" dirty="0"/>
          </a:p>
          <a:p>
            <a:pPr marL="0" indent="0">
              <a:buNone/>
            </a:pPr>
            <a:r>
              <a:rPr lang="en-NZ" dirty="0"/>
              <a:t>Conversely, the sports press has great difficulties reporting anything that takes place outside the angle of television cameras and after the stadium spotlight have been turned off.”  </a:t>
            </a:r>
            <a:r>
              <a:rPr lang="en-NZ" sz="1600" dirty="0"/>
              <a:t>(Schultz-Jorgensen, 2005)</a:t>
            </a:r>
          </a:p>
        </p:txBody>
      </p:sp>
    </p:spTree>
    <p:extLst>
      <p:ext uri="{BB962C8B-B14F-4D97-AF65-F5344CB8AC3E}">
        <p14:creationId xmlns:p14="http://schemas.microsoft.com/office/powerpoint/2010/main" val="309882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C00000"/>
                </a:solidFill>
              </a:rPr>
              <a:t>‘Fourth Estate or Fan Club?’</a:t>
            </a:r>
            <a:br>
              <a:rPr lang="en-NZ" dirty="0">
                <a:solidFill>
                  <a:srgbClr val="C00000"/>
                </a:solidFill>
              </a:rPr>
            </a:br>
            <a:r>
              <a:rPr lang="en-NZ" sz="2200" dirty="0">
                <a:solidFill>
                  <a:srgbClr val="C00000"/>
                </a:solidFill>
              </a:rPr>
              <a:t>David Rowe 2007 </a:t>
            </a:r>
          </a:p>
        </p:txBody>
      </p:sp>
      <p:sp>
        <p:nvSpPr>
          <p:cNvPr id="3" name="Content Placeholder 2"/>
          <p:cNvSpPr>
            <a:spLocks noGrp="1"/>
          </p:cNvSpPr>
          <p:nvPr>
            <p:ph idx="1"/>
          </p:nvPr>
        </p:nvSpPr>
        <p:spPr>
          <a:xfrm>
            <a:off x="251520" y="1556792"/>
            <a:ext cx="8733656" cy="5069160"/>
          </a:xfrm>
        </p:spPr>
        <p:txBody>
          <a:bodyPr>
            <a:normAutofit fontScale="70000" lnSpcReduction="20000"/>
          </a:bodyPr>
          <a:lstStyle/>
          <a:p>
            <a:r>
              <a:rPr lang="en-NZ" dirty="0"/>
              <a:t>To whom are journalists primarily responsible – their employers or the public</a:t>
            </a:r>
          </a:p>
          <a:p>
            <a:endParaRPr lang="en-NZ" dirty="0"/>
          </a:p>
          <a:p>
            <a:r>
              <a:rPr lang="en-NZ" dirty="0"/>
              <a:t>Should journalists be representative of, or distinguishable from, their audience?</a:t>
            </a:r>
          </a:p>
          <a:p>
            <a:endParaRPr lang="en-NZ" dirty="0"/>
          </a:p>
          <a:p>
            <a:r>
              <a:rPr lang="en-NZ" dirty="0"/>
              <a:t>How dependent should journalists be on their sources?</a:t>
            </a:r>
          </a:p>
          <a:p>
            <a:endParaRPr lang="en-NZ" dirty="0"/>
          </a:p>
          <a:p>
            <a:r>
              <a:rPr lang="en-NZ" dirty="0"/>
              <a:t>Should journalists always be committed to critical coverage of their ‘round’ – even if it means key sources will no longer speak to them?</a:t>
            </a:r>
          </a:p>
          <a:p>
            <a:endParaRPr lang="en-NZ" dirty="0"/>
          </a:p>
          <a:p>
            <a:r>
              <a:rPr lang="en-NZ" dirty="0"/>
              <a:t>Is it acceptable from some journalists in popular fields, such as the sports round, to leave ‘hard’ investigative and critical journalism to others on the more ‘serious’ journalistic rounds like politics, law and business? </a:t>
            </a:r>
          </a:p>
        </p:txBody>
      </p:sp>
    </p:spTree>
    <p:extLst>
      <p:ext uri="{BB962C8B-B14F-4D97-AF65-F5344CB8AC3E}">
        <p14:creationId xmlns:p14="http://schemas.microsoft.com/office/powerpoint/2010/main" val="3895728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fontAlgn="auto" hangingPunct="1">
              <a:spcAft>
                <a:spcPts val="0"/>
              </a:spcAft>
              <a:defRPr/>
            </a:pPr>
            <a:r>
              <a:rPr lang="en-NZ" altLang="en-US" sz="3800" dirty="0">
                <a:solidFill>
                  <a:srgbClr val="C00000"/>
                </a:solidFill>
              </a:rPr>
              <a:t>Right of access struggle sport/media</a:t>
            </a:r>
            <a:endParaRPr lang="en-GB" altLang="en-US" sz="3800" dirty="0">
              <a:solidFill>
                <a:srgbClr val="C00000"/>
              </a:solidFill>
            </a:endParaRPr>
          </a:p>
        </p:txBody>
      </p:sp>
      <p:sp>
        <p:nvSpPr>
          <p:cNvPr id="32771" name="Rectangle 3"/>
          <p:cNvSpPr>
            <a:spLocks noGrp="1" noChangeArrowheads="1"/>
          </p:cNvSpPr>
          <p:nvPr>
            <p:ph sz="quarter" idx="1"/>
          </p:nvPr>
        </p:nvSpPr>
        <p:spPr>
          <a:xfrm>
            <a:off x="684213" y="1600200"/>
            <a:ext cx="8208962" cy="4530725"/>
          </a:xfrm>
        </p:spPr>
        <p:txBody>
          <a:bodyPr rtlCol="0">
            <a:normAutofit/>
          </a:bodyPr>
          <a:lstStyle/>
          <a:p>
            <a:pPr marL="274320" indent="-274320" algn="ctr" eaLnBrk="1" fontAlgn="auto" hangingPunct="1">
              <a:lnSpc>
                <a:spcPct val="90000"/>
              </a:lnSpc>
              <a:spcAft>
                <a:spcPts val="0"/>
              </a:spcAft>
              <a:buFont typeface="Wingdings" pitchFamily="2" charset="2"/>
              <a:buNone/>
              <a:defRPr/>
            </a:pPr>
            <a:r>
              <a:rPr lang="en-NZ" altLang="en-US" sz="2000" dirty="0"/>
              <a:t>Journalistic principle at stake:  </a:t>
            </a:r>
          </a:p>
          <a:p>
            <a:pPr marL="274320" indent="-274320" algn="ctr" eaLnBrk="1" fontAlgn="auto" hangingPunct="1">
              <a:lnSpc>
                <a:spcPct val="90000"/>
              </a:lnSpc>
              <a:spcAft>
                <a:spcPts val="0"/>
              </a:spcAft>
              <a:buFont typeface="Wingdings" pitchFamily="2" charset="2"/>
              <a:buNone/>
              <a:defRPr/>
            </a:pPr>
            <a:r>
              <a:rPr lang="en-NZ" altLang="en-US" sz="2000" b="1" dirty="0">
                <a:solidFill>
                  <a:schemeClr val="hlink"/>
                </a:solidFill>
              </a:rPr>
              <a:t>Freedom of the press</a:t>
            </a:r>
          </a:p>
          <a:p>
            <a:pPr marL="274320" indent="-274320" algn="ctr" eaLnBrk="1" fontAlgn="auto" hangingPunct="1">
              <a:lnSpc>
                <a:spcPct val="90000"/>
              </a:lnSpc>
              <a:spcAft>
                <a:spcPts val="0"/>
              </a:spcAft>
              <a:buFont typeface="Wingdings" pitchFamily="2" charset="2"/>
              <a:buNone/>
              <a:defRPr/>
            </a:pPr>
            <a:endParaRPr lang="en-NZ" altLang="en-US" sz="2000" b="1" dirty="0">
              <a:solidFill>
                <a:schemeClr val="hlink"/>
              </a:solidFill>
            </a:endParaRPr>
          </a:p>
          <a:p>
            <a:pPr marL="274320" indent="-274320" eaLnBrk="1" fontAlgn="auto" hangingPunct="1">
              <a:lnSpc>
                <a:spcPct val="90000"/>
              </a:lnSpc>
              <a:spcAft>
                <a:spcPts val="0"/>
              </a:spcAft>
              <a:buFont typeface="Wingdings" pitchFamily="2" charset="2"/>
              <a:buNone/>
              <a:defRPr/>
            </a:pPr>
            <a:r>
              <a:rPr lang="en-NZ" altLang="en-US" sz="2000" dirty="0" err="1"/>
              <a:t>ie</a:t>
            </a:r>
            <a:r>
              <a:rPr lang="en-NZ" altLang="en-US" sz="2000" dirty="0"/>
              <a:t>: the right for free and unbiased reporting versus sporting bodies control over ‘their’ commercial product</a:t>
            </a:r>
          </a:p>
          <a:p>
            <a:pPr marL="274320" indent="-274320" eaLnBrk="1" fontAlgn="auto" hangingPunct="1">
              <a:lnSpc>
                <a:spcPct val="90000"/>
              </a:lnSpc>
              <a:spcAft>
                <a:spcPts val="0"/>
              </a:spcAft>
              <a:buFont typeface="Wingdings" pitchFamily="2" charset="2"/>
              <a:buNone/>
              <a:defRPr/>
            </a:pPr>
            <a:endParaRPr lang="en-NZ" altLang="en-US" sz="2000" dirty="0"/>
          </a:p>
          <a:p>
            <a:pPr marL="274320" indent="-274320" eaLnBrk="1" fontAlgn="auto" hangingPunct="1">
              <a:lnSpc>
                <a:spcPct val="90000"/>
              </a:lnSpc>
              <a:spcAft>
                <a:spcPts val="0"/>
              </a:spcAft>
              <a:buFont typeface="Wingdings" pitchFamily="2" charset="2"/>
              <a:buNone/>
              <a:defRPr/>
            </a:pPr>
            <a:r>
              <a:rPr lang="en-NZ" altLang="en-US" sz="2000" dirty="0"/>
              <a:t>Increasingly sports bodies, and even individual athletes are going directly to public through social media – cutting out the traditional media</a:t>
            </a:r>
          </a:p>
          <a:p>
            <a:pPr marL="274320" indent="-274320" eaLnBrk="1" fontAlgn="auto" hangingPunct="1">
              <a:lnSpc>
                <a:spcPct val="90000"/>
              </a:lnSpc>
              <a:spcAft>
                <a:spcPts val="0"/>
              </a:spcAft>
              <a:buFont typeface="Wingdings" pitchFamily="2" charset="2"/>
              <a:buNone/>
              <a:defRPr/>
            </a:pPr>
            <a:endParaRPr lang="en-NZ" altLang="en-US" sz="2000" dirty="0"/>
          </a:p>
          <a:p>
            <a:pPr marL="274320" indent="-274320" eaLnBrk="1" fontAlgn="auto" hangingPunct="1">
              <a:lnSpc>
                <a:spcPct val="90000"/>
              </a:lnSpc>
              <a:spcAft>
                <a:spcPts val="0"/>
              </a:spcAft>
              <a:buFont typeface="Wingdings" pitchFamily="2" charset="2"/>
              <a:buNone/>
              <a:defRPr/>
            </a:pPr>
            <a:r>
              <a:rPr lang="en-NZ" altLang="en-US" sz="2000" dirty="0" err="1"/>
              <a:t>Eg</a:t>
            </a:r>
            <a:r>
              <a:rPr lang="en-NZ" altLang="en-US" sz="2000" dirty="0"/>
              <a:t>. </a:t>
            </a:r>
            <a:r>
              <a:rPr lang="en-NZ" altLang="en-US" sz="2000" dirty="0" err="1"/>
              <a:t>ManU</a:t>
            </a:r>
            <a:r>
              <a:rPr lang="en-NZ" altLang="en-US" sz="2000" dirty="0"/>
              <a:t> running </a:t>
            </a:r>
            <a:r>
              <a:rPr lang="en-NZ" altLang="en-US" sz="2000" dirty="0" err="1"/>
              <a:t>ownTV</a:t>
            </a:r>
            <a:r>
              <a:rPr lang="en-NZ" altLang="en-US" sz="2000" dirty="0"/>
              <a:t> &amp; radio station, website and mobile phone service</a:t>
            </a:r>
          </a:p>
          <a:p>
            <a:pPr marL="274320" indent="-274320" eaLnBrk="1" fontAlgn="auto" hangingPunct="1">
              <a:lnSpc>
                <a:spcPct val="90000"/>
              </a:lnSpc>
              <a:spcAft>
                <a:spcPts val="0"/>
              </a:spcAft>
              <a:buFont typeface="Wingdings" pitchFamily="2" charset="2"/>
              <a:buNone/>
              <a:defRPr/>
            </a:pPr>
            <a:endParaRPr lang="en-NZ" altLang="en-US" sz="2000" dirty="0"/>
          </a:p>
          <a:p>
            <a:pPr marL="274320" indent="-274320" algn="ctr" eaLnBrk="1" fontAlgn="auto" hangingPunct="1">
              <a:lnSpc>
                <a:spcPct val="90000"/>
              </a:lnSpc>
              <a:spcAft>
                <a:spcPts val="0"/>
              </a:spcAft>
              <a:buFont typeface="Wingdings" pitchFamily="2" charset="2"/>
              <a:buNone/>
              <a:defRPr/>
            </a:pPr>
            <a:r>
              <a:rPr lang="en-NZ" altLang="en-US" sz="2000" b="1" dirty="0">
                <a:solidFill>
                  <a:srgbClr val="CC3300"/>
                </a:solidFill>
              </a:rPr>
              <a:t>= </a:t>
            </a:r>
            <a:r>
              <a:rPr lang="en-NZ" altLang="en-US" sz="2000" b="1" dirty="0" err="1">
                <a:solidFill>
                  <a:srgbClr val="CC3300"/>
                </a:solidFill>
              </a:rPr>
              <a:t>ManU</a:t>
            </a:r>
            <a:r>
              <a:rPr lang="en-NZ" altLang="en-US" sz="2000" b="1" dirty="0">
                <a:solidFill>
                  <a:srgbClr val="CC3300"/>
                </a:solidFill>
              </a:rPr>
              <a:t> controlling both the medium </a:t>
            </a:r>
          </a:p>
          <a:p>
            <a:pPr marL="274320" indent="-274320" algn="ctr" eaLnBrk="1" fontAlgn="auto" hangingPunct="1">
              <a:lnSpc>
                <a:spcPct val="90000"/>
              </a:lnSpc>
              <a:spcAft>
                <a:spcPts val="0"/>
              </a:spcAft>
              <a:buFont typeface="Wingdings" pitchFamily="2" charset="2"/>
              <a:buNone/>
              <a:defRPr/>
            </a:pPr>
            <a:r>
              <a:rPr lang="en-NZ" altLang="en-US" sz="2000" b="1" dirty="0">
                <a:solidFill>
                  <a:srgbClr val="CC3300"/>
                </a:solidFill>
              </a:rPr>
              <a:t>and the message</a:t>
            </a:r>
            <a:r>
              <a:rPr lang="en-NZ" altLang="en-US" sz="2000" dirty="0">
                <a:solidFill>
                  <a:srgbClr val="CC3300"/>
                </a:solidFill>
              </a:rPr>
              <a:t> </a:t>
            </a:r>
          </a:p>
          <a:p>
            <a:pPr marL="274320" indent="-274320" eaLnBrk="1" fontAlgn="auto" hangingPunct="1">
              <a:lnSpc>
                <a:spcPct val="90000"/>
              </a:lnSpc>
              <a:spcAft>
                <a:spcPts val="0"/>
              </a:spcAft>
              <a:buFont typeface="Wingdings" pitchFamily="2" charset="2"/>
              <a:buNone/>
              <a:defRPr/>
            </a:pPr>
            <a:endParaRPr lang="en-NZ" altLang="en-US" sz="2000" dirty="0">
              <a:solidFill>
                <a:srgbClr val="CC3300"/>
              </a:solidFill>
            </a:endParaRPr>
          </a:p>
          <a:p>
            <a:pPr marL="274320" indent="-274320" eaLnBrk="1" fontAlgn="auto" hangingPunct="1">
              <a:lnSpc>
                <a:spcPct val="90000"/>
              </a:lnSpc>
              <a:spcAft>
                <a:spcPts val="0"/>
              </a:spcAft>
              <a:buFont typeface="Wingdings" pitchFamily="2" charset="2"/>
              <a:buNone/>
              <a:defRPr/>
            </a:pPr>
            <a:endParaRPr lang="en-NZ" altLang="en-US" sz="2000" dirty="0">
              <a:solidFill>
                <a:schemeClr val="hlink"/>
              </a:solidFill>
            </a:endParaRPr>
          </a:p>
          <a:p>
            <a:pPr marL="274320" indent="-274320" algn="ctr" eaLnBrk="1" fontAlgn="auto" hangingPunct="1">
              <a:lnSpc>
                <a:spcPct val="90000"/>
              </a:lnSpc>
              <a:spcAft>
                <a:spcPts val="0"/>
              </a:spcAft>
              <a:buFont typeface="Wingdings" pitchFamily="2" charset="2"/>
              <a:buNone/>
              <a:defRPr/>
            </a:pPr>
            <a:endParaRPr lang="en-GB" altLang="en-US" sz="2000" dirty="0">
              <a:solidFill>
                <a:schemeClr val="hlink"/>
              </a:solidFill>
            </a:endParaRPr>
          </a:p>
        </p:txBody>
      </p:sp>
      <p:pic>
        <p:nvPicPr>
          <p:cNvPr id="36868" name="Picture 5" descr="http://t2.gstatic.com/images?q=tbn:ANd9GcRciMryefp1U3pU69jVk-tVPFNLrhN2oz8WBdRnbOQR7C3F2xq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050" y="5476875"/>
            <a:ext cx="17589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356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fontAlgn="auto" hangingPunct="1">
              <a:spcAft>
                <a:spcPts val="0"/>
              </a:spcAft>
              <a:defRPr/>
            </a:pPr>
            <a:r>
              <a:rPr lang="en-NZ" altLang="en-US" sz="2800" b="1" dirty="0">
                <a:solidFill>
                  <a:srgbClr val="CC3300"/>
                </a:solidFill>
              </a:rPr>
              <a:t>Possible effect of increasing control by sports bodies over media content</a:t>
            </a:r>
            <a:endParaRPr lang="en-GB" altLang="en-US" sz="2800" b="1" dirty="0">
              <a:solidFill>
                <a:srgbClr val="CC3300"/>
              </a:solidFill>
            </a:endParaRPr>
          </a:p>
        </p:txBody>
      </p:sp>
      <p:sp>
        <p:nvSpPr>
          <p:cNvPr id="37891" name="Rectangle 3"/>
          <p:cNvSpPr>
            <a:spLocks noGrp="1" noChangeArrowheads="1"/>
          </p:cNvSpPr>
          <p:nvPr>
            <p:ph sz="quarter" idx="1"/>
          </p:nvPr>
        </p:nvSpPr>
        <p:spPr>
          <a:xfrm>
            <a:off x="323850" y="1557338"/>
            <a:ext cx="8362950" cy="5068887"/>
          </a:xfrm>
        </p:spPr>
        <p:txBody>
          <a:bodyPr rtlCol="0">
            <a:normAutofit fontScale="85000" lnSpcReduction="20000"/>
          </a:bodyPr>
          <a:lstStyle/>
          <a:p>
            <a:pPr marL="274320" indent="-274320" eaLnBrk="1" fontAlgn="auto" hangingPunct="1">
              <a:lnSpc>
                <a:spcPct val="90000"/>
              </a:lnSpc>
              <a:spcAft>
                <a:spcPts val="0"/>
              </a:spcAft>
              <a:buFont typeface="Arial" pitchFamily="34" charset="0"/>
              <a:buChar char="•"/>
              <a:defRPr/>
            </a:pPr>
            <a:r>
              <a:rPr lang="en-NZ" altLang="en-US" sz="3000" dirty="0"/>
              <a:t>Adverse effect and the breadth and quality of news coverage of sports</a:t>
            </a:r>
          </a:p>
          <a:p>
            <a:pPr marL="274320" indent="-274320" eaLnBrk="1" fontAlgn="auto" hangingPunct="1">
              <a:lnSpc>
                <a:spcPct val="90000"/>
              </a:lnSpc>
              <a:spcAft>
                <a:spcPts val="0"/>
              </a:spcAft>
              <a:buFont typeface="Arial" pitchFamily="34" charset="0"/>
              <a:buChar char="•"/>
              <a:defRPr/>
            </a:pPr>
            <a:r>
              <a:rPr lang="en-NZ" altLang="en-US" sz="3000" dirty="0"/>
              <a:t>Vetting of free expression so journalists whose reporting may displease the sporting body will be excluded</a:t>
            </a:r>
          </a:p>
          <a:p>
            <a:pPr marL="274320" indent="-274320" eaLnBrk="1" fontAlgn="auto" hangingPunct="1">
              <a:lnSpc>
                <a:spcPct val="90000"/>
              </a:lnSpc>
              <a:spcAft>
                <a:spcPts val="0"/>
              </a:spcAft>
              <a:buFont typeface="Arial" pitchFamily="34" charset="0"/>
              <a:buChar char="•"/>
              <a:defRPr/>
            </a:pPr>
            <a:r>
              <a:rPr lang="en-NZ" altLang="en-US" sz="3000" dirty="0"/>
              <a:t>Lack of photographic coverage of sports because of rights disputes (already happening)</a:t>
            </a:r>
          </a:p>
          <a:p>
            <a:pPr marL="274320" indent="-274320" eaLnBrk="1" fontAlgn="auto" hangingPunct="1">
              <a:lnSpc>
                <a:spcPct val="90000"/>
              </a:lnSpc>
              <a:spcAft>
                <a:spcPts val="0"/>
              </a:spcAft>
              <a:buFont typeface="Wingdings" pitchFamily="2" charset="2"/>
              <a:buNone/>
              <a:defRPr/>
            </a:pPr>
            <a:endParaRPr lang="en-NZ" altLang="en-US" dirty="0">
              <a:solidFill>
                <a:srgbClr val="CC3300"/>
              </a:solidFill>
            </a:endParaRPr>
          </a:p>
          <a:p>
            <a:pPr marL="274320" indent="-274320" eaLnBrk="1" fontAlgn="auto" hangingPunct="1">
              <a:lnSpc>
                <a:spcPct val="90000"/>
              </a:lnSpc>
              <a:spcAft>
                <a:spcPts val="0"/>
              </a:spcAft>
              <a:buFont typeface="Wingdings" pitchFamily="2" charset="2"/>
              <a:buNone/>
              <a:defRPr/>
            </a:pPr>
            <a:r>
              <a:rPr lang="en-NZ" altLang="en-US" dirty="0">
                <a:solidFill>
                  <a:srgbClr val="CC3300"/>
                </a:solidFill>
              </a:rPr>
              <a:t>Additional problem:</a:t>
            </a:r>
          </a:p>
          <a:p>
            <a:pPr marL="274320" indent="-274320" eaLnBrk="1" fontAlgn="auto" hangingPunct="1">
              <a:lnSpc>
                <a:spcPct val="90000"/>
              </a:lnSpc>
              <a:spcAft>
                <a:spcPts val="0"/>
              </a:spcAft>
              <a:buFont typeface="Wingdings" pitchFamily="2" charset="2"/>
              <a:buNone/>
              <a:defRPr/>
            </a:pPr>
            <a:r>
              <a:rPr lang="en-NZ" altLang="en-US" dirty="0"/>
              <a:t>The growth of media is making it increasingly hard to accommodate them in the press benches and to provide media with access to players for comment.</a:t>
            </a:r>
          </a:p>
          <a:p>
            <a:pPr marL="274320" indent="-274320" eaLnBrk="1" fontAlgn="auto" hangingPunct="1">
              <a:lnSpc>
                <a:spcPct val="90000"/>
              </a:lnSpc>
              <a:spcAft>
                <a:spcPts val="0"/>
              </a:spcAft>
              <a:buFont typeface="Wingdings" pitchFamily="2" charset="2"/>
              <a:buNone/>
              <a:defRPr/>
            </a:pPr>
            <a:r>
              <a:rPr lang="en-NZ" altLang="en-US" dirty="0"/>
              <a:t>    </a:t>
            </a:r>
            <a:r>
              <a:rPr lang="en-NZ" altLang="en-US" dirty="0" err="1"/>
              <a:t>eg</a:t>
            </a:r>
            <a:r>
              <a:rPr lang="en-NZ" altLang="en-US" dirty="0"/>
              <a:t> media have access to each member of the All Blacks for one week only when they are in camp, otherwise access is denied. </a:t>
            </a:r>
            <a:endParaRPr lang="en-GB" altLang="en-US" dirty="0"/>
          </a:p>
        </p:txBody>
      </p:sp>
    </p:spTree>
    <p:extLst>
      <p:ext uri="{BB962C8B-B14F-4D97-AF65-F5344CB8AC3E}">
        <p14:creationId xmlns:p14="http://schemas.microsoft.com/office/powerpoint/2010/main" val="2592997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2351</Words>
  <Application>Microsoft Office PowerPoint</Application>
  <PresentationFormat>On-screen Show (4:3)</PresentationFormat>
  <Paragraphs>294</Paragraphs>
  <Slides>29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Wingdings</vt:lpstr>
      <vt:lpstr>Wingdings 2</vt:lpstr>
      <vt:lpstr>Office Theme</vt:lpstr>
      <vt:lpstr> </vt:lpstr>
      <vt:lpstr>The Impact of COVID-19 on  Sports Media  </vt:lpstr>
      <vt:lpstr>PowerPoint Presentation</vt:lpstr>
      <vt:lpstr>Sports Journalism</vt:lpstr>
      <vt:lpstr>Growth of early sports journalism</vt:lpstr>
      <vt:lpstr>The sports press –’the world’s best advertising agency’</vt:lpstr>
      <vt:lpstr>‘Fourth Estate or Fan Club?’ David Rowe 2007 </vt:lpstr>
      <vt:lpstr>Right of access struggle sport/media</vt:lpstr>
      <vt:lpstr>Possible effect of increasing control by sports bodies over media content</vt:lpstr>
      <vt:lpstr>Dilemma of sports journalism</vt:lpstr>
      <vt:lpstr>Sports Journalists: From vital link between sport and fans to optional ‘middle-man’</vt:lpstr>
      <vt:lpstr>Role of social media</vt:lpstr>
      <vt:lpstr>What does sport tell us?</vt:lpstr>
      <vt:lpstr>Fu Yuanhui  Bronze medal Rio Olympics 2016</vt:lpstr>
      <vt:lpstr>Sports Media Journalism</vt:lpstr>
      <vt:lpstr>Sports Media Journalism</vt:lpstr>
      <vt:lpstr>OPINION  PIECE</vt:lpstr>
      <vt:lpstr>FEATURE WRITING</vt:lpstr>
      <vt:lpstr> Genres or Recurring Story Types Judicial/legal/contractual matters (hard news) </vt:lpstr>
      <vt:lpstr>INJURY/FITNESS </vt:lpstr>
      <vt:lpstr>SPORT/MEDIA BUSINESS NEWS</vt:lpstr>
      <vt:lpstr>      Human Interest &amp;       sports ‘celebrities’ </vt:lpstr>
      <vt:lpstr>Function of Sportsmen/women for sports journalism</vt:lpstr>
      <vt:lpstr>Media Sports narratives which construct or tarnish the image of a star</vt:lpstr>
      <vt:lpstr>           Sports Crises &amp;          Scandals</vt:lpstr>
      <vt:lpstr>Impact of mediated scandal</vt:lpstr>
      <vt:lpstr>PowerPoint Presentation</vt:lpstr>
      <vt:lpstr>Australian Federal Court ruling de Belin v NRL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Margaret Henley</dc:creator>
  <cp:lastModifiedBy>Margaret Henley</cp:lastModifiedBy>
  <cp:revision>31</cp:revision>
  <dcterms:created xsi:type="dcterms:W3CDTF">2020-05-20T01:31:29Z</dcterms:created>
  <dcterms:modified xsi:type="dcterms:W3CDTF">2020-05-21T04:33:19Z</dcterms:modified>
</cp:coreProperties>
</file>