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74" r:id="rId2"/>
    <p:sldId id="373" r:id="rId3"/>
    <p:sldId id="372" r:id="rId4"/>
    <p:sldId id="371" r:id="rId5"/>
    <p:sldId id="375" r:id="rId6"/>
    <p:sldId id="377" r:id="rId7"/>
    <p:sldId id="310" r:id="rId8"/>
    <p:sldId id="362" r:id="rId9"/>
    <p:sldId id="367" r:id="rId10"/>
    <p:sldId id="316" r:id="rId11"/>
    <p:sldId id="317" r:id="rId12"/>
    <p:sldId id="318" r:id="rId13"/>
    <p:sldId id="340" r:id="rId14"/>
    <p:sldId id="354" r:id="rId15"/>
    <p:sldId id="341" r:id="rId16"/>
    <p:sldId id="342" r:id="rId17"/>
    <p:sldId id="339" r:id="rId18"/>
    <p:sldId id="343" r:id="rId19"/>
    <p:sldId id="363" r:id="rId20"/>
    <p:sldId id="356" r:id="rId21"/>
    <p:sldId id="357" r:id="rId22"/>
    <p:sldId id="364" r:id="rId23"/>
    <p:sldId id="355" r:id="rId24"/>
    <p:sldId id="368" r:id="rId25"/>
    <p:sldId id="369" r:id="rId26"/>
    <p:sldId id="370" r:id="rId27"/>
    <p:sldId id="379" r:id="rId28"/>
    <p:sldId id="3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4D12A-419C-4DDC-BF47-F9560DF0C7BE}" type="datetimeFigureOut">
              <a:rPr lang="en-NZ" smtClean="0"/>
              <a:t>21/05/2020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F0718-07D1-4D87-9F25-17B71C8AFBCA}" type="slidenum">
              <a:rPr lang="en-NZ" smtClean="0"/>
              <a:t>‹#›</a:t>
            </a:fld>
            <a:endParaRPr lang="en-NZ"/>
          </a:p>
        </p:txBody>
      </p:sp>
    </p:spTree>
    <p:extLst>
      <p:ext uri="{BB962C8B-B14F-4D97-AF65-F5344CB8AC3E}">
        <p14:creationId xmlns:p14="http://schemas.microsoft.com/office/powerpoint/2010/main" val="205408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Brad Webber plays for the Chiefs</a:t>
            </a:r>
          </a:p>
          <a:p>
            <a:endParaRPr lang="en-NZ" dirty="0"/>
          </a:p>
        </p:txBody>
      </p:sp>
      <p:sp>
        <p:nvSpPr>
          <p:cNvPr id="4" name="Slide Number Placeholder 3"/>
          <p:cNvSpPr>
            <a:spLocks noGrp="1"/>
          </p:cNvSpPr>
          <p:nvPr>
            <p:ph type="sldNum" sz="quarter" idx="10"/>
          </p:nvPr>
        </p:nvSpPr>
        <p:spPr/>
        <p:txBody>
          <a:bodyPr/>
          <a:lstStyle/>
          <a:p>
            <a:fld id="{EB0B274F-4631-4F72-91D3-57FD8E72C10F}" type="slidenum">
              <a:rPr lang="en-NZ" smtClean="0"/>
              <a:t>10</a:t>
            </a:fld>
            <a:endParaRPr lang="en-NZ"/>
          </a:p>
        </p:txBody>
      </p:sp>
    </p:spTree>
    <p:extLst>
      <p:ext uri="{BB962C8B-B14F-4D97-AF65-F5344CB8AC3E}">
        <p14:creationId xmlns:p14="http://schemas.microsoft.com/office/powerpoint/2010/main" val="157160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6FB2-9B66-43DD-909C-059068FF00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20EE3AB-4BCA-4FA6-8477-6C05389DE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65AF183-ADCA-41C2-B0BD-2C303E268BAC}"/>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0DA6D0D5-413E-4877-AFCE-8196D4D2276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2266DDC-C660-4A22-B6E1-88406F3D9180}"/>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15776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3EABA-7E89-4134-B63B-37DF756E930A}"/>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D6B804E-7D83-4474-A2DF-8CB8090178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F0AD2D-2D29-4B0E-9F10-41CF5B2F22AE}"/>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CBCB87E6-1760-4F65-994A-CC4B725948E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EB352D9-D000-46B0-B983-8372E77E80CB}"/>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43172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87081-578C-44BE-BCD4-EC684154AA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FDB4837-F7BF-4078-8745-3F167C8CF6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0DB6E8D-FEF2-42DA-BC0F-01F0E317B3DF}"/>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B34C24DF-32D8-432E-B694-99DA4BD11CE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56737E-E6CB-4089-BE9A-2E78EAED42EF}"/>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266966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0C44-A30C-4AAE-B175-66C3A53EAF2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17A895B-06AF-492F-8521-8197EFC81F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F59DBEC-52D0-4223-8EC0-F9DE6CD236AA}"/>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1B6202A3-1681-4B6B-A3B2-63A8274E413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AAA2B74-7018-4FAA-A633-EBA896B1634D}"/>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105391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6730-C2FC-49BF-80B5-F21EB4892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06515D8-C4AA-42A8-AD81-2CECA4109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77B0F-CF50-4C99-927E-D40C0DB43083}"/>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AECC72DF-18C5-42B8-B914-6EAE8281806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35B95C-B86A-49D1-B6C5-A4DA707EEFFD}"/>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75049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80F4-1974-4565-83A8-01E01B882CA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64BFE0-25DC-4E1E-A093-84E9049A82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4D7E9B49-B549-4669-8BF9-B0E31F6D1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F7E37A0-44EE-4243-AF7C-D509943C5B04}"/>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6" name="Footer Placeholder 5">
            <a:extLst>
              <a:ext uri="{FF2B5EF4-FFF2-40B4-BE49-F238E27FC236}">
                <a16:creationId xmlns:a16="http://schemas.microsoft.com/office/drawing/2014/main" id="{45656DB4-284D-4438-AD80-37B5DFBAA46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A0E5EA3-41D1-4C4F-ACB1-C9851511F85A}"/>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12285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8996-7E19-488A-A50B-1E876D909D2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5CAD8AE-E302-4862-B168-F8CEADEC7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066E4-1D12-41C8-8A2D-C62C5909F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B0B63527-C121-4611-9CFA-267CA8923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8FC46-5DE6-4397-A270-6AF4E0F64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417BEEF-11D0-47CB-91E3-2CA11ED7CE77}"/>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8" name="Footer Placeholder 7">
            <a:extLst>
              <a:ext uri="{FF2B5EF4-FFF2-40B4-BE49-F238E27FC236}">
                <a16:creationId xmlns:a16="http://schemas.microsoft.com/office/drawing/2014/main" id="{5C248F07-3E82-4FBA-87E8-D42C49E76DE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6D3BD85-5445-4874-B312-3FEF97FD2804}"/>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490943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44B4-AFB8-45DC-8B72-756C8D0408F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9E36D070-35E8-48B9-BCAC-E85AC26E7E18}"/>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4" name="Footer Placeholder 3">
            <a:extLst>
              <a:ext uri="{FF2B5EF4-FFF2-40B4-BE49-F238E27FC236}">
                <a16:creationId xmlns:a16="http://schemas.microsoft.com/office/drawing/2014/main" id="{DF9999B2-1BA3-4694-AEFD-5AC07554FA8C}"/>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17A178F-2998-4BF1-88A0-545480E01307}"/>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9243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1904A-8154-40E4-A104-4FFDA67A744B}"/>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3" name="Footer Placeholder 2">
            <a:extLst>
              <a:ext uri="{FF2B5EF4-FFF2-40B4-BE49-F238E27FC236}">
                <a16:creationId xmlns:a16="http://schemas.microsoft.com/office/drawing/2014/main" id="{30F14BAE-90B8-440C-9CF6-F4A9C5234A5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A94F147-C649-453E-A244-5F479B4EFD6C}"/>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324259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A80F-E098-4484-9DE0-ABBC6B6CB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6B90FEA-F134-4733-8CFE-4321DBDE2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0DF72BF-56EB-413F-A3ED-313696B5C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2081A-BAE1-4CA8-9056-768DEDBB2E87}"/>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6" name="Footer Placeholder 5">
            <a:extLst>
              <a:ext uri="{FF2B5EF4-FFF2-40B4-BE49-F238E27FC236}">
                <a16:creationId xmlns:a16="http://schemas.microsoft.com/office/drawing/2014/main" id="{18FEDCAB-BCD2-42E3-A9DD-5C49B02CC9E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5BE046A-6A41-421C-AC6A-8CCDE4B17A8E}"/>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18443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9C27-44D5-4E8D-9B29-4E86838D54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644F1BF-8072-4AD2-9BF1-226267058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1514A74-8A37-419B-AFCC-789CE0AE1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5C7C4-5742-453A-A372-825522D78225}"/>
              </a:ext>
            </a:extLst>
          </p:cNvPr>
          <p:cNvSpPr>
            <a:spLocks noGrp="1"/>
          </p:cNvSpPr>
          <p:nvPr>
            <p:ph type="dt" sz="half" idx="10"/>
          </p:nvPr>
        </p:nvSpPr>
        <p:spPr/>
        <p:txBody>
          <a:bodyPr/>
          <a:lstStyle/>
          <a:p>
            <a:fld id="{034F2E0F-C47F-4923-BA73-8AEBA6185804}" type="datetimeFigureOut">
              <a:rPr lang="en-NZ" smtClean="0"/>
              <a:t>21/05/2020</a:t>
            </a:fld>
            <a:endParaRPr lang="en-NZ"/>
          </a:p>
        </p:txBody>
      </p:sp>
      <p:sp>
        <p:nvSpPr>
          <p:cNvPr id="6" name="Footer Placeholder 5">
            <a:extLst>
              <a:ext uri="{FF2B5EF4-FFF2-40B4-BE49-F238E27FC236}">
                <a16:creationId xmlns:a16="http://schemas.microsoft.com/office/drawing/2014/main" id="{7198F02A-780D-4909-A793-6E7768EFE44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C2DC6F-1339-4F29-BADF-C6996DCD56F7}"/>
              </a:ext>
            </a:extLst>
          </p:cNvPr>
          <p:cNvSpPr>
            <a:spLocks noGrp="1"/>
          </p:cNvSpPr>
          <p:nvPr>
            <p:ph type="sldNum" sz="quarter" idx="12"/>
          </p:nvPr>
        </p:nvSpPr>
        <p:spPr/>
        <p:txBody>
          <a:bodyPr/>
          <a:lstStyle/>
          <a:p>
            <a:fld id="{B227B833-E18C-4E33-99D7-359AE1687E86}" type="slidenum">
              <a:rPr lang="en-NZ" smtClean="0"/>
              <a:t>‹#›</a:t>
            </a:fld>
            <a:endParaRPr lang="en-NZ"/>
          </a:p>
        </p:txBody>
      </p:sp>
    </p:spTree>
    <p:extLst>
      <p:ext uri="{BB962C8B-B14F-4D97-AF65-F5344CB8AC3E}">
        <p14:creationId xmlns:p14="http://schemas.microsoft.com/office/powerpoint/2010/main" val="322192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6A3D9-2093-4C85-AAEC-EB764C9D8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C3787F3-73C6-4D6C-9176-694BE8F07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13B6BAE-1930-48DA-8F79-B7D488C11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2E0F-C47F-4923-BA73-8AEBA6185804}" type="datetimeFigureOut">
              <a:rPr lang="en-NZ" smtClean="0"/>
              <a:t>21/05/2020</a:t>
            </a:fld>
            <a:endParaRPr lang="en-NZ"/>
          </a:p>
        </p:txBody>
      </p:sp>
      <p:sp>
        <p:nvSpPr>
          <p:cNvPr id="5" name="Footer Placeholder 4">
            <a:extLst>
              <a:ext uri="{FF2B5EF4-FFF2-40B4-BE49-F238E27FC236}">
                <a16:creationId xmlns:a16="http://schemas.microsoft.com/office/drawing/2014/main" id="{695A45F6-D169-4759-A7EC-3C8335262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41D873B9-AE82-438A-970B-8DCBF5CD0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7B833-E18C-4E33-99D7-359AE1687E86}" type="slidenum">
              <a:rPr lang="en-NZ" smtClean="0"/>
              <a:t>‹#›</a:t>
            </a:fld>
            <a:endParaRPr lang="en-NZ"/>
          </a:p>
        </p:txBody>
      </p:sp>
    </p:spTree>
    <p:extLst>
      <p:ext uri="{BB962C8B-B14F-4D97-AF65-F5344CB8AC3E}">
        <p14:creationId xmlns:p14="http://schemas.microsoft.com/office/powerpoint/2010/main" val="72368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www.abc.net.au/news/2018-04-10/israel-folau-is-a-strong-role-model-says-rugby-australia/9636768"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layersvoice.com.au/israel-folau-im-a-sinner-too/#OWAipdqfc8XHwO0C.97"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legislation.govt.nz/act/public/1993/0082/latest/link.aspx?id=DLM53387#DLM5338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zherald.co.nz/nz/news/article.cfm?c_id=1&amp;objectid=1204186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abc.net.au/news/2018-04-10/israel-folau-is-a-strong-role-model-says-rugby-australia/963676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smh.com.au/link/follow-20170101-p51czx"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rugby.com.au/videos/2019/05/17/castle-hore-folau-press-conferenc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rugby.com.au/videos/2019/12/04/castle-press-conferenc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s://australia.rugby/news/2019/12/04/if-joint-statement-dec" TargetMode="Externa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7RPbOWqlA74"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youtube.com/watch?v=uyL9rPMkAn4" TargetMode="Externa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hyperlink" Target="https://www.stuff.co.nz/sport/rugby/international/121236083/raelene-castle-resigns-as-rugby-australia-ceo"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www.newsroom.co.nz/lockerroom/2020/04/16/1129991/the-old-boys-brigade-trying-to-topple-castl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nzonscreen.com/title/dancing-with-the-stars-norm-hewitt-2005"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stuff.co.nz/sport/rugby/85066599/tears-off-the-field--when-sports-stars-get-emotion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stuff.co.nz/sport/rugby/all-blacks/85124210/underfire-all-blacks-halfback-aaron-smith-closes-his-social-media-accounts"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newshub.co.nz/home/sport/2019/11/rugby-how-aaron-smith-rebuilt-his-all-blacks-career-from-toilet-sex-disgrace.html" TargetMode="External"/><Relationship Id="rId5" Type="http://schemas.openxmlformats.org/officeDocument/2006/relationships/image" Target="../media/image18.png"/><Relationship Id="rId4" Type="http://schemas.openxmlformats.org/officeDocument/2006/relationships/hyperlink" Target="https://www.nzherald.co.nz/sport/news/article.cfm?c_id=4&amp;objectid=1172344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newshub.co.nz/home/new-zealand/2017/08/aaron-smith-may-have-misled-all-blacks-bosses-in-sex-scandal.html"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10DD-2C0C-47CB-8836-D19C86A6AF89}"/>
              </a:ext>
            </a:extLst>
          </p:cNvPr>
          <p:cNvSpPr>
            <a:spLocks noGrp="1"/>
          </p:cNvSpPr>
          <p:nvPr>
            <p:ph type="title"/>
          </p:nvPr>
        </p:nvSpPr>
        <p:spPr>
          <a:xfrm>
            <a:off x="1981200" y="413792"/>
            <a:ext cx="8229600" cy="1143000"/>
          </a:xfrm>
        </p:spPr>
        <p:txBody>
          <a:bodyPr>
            <a:noAutofit/>
          </a:bodyPr>
          <a:lstStyle/>
          <a:p>
            <a:pPr algn="ctr"/>
            <a:r>
              <a:rPr lang="en-US" sz="2800" b="1" dirty="0">
                <a:solidFill>
                  <a:srgbClr val="C00000"/>
                </a:solidFill>
              </a:rPr>
              <a:t>Sports Journalism Pt 2: </a:t>
            </a:r>
            <a:br>
              <a:rPr lang="en-US" sz="2800" b="1" dirty="0">
                <a:solidFill>
                  <a:srgbClr val="C00000"/>
                </a:solidFill>
              </a:rPr>
            </a:br>
            <a:r>
              <a:rPr lang="en-US" sz="2800" b="1" dirty="0">
                <a:solidFill>
                  <a:srgbClr val="C00000"/>
                </a:solidFill>
              </a:rPr>
              <a:t>Mediation of high profile athletes who fall from grace </a:t>
            </a:r>
            <a:br>
              <a:rPr lang="en-US" sz="3600" dirty="0"/>
            </a:br>
            <a:endParaRPr lang="en-NZ" sz="3600" dirty="0"/>
          </a:p>
        </p:txBody>
      </p:sp>
      <p:sp>
        <p:nvSpPr>
          <p:cNvPr id="3" name="Content Placeholder 2">
            <a:extLst>
              <a:ext uri="{FF2B5EF4-FFF2-40B4-BE49-F238E27FC236}">
                <a16:creationId xmlns:a16="http://schemas.microsoft.com/office/drawing/2014/main" id="{228586AA-DEF6-42D0-BDFC-D0003176F435}"/>
              </a:ext>
            </a:extLst>
          </p:cNvPr>
          <p:cNvSpPr>
            <a:spLocks noGrp="1"/>
          </p:cNvSpPr>
          <p:nvPr>
            <p:ph idx="1"/>
          </p:nvPr>
        </p:nvSpPr>
        <p:spPr/>
        <p:txBody>
          <a:bodyPr/>
          <a:lstStyle/>
          <a:p>
            <a:r>
              <a:rPr lang="en-US" dirty="0"/>
              <a:t>The redemption of All Black Norm Hewitt</a:t>
            </a:r>
          </a:p>
          <a:p>
            <a:endParaRPr lang="en-US" dirty="0"/>
          </a:p>
          <a:p>
            <a:pPr marL="0" indent="0">
              <a:buNone/>
            </a:pPr>
            <a:endParaRPr lang="en-US" dirty="0"/>
          </a:p>
          <a:p>
            <a:pPr marL="0" indent="0">
              <a:buNone/>
            </a:pPr>
            <a:endParaRPr lang="en-US" dirty="0"/>
          </a:p>
          <a:p>
            <a:r>
              <a:rPr lang="en-US" dirty="0"/>
              <a:t>Israel </a:t>
            </a:r>
            <a:r>
              <a:rPr lang="en-US" dirty="0" err="1"/>
              <a:t>Folau</a:t>
            </a:r>
            <a:r>
              <a:rPr lang="en-US" dirty="0"/>
              <a:t> v Rugby Australia</a:t>
            </a:r>
            <a:endParaRPr lang="en-NZ" dirty="0"/>
          </a:p>
        </p:txBody>
      </p:sp>
      <p:pic>
        <p:nvPicPr>
          <p:cNvPr id="4" name="Picture 2" descr="How much do you know about the All Blacks' haka? | World Sports Tale">
            <a:extLst>
              <a:ext uri="{FF2B5EF4-FFF2-40B4-BE49-F238E27FC236}">
                <a16:creationId xmlns:a16="http://schemas.microsoft.com/office/drawing/2014/main" id="{1DE46949-9800-4C20-848C-44F2D190F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408" y="1556792"/>
            <a:ext cx="3081199" cy="2414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srael Folau was sacked by Rugby Australia last year.">
            <a:extLst>
              <a:ext uri="{FF2B5EF4-FFF2-40B4-BE49-F238E27FC236}">
                <a16:creationId xmlns:a16="http://schemas.microsoft.com/office/drawing/2014/main" id="{5733FC92-1710-4079-97FF-8AB3837ED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684" y="4425828"/>
            <a:ext cx="3892632" cy="219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76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30543" y="266085"/>
            <a:ext cx="3873113" cy="4005064"/>
          </a:xfrm>
          <a:prstGeom prst="rect">
            <a:avLst/>
          </a:prstGeom>
        </p:spPr>
      </p:pic>
      <p:pic>
        <p:nvPicPr>
          <p:cNvPr id="5" name="Picture 4"/>
          <p:cNvPicPr>
            <a:picLocks noChangeAspect="1"/>
          </p:cNvPicPr>
          <p:nvPr/>
        </p:nvPicPr>
        <p:blipFill>
          <a:blip r:embed="rId4"/>
          <a:stretch>
            <a:fillRect/>
          </a:stretch>
        </p:blipFill>
        <p:spPr>
          <a:xfrm>
            <a:off x="5673717" y="48816"/>
            <a:ext cx="4980800" cy="3380184"/>
          </a:xfrm>
          <a:prstGeom prst="rect">
            <a:avLst/>
          </a:prstGeom>
        </p:spPr>
      </p:pic>
      <p:pic>
        <p:nvPicPr>
          <p:cNvPr id="8" name="Picture 7"/>
          <p:cNvPicPr>
            <a:picLocks noChangeAspect="1"/>
          </p:cNvPicPr>
          <p:nvPr/>
        </p:nvPicPr>
        <p:blipFill>
          <a:blip r:embed="rId5"/>
          <a:stretch>
            <a:fillRect/>
          </a:stretch>
        </p:blipFill>
        <p:spPr>
          <a:xfrm>
            <a:off x="4745173" y="3615603"/>
            <a:ext cx="2777426" cy="3130719"/>
          </a:xfrm>
          <a:prstGeom prst="rect">
            <a:avLst/>
          </a:prstGeom>
        </p:spPr>
      </p:pic>
      <p:pic>
        <p:nvPicPr>
          <p:cNvPr id="9" name="Picture 8"/>
          <p:cNvPicPr>
            <a:picLocks noChangeAspect="1"/>
          </p:cNvPicPr>
          <p:nvPr/>
        </p:nvPicPr>
        <p:blipFill>
          <a:blip r:embed="rId6"/>
          <a:stretch>
            <a:fillRect/>
          </a:stretch>
        </p:blipFill>
        <p:spPr>
          <a:xfrm>
            <a:off x="835953" y="4671896"/>
            <a:ext cx="3013566" cy="1878828"/>
          </a:xfrm>
          <a:prstGeom prst="rect">
            <a:avLst/>
          </a:prstGeom>
        </p:spPr>
      </p:pic>
      <p:pic>
        <p:nvPicPr>
          <p:cNvPr id="11" name="Picture 10"/>
          <p:cNvPicPr>
            <a:picLocks noChangeAspect="1"/>
          </p:cNvPicPr>
          <p:nvPr/>
        </p:nvPicPr>
        <p:blipFill>
          <a:blip r:embed="rId7"/>
          <a:stretch>
            <a:fillRect/>
          </a:stretch>
        </p:blipFill>
        <p:spPr>
          <a:xfrm>
            <a:off x="8418253" y="3615603"/>
            <a:ext cx="2777426" cy="3157445"/>
          </a:xfrm>
          <a:prstGeom prst="rect">
            <a:avLst/>
          </a:prstGeom>
        </p:spPr>
      </p:pic>
    </p:spTree>
    <p:extLst>
      <p:ext uri="{BB962C8B-B14F-4D97-AF65-F5344CB8AC3E}">
        <p14:creationId xmlns:p14="http://schemas.microsoft.com/office/powerpoint/2010/main" val="47238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NZ" dirty="0"/>
          </a:p>
          <a:p>
            <a:pPr marL="3657600" lvl="8" indent="0">
              <a:buNone/>
            </a:pPr>
            <a:endParaRPr lang="en-NZ" dirty="0"/>
          </a:p>
          <a:p>
            <a:pPr marL="3657600" lvl="8" indent="0">
              <a:buNone/>
            </a:pPr>
            <a:r>
              <a:rPr lang="en-NZ" dirty="0"/>
              <a:t>"Yes, you are entitled to your opinion but one should understand what that opinion can do to young and vulnerable people's lives, in particular ones in a bad place dealing with their sexuality.“</a:t>
            </a:r>
          </a:p>
          <a:p>
            <a:pPr marL="3657600" lvl="8" indent="0">
              <a:buNone/>
            </a:pPr>
            <a:endParaRPr lang="en-NZ" dirty="0"/>
          </a:p>
          <a:p>
            <a:endParaRPr lang="en-NZ" dirty="0"/>
          </a:p>
        </p:txBody>
      </p:sp>
      <p:pic>
        <p:nvPicPr>
          <p:cNvPr id="4" name="Picture 3"/>
          <p:cNvPicPr>
            <a:picLocks noChangeAspect="1"/>
          </p:cNvPicPr>
          <p:nvPr/>
        </p:nvPicPr>
        <p:blipFill>
          <a:blip r:embed="rId2"/>
          <a:stretch>
            <a:fillRect/>
          </a:stretch>
        </p:blipFill>
        <p:spPr>
          <a:xfrm>
            <a:off x="347198" y="0"/>
            <a:ext cx="3221559" cy="4677519"/>
          </a:xfrm>
          <a:prstGeom prst="rect">
            <a:avLst/>
          </a:prstGeom>
        </p:spPr>
      </p:pic>
      <p:pic>
        <p:nvPicPr>
          <p:cNvPr id="5" name="Picture 4"/>
          <p:cNvPicPr>
            <a:picLocks noChangeAspect="1"/>
          </p:cNvPicPr>
          <p:nvPr/>
        </p:nvPicPr>
        <p:blipFill>
          <a:blip r:embed="rId3"/>
          <a:stretch>
            <a:fillRect/>
          </a:stretch>
        </p:blipFill>
        <p:spPr>
          <a:xfrm>
            <a:off x="350581" y="4637625"/>
            <a:ext cx="3221559" cy="1579233"/>
          </a:xfrm>
          <a:prstGeom prst="rect">
            <a:avLst/>
          </a:prstGeom>
        </p:spPr>
      </p:pic>
      <p:sp>
        <p:nvSpPr>
          <p:cNvPr id="6" name="Rectangle 5"/>
          <p:cNvSpPr/>
          <p:nvPr/>
        </p:nvSpPr>
        <p:spPr>
          <a:xfrm>
            <a:off x="5628456" y="116632"/>
            <a:ext cx="4572000" cy="2308324"/>
          </a:xfrm>
          <a:prstGeom prst="rect">
            <a:avLst/>
          </a:prstGeom>
        </p:spPr>
        <p:txBody>
          <a:bodyPr wrap="square">
            <a:spAutoFit/>
          </a:bodyPr>
          <a:lstStyle/>
          <a:p>
            <a:r>
              <a:rPr lang="en-NZ" dirty="0"/>
              <a:t>Nigel Owens ( quoted in </a:t>
            </a:r>
            <a:r>
              <a:rPr lang="en-NZ" i="1" dirty="0"/>
              <a:t>Stuff</a:t>
            </a:r>
            <a:r>
              <a:rPr lang="en-NZ" dirty="0"/>
              <a:t> 9.4.2018)</a:t>
            </a:r>
          </a:p>
          <a:p>
            <a:r>
              <a:rPr lang="en-NZ" dirty="0"/>
              <a:t>“Comments like Israel </a:t>
            </a:r>
            <a:r>
              <a:rPr lang="en-NZ" dirty="0" err="1"/>
              <a:t>Folau's</a:t>
            </a:r>
            <a:r>
              <a:rPr lang="en-NZ" dirty="0"/>
              <a:t> about gay people, and all other types of bullying by all kinds of people, is what can put people like that young boy in that moment where it's enough to tip them over the edge, because there is a minority who give the impression you cannot be who you truly are."</a:t>
            </a:r>
          </a:p>
        </p:txBody>
      </p:sp>
      <p:pic>
        <p:nvPicPr>
          <p:cNvPr id="7" name="Picture 6"/>
          <p:cNvPicPr>
            <a:picLocks noChangeAspect="1"/>
          </p:cNvPicPr>
          <p:nvPr/>
        </p:nvPicPr>
        <p:blipFill>
          <a:blip r:embed="rId4"/>
          <a:stretch>
            <a:fillRect/>
          </a:stretch>
        </p:blipFill>
        <p:spPr>
          <a:xfrm>
            <a:off x="4739779" y="3576346"/>
            <a:ext cx="5347771" cy="2995671"/>
          </a:xfrm>
          <a:prstGeom prst="rect">
            <a:avLst/>
          </a:prstGeom>
        </p:spPr>
      </p:pic>
      <p:sp>
        <p:nvSpPr>
          <p:cNvPr id="8" name="Rectangle 7"/>
          <p:cNvSpPr/>
          <p:nvPr/>
        </p:nvSpPr>
        <p:spPr>
          <a:xfrm>
            <a:off x="2855640" y="6611912"/>
            <a:ext cx="7920880" cy="257443"/>
          </a:xfrm>
          <a:prstGeom prst="rect">
            <a:avLst/>
          </a:prstGeom>
        </p:spPr>
        <p:txBody>
          <a:bodyPr wrap="square">
            <a:spAutoFit/>
          </a:bodyPr>
          <a:lstStyle/>
          <a:p>
            <a:pPr>
              <a:lnSpc>
                <a:spcPct val="107000"/>
              </a:lnSpc>
              <a:spcAft>
                <a:spcPts val="800"/>
              </a:spcAft>
            </a:pPr>
            <a:r>
              <a:rPr lang="en-NZ" sz="1100"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5"/>
              </a:rPr>
              <a:t>http://www.abc.net.au/news/2018-04-10/israel-folau-is-a-strong-role-model-says-rugby-australia/9636768</a:t>
            </a:r>
            <a:endParaRPr lang="en-NZ" sz="11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9045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9" y="1508920"/>
            <a:ext cx="11828477" cy="4617244"/>
          </a:xfrm>
        </p:spPr>
        <p:txBody>
          <a:bodyPr>
            <a:normAutofit fontScale="25000" lnSpcReduction="20000"/>
          </a:bodyPr>
          <a:lstStyle/>
          <a:p>
            <a:pPr marL="0" indent="0">
              <a:buNone/>
            </a:pPr>
            <a:r>
              <a:rPr lang="en-NZ" dirty="0"/>
              <a:t>“After we’d all talked, I told Raelene if she felt the situation had become untenable – that I was hurting Rugby Australia, its sponsors and the Australian rugby community to such a degree that things couldn’t be worked through – I would walk away from my contract, immediately.</a:t>
            </a:r>
          </a:p>
          <a:p>
            <a:pPr marL="0" indent="0">
              <a:buNone/>
            </a:pPr>
            <a:r>
              <a:rPr lang="en-NZ" dirty="0"/>
              <a:t> </a:t>
            </a:r>
          </a:p>
          <a:p>
            <a:pPr marL="0" indent="0">
              <a:buNone/>
            </a:pPr>
            <a:r>
              <a:rPr lang="en-NZ" dirty="0"/>
              <a:t>I feel I need to explain this part in more detail because at no stage over the past two weeks have I wanted that to happen.</a:t>
            </a:r>
          </a:p>
          <a:p>
            <a:endParaRPr lang="en-NZ" dirty="0"/>
          </a:p>
          <a:p>
            <a:pPr marL="0" indent="0">
              <a:buNone/>
            </a:pPr>
            <a:r>
              <a:rPr lang="en-NZ" dirty="0"/>
              <a:t>There have been things written about me angling to get a release from my Rugby Australia deal to pursue an NRL contract. That simply isn’t true. There have been rugby offers from the UK, Europe and Japan that are way above anything I could earn in Australia.</a:t>
            </a:r>
          </a:p>
          <a:p>
            <a:pPr marL="0" indent="0">
              <a:buNone/>
            </a:pPr>
            <a:r>
              <a:rPr lang="en-NZ" dirty="0"/>
              <a:t> </a:t>
            </a:r>
          </a:p>
          <a:p>
            <a:pPr marL="0" indent="0">
              <a:buNone/>
            </a:pPr>
            <a:r>
              <a:rPr lang="en-NZ" dirty="0"/>
              <a:t>This is not about money or bargaining power or contracts. It’s about what I believe in and never compromising that, because my faith is far more important to me than my career and always will be.</a:t>
            </a:r>
          </a:p>
          <a:p>
            <a:pPr marL="0" indent="0">
              <a:buNone/>
            </a:pPr>
            <a:r>
              <a:rPr lang="en-NZ" dirty="0"/>
              <a:t> </a:t>
            </a:r>
          </a:p>
          <a:p>
            <a:pPr marL="0" indent="0">
              <a:buNone/>
            </a:pPr>
            <a:r>
              <a:rPr lang="en-NZ" dirty="0">
                <a:solidFill>
                  <a:srgbClr val="FF0000"/>
                </a:solidFill>
              </a:rPr>
              <a:t>After the meeting I went home, turned on the TV and was really disappointed with some of the things that were said in the press conference.</a:t>
            </a:r>
          </a:p>
          <a:p>
            <a:pPr marL="0" indent="0">
              <a:buNone/>
            </a:pPr>
            <a:endParaRPr lang="en-NZ" dirty="0"/>
          </a:p>
          <a:p>
            <a:pPr marL="0" indent="0">
              <a:buNone/>
            </a:pPr>
            <a:r>
              <a:rPr lang="en-NZ" dirty="0"/>
              <a:t>I felt Raelene misrepresented my position and my comments, and did so to appease other people, which is an issue I need to discuss with her and others at Rugby Australia.</a:t>
            </a:r>
          </a:p>
          <a:p>
            <a:pPr marL="0" indent="0">
              <a:buNone/>
            </a:pPr>
            <a:r>
              <a:rPr lang="en-NZ" dirty="0"/>
              <a:t> </a:t>
            </a:r>
          </a:p>
          <a:p>
            <a:pPr marL="0" indent="0">
              <a:buNone/>
            </a:pPr>
            <a:r>
              <a:rPr lang="en-NZ" dirty="0"/>
              <a:t>That aside, I hope Raelene and Andrew appreciate my position, even if it differs with theirs.</a:t>
            </a:r>
          </a:p>
          <a:p>
            <a:pPr marL="0" indent="0">
              <a:buNone/>
            </a:pPr>
            <a:r>
              <a:rPr lang="en-NZ" dirty="0"/>
              <a:t> </a:t>
            </a:r>
          </a:p>
          <a:p>
            <a:pPr marL="0" indent="0">
              <a:buNone/>
            </a:pPr>
            <a:r>
              <a:rPr lang="en-NZ" dirty="0"/>
              <a:t>I love rugby union. It has allowed me to travel all over the world and meet some fascinating people along the way.</a:t>
            </a:r>
          </a:p>
          <a:p>
            <a:pPr marL="0" indent="0">
              <a:buNone/>
            </a:pPr>
            <a:r>
              <a:rPr lang="en-NZ" dirty="0"/>
              <a:t> </a:t>
            </a:r>
          </a:p>
          <a:p>
            <a:pPr marL="0" indent="0">
              <a:buNone/>
            </a:pPr>
            <a:r>
              <a:rPr lang="en-NZ" dirty="0"/>
              <a:t>It is one of the best things about the game in my opinion. </a:t>
            </a:r>
          </a:p>
          <a:p>
            <a:pPr marL="0" indent="0">
              <a:buNone/>
            </a:pPr>
            <a:endParaRPr lang="en-NZ" dirty="0"/>
          </a:p>
          <a:p>
            <a:pPr marL="0" indent="0">
              <a:buNone/>
            </a:pPr>
            <a:r>
              <a:rPr lang="en-NZ" dirty="0"/>
              <a:t>I do not want to bring hurt to the game and want as many people playing it as possible, so when I spoke to Raelene about walking away, it was to help the game, not harm it, in the event we couldn’t come to an understanding.</a:t>
            </a:r>
          </a:p>
          <a:p>
            <a:pPr marL="0" indent="0">
              <a:buNone/>
            </a:pPr>
            <a:r>
              <a:rPr lang="en-NZ" dirty="0"/>
              <a:t> </a:t>
            </a:r>
          </a:p>
          <a:p>
            <a:pPr marL="0" indent="0">
              <a:buNone/>
            </a:pPr>
            <a:r>
              <a:rPr lang="en-NZ" dirty="0">
                <a:solidFill>
                  <a:srgbClr val="FF0000"/>
                </a:solidFill>
              </a:rPr>
              <a:t>I used to believe I was defined by my actions on the footy field, but I see now that’s not true.</a:t>
            </a:r>
          </a:p>
          <a:p>
            <a:pPr marL="0" indent="0">
              <a:buNone/>
            </a:pPr>
            <a:endParaRPr lang="en-NZ" dirty="0"/>
          </a:p>
          <a:p>
            <a:pPr marL="0" indent="0">
              <a:buNone/>
            </a:pPr>
            <a:endParaRPr lang="en-NZ" dirty="0"/>
          </a:p>
          <a:p>
            <a:pPr marL="0" indent="0">
              <a:buNone/>
            </a:pPr>
            <a:r>
              <a:rPr lang="en-NZ" dirty="0"/>
              <a:t>Read more at https://www.playersvoice.com.au/israel-folau-im-a-sinner-too/#QHQu75SJzMgQRY5U.99</a:t>
            </a:r>
          </a:p>
          <a:p>
            <a:endParaRPr lang="en-NZ" dirty="0"/>
          </a:p>
        </p:txBody>
      </p:sp>
      <p:sp>
        <p:nvSpPr>
          <p:cNvPr id="4" name="Rectangle 3"/>
          <p:cNvSpPr/>
          <p:nvPr/>
        </p:nvSpPr>
        <p:spPr>
          <a:xfrm>
            <a:off x="1981200" y="6239054"/>
            <a:ext cx="8498264" cy="646331"/>
          </a:xfrm>
          <a:prstGeom prst="rect">
            <a:avLst/>
          </a:prstGeom>
        </p:spPr>
        <p:txBody>
          <a:bodyPr wrap="square">
            <a:spAutoFit/>
          </a:bodyPr>
          <a:lstStyle/>
          <a:p>
            <a:r>
              <a:rPr lang="en-NZ" dirty="0">
                <a:hlinkClick r:id="rId2"/>
              </a:rPr>
              <a:t>https://www.playersvoice.com.au/israel-folau-im-a-sinner-too/#OWAipdqfc8XHwO0C.97</a:t>
            </a:r>
            <a:endParaRPr lang="en-NZ" dirty="0"/>
          </a:p>
          <a:p>
            <a:endParaRPr lang="en-NZ" dirty="0"/>
          </a:p>
        </p:txBody>
      </p:sp>
      <p:pic>
        <p:nvPicPr>
          <p:cNvPr id="5" name="Picture 4"/>
          <p:cNvPicPr>
            <a:picLocks noChangeAspect="1"/>
          </p:cNvPicPr>
          <p:nvPr/>
        </p:nvPicPr>
        <p:blipFill>
          <a:blip r:embed="rId3"/>
          <a:stretch>
            <a:fillRect/>
          </a:stretch>
        </p:blipFill>
        <p:spPr>
          <a:xfrm>
            <a:off x="4664572" y="308460"/>
            <a:ext cx="3717429" cy="1004711"/>
          </a:xfrm>
          <a:prstGeom prst="rect">
            <a:avLst/>
          </a:prstGeom>
        </p:spPr>
      </p:pic>
      <p:pic>
        <p:nvPicPr>
          <p:cNvPr id="6" name="Picture 5"/>
          <p:cNvPicPr>
            <a:picLocks noChangeAspect="1"/>
          </p:cNvPicPr>
          <p:nvPr/>
        </p:nvPicPr>
        <p:blipFill>
          <a:blip r:embed="rId4"/>
          <a:stretch>
            <a:fillRect/>
          </a:stretch>
        </p:blipFill>
        <p:spPr>
          <a:xfrm>
            <a:off x="1680574" y="308459"/>
            <a:ext cx="2573818" cy="1004711"/>
          </a:xfrm>
          <a:prstGeom prst="rect">
            <a:avLst/>
          </a:prstGeom>
        </p:spPr>
      </p:pic>
      <p:pic>
        <p:nvPicPr>
          <p:cNvPr id="7" name="Picture 6"/>
          <p:cNvPicPr>
            <a:picLocks noChangeAspect="1"/>
          </p:cNvPicPr>
          <p:nvPr/>
        </p:nvPicPr>
        <p:blipFill>
          <a:blip r:embed="rId5"/>
          <a:stretch>
            <a:fillRect/>
          </a:stretch>
        </p:blipFill>
        <p:spPr>
          <a:xfrm>
            <a:off x="8792180" y="52769"/>
            <a:ext cx="1687285" cy="1456150"/>
          </a:xfrm>
          <a:prstGeom prst="rect">
            <a:avLst/>
          </a:prstGeom>
        </p:spPr>
      </p:pic>
      <p:sp>
        <p:nvSpPr>
          <p:cNvPr id="8" name="TextBox 7"/>
          <p:cNvSpPr txBox="1"/>
          <p:nvPr/>
        </p:nvSpPr>
        <p:spPr>
          <a:xfrm>
            <a:off x="2472344" y="1052736"/>
            <a:ext cx="2255505" cy="369332"/>
          </a:xfrm>
          <a:prstGeom prst="rect">
            <a:avLst/>
          </a:prstGeom>
          <a:noFill/>
        </p:spPr>
        <p:txBody>
          <a:bodyPr wrap="square" rtlCol="0">
            <a:spAutoFit/>
          </a:bodyPr>
          <a:lstStyle/>
          <a:p>
            <a:r>
              <a:rPr lang="en-NZ" dirty="0"/>
              <a:t>16 April 2018</a:t>
            </a:r>
          </a:p>
        </p:txBody>
      </p:sp>
    </p:spTree>
    <p:extLst>
      <p:ext uri="{BB962C8B-B14F-4D97-AF65-F5344CB8AC3E}">
        <p14:creationId xmlns:p14="http://schemas.microsoft.com/office/powerpoint/2010/main" val="62215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C00000"/>
                </a:solidFill>
              </a:rPr>
              <a:t>NZ Bill of Rights Act 1990</a:t>
            </a:r>
          </a:p>
        </p:txBody>
      </p:sp>
      <p:sp>
        <p:nvSpPr>
          <p:cNvPr id="3" name="Content Placeholder 2"/>
          <p:cNvSpPr>
            <a:spLocks noGrp="1"/>
          </p:cNvSpPr>
          <p:nvPr>
            <p:ph idx="1"/>
          </p:nvPr>
        </p:nvSpPr>
        <p:spPr>
          <a:xfrm>
            <a:off x="293615" y="1340768"/>
            <a:ext cx="11660697" cy="5257800"/>
          </a:xfrm>
        </p:spPr>
        <p:txBody>
          <a:bodyPr>
            <a:normAutofit fontScale="77500" lnSpcReduction="20000"/>
          </a:bodyPr>
          <a:lstStyle/>
          <a:p>
            <a:pPr marL="0" indent="0">
              <a:buNone/>
            </a:pPr>
            <a:r>
              <a:rPr lang="en-NZ" b="1" dirty="0"/>
              <a:t>13. Freedom of thought, conscience, and religion</a:t>
            </a:r>
          </a:p>
          <a:p>
            <a:pPr marL="0" indent="0">
              <a:buNone/>
            </a:pPr>
            <a:r>
              <a:rPr lang="en-NZ" dirty="0"/>
              <a:t>Everyone has the right to freedom of thought, conscience, religion, and belief, including the right to adopt and to hold opinions without interference.</a:t>
            </a:r>
          </a:p>
          <a:p>
            <a:pPr marL="0" indent="0">
              <a:buNone/>
            </a:pPr>
            <a:endParaRPr lang="en-NZ" b="1" dirty="0"/>
          </a:p>
          <a:p>
            <a:pPr marL="0" indent="0">
              <a:buNone/>
            </a:pPr>
            <a:r>
              <a:rPr lang="en-NZ" b="1" dirty="0">
                <a:solidFill>
                  <a:srgbClr val="C00000"/>
                </a:solidFill>
              </a:rPr>
              <a:t>14. Freedom of expression</a:t>
            </a:r>
          </a:p>
          <a:p>
            <a:pPr marL="0" indent="0">
              <a:buNone/>
            </a:pPr>
            <a:r>
              <a:rPr lang="en-NZ" dirty="0">
                <a:solidFill>
                  <a:srgbClr val="C00000"/>
                </a:solidFill>
              </a:rPr>
              <a:t>Everyone has the right to freedom of expression, including the freedom to seek, receive, and impart information and opinions of any kind in any form.</a:t>
            </a:r>
          </a:p>
          <a:p>
            <a:pPr marL="0" indent="0">
              <a:buNone/>
            </a:pPr>
            <a:endParaRPr lang="en-NZ" dirty="0"/>
          </a:p>
          <a:p>
            <a:pPr marL="0" indent="0">
              <a:buNone/>
            </a:pPr>
            <a:r>
              <a:rPr lang="en-NZ" dirty="0"/>
              <a:t>The right to </a:t>
            </a:r>
            <a:r>
              <a:rPr lang="en-NZ" b="1" dirty="0"/>
              <a:t>freedom of speech</a:t>
            </a:r>
            <a:r>
              <a:rPr lang="en-NZ" dirty="0"/>
              <a:t> is not explicitly protected by common law in </a:t>
            </a:r>
            <a:r>
              <a:rPr lang="en-NZ" b="1" dirty="0"/>
              <a:t>New Zealand</a:t>
            </a:r>
            <a:r>
              <a:rPr lang="en-NZ" dirty="0"/>
              <a:t> but is encompassed in a wide range of doctrines aimed at protecting </a:t>
            </a:r>
            <a:r>
              <a:rPr lang="en-NZ" b="1" dirty="0"/>
              <a:t>free speech</a:t>
            </a:r>
            <a:r>
              <a:rPr lang="en-NZ" dirty="0"/>
              <a:t>:</a:t>
            </a:r>
          </a:p>
          <a:p>
            <a:pPr marL="0" indent="0">
              <a:buNone/>
            </a:pPr>
            <a:endParaRPr lang="en-NZ" dirty="0"/>
          </a:p>
          <a:p>
            <a:pPr marL="0" indent="0">
              <a:buNone/>
            </a:pPr>
            <a:r>
              <a:rPr lang="en-NZ" dirty="0"/>
              <a:t>Law School Lecturer Rosemary Tobin: This is not an absolute right but framed within a context of “reasonable limitations”. </a:t>
            </a:r>
          </a:p>
          <a:p>
            <a:pPr marL="0" indent="0">
              <a:buNone/>
            </a:pPr>
            <a:endParaRPr lang="en-NZ" dirty="0"/>
          </a:p>
          <a:p>
            <a:pPr marL="0" indent="0">
              <a:buNone/>
            </a:pPr>
            <a:r>
              <a:rPr lang="en-NZ" dirty="0"/>
              <a:t>(</a:t>
            </a:r>
            <a:r>
              <a:rPr lang="en-NZ" dirty="0">
                <a:solidFill>
                  <a:srgbClr val="C00000"/>
                </a:solidFill>
              </a:rPr>
              <a:t>Common sense </a:t>
            </a:r>
            <a:r>
              <a:rPr lang="en-NZ" dirty="0"/>
              <a:t>judged from the perspective of the ‘man on the Clapham omnibus’</a:t>
            </a:r>
          </a:p>
          <a:p>
            <a:pPr marL="0" indent="0">
              <a:buNone/>
            </a:pPr>
            <a:r>
              <a:rPr lang="en-NZ" dirty="0" err="1"/>
              <a:t>Ie</a:t>
            </a:r>
            <a:r>
              <a:rPr lang="en-NZ" dirty="0"/>
              <a:t>. an ordinary and reasonable person as defined within British common law)</a:t>
            </a:r>
          </a:p>
          <a:p>
            <a:pPr marL="0" indent="0">
              <a:buNone/>
            </a:pPr>
            <a:endParaRPr lang="en-NZ" b="1" dirty="0"/>
          </a:p>
          <a:p>
            <a:endParaRPr lang="en-NZ" dirty="0"/>
          </a:p>
        </p:txBody>
      </p:sp>
    </p:spTree>
    <p:extLst>
      <p:ext uri="{BB962C8B-B14F-4D97-AF65-F5344CB8AC3E}">
        <p14:creationId xmlns:p14="http://schemas.microsoft.com/office/powerpoint/2010/main" val="13535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C00000"/>
                </a:solidFill>
              </a:rPr>
              <a:t>Human Rights Act 1993</a:t>
            </a:r>
          </a:p>
        </p:txBody>
      </p:sp>
      <p:sp>
        <p:nvSpPr>
          <p:cNvPr id="3" name="Content Placeholder 2"/>
          <p:cNvSpPr>
            <a:spLocks noGrp="1"/>
          </p:cNvSpPr>
          <p:nvPr>
            <p:ph idx="1"/>
          </p:nvPr>
        </p:nvSpPr>
        <p:spPr>
          <a:xfrm>
            <a:off x="394283" y="1600200"/>
            <a:ext cx="11467750" cy="5069160"/>
          </a:xfrm>
        </p:spPr>
        <p:txBody>
          <a:bodyPr>
            <a:normAutofit fontScale="62500" lnSpcReduction="20000"/>
          </a:bodyPr>
          <a:lstStyle/>
          <a:p>
            <a:pPr marL="0" indent="0">
              <a:buNone/>
            </a:pPr>
            <a:r>
              <a:rPr lang="en-NZ" b="1" dirty="0"/>
              <a:t>61 Racial disharmony</a:t>
            </a:r>
          </a:p>
          <a:p>
            <a:pPr marL="0" indent="0">
              <a:buNone/>
            </a:pPr>
            <a:r>
              <a:rPr lang="en-NZ" dirty="0"/>
              <a:t>(1) </a:t>
            </a:r>
          </a:p>
          <a:p>
            <a:pPr marL="0" indent="0">
              <a:buNone/>
            </a:pPr>
            <a:r>
              <a:rPr lang="en-NZ" dirty="0"/>
              <a:t>It shall be unlawful for any person—</a:t>
            </a:r>
          </a:p>
          <a:p>
            <a:pPr marL="0" indent="0">
              <a:buNone/>
            </a:pPr>
            <a:r>
              <a:rPr lang="en-NZ" b="1" dirty="0"/>
              <a:t>(a) </a:t>
            </a:r>
          </a:p>
          <a:p>
            <a:pPr marL="0" indent="0">
              <a:buNone/>
            </a:pPr>
            <a:r>
              <a:rPr lang="en-NZ" dirty="0"/>
              <a:t>to publish or distribute written matter which is threatening, abusive, or insulting, or to broadcast by means of radio or television or other electronic communication words which are threatening, abusive, or insulting; or</a:t>
            </a:r>
          </a:p>
          <a:p>
            <a:pPr marL="0" indent="0">
              <a:buNone/>
            </a:pPr>
            <a:r>
              <a:rPr lang="en-NZ" b="1" dirty="0"/>
              <a:t>(b) </a:t>
            </a:r>
          </a:p>
          <a:p>
            <a:pPr marL="0" indent="0">
              <a:buNone/>
            </a:pPr>
            <a:r>
              <a:rPr lang="en-NZ" dirty="0"/>
              <a:t>to use in any public place as defined in </a:t>
            </a:r>
            <a:r>
              <a:rPr lang="en-NZ" dirty="0">
                <a:hlinkClick r:id="rId2"/>
              </a:rPr>
              <a:t>section 2(1)</a:t>
            </a:r>
            <a:r>
              <a:rPr lang="en-NZ" dirty="0"/>
              <a:t> of the Summary Offences Act 1981, or within the hearing of persons in any such public place, or at any meeting to which the public are invited or have access, words which are threatening, abusive, or insulting; or</a:t>
            </a:r>
          </a:p>
          <a:p>
            <a:pPr marL="0" indent="0">
              <a:buNone/>
            </a:pPr>
            <a:r>
              <a:rPr lang="en-NZ" b="1" dirty="0"/>
              <a:t>(c) </a:t>
            </a:r>
          </a:p>
          <a:p>
            <a:pPr marL="0" indent="0">
              <a:buNone/>
            </a:pPr>
            <a:r>
              <a:rPr lang="en-NZ" dirty="0"/>
              <a:t>to use in any place words which are threatening, abusive, or insulting if the person using the words knew or ought to have known that the words were reasonably likely to be published in a newspaper, magazine, or periodical or broadcast by means of radio or television,—</a:t>
            </a:r>
          </a:p>
          <a:p>
            <a:pPr marL="0" indent="0">
              <a:buNone/>
            </a:pPr>
            <a:r>
              <a:rPr lang="en-NZ" dirty="0"/>
              <a:t>being matter or words likely to excite hostility against or bring into contempt any group of persons in or who may be coming to New Zealand on the ground of the colour, race, or ethnic or national origins of that group of persons.</a:t>
            </a:r>
          </a:p>
          <a:p>
            <a:endParaRPr lang="en-NZ" dirty="0"/>
          </a:p>
        </p:txBody>
      </p:sp>
    </p:spTree>
    <p:extLst>
      <p:ext uri="{BB962C8B-B14F-4D97-AF65-F5344CB8AC3E}">
        <p14:creationId xmlns:p14="http://schemas.microsoft.com/office/powerpoint/2010/main" val="2931997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C00000"/>
                </a:solidFill>
              </a:rPr>
              <a:t>Gavin Ellis</a:t>
            </a:r>
          </a:p>
        </p:txBody>
      </p:sp>
      <p:sp>
        <p:nvSpPr>
          <p:cNvPr id="3" name="Content Placeholder 2"/>
          <p:cNvSpPr>
            <a:spLocks noGrp="1"/>
          </p:cNvSpPr>
          <p:nvPr>
            <p:ph idx="1"/>
          </p:nvPr>
        </p:nvSpPr>
        <p:spPr>
          <a:xfrm>
            <a:off x="159391" y="1600200"/>
            <a:ext cx="11828477" cy="5141168"/>
          </a:xfrm>
        </p:spPr>
        <p:txBody>
          <a:bodyPr>
            <a:normAutofit/>
          </a:bodyPr>
          <a:lstStyle/>
          <a:p>
            <a:pPr marL="0" indent="0">
              <a:buNone/>
            </a:pPr>
            <a:r>
              <a:rPr lang="en-NZ" sz="1800" b="1" dirty="0"/>
              <a:t>People can still express themselves in ways that advance views within the bounds of society's acceptance.</a:t>
            </a:r>
            <a:endParaRPr lang="en-NZ" sz="1800" dirty="0"/>
          </a:p>
          <a:p>
            <a:pPr marL="0" indent="0">
              <a:buNone/>
            </a:pPr>
            <a:r>
              <a:rPr lang="en-NZ" sz="1800" dirty="0"/>
              <a:t>There's no such thing as free speech, and it's a good thing too. (Stanley Fish) </a:t>
            </a:r>
          </a:p>
          <a:p>
            <a:pPr marL="0" indent="0">
              <a:buNone/>
            </a:pPr>
            <a:r>
              <a:rPr lang="en-NZ" sz="1800" dirty="0"/>
              <a:t>[Fish argued] speech cannot be free because it is never free of consequences and responsibilities.</a:t>
            </a:r>
          </a:p>
          <a:p>
            <a:pPr marL="0" indent="0">
              <a:buNone/>
            </a:pPr>
            <a:r>
              <a:rPr lang="en-NZ" sz="1800" dirty="0"/>
              <a:t> </a:t>
            </a:r>
          </a:p>
          <a:p>
            <a:pPr marL="0" indent="0">
              <a:buNone/>
            </a:pPr>
            <a:r>
              <a:rPr lang="en-NZ" sz="1800" dirty="0"/>
              <a:t>That may be bad news for Wallabies player Israel </a:t>
            </a:r>
            <a:r>
              <a:rPr lang="en-NZ" sz="1800" dirty="0" err="1"/>
              <a:t>Folau</a:t>
            </a:r>
            <a:r>
              <a:rPr lang="en-NZ" sz="1800" dirty="0"/>
              <a:t> who responded to a fan's Instagram message asking about God's plan for gay people with "Hell ... unless they repent their sins and turn to God".</a:t>
            </a:r>
          </a:p>
          <a:p>
            <a:pPr marL="0" indent="0">
              <a:buNone/>
            </a:pPr>
            <a:endParaRPr lang="en-NZ" sz="1600" dirty="0"/>
          </a:p>
          <a:p>
            <a:pPr marL="0" indent="0">
              <a:buNone/>
            </a:pPr>
            <a:r>
              <a:rPr lang="en-NZ" sz="1600" dirty="0" err="1"/>
              <a:t>Folau</a:t>
            </a:r>
            <a:r>
              <a:rPr lang="en-NZ" sz="1600" dirty="0"/>
              <a:t> is a role model and his statement could add fuel to homophobia and have profound effects on teenagers still searching for their sexual identity.</a:t>
            </a:r>
            <a:endParaRPr lang="en-NZ" sz="1600" dirty="0">
              <a:hlinkClick r:id="rId2"/>
            </a:endParaRPr>
          </a:p>
          <a:p>
            <a:pPr marL="0" indent="0">
              <a:buNone/>
            </a:pPr>
            <a:endParaRPr lang="en-NZ" sz="1600" dirty="0"/>
          </a:p>
          <a:p>
            <a:pPr marL="0" indent="0">
              <a:buNone/>
            </a:pPr>
            <a:r>
              <a:rPr lang="en-NZ" sz="1600" dirty="0"/>
              <a:t>[</a:t>
            </a:r>
            <a:r>
              <a:rPr lang="en-NZ" sz="1600" dirty="0" err="1"/>
              <a:t>Folau</a:t>
            </a:r>
            <a:r>
              <a:rPr lang="en-NZ" sz="1600" dirty="0"/>
              <a:t>] could have publicly voiced those opinions in a manner that did not cross the line between acceptable and unacceptable speech. </a:t>
            </a:r>
          </a:p>
          <a:p>
            <a:pPr marL="0" indent="0">
              <a:buNone/>
            </a:pPr>
            <a:endParaRPr lang="en-NZ" sz="1600" dirty="0"/>
          </a:p>
          <a:p>
            <a:pPr marL="0" indent="0">
              <a:buNone/>
            </a:pPr>
            <a:r>
              <a:rPr lang="en-NZ" sz="1600" dirty="0" err="1"/>
              <a:t>Folau's</a:t>
            </a:r>
            <a:r>
              <a:rPr lang="en-NZ" sz="1600" dirty="0"/>
              <a:t> religious belief in truth "revealed" by God is not the same thing as secular knowledge.</a:t>
            </a:r>
            <a:endParaRPr lang="en-NZ" sz="1600" dirty="0">
              <a:hlinkClick r:id="rId2"/>
            </a:endParaRPr>
          </a:p>
          <a:p>
            <a:pPr marL="0" indent="0">
              <a:buNone/>
            </a:pPr>
            <a:endParaRPr lang="en-NZ" sz="1600" dirty="0">
              <a:hlinkClick r:id="rId2"/>
            </a:endParaRPr>
          </a:p>
          <a:p>
            <a:pPr marL="0" indent="0">
              <a:buNone/>
            </a:pPr>
            <a:r>
              <a:rPr lang="en-NZ" sz="1600" dirty="0">
                <a:hlinkClick r:id="rId2"/>
              </a:rPr>
              <a:t>https://www.nzherald.co.nz/nz/news/article.cfm?c_id=1&amp;objectid=12041867</a:t>
            </a:r>
            <a:endParaRPr lang="en-NZ" sz="1600" dirty="0"/>
          </a:p>
          <a:p>
            <a:pPr marL="0" indent="0">
              <a:buNone/>
            </a:pPr>
            <a:endParaRPr lang="en-NZ" dirty="0"/>
          </a:p>
        </p:txBody>
      </p:sp>
      <p:pic>
        <p:nvPicPr>
          <p:cNvPr id="4" name="Picture 3"/>
          <p:cNvPicPr>
            <a:picLocks noChangeAspect="1"/>
          </p:cNvPicPr>
          <p:nvPr/>
        </p:nvPicPr>
        <p:blipFill>
          <a:blip r:embed="rId3"/>
          <a:stretch>
            <a:fillRect/>
          </a:stretch>
        </p:blipFill>
        <p:spPr>
          <a:xfrm>
            <a:off x="4806761" y="116632"/>
            <a:ext cx="5934075" cy="1219200"/>
          </a:xfrm>
          <a:prstGeom prst="rect">
            <a:avLst/>
          </a:prstGeom>
        </p:spPr>
      </p:pic>
    </p:spTree>
    <p:extLst>
      <p:ext uri="{BB962C8B-B14F-4D97-AF65-F5344CB8AC3E}">
        <p14:creationId xmlns:p14="http://schemas.microsoft.com/office/powerpoint/2010/main" val="127793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C00000"/>
                </a:solidFill>
              </a:rPr>
              <a:t>Moana Jackson</a:t>
            </a:r>
            <a:br>
              <a:rPr lang="en-NZ" dirty="0">
                <a:solidFill>
                  <a:srgbClr val="C00000"/>
                </a:solidFill>
              </a:rPr>
            </a:br>
            <a:r>
              <a:rPr lang="en-NZ" dirty="0">
                <a:solidFill>
                  <a:srgbClr val="C00000"/>
                </a:solidFill>
              </a:rPr>
              <a:t>E-</a:t>
            </a:r>
            <a:r>
              <a:rPr lang="en-NZ" dirty="0" err="1">
                <a:solidFill>
                  <a:srgbClr val="C00000"/>
                </a:solidFill>
              </a:rPr>
              <a:t>Tangata</a:t>
            </a:r>
            <a:endParaRPr lang="en-NZ" dirty="0">
              <a:solidFill>
                <a:srgbClr val="C00000"/>
              </a:solidFill>
            </a:endParaRPr>
          </a:p>
        </p:txBody>
      </p:sp>
      <p:sp>
        <p:nvSpPr>
          <p:cNvPr id="3" name="Content Placeholder 2"/>
          <p:cNvSpPr>
            <a:spLocks noGrp="1"/>
          </p:cNvSpPr>
          <p:nvPr>
            <p:ph idx="1"/>
          </p:nvPr>
        </p:nvSpPr>
        <p:spPr>
          <a:xfrm>
            <a:off x="251669" y="1600200"/>
            <a:ext cx="11778143" cy="5141168"/>
          </a:xfrm>
        </p:spPr>
        <p:txBody>
          <a:bodyPr>
            <a:normAutofit fontScale="70000" lnSpcReduction="20000"/>
          </a:bodyPr>
          <a:lstStyle/>
          <a:p>
            <a:pPr marL="0" indent="0">
              <a:buNone/>
            </a:pPr>
            <a:endParaRPr lang="en-NZ" dirty="0"/>
          </a:p>
          <a:p>
            <a:pPr marL="0" indent="0">
              <a:buNone/>
            </a:pPr>
            <a:r>
              <a:rPr lang="en-NZ" dirty="0"/>
              <a:t>In the last few weeks, prejudice seems to have crept out of the dark corners of society again.</a:t>
            </a:r>
          </a:p>
          <a:p>
            <a:pPr marL="0" indent="0">
              <a:buNone/>
            </a:pPr>
            <a:endParaRPr lang="en-NZ" dirty="0"/>
          </a:p>
          <a:p>
            <a:pPr marL="0" indent="0">
              <a:buNone/>
            </a:pPr>
            <a:r>
              <a:rPr lang="en-NZ" dirty="0"/>
              <a:t>Two recent and well-publicised instances have shown the many forms that intolerance and bigotry can take — as well as illustrating the ways in which, even the framing of the debate, can be constrained by history and untested assumptions.</a:t>
            </a:r>
          </a:p>
          <a:p>
            <a:pPr marL="0" indent="0">
              <a:buNone/>
            </a:pPr>
            <a:endParaRPr lang="en-NZ" dirty="0"/>
          </a:p>
          <a:p>
            <a:pPr marL="0" indent="0">
              <a:buNone/>
            </a:pPr>
            <a:r>
              <a:rPr lang="en-NZ" dirty="0"/>
              <a:t>In the first instance, another </a:t>
            </a:r>
            <a:r>
              <a:rPr lang="en-NZ" dirty="0" err="1"/>
              <a:t>Pākehā</a:t>
            </a:r>
            <a:r>
              <a:rPr lang="en-NZ" dirty="0"/>
              <a:t> man has voiced the usual tired and racist rants against Māori, with little variation on the old colonising view of our basic inferiority.</a:t>
            </a:r>
          </a:p>
          <a:p>
            <a:pPr marL="0" indent="0">
              <a:buNone/>
            </a:pPr>
            <a:endParaRPr lang="en-NZ" dirty="0"/>
          </a:p>
          <a:p>
            <a:pPr marL="0" indent="0">
              <a:buNone/>
            </a:pPr>
            <a:r>
              <a:rPr lang="en-NZ" dirty="0"/>
              <a:t>In the second case, the noted rugby player Israel </a:t>
            </a:r>
            <a:r>
              <a:rPr lang="en-NZ" dirty="0" err="1"/>
              <a:t>Folau</a:t>
            </a:r>
            <a:r>
              <a:rPr lang="en-NZ" dirty="0"/>
              <a:t> reached into the same colonising-sourced rhetoric, and condemned gay people to some mysterious place called “hell”.</a:t>
            </a:r>
          </a:p>
          <a:p>
            <a:pPr marL="0" indent="0">
              <a:buNone/>
            </a:pPr>
            <a:r>
              <a:rPr lang="en-NZ" dirty="0"/>
              <a:t>…</a:t>
            </a:r>
          </a:p>
          <a:p>
            <a:pPr marL="0" indent="0">
              <a:buNone/>
            </a:pPr>
            <a:r>
              <a:rPr lang="en-NZ" dirty="0"/>
              <a:t>The condemnation of LGBT people was ..quickly denounced by many people, and, perhaps surprisingly to some, by two All Black halfbacks. TJ </a:t>
            </a:r>
            <a:r>
              <a:rPr lang="en-NZ" dirty="0" err="1"/>
              <a:t>Perenara’s</a:t>
            </a:r>
            <a:r>
              <a:rPr lang="en-NZ" dirty="0"/>
              <a:t> rebuke, in particular, has been rightly praised — and his comment, that “Polynesia has been sexually diverse since forever”, was a timely reminder of a cultural and historical truth that is still too often denied in a Once-Were-Missionary type redefining of ancient Pacific realities.</a:t>
            </a:r>
          </a:p>
          <a:p>
            <a:pPr marL="0" indent="0">
              <a:buNone/>
            </a:pPr>
            <a:endParaRPr lang="en-NZ" dirty="0"/>
          </a:p>
        </p:txBody>
      </p:sp>
      <p:pic>
        <p:nvPicPr>
          <p:cNvPr id="4" name="Picture 3"/>
          <p:cNvPicPr>
            <a:picLocks noChangeAspect="1"/>
          </p:cNvPicPr>
          <p:nvPr/>
        </p:nvPicPr>
        <p:blipFill>
          <a:blip r:embed="rId2"/>
          <a:stretch>
            <a:fillRect/>
          </a:stretch>
        </p:blipFill>
        <p:spPr>
          <a:xfrm>
            <a:off x="6323856" y="14930"/>
            <a:ext cx="5868144" cy="1483287"/>
          </a:xfrm>
          <a:prstGeom prst="rect">
            <a:avLst/>
          </a:prstGeom>
        </p:spPr>
      </p:pic>
      <p:pic>
        <p:nvPicPr>
          <p:cNvPr id="5" name="Picture 4"/>
          <p:cNvPicPr>
            <a:picLocks noChangeAspect="1"/>
          </p:cNvPicPr>
          <p:nvPr/>
        </p:nvPicPr>
        <p:blipFill>
          <a:blip r:embed="rId3"/>
          <a:stretch>
            <a:fillRect/>
          </a:stretch>
        </p:blipFill>
        <p:spPr>
          <a:xfrm>
            <a:off x="4463082" y="190207"/>
            <a:ext cx="1798356" cy="1132731"/>
          </a:xfrm>
          <a:prstGeom prst="rect">
            <a:avLst/>
          </a:prstGeom>
        </p:spPr>
      </p:pic>
    </p:spTree>
    <p:extLst>
      <p:ext uri="{BB962C8B-B14F-4D97-AF65-F5344CB8AC3E}">
        <p14:creationId xmlns:p14="http://schemas.microsoft.com/office/powerpoint/2010/main" val="1035812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Content Placeholder 3"/>
          <p:cNvPicPr>
            <a:picLocks noGrp="1" noChangeAspect="1"/>
          </p:cNvPicPr>
          <p:nvPr>
            <p:ph idx="1"/>
          </p:nvPr>
        </p:nvPicPr>
        <p:blipFill>
          <a:blip r:embed="rId2"/>
          <a:stretch>
            <a:fillRect/>
          </a:stretch>
        </p:blipFill>
        <p:spPr>
          <a:xfrm>
            <a:off x="5663893" y="-23553"/>
            <a:ext cx="5434211" cy="1791309"/>
          </a:xfrm>
          <a:prstGeom prst="rect">
            <a:avLst/>
          </a:prstGeom>
        </p:spPr>
      </p:pic>
      <p:sp>
        <p:nvSpPr>
          <p:cNvPr id="5" name="Rectangle 4"/>
          <p:cNvSpPr/>
          <p:nvPr/>
        </p:nvSpPr>
        <p:spPr>
          <a:xfrm>
            <a:off x="125835" y="1844824"/>
            <a:ext cx="11937533" cy="4801314"/>
          </a:xfrm>
          <a:prstGeom prst="rect">
            <a:avLst/>
          </a:prstGeom>
        </p:spPr>
        <p:txBody>
          <a:bodyPr wrap="square">
            <a:spAutoFit/>
          </a:bodyPr>
          <a:lstStyle/>
          <a:p>
            <a:r>
              <a:rPr lang="en-NZ" dirty="0"/>
              <a:t>Israel </a:t>
            </a:r>
            <a:r>
              <a:rPr lang="en-NZ" dirty="0" err="1"/>
              <a:t>Folau</a:t>
            </a:r>
            <a:r>
              <a:rPr lang="en-NZ" dirty="0"/>
              <a:t> has opened the door, so here's our chance.</a:t>
            </a:r>
          </a:p>
          <a:p>
            <a:r>
              <a:rPr lang="en-NZ" dirty="0"/>
              <a:t>Get religion out of sport, in areas where the people who run sport do have a right to exert control.</a:t>
            </a:r>
          </a:p>
          <a:p>
            <a:r>
              <a:rPr lang="en-NZ" dirty="0"/>
              <a:t>I'm talking about banning all those hand signals by players to the heavens, along with the religious insignia on armbands and "thanks to God" references during post-match interviews.</a:t>
            </a:r>
          </a:p>
          <a:p>
            <a:r>
              <a:rPr lang="en-NZ" dirty="0"/>
              <a:t>I don't really care if </a:t>
            </a:r>
            <a:r>
              <a:rPr lang="en-NZ" dirty="0" err="1"/>
              <a:t>Folau's</a:t>
            </a:r>
            <a:r>
              <a:rPr lang="en-NZ" dirty="0"/>
              <a:t> homophobic raving occurs away from official rugby duties. Free speech is free speech and the </a:t>
            </a:r>
            <a:r>
              <a:rPr lang="en-NZ" dirty="0" err="1"/>
              <a:t>Folau</a:t>
            </a:r>
            <a:r>
              <a:rPr lang="en-NZ" dirty="0"/>
              <a:t> family is on a roll.</a:t>
            </a:r>
          </a:p>
          <a:p>
            <a:endParaRPr lang="en-NZ" dirty="0"/>
          </a:p>
          <a:p>
            <a:r>
              <a:rPr lang="en-NZ" dirty="0"/>
              <a:t>His wife, Silver Ferns netball star Maria </a:t>
            </a:r>
            <a:r>
              <a:rPr lang="en-NZ" dirty="0" err="1"/>
              <a:t>Folau</a:t>
            </a:r>
            <a:r>
              <a:rPr lang="en-NZ" dirty="0"/>
              <a:t>, is standing with God and by her man and his views. They are no doubt mightily relieved to be enjoying such a healthy and inspirational non-same sex marriage.</a:t>
            </a:r>
          </a:p>
          <a:p>
            <a:endParaRPr lang="en-NZ" dirty="0"/>
          </a:p>
          <a:p>
            <a:r>
              <a:rPr lang="en-NZ" dirty="0"/>
              <a:t>For my money, it's not hate speech from </a:t>
            </a:r>
            <a:r>
              <a:rPr lang="en-NZ" dirty="0" err="1"/>
              <a:t>Folau</a:t>
            </a:r>
            <a:r>
              <a:rPr lang="en-NZ" dirty="0"/>
              <a:t>. It's just silly, pathetic, foolish and embarrassing speech. Telling homosexuals to "repent their sins and turn to God" speaks for itself intelligence wise. I feel sorry for the bloke, that his world is so limited. What a sad way to live.</a:t>
            </a:r>
          </a:p>
          <a:p>
            <a:r>
              <a:rPr lang="en-NZ" dirty="0"/>
              <a:t>But if a gay person wants to come out and claim that heterosexuals should all burn in hell, I'd have a good old laugh at that as well. These aren't dangerous people. They are silly people…</a:t>
            </a:r>
          </a:p>
          <a:p>
            <a:endParaRPr lang="en-NZ" dirty="0"/>
          </a:p>
          <a:p>
            <a:endParaRPr lang="en-NZ" dirty="0"/>
          </a:p>
        </p:txBody>
      </p:sp>
      <p:pic>
        <p:nvPicPr>
          <p:cNvPr id="6" name="Picture 5"/>
          <p:cNvPicPr>
            <a:picLocks noChangeAspect="1"/>
          </p:cNvPicPr>
          <p:nvPr/>
        </p:nvPicPr>
        <p:blipFill>
          <a:blip r:embed="rId3"/>
          <a:stretch>
            <a:fillRect/>
          </a:stretch>
        </p:blipFill>
        <p:spPr>
          <a:xfrm>
            <a:off x="1295366" y="365125"/>
            <a:ext cx="3350974" cy="1035050"/>
          </a:xfrm>
          <a:prstGeom prst="rect">
            <a:avLst/>
          </a:prstGeom>
        </p:spPr>
      </p:pic>
    </p:spTree>
    <p:extLst>
      <p:ext uri="{BB962C8B-B14F-4D97-AF65-F5344CB8AC3E}">
        <p14:creationId xmlns:p14="http://schemas.microsoft.com/office/powerpoint/2010/main" val="12082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C00000"/>
                </a:solidFill>
              </a:rPr>
              <a:t>The Press Conference</a:t>
            </a:r>
            <a:br>
              <a:rPr lang="en-NZ" dirty="0">
                <a:solidFill>
                  <a:srgbClr val="C00000"/>
                </a:solidFill>
              </a:rPr>
            </a:br>
            <a:r>
              <a:rPr lang="en-NZ" dirty="0">
                <a:solidFill>
                  <a:srgbClr val="C00000"/>
                </a:solidFill>
              </a:rPr>
              <a:t>4 April 2018</a:t>
            </a:r>
          </a:p>
        </p:txBody>
      </p:sp>
      <p:sp>
        <p:nvSpPr>
          <p:cNvPr id="5" name="Rectangle 4"/>
          <p:cNvSpPr/>
          <p:nvPr/>
        </p:nvSpPr>
        <p:spPr>
          <a:xfrm>
            <a:off x="1540794" y="1844825"/>
            <a:ext cx="9019703" cy="646331"/>
          </a:xfrm>
          <a:prstGeom prst="rect">
            <a:avLst/>
          </a:prstGeom>
        </p:spPr>
        <p:txBody>
          <a:bodyPr wrap="square">
            <a:spAutoFit/>
          </a:bodyPr>
          <a:lstStyle/>
          <a:p>
            <a:endParaRPr lang="en-NZ" dirty="0"/>
          </a:p>
          <a:p>
            <a:endParaRPr lang="en-NZ" dirty="0"/>
          </a:p>
        </p:txBody>
      </p:sp>
      <p:sp>
        <p:nvSpPr>
          <p:cNvPr id="3" name="Content Placeholder 2"/>
          <p:cNvSpPr>
            <a:spLocks noGrp="1"/>
          </p:cNvSpPr>
          <p:nvPr>
            <p:ph idx="1"/>
          </p:nvPr>
        </p:nvSpPr>
        <p:spPr>
          <a:xfrm>
            <a:off x="2006162" y="5374958"/>
            <a:ext cx="8229600" cy="4678779"/>
          </a:xfrm>
        </p:spPr>
        <p:txBody>
          <a:bodyPr/>
          <a:lstStyle/>
          <a:p>
            <a:pPr marL="0" indent="0">
              <a:buNone/>
            </a:pPr>
            <a:r>
              <a:rPr lang="en-NZ" sz="1800"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2"/>
              </a:rPr>
              <a:t>http://www.abc.net.au/news/2018-04-10/israel-folau-is-a-strong-role-model-says-rugby-australia/9636768</a:t>
            </a:r>
            <a:endParaRPr lang="en-NZ" sz="18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886850" y="1769514"/>
            <a:ext cx="5924916" cy="3318971"/>
          </a:xfrm>
          <a:prstGeom prst="rect">
            <a:avLst/>
          </a:prstGeom>
        </p:spPr>
      </p:pic>
    </p:spTree>
    <p:extLst>
      <p:ext uri="{BB962C8B-B14F-4D97-AF65-F5344CB8AC3E}">
        <p14:creationId xmlns:p14="http://schemas.microsoft.com/office/powerpoint/2010/main" val="3470784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8128" y="989856"/>
            <a:ext cx="3269120" cy="1143000"/>
          </a:xfrm>
        </p:spPr>
        <p:txBody>
          <a:bodyPr>
            <a:noAutofit/>
          </a:bodyPr>
          <a:lstStyle/>
          <a:p>
            <a:r>
              <a:rPr lang="en-NZ" sz="2400" dirty="0"/>
              <a:t>Israel </a:t>
            </a:r>
            <a:r>
              <a:rPr lang="en-NZ" sz="2400" dirty="0" err="1"/>
              <a:t>Folau</a:t>
            </a:r>
            <a:br>
              <a:rPr lang="en-NZ" sz="2400" dirty="0"/>
            </a:br>
            <a:r>
              <a:rPr lang="en-NZ" sz="2400" dirty="0"/>
              <a:t>Instagram post</a:t>
            </a:r>
            <a:br>
              <a:rPr lang="en-NZ" sz="2400" dirty="0"/>
            </a:br>
            <a:r>
              <a:rPr lang="en-NZ" sz="2400" dirty="0"/>
              <a:t>10 April 2019</a:t>
            </a:r>
            <a:br>
              <a:rPr lang="en-NZ" sz="2400" dirty="0"/>
            </a:br>
            <a:r>
              <a:rPr lang="en-NZ" sz="2400" dirty="0"/>
              <a:t>313,000</a:t>
            </a:r>
            <a:br>
              <a:rPr lang="en-NZ" sz="2400" dirty="0"/>
            </a:br>
            <a:r>
              <a:rPr lang="en-NZ" sz="2400" dirty="0"/>
              <a:t>Instagram followers</a:t>
            </a:r>
          </a:p>
        </p:txBody>
      </p:sp>
      <p:sp>
        <p:nvSpPr>
          <p:cNvPr id="3" name="Content Placeholder 2"/>
          <p:cNvSpPr>
            <a:spLocks noGrp="1"/>
          </p:cNvSpPr>
          <p:nvPr>
            <p:ph idx="1"/>
          </p:nvPr>
        </p:nvSpPr>
        <p:spPr/>
        <p:txBody>
          <a:bodyPr/>
          <a:lstStyle/>
          <a:p>
            <a:endParaRPr lang="en-NZ" dirty="0"/>
          </a:p>
        </p:txBody>
      </p:sp>
      <p:pic>
        <p:nvPicPr>
          <p:cNvPr id="4" name="Picture 3"/>
          <p:cNvPicPr>
            <a:picLocks noChangeAspect="1"/>
          </p:cNvPicPr>
          <p:nvPr/>
        </p:nvPicPr>
        <p:blipFill>
          <a:blip r:embed="rId2"/>
          <a:stretch>
            <a:fillRect/>
          </a:stretch>
        </p:blipFill>
        <p:spPr>
          <a:xfrm>
            <a:off x="214732" y="91952"/>
            <a:ext cx="5666909" cy="4081807"/>
          </a:xfrm>
          <a:prstGeom prst="rect">
            <a:avLst/>
          </a:prstGeom>
        </p:spPr>
      </p:pic>
      <p:pic>
        <p:nvPicPr>
          <p:cNvPr id="5" name="Picture 4"/>
          <p:cNvPicPr>
            <a:picLocks noChangeAspect="1"/>
          </p:cNvPicPr>
          <p:nvPr/>
        </p:nvPicPr>
        <p:blipFill>
          <a:blip r:embed="rId3"/>
          <a:stretch>
            <a:fillRect/>
          </a:stretch>
        </p:blipFill>
        <p:spPr>
          <a:xfrm>
            <a:off x="6505109" y="2558343"/>
            <a:ext cx="4914150" cy="4186406"/>
          </a:xfrm>
          <a:prstGeom prst="rect">
            <a:avLst/>
          </a:prstGeom>
        </p:spPr>
      </p:pic>
      <p:pic>
        <p:nvPicPr>
          <p:cNvPr id="6" name="Picture 5"/>
          <p:cNvPicPr>
            <a:picLocks noChangeAspect="1"/>
          </p:cNvPicPr>
          <p:nvPr/>
        </p:nvPicPr>
        <p:blipFill>
          <a:blip r:embed="rId4"/>
          <a:stretch>
            <a:fillRect/>
          </a:stretch>
        </p:blipFill>
        <p:spPr>
          <a:xfrm>
            <a:off x="1590584" y="4209981"/>
            <a:ext cx="3786960" cy="2708473"/>
          </a:xfrm>
          <a:prstGeom prst="rect">
            <a:avLst/>
          </a:prstGeom>
        </p:spPr>
      </p:pic>
    </p:spTree>
    <p:extLst>
      <p:ext uri="{BB962C8B-B14F-4D97-AF65-F5344CB8AC3E}">
        <p14:creationId xmlns:p14="http://schemas.microsoft.com/office/powerpoint/2010/main" val="719872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45AEF-41B4-4A96-AF86-3C4CCA83CFBD}"/>
              </a:ext>
            </a:extLst>
          </p:cNvPr>
          <p:cNvPicPr>
            <a:picLocks noChangeAspect="1"/>
          </p:cNvPicPr>
          <p:nvPr/>
        </p:nvPicPr>
        <p:blipFill>
          <a:blip r:embed="rId2"/>
          <a:stretch>
            <a:fillRect/>
          </a:stretch>
        </p:blipFill>
        <p:spPr>
          <a:xfrm>
            <a:off x="1268964" y="260289"/>
            <a:ext cx="4096325" cy="6226414"/>
          </a:xfrm>
          <a:prstGeom prst="rect">
            <a:avLst/>
          </a:prstGeom>
        </p:spPr>
      </p:pic>
      <p:pic>
        <p:nvPicPr>
          <p:cNvPr id="5" name="Picture 4">
            <a:extLst>
              <a:ext uri="{FF2B5EF4-FFF2-40B4-BE49-F238E27FC236}">
                <a16:creationId xmlns:a16="http://schemas.microsoft.com/office/drawing/2014/main" id="{97582756-CF1C-4B98-A744-7AD8873AF0A2}"/>
              </a:ext>
            </a:extLst>
          </p:cNvPr>
          <p:cNvPicPr>
            <a:picLocks noChangeAspect="1"/>
          </p:cNvPicPr>
          <p:nvPr/>
        </p:nvPicPr>
        <p:blipFill>
          <a:blip r:embed="rId3"/>
          <a:stretch>
            <a:fillRect/>
          </a:stretch>
        </p:blipFill>
        <p:spPr>
          <a:xfrm>
            <a:off x="6594053" y="440488"/>
            <a:ext cx="3799675" cy="5866015"/>
          </a:xfrm>
          <a:prstGeom prst="rect">
            <a:avLst/>
          </a:prstGeom>
        </p:spPr>
      </p:pic>
    </p:spTree>
    <p:extLst>
      <p:ext uri="{BB962C8B-B14F-4D97-AF65-F5344CB8AC3E}">
        <p14:creationId xmlns:p14="http://schemas.microsoft.com/office/powerpoint/2010/main" val="38120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NZ" dirty="0"/>
          </a:p>
        </p:txBody>
      </p:sp>
      <p:pic>
        <p:nvPicPr>
          <p:cNvPr id="4" name="Picture 3"/>
          <p:cNvPicPr>
            <a:picLocks noChangeAspect="1"/>
          </p:cNvPicPr>
          <p:nvPr/>
        </p:nvPicPr>
        <p:blipFill>
          <a:blip r:embed="rId2"/>
          <a:stretch>
            <a:fillRect/>
          </a:stretch>
        </p:blipFill>
        <p:spPr>
          <a:xfrm>
            <a:off x="8091418" y="192397"/>
            <a:ext cx="2717771" cy="3837823"/>
          </a:xfrm>
          <a:prstGeom prst="rect">
            <a:avLst/>
          </a:prstGeom>
        </p:spPr>
      </p:pic>
      <p:pic>
        <p:nvPicPr>
          <p:cNvPr id="5" name="Picture 4"/>
          <p:cNvPicPr>
            <a:picLocks noChangeAspect="1"/>
          </p:cNvPicPr>
          <p:nvPr/>
        </p:nvPicPr>
        <p:blipFill>
          <a:blip r:embed="rId3"/>
          <a:stretch>
            <a:fillRect/>
          </a:stretch>
        </p:blipFill>
        <p:spPr>
          <a:xfrm>
            <a:off x="325879" y="136217"/>
            <a:ext cx="6875351" cy="3894004"/>
          </a:xfrm>
          <a:prstGeom prst="rect">
            <a:avLst/>
          </a:prstGeom>
        </p:spPr>
      </p:pic>
      <p:sp>
        <p:nvSpPr>
          <p:cNvPr id="6" name="Rectangle 5"/>
          <p:cNvSpPr/>
          <p:nvPr/>
        </p:nvSpPr>
        <p:spPr>
          <a:xfrm>
            <a:off x="184558" y="4310702"/>
            <a:ext cx="11878811" cy="1838965"/>
          </a:xfrm>
          <a:prstGeom prst="rect">
            <a:avLst/>
          </a:prstGeom>
        </p:spPr>
        <p:txBody>
          <a:bodyPr wrap="square">
            <a:spAutoFit/>
          </a:bodyPr>
          <a:lstStyle/>
          <a:p>
            <a:r>
              <a:rPr lang="en-NZ" sz="2000" b="1" dirty="0">
                <a:solidFill>
                  <a:srgbClr val="C00000"/>
                </a:solidFill>
              </a:rPr>
              <a:t>MEDIA STATEMENT Rugby Australia, 10 April 2019</a:t>
            </a:r>
          </a:p>
          <a:p>
            <a:r>
              <a:rPr lang="en-NZ" sz="2000" dirty="0"/>
              <a:t>Rugby Australia is aware of a post made by Israel </a:t>
            </a:r>
            <a:r>
              <a:rPr lang="en-NZ" sz="2000" dirty="0" err="1"/>
              <a:t>Folau</a:t>
            </a:r>
            <a:r>
              <a:rPr lang="en-NZ" sz="2000" dirty="0"/>
              <a:t> on his Instagram account this afternoon.</a:t>
            </a:r>
          </a:p>
          <a:p>
            <a:r>
              <a:rPr lang="en-NZ" sz="2000" dirty="0"/>
              <a:t>The content within the post is unacceptable. It does not represent the values of the sport and is disrespectful to members of the Rugby community.</a:t>
            </a:r>
          </a:p>
          <a:p>
            <a:r>
              <a:rPr lang="en-NZ" sz="2000" dirty="0"/>
              <a:t>The Rugby Australia Integrity Unit has been engaged on the matter tonight.</a:t>
            </a:r>
          </a:p>
          <a:p>
            <a:endParaRPr lang="en-NZ" sz="1350" dirty="0"/>
          </a:p>
        </p:txBody>
      </p:sp>
    </p:spTree>
    <p:extLst>
      <p:ext uri="{BB962C8B-B14F-4D97-AF65-F5344CB8AC3E}">
        <p14:creationId xmlns:p14="http://schemas.microsoft.com/office/powerpoint/2010/main" val="181898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9083" y="83334"/>
            <a:ext cx="5974935" cy="2008726"/>
          </a:xfrm>
          <a:prstGeom prst="rect">
            <a:avLst/>
          </a:prstGeom>
        </p:spPr>
      </p:pic>
      <p:pic>
        <p:nvPicPr>
          <p:cNvPr id="5" name="Picture 4"/>
          <p:cNvPicPr>
            <a:picLocks noChangeAspect="1"/>
          </p:cNvPicPr>
          <p:nvPr/>
        </p:nvPicPr>
        <p:blipFill>
          <a:blip r:embed="rId3"/>
          <a:stretch>
            <a:fillRect/>
          </a:stretch>
        </p:blipFill>
        <p:spPr>
          <a:xfrm>
            <a:off x="812281" y="2189512"/>
            <a:ext cx="5446218" cy="1502087"/>
          </a:xfrm>
          <a:prstGeom prst="rect">
            <a:avLst/>
          </a:prstGeom>
        </p:spPr>
      </p:pic>
      <p:pic>
        <p:nvPicPr>
          <p:cNvPr id="6" name="Picture 5"/>
          <p:cNvPicPr>
            <a:picLocks noChangeAspect="1"/>
          </p:cNvPicPr>
          <p:nvPr/>
        </p:nvPicPr>
        <p:blipFill>
          <a:blip r:embed="rId4"/>
          <a:stretch>
            <a:fillRect/>
          </a:stretch>
        </p:blipFill>
        <p:spPr>
          <a:xfrm>
            <a:off x="7922025" y="665186"/>
            <a:ext cx="3745391" cy="5143500"/>
          </a:xfrm>
          <a:prstGeom prst="rect">
            <a:avLst/>
          </a:prstGeom>
        </p:spPr>
      </p:pic>
      <p:sp>
        <p:nvSpPr>
          <p:cNvPr id="7" name="Rectangle 6"/>
          <p:cNvSpPr/>
          <p:nvPr/>
        </p:nvSpPr>
        <p:spPr>
          <a:xfrm>
            <a:off x="1690818" y="3470834"/>
            <a:ext cx="4572000" cy="1131079"/>
          </a:xfrm>
          <a:prstGeom prst="rect">
            <a:avLst/>
          </a:prstGeom>
        </p:spPr>
        <p:txBody>
          <a:bodyPr>
            <a:spAutoFit/>
          </a:bodyPr>
          <a:lstStyle/>
          <a:p>
            <a:endParaRPr lang="en-NZ" sz="1350" b="1" dirty="0"/>
          </a:p>
          <a:p>
            <a:endParaRPr lang="en-NZ" sz="1350" b="1" dirty="0"/>
          </a:p>
          <a:p>
            <a:r>
              <a:rPr lang="en-NZ" sz="1350" b="1" dirty="0"/>
              <a:t>Until Israel </a:t>
            </a:r>
            <a:r>
              <a:rPr lang="en-NZ" sz="1350" b="1" dirty="0" err="1"/>
              <a:t>Folau</a:t>
            </a:r>
            <a:r>
              <a:rPr lang="en-NZ" sz="1350" b="1" dirty="0"/>
              <a:t> repents, Rugby Australia has no choice but to let him go</a:t>
            </a:r>
          </a:p>
          <a:p>
            <a:endParaRPr lang="en-NZ" sz="1350" b="1" dirty="0"/>
          </a:p>
        </p:txBody>
      </p:sp>
      <p:pic>
        <p:nvPicPr>
          <p:cNvPr id="8" name="Picture 7"/>
          <p:cNvPicPr>
            <a:picLocks noChangeAspect="1"/>
          </p:cNvPicPr>
          <p:nvPr/>
        </p:nvPicPr>
        <p:blipFill>
          <a:blip r:embed="rId5"/>
          <a:stretch>
            <a:fillRect/>
          </a:stretch>
        </p:blipFill>
        <p:spPr>
          <a:xfrm>
            <a:off x="2080685" y="4511117"/>
            <a:ext cx="2286000" cy="664369"/>
          </a:xfrm>
          <a:prstGeom prst="rect">
            <a:avLst/>
          </a:prstGeom>
        </p:spPr>
      </p:pic>
      <p:sp>
        <p:nvSpPr>
          <p:cNvPr id="9" name="Rectangle 8"/>
          <p:cNvSpPr/>
          <p:nvPr/>
        </p:nvSpPr>
        <p:spPr>
          <a:xfrm>
            <a:off x="167780" y="4511117"/>
            <a:ext cx="7248088" cy="1754326"/>
          </a:xfrm>
          <a:prstGeom prst="rect">
            <a:avLst/>
          </a:prstGeom>
        </p:spPr>
        <p:txBody>
          <a:bodyPr wrap="square">
            <a:spAutoFit/>
          </a:bodyPr>
          <a:lstStyle/>
          <a:p>
            <a:endParaRPr lang="en-NZ" sz="1350" dirty="0"/>
          </a:p>
          <a:p>
            <a:endParaRPr lang="en-NZ" sz="1350" dirty="0"/>
          </a:p>
          <a:p>
            <a:endParaRPr lang="en-NZ" sz="1350" dirty="0"/>
          </a:p>
          <a:p>
            <a:endParaRPr lang="en-NZ" sz="1350" dirty="0"/>
          </a:p>
          <a:p>
            <a:r>
              <a:rPr lang="en-NZ" sz="1350" dirty="0"/>
              <a:t>In the wake of his </a:t>
            </a:r>
            <a:r>
              <a:rPr lang="en-NZ" sz="1350" dirty="0">
                <a:hlinkClick r:id="rId6"/>
              </a:rPr>
              <a:t>latest homophobic outburst</a:t>
            </a:r>
            <a:r>
              <a:rPr lang="en-NZ" sz="1350" dirty="0"/>
              <a:t> – gays, among other sinners, are heading to hell once more – Israel </a:t>
            </a:r>
            <a:r>
              <a:rPr lang="en-NZ" sz="1350" dirty="0" err="1"/>
              <a:t>Folau</a:t>
            </a:r>
            <a:r>
              <a:rPr lang="en-NZ" sz="1350" dirty="0"/>
              <a:t> has to go, and will go.</a:t>
            </a:r>
          </a:p>
          <a:p>
            <a:r>
              <a:rPr lang="en-NZ" sz="1350" dirty="0"/>
              <a:t>Quick. Clean. Gone. At least until such times as </a:t>
            </a:r>
            <a:r>
              <a:rPr lang="en-NZ" sz="1350" i="1" dirty="0"/>
              <a:t>he </a:t>
            </a:r>
            <a:r>
              <a:rPr lang="en-NZ" sz="1350" dirty="0"/>
              <a:t>repents.</a:t>
            </a:r>
          </a:p>
          <a:p>
            <a:endParaRPr lang="en-NZ" sz="1350" dirty="0"/>
          </a:p>
        </p:txBody>
      </p:sp>
    </p:spTree>
    <p:extLst>
      <p:ext uri="{BB962C8B-B14F-4D97-AF65-F5344CB8AC3E}">
        <p14:creationId xmlns:p14="http://schemas.microsoft.com/office/powerpoint/2010/main" val="4784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1624" y="23758"/>
            <a:ext cx="7167678" cy="1772816"/>
          </a:xfrm>
          <a:prstGeom prst="rect">
            <a:avLst/>
          </a:prstGeom>
        </p:spPr>
      </p:pic>
      <p:pic>
        <p:nvPicPr>
          <p:cNvPr id="5" name="Picture 4"/>
          <p:cNvPicPr>
            <a:picLocks noChangeAspect="1"/>
          </p:cNvPicPr>
          <p:nvPr/>
        </p:nvPicPr>
        <p:blipFill>
          <a:blip r:embed="rId3"/>
          <a:stretch>
            <a:fillRect/>
          </a:stretch>
        </p:blipFill>
        <p:spPr>
          <a:xfrm>
            <a:off x="4223792" y="1772950"/>
            <a:ext cx="3685534" cy="2463742"/>
          </a:xfrm>
          <a:prstGeom prst="rect">
            <a:avLst/>
          </a:prstGeom>
        </p:spPr>
      </p:pic>
      <p:pic>
        <p:nvPicPr>
          <p:cNvPr id="6" name="Picture 5"/>
          <p:cNvPicPr>
            <a:picLocks noChangeAspect="1"/>
          </p:cNvPicPr>
          <p:nvPr/>
        </p:nvPicPr>
        <p:blipFill>
          <a:blip r:embed="rId4"/>
          <a:stretch>
            <a:fillRect/>
          </a:stretch>
        </p:blipFill>
        <p:spPr>
          <a:xfrm>
            <a:off x="2855641" y="4241399"/>
            <a:ext cx="6621413" cy="2504729"/>
          </a:xfrm>
          <a:prstGeom prst="rect">
            <a:avLst/>
          </a:prstGeom>
        </p:spPr>
      </p:pic>
    </p:spTree>
    <p:extLst>
      <p:ext uri="{BB962C8B-B14F-4D97-AF65-F5344CB8AC3E}">
        <p14:creationId xmlns:p14="http://schemas.microsoft.com/office/powerpoint/2010/main" val="227060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000" dirty="0" err="1"/>
              <a:t>Raylene</a:t>
            </a:r>
            <a:r>
              <a:rPr lang="en-NZ" sz="2000" dirty="0"/>
              <a:t> Castle CEO Rugby Australia</a:t>
            </a:r>
            <a:br>
              <a:rPr lang="en-NZ" sz="2000" dirty="0"/>
            </a:br>
            <a:r>
              <a:rPr lang="en-NZ" sz="2000" dirty="0"/>
              <a:t>Israel </a:t>
            </a:r>
            <a:r>
              <a:rPr lang="en-NZ" sz="2000" dirty="0" err="1"/>
              <a:t>Folau</a:t>
            </a:r>
            <a:r>
              <a:rPr lang="en-NZ" sz="2000" dirty="0"/>
              <a:t> contract termination </a:t>
            </a:r>
            <a:br>
              <a:rPr lang="en-NZ" sz="2000" dirty="0"/>
            </a:br>
            <a:r>
              <a:rPr lang="en-NZ" sz="2000" dirty="0"/>
              <a:t>17 May 2019</a:t>
            </a:r>
          </a:p>
        </p:txBody>
      </p:sp>
      <p:sp>
        <p:nvSpPr>
          <p:cNvPr id="3" name="Content Placeholder 2"/>
          <p:cNvSpPr>
            <a:spLocks noGrp="1"/>
          </p:cNvSpPr>
          <p:nvPr>
            <p:ph idx="1"/>
          </p:nvPr>
        </p:nvSpPr>
        <p:spPr/>
        <p:txBody>
          <a:bodyPr>
            <a:normAutofit fontScale="92500" lnSpcReduction="20000"/>
          </a:bodyPr>
          <a:lstStyle/>
          <a:p>
            <a:endParaRPr lang="en-NZ" dirty="0">
              <a:hlinkClick r:id="rId2"/>
            </a:endParaRPr>
          </a:p>
          <a:p>
            <a:endParaRPr lang="en-NZ" dirty="0">
              <a:hlinkClick r:id="rId2"/>
            </a:endParaRPr>
          </a:p>
          <a:p>
            <a:endParaRPr lang="en-NZ" dirty="0">
              <a:hlinkClick r:id="rId2"/>
            </a:endParaRPr>
          </a:p>
          <a:p>
            <a:endParaRPr lang="en-NZ" dirty="0">
              <a:hlinkClick r:id="rId2"/>
            </a:endParaRPr>
          </a:p>
          <a:p>
            <a:endParaRPr lang="en-NZ" dirty="0">
              <a:hlinkClick r:id="rId2"/>
            </a:endParaRPr>
          </a:p>
          <a:p>
            <a:endParaRPr lang="en-NZ" dirty="0">
              <a:hlinkClick r:id="rId2"/>
            </a:endParaRPr>
          </a:p>
          <a:p>
            <a:endParaRPr lang="en-NZ" dirty="0">
              <a:hlinkClick r:id="rId2"/>
            </a:endParaRPr>
          </a:p>
          <a:p>
            <a:pPr marL="0" indent="0">
              <a:buNone/>
            </a:pPr>
            <a:endParaRPr lang="en-NZ" dirty="0">
              <a:hlinkClick r:id="rId2"/>
            </a:endParaRPr>
          </a:p>
          <a:p>
            <a:pPr marL="0" indent="0">
              <a:buNone/>
            </a:pPr>
            <a:endParaRPr lang="en-NZ" dirty="0">
              <a:hlinkClick r:id="rId2"/>
            </a:endParaRPr>
          </a:p>
          <a:p>
            <a:pPr marL="0" indent="0">
              <a:buNone/>
            </a:pPr>
            <a:r>
              <a:rPr lang="en-NZ" dirty="0">
                <a:hlinkClick r:id="rId2"/>
              </a:rPr>
              <a:t>https://www.rugby.com.au/videos/2019/05/17/castle-hore-folau-press-conference</a:t>
            </a:r>
            <a:endParaRPr lang="en-NZ" dirty="0"/>
          </a:p>
          <a:p>
            <a:endParaRPr lang="en-NZ" dirty="0"/>
          </a:p>
        </p:txBody>
      </p:sp>
      <p:pic>
        <p:nvPicPr>
          <p:cNvPr id="4" name="Picture 3"/>
          <p:cNvPicPr>
            <a:picLocks noChangeAspect="1"/>
          </p:cNvPicPr>
          <p:nvPr/>
        </p:nvPicPr>
        <p:blipFill>
          <a:blip r:embed="rId3"/>
          <a:stretch>
            <a:fillRect/>
          </a:stretch>
        </p:blipFill>
        <p:spPr>
          <a:xfrm>
            <a:off x="2030136" y="1432878"/>
            <a:ext cx="7513914" cy="3923010"/>
          </a:xfrm>
          <a:prstGeom prst="rect">
            <a:avLst/>
          </a:prstGeom>
        </p:spPr>
      </p:pic>
    </p:spTree>
    <p:extLst>
      <p:ext uri="{BB962C8B-B14F-4D97-AF65-F5344CB8AC3E}">
        <p14:creationId xmlns:p14="http://schemas.microsoft.com/office/powerpoint/2010/main" val="3273136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stretch>
            <a:fillRect/>
          </a:stretch>
        </p:blipFill>
        <p:spPr>
          <a:xfrm>
            <a:off x="3556284" y="127242"/>
            <a:ext cx="4473341" cy="4025307"/>
          </a:xfrm>
          <a:prstGeom prst="rect">
            <a:avLst/>
          </a:prstGeom>
        </p:spPr>
      </p:pic>
      <p:sp>
        <p:nvSpPr>
          <p:cNvPr id="5" name="Rectangle 4"/>
          <p:cNvSpPr/>
          <p:nvPr/>
        </p:nvSpPr>
        <p:spPr>
          <a:xfrm>
            <a:off x="234891" y="4341683"/>
            <a:ext cx="11862033" cy="2308324"/>
          </a:xfrm>
          <a:prstGeom prst="rect">
            <a:avLst/>
          </a:prstGeom>
        </p:spPr>
        <p:txBody>
          <a:bodyPr wrap="square">
            <a:spAutoFit/>
          </a:bodyPr>
          <a:lstStyle/>
          <a:p>
            <a:r>
              <a:rPr lang="en-NZ" dirty="0"/>
              <a:t>The rugby players' union (RUPA) is to set up a committee to review how players can express their faith and beliefs after the Israel </a:t>
            </a:r>
            <a:r>
              <a:rPr lang="en-NZ" dirty="0" err="1"/>
              <a:t>Folau</a:t>
            </a:r>
            <a:r>
              <a:rPr lang="en-NZ" dirty="0"/>
              <a:t> sacking saga.</a:t>
            </a:r>
          </a:p>
          <a:p>
            <a:r>
              <a:rPr lang="en-NZ" dirty="0"/>
              <a:t>RUPA said on Monday the decision to tear up </a:t>
            </a:r>
            <a:r>
              <a:rPr lang="en-NZ" dirty="0" err="1"/>
              <a:t>Folau's</a:t>
            </a:r>
            <a:r>
              <a:rPr lang="en-NZ" dirty="0"/>
              <a:t> Rugby Australia contract was "a sad outcome for Israel, his family, friends, teammates, opponents and all associated with rugby in Australia and around the world."</a:t>
            </a:r>
          </a:p>
          <a:p>
            <a:r>
              <a:rPr lang="en-NZ" dirty="0"/>
              <a:t>It also said Rugby Australia had not yet provided any clear parameters to the players specifying how it expects them to express their faith and beliefs in a way it considers acceptable.</a:t>
            </a:r>
          </a:p>
          <a:p>
            <a:r>
              <a:rPr lang="en-NZ" dirty="0"/>
              <a:t>"To address this, RUPA will immediately establish and undertake an Expression of Faith &amp; Beliefs Review alongside its' players, incorporating advice from those with and without strong religious beliefs," RUPA said in a statement.</a:t>
            </a:r>
          </a:p>
        </p:txBody>
      </p:sp>
    </p:spTree>
    <p:extLst>
      <p:ext uri="{BB962C8B-B14F-4D97-AF65-F5344CB8AC3E}">
        <p14:creationId xmlns:p14="http://schemas.microsoft.com/office/powerpoint/2010/main" val="3580423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5430-9CE3-4F21-AF21-63616C0275DC}"/>
              </a:ext>
            </a:extLst>
          </p:cNvPr>
          <p:cNvSpPr>
            <a:spLocks noGrp="1"/>
          </p:cNvSpPr>
          <p:nvPr>
            <p:ph type="title"/>
          </p:nvPr>
        </p:nvSpPr>
        <p:spPr>
          <a:xfrm>
            <a:off x="1655620" y="274638"/>
            <a:ext cx="8760860" cy="1143000"/>
          </a:xfrm>
        </p:spPr>
        <p:txBody>
          <a:bodyPr>
            <a:normAutofit/>
          </a:bodyPr>
          <a:lstStyle/>
          <a:p>
            <a:r>
              <a:rPr lang="en-US" sz="1800" dirty="0"/>
              <a:t>Rugby AU CEO Raelene Castle fronted the media to speak about the Israel </a:t>
            </a:r>
            <a:r>
              <a:rPr lang="en-US" sz="1800" dirty="0" err="1"/>
              <a:t>Folau</a:t>
            </a:r>
            <a:r>
              <a:rPr lang="en-US" sz="1800" dirty="0"/>
              <a:t> settlement</a:t>
            </a:r>
            <a:br>
              <a:rPr lang="en-US" sz="1800" dirty="0"/>
            </a:br>
            <a:r>
              <a:rPr lang="en-US" sz="1800" dirty="0"/>
              <a:t>5  December 2019</a:t>
            </a:r>
            <a:endParaRPr lang="en-NZ" sz="1800" dirty="0"/>
          </a:p>
        </p:txBody>
      </p:sp>
      <p:sp>
        <p:nvSpPr>
          <p:cNvPr id="3" name="Content Placeholder 2">
            <a:extLst>
              <a:ext uri="{FF2B5EF4-FFF2-40B4-BE49-F238E27FC236}">
                <a16:creationId xmlns:a16="http://schemas.microsoft.com/office/drawing/2014/main" id="{BF06FEF3-F843-4EFE-B548-10C481E70EBA}"/>
              </a:ext>
            </a:extLst>
          </p:cNvPr>
          <p:cNvSpPr>
            <a:spLocks noGrp="1"/>
          </p:cNvSpPr>
          <p:nvPr>
            <p:ph idx="1"/>
          </p:nvPr>
        </p:nvSpPr>
        <p:spPr/>
        <p:txBody>
          <a:bodyPr/>
          <a:lstStyle/>
          <a:p>
            <a:endParaRPr lang="en-NZ"/>
          </a:p>
        </p:txBody>
      </p:sp>
      <p:sp>
        <p:nvSpPr>
          <p:cNvPr id="4" name="Rectangle 3">
            <a:extLst>
              <a:ext uri="{FF2B5EF4-FFF2-40B4-BE49-F238E27FC236}">
                <a16:creationId xmlns:a16="http://schemas.microsoft.com/office/drawing/2014/main" id="{A3302BBD-EC56-4FAE-B1C4-C8685A194D93}"/>
              </a:ext>
            </a:extLst>
          </p:cNvPr>
          <p:cNvSpPr/>
          <p:nvPr/>
        </p:nvSpPr>
        <p:spPr>
          <a:xfrm>
            <a:off x="3810000" y="6093297"/>
            <a:ext cx="4572000" cy="646331"/>
          </a:xfrm>
          <a:prstGeom prst="rect">
            <a:avLst/>
          </a:prstGeom>
        </p:spPr>
        <p:txBody>
          <a:bodyPr>
            <a:spAutoFit/>
          </a:bodyPr>
          <a:lstStyle/>
          <a:p>
            <a:r>
              <a:rPr lang="en-NZ" dirty="0">
                <a:hlinkClick r:id="rId2"/>
              </a:rPr>
              <a:t>https://www.rugby.com.au/videos/2019/12/04/castle-press-conference</a:t>
            </a:r>
            <a:endParaRPr lang="en-NZ" dirty="0"/>
          </a:p>
        </p:txBody>
      </p:sp>
      <p:pic>
        <p:nvPicPr>
          <p:cNvPr id="5" name="Picture 4">
            <a:extLst>
              <a:ext uri="{FF2B5EF4-FFF2-40B4-BE49-F238E27FC236}">
                <a16:creationId xmlns:a16="http://schemas.microsoft.com/office/drawing/2014/main" id="{3390B748-7725-40C1-A4D6-EC12629DB0C1}"/>
              </a:ext>
            </a:extLst>
          </p:cNvPr>
          <p:cNvPicPr>
            <a:picLocks noChangeAspect="1"/>
          </p:cNvPicPr>
          <p:nvPr/>
        </p:nvPicPr>
        <p:blipFill>
          <a:blip r:embed="rId3"/>
          <a:stretch>
            <a:fillRect/>
          </a:stretch>
        </p:blipFill>
        <p:spPr>
          <a:xfrm>
            <a:off x="1818410" y="1511139"/>
            <a:ext cx="8555180" cy="4490877"/>
          </a:xfrm>
          <a:prstGeom prst="rect">
            <a:avLst/>
          </a:prstGeom>
        </p:spPr>
      </p:pic>
    </p:spTree>
    <p:extLst>
      <p:ext uri="{BB962C8B-B14F-4D97-AF65-F5344CB8AC3E}">
        <p14:creationId xmlns:p14="http://schemas.microsoft.com/office/powerpoint/2010/main" val="2827393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87573-72D3-4559-83AF-36C05AEED2E1}"/>
              </a:ext>
            </a:extLst>
          </p:cNvPr>
          <p:cNvPicPr>
            <a:picLocks noChangeAspect="1"/>
          </p:cNvPicPr>
          <p:nvPr/>
        </p:nvPicPr>
        <p:blipFill>
          <a:blip r:embed="rId2"/>
          <a:stretch>
            <a:fillRect/>
          </a:stretch>
        </p:blipFill>
        <p:spPr>
          <a:xfrm>
            <a:off x="-11296" y="1274116"/>
            <a:ext cx="4944430" cy="1705827"/>
          </a:xfrm>
          <a:prstGeom prst="rect">
            <a:avLst/>
          </a:prstGeom>
        </p:spPr>
      </p:pic>
      <p:pic>
        <p:nvPicPr>
          <p:cNvPr id="5" name="Picture 4">
            <a:extLst>
              <a:ext uri="{FF2B5EF4-FFF2-40B4-BE49-F238E27FC236}">
                <a16:creationId xmlns:a16="http://schemas.microsoft.com/office/drawing/2014/main" id="{DB1AE7C1-962B-4FEC-832E-AEBC955A3643}"/>
              </a:ext>
            </a:extLst>
          </p:cNvPr>
          <p:cNvPicPr>
            <a:picLocks noChangeAspect="1"/>
          </p:cNvPicPr>
          <p:nvPr/>
        </p:nvPicPr>
        <p:blipFill>
          <a:blip r:embed="rId3"/>
          <a:stretch>
            <a:fillRect/>
          </a:stretch>
        </p:blipFill>
        <p:spPr>
          <a:xfrm>
            <a:off x="458965" y="3429000"/>
            <a:ext cx="3991793" cy="2664521"/>
          </a:xfrm>
          <a:prstGeom prst="rect">
            <a:avLst/>
          </a:prstGeom>
        </p:spPr>
      </p:pic>
      <p:pic>
        <p:nvPicPr>
          <p:cNvPr id="6" name="Picture 5">
            <a:extLst>
              <a:ext uri="{FF2B5EF4-FFF2-40B4-BE49-F238E27FC236}">
                <a16:creationId xmlns:a16="http://schemas.microsoft.com/office/drawing/2014/main" id="{EB597635-B910-4CBD-8DA0-5C26A8505770}"/>
              </a:ext>
            </a:extLst>
          </p:cNvPr>
          <p:cNvPicPr>
            <a:picLocks noChangeAspect="1"/>
          </p:cNvPicPr>
          <p:nvPr/>
        </p:nvPicPr>
        <p:blipFill>
          <a:blip r:embed="rId4"/>
          <a:stretch>
            <a:fillRect/>
          </a:stretch>
        </p:blipFill>
        <p:spPr>
          <a:xfrm>
            <a:off x="5294875" y="1176050"/>
            <a:ext cx="6650775" cy="4505899"/>
          </a:xfrm>
          <a:prstGeom prst="rect">
            <a:avLst/>
          </a:prstGeom>
        </p:spPr>
      </p:pic>
      <p:sp>
        <p:nvSpPr>
          <p:cNvPr id="7" name="Rectangle 6">
            <a:extLst>
              <a:ext uri="{FF2B5EF4-FFF2-40B4-BE49-F238E27FC236}">
                <a16:creationId xmlns:a16="http://schemas.microsoft.com/office/drawing/2014/main" id="{ED2346B9-4DD5-4C3A-AA0B-F4C8C1F65442}"/>
              </a:ext>
            </a:extLst>
          </p:cNvPr>
          <p:cNvSpPr/>
          <p:nvPr/>
        </p:nvSpPr>
        <p:spPr>
          <a:xfrm>
            <a:off x="5189008" y="5877273"/>
            <a:ext cx="5155465" cy="307777"/>
          </a:xfrm>
          <a:prstGeom prst="rect">
            <a:avLst/>
          </a:prstGeom>
        </p:spPr>
        <p:txBody>
          <a:bodyPr wrap="square">
            <a:spAutoFit/>
          </a:bodyPr>
          <a:lstStyle/>
          <a:p>
            <a:r>
              <a:rPr lang="en-NZ" sz="1400" dirty="0">
                <a:hlinkClick r:id="rId5"/>
              </a:rPr>
              <a:t>https://australia.rugby/news/2019/12/04/if-joint-statement-dec</a:t>
            </a:r>
            <a:endParaRPr lang="en-NZ" sz="1400" dirty="0"/>
          </a:p>
        </p:txBody>
      </p:sp>
      <p:sp>
        <p:nvSpPr>
          <p:cNvPr id="8" name="TextBox 7">
            <a:extLst>
              <a:ext uri="{FF2B5EF4-FFF2-40B4-BE49-F238E27FC236}">
                <a16:creationId xmlns:a16="http://schemas.microsoft.com/office/drawing/2014/main" id="{7714B62F-8F8C-4442-9EC0-08A8A12E61DB}"/>
              </a:ext>
            </a:extLst>
          </p:cNvPr>
          <p:cNvSpPr txBox="1"/>
          <p:nvPr/>
        </p:nvSpPr>
        <p:spPr>
          <a:xfrm>
            <a:off x="2135561" y="215751"/>
            <a:ext cx="8064894" cy="707886"/>
          </a:xfrm>
          <a:prstGeom prst="rect">
            <a:avLst/>
          </a:prstGeom>
          <a:noFill/>
        </p:spPr>
        <p:txBody>
          <a:bodyPr wrap="square" rtlCol="0">
            <a:spAutoFit/>
          </a:bodyPr>
          <a:lstStyle/>
          <a:p>
            <a:pPr algn="ctr"/>
            <a:r>
              <a:rPr lang="en-US" sz="2000" dirty="0"/>
              <a:t>The press release as a legal statement</a:t>
            </a:r>
          </a:p>
          <a:p>
            <a:pPr algn="ctr"/>
            <a:r>
              <a:rPr lang="en-US" sz="2000" dirty="0"/>
              <a:t>(agreed as part of the final settlement between RA and </a:t>
            </a:r>
            <a:r>
              <a:rPr lang="en-US" sz="2000" dirty="0" err="1"/>
              <a:t>Folau’s</a:t>
            </a:r>
            <a:r>
              <a:rPr lang="en-US" sz="2000" dirty="0"/>
              <a:t> legal teams)</a:t>
            </a:r>
            <a:endParaRPr lang="en-NZ" sz="2000" dirty="0"/>
          </a:p>
        </p:txBody>
      </p:sp>
    </p:spTree>
    <p:extLst>
      <p:ext uri="{BB962C8B-B14F-4D97-AF65-F5344CB8AC3E}">
        <p14:creationId xmlns:p14="http://schemas.microsoft.com/office/powerpoint/2010/main" val="3271709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53F332-87E4-411F-8D75-6F91E058B02D}"/>
              </a:ext>
            </a:extLst>
          </p:cNvPr>
          <p:cNvPicPr>
            <a:picLocks noChangeAspect="1"/>
          </p:cNvPicPr>
          <p:nvPr/>
        </p:nvPicPr>
        <p:blipFill>
          <a:blip r:embed="rId2"/>
          <a:stretch>
            <a:fillRect/>
          </a:stretch>
        </p:blipFill>
        <p:spPr>
          <a:xfrm>
            <a:off x="1596008" y="3507123"/>
            <a:ext cx="5056686" cy="2659922"/>
          </a:xfrm>
          <a:prstGeom prst="rect">
            <a:avLst/>
          </a:prstGeom>
        </p:spPr>
      </p:pic>
      <p:sp>
        <p:nvSpPr>
          <p:cNvPr id="5" name="Rectangle 4">
            <a:extLst>
              <a:ext uri="{FF2B5EF4-FFF2-40B4-BE49-F238E27FC236}">
                <a16:creationId xmlns:a16="http://schemas.microsoft.com/office/drawing/2014/main" id="{FC151EF1-17E9-4EFD-8B22-90CF5443EC11}"/>
              </a:ext>
            </a:extLst>
          </p:cNvPr>
          <p:cNvSpPr/>
          <p:nvPr/>
        </p:nvSpPr>
        <p:spPr>
          <a:xfrm>
            <a:off x="1596008" y="6167046"/>
            <a:ext cx="4572000" cy="646331"/>
          </a:xfrm>
          <a:prstGeom prst="rect">
            <a:avLst/>
          </a:prstGeom>
        </p:spPr>
        <p:txBody>
          <a:bodyPr>
            <a:spAutoFit/>
          </a:bodyPr>
          <a:lstStyle/>
          <a:p>
            <a:r>
              <a:rPr lang="en-NZ" dirty="0">
                <a:hlinkClick r:id="rId3"/>
              </a:rPr>
              <a:t>https://www.youtube.com/watch?v=7RPbOWqlA74</a:t>
            </a:r>
            <a:endParaRPr lang="en-NZ" dirty="0"/>
          </a:p>
        </p:txBody>
      </p:sp>
      <p:pic>
        <p:nvPicPr>
          <p:cNvPr id="6" name="Picture 5">
            <a:extLst>
              <a:ext uri="{FF2B5EF4-FFF2-40B4-BE49-F238E27FC236}">
                <a16:creationId xmlns:a16="http://schemas.microsoft.com/office/drawing/2014/main" id="{36D90CA8-AEAD-4C24-955A-D62A2CDDE842}"/>
              </a:ext>
            </a:extLst>
          </p:cNvPr>
          <p:cNvPicPr>
            <a:picLocks noChangeAspect="1"/>
          </p:cNvPicPr>
          <p:nvPr/>
        </p:nvPicPr>
        <p:blipFill>
          <a:blip r:embed="rId4"/>
          <a:stretch>
            <a:fillRect/>
          </a:stretch>
        </p:blipFill>
        <p:spPr>
          <a:xfrm>
            <a:off x="3287689" y="1"/>
            <a:ext cx="5999531" cy="3350877"/>
          </a:xfrm>
          <a:prstGeom prst="rect">
            <a:avLst/>
          </a:prstGeom>
        </p:spPr>
      </p:pic>
      <p:sp>
        <p:nvSpPr>
          <p:cNvPr id="7" name="Rectangle 6">
            <a:extLst>
              <a:ext uri="{FF2B5EF4-FFF2-40B4-BE49-F238E27FC236}">
                <a16:creationId xmlns:a16="http://schemas.microsoft.com/office/drawing/2014/main" id="{073BF0C2-38DC-4267-90B9-CD56DF9B550D}"/>
              </a:ext>
            </a:extLst>
          </p:cNvPr>
          <p:cNvSpPr/>
          <p:nvPr/>
        </p:nvSpPr>
        <p:spPr>
          <a:xfrm>
            <a:off x="6960096" y="3501009"/>
            <a:ext cx="3096344" cy="646331"/>
          </a:xfrm>
          <a:prstGeom prst="rect">
            <a:avLst/>
          </a:prstGeom>
        </p:spPr>
        <p:txBody>
          <a:bodyPr wrap="square">
            <a:spAutoFit/>
          </a:bodyPr>
          <a:lstStyle/>
          <a:p>
            <a:r>
              <a:rPr lang="en-NZ" dirty="0">
                <a:hlinkClick r:id="rId5"/>
              </a:rPr>
              <a:t>https://www.youtube.com/watch?v=uyL9rPMkAn4</a:t>
            </a:r>
            <a:endParaRPr lang="en-NZ" dirty="0"/>
          </a:p>
        </p:txBody>
      </p:sp>
      <p:pic>
        <p:nvPicPr>
          <p:cNvPr id="8" name="Picture 7">
            <a:extLst>
              <a:ext uri="{FF2B5EF4-FFF2-40B4-BE49-F238E27FC236}">
                <a16:creationId xmlns:a16="http://schemas.microsoft.com/office/drawing/2014/main" id="{16CFBEE1-25CF-4C64-8A13-57C9B8C4370C}"/>
              </a:ext>
            </a:extLst>
          </p:cNvPr>
          <p:cNvPicPr>
            <a:picLocks noChangeAspect="1"/>
          </p:cNvPicPr>
          <p:nvPr/>
        </p:nvPicPr>
        <p:blipFill>
          <a:blip r:embed="rId6"/>
          <a:stretch>
            <a:fillRect/>
          </a:stretch>
        </p:blipFill>
        <p:spPr>
          <a:xfrm>
            <a:off x="6960096" y="4407528"/>
            <a:ext cx="3096344" cy="1739076"/>
          </a:xfrm>
          <a:prstGeom prst="rect">
            <a:avLst/>
          </a:prstGeom>
        </p:spPr>
      </p:pic>
    </p:spTree>
    <p:extLst>
      <p:ext uri="{BB962C8B-B14F-4D97-AF65-F5344CB8AC3E}">
        <p14:creationId xmlns:p14="http://schemas.microsoft.com/office/powerpoint/2010/main" val="3446077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CF06D-84FF-4EB8-A029-847A7BE96562}"/>
              </a:ext>
            </a:extLst>
          </p:cNvPr>
          <p:cNvPicPr>
            <a:picLocks noChangeAspect="1"/>
          </p:cNvPicPr>
          <p:nvPr/>
        </p:nvPicPr>
        <p:blipFill>
          <a:blip r:embed="rId2"/>
          <a:stretch>
            <a:fillRect/>
          </a:stretch>
        </p:blipFill>
        <p:spPr>
          <a:xfrm>
            <a:off x="1524000" y="114733"/>
            <a:ext cx="2016224" cy="622291"/>
          </a:xfrm>
          <a:prstGeom prst="rect">
            <a:avLst/>
          </a:prstGeom>
        </p:spPr>
      </p:pic>
      <p:pic>
        <p:nvPicPr>
          <p:cNvPr id="5" name="Picture 4">
            <a:extLst>
              <a:ext uri="{FF2B5EF4-FFF2-40B4-BE49-F238E27FC236}">
                <a16:creationId xmlns:a16="http://schemas.microsoft.com/office/drawing/2014/main" id="{397AF680-8B37-44D8-A5C6-DEF30D7251B0}"/>
              </a:ext>
            </a:extLst>
          </p:cNvPr>
          <p:cNvPicPr>
            <a:picLocks noChangeAspect="1"/>
          </p:cNvPicPr>
          <p:nvPr/>
        </p:nvPicPr>
        <p:blipFill>
          <a:blip r:embed="rId3"/>
          <a:stretch>
            <a:fillRect/>
          </a:stretch>
        </p:blipFill>
        <p:spPr>
          <a:xfrm>
            <a:off x="1523009" y="2548128"/>
            <a:ext cx="4216720" cy="4222098"/>
          </a:xfrm>
          <a:prstGeom prst="rect">
            <a:avLst/>
          </a:prstGeom>
        </p:spPr>
      </p:pic>
      <p:pic>
        <p:nvPicPr>
          <p:cNvPr id="6" name="Picture 5">
            <a:extLst>
              <a:ext uri="{FF2B5EF4-FFF2-40B4-BE49-F238E27FC236}">
                <a16:creationId xmlns:a16="http://schemas.microsoft.com/office/drawing/2014/main" id="{A3751BA1-1D31-49DF-A852-FFCDA44DA955}"/>
              </a:ext>
            </a:extLst>
          </p:cNvPr>
          <p:cNvPicPr>
            <a:picLocks noChangeAspect="1"/>
          </p:cNvPicPr>
          <p:nvPr/>
        </p:nvPicPr>
        <p:blipFill>
          <a:blip r:embed="rId4"/>
          <a:stretch>
            <a:fillRect/>
          </a:stretch>
        </p:blipFill>
        <p:spPr>
          <a:xfrm>
            <a:off x="1524000" y="737024"/>
            <a:ext cx="3743400" cy="1811105"/>
          </a:xfrm>
          <a:prstGeom prst="rect">
            <a:avLst/>
          </a:prstGeom>
        </p:spPr>
      </p:pic>
      <p:pic>
        <p:nvPicPr>
          <p:cNvPr id="7" name="Picture 6">
            <a:extLst>
              <a:ext uri="{FF2B5EF4-FFF2-40B4-BE49-F238E27FC236}">
                <a16:creationId xmlns:a16="http://schemas.microsoft.com/office/drawing/2014/main" id="{71CCD1C8-EC65-4617-A883-B3DB25B3B3C2}"/>
              </a:ext>
            </a:extLst>
          </p:cNvPr>
          <p:cNvPicPr>
            <a:picLocks noChangeAspect="1"/>
          </p:cNvPicPr>
          <p:nvPr/>
        </p:nvPicPr>
        <p:blipFill>
          <a:blip r:embed="rId5"/>
          <a:stretch>
            <a:fillRect/>
          </a:stretch>
        </p:blipFill>
        <p:spPr>
          <a:xfrm>
            <a:off x="6317803" y="1"/>
            <a:ext cx="4302604" cy="953641"/>
          </a:xfrm>
          <a:prstGeom prst="rect">
            <a:avLst/>
          </a:prstGeom>
        </p:spPr>
      </p:pic>
      <p:pic>
        <p:nvPicPr>
          <p:cNvPr id="8" name="Picture 7">
            <a:extLst>
              <a:ext uri="{FF2B5EF4-FFF2-40B4-BE49-F238E27FC236}">
                <a16:creationId xmlns:a16="http://schemas.microsoft.com/office/drawing/2014/main" id="{82E5F466-7BF0-4822-9B1E-6B5663A46968}"/>
              </a:ext>
            </a:extLst>
          </p:cNvPr>
          <p:cNvPicPr>
            <a:picLocks noChangeAspect="1"/>
          </p:cNvPicPr>
          <p:nvPr/>
        </p:nvPicPr>
        <p:blipFill>
          <a:blip r:embed="rId6"/>
          <a:stretch>
            <a:fillRect/>
          </a:stretch>
        </p:blipFill>
        <p:spPr>
          <a:xfrm>
            <a:off x="6343962" y="953642"/>
            <a:ext cx="4280401" cy="2679377"/>
          </a:xfrm>
          <a:prstGeom prst="rect">
            <a:avLst/>
          </a:prstGeom>
        </p:spPr>
      </p:pic>
      <p:pic>
        <p:nvPicPr>
          <p:cNvPr id="9" name="Picture 8">
            <a:extLst>
              <a:ext uri="{FF2B5EF4-FFF2-40B4-BE49-F238E27FC236}">
                <a16:creationId xmlns:a16="http://schemas.microsoft.com/office/drawing/2014/main" id="{C15B6DD7-7125-44F8-A68C-026DA829FB56}"/>
              </a:ext>
            </a:extLst>
          </p:cNvPr>
          <p:cNvPicPr>
            <a:picLocks noChangeAspect="1"/>
          </p:cNvPicPr>
          <p:nvPr/>
        </p:nvPicPr>
        <p:blipFill>
          <a:blip r:embed="rId7"/>
          <a:stretch>
            <a:fillRect/>
          </a:stretch>
        </p:blipFill>
        <p:spPr>
          <a:xfrm>
            <a:off x="6334685" y="3633018"/>
            <a:ext cx="4285723" cy="2567326"/>
          </a:xfrm>
          <a:prstGeom prst="rect">
            <a:avLst/>
          </a:prstGeom>
        </p:spPr>
      </p:pic>
      <p:sp>
        <p:nvSpPr>
          <p:cNvPr id="10" name="Rectangle 9">
            <a:extLst>
              <a:ext uri="{FF2B5EF4-FFF2-40B4-BE49-F238E27FC236}">
                <a16:creationId xmlns:a16="http://schemas.microsoft.com/office/drawing/2014/main" id="{753326A9-14AC-4A57-9778-751A2EB4A070}"/>
              </a:ext>
            </a:extLst>
          </p:cNvPr>
          <p:cNvSpPr/>
          <p:nvPr/>
        </p:nvSpPr>
        <p:spPr>
          <a:xfrm>
            <a:off x="6672064" y="6312395"/>
            <a:ext cx="4032448" cy="369332"/>
          </a:xfrm>
          <a:prstGeom prst="rect">
            <a:avLst/>
          </a:prstGeom>
        </p:spPr>
        <p:txBody>
          <a:bodyPr wrap="square">
            <a:spAutoFit/>
          </a:bodyPr>
          <a:lstStyle/>
          <a:p>
            <a:r>
              <a:rPr lang="en-NZ" sz="900" dirty="0">
                <a:hlinkClick r:id="rId8"/>
              </a:rPr>
              <a:t>https://www.stuff.co.nz/sport/rugby/international/121236083/raelene-castle-resigns-as-rugby-australia-ceo</a:t>
            </a:r>
            <a:endParaRPr lang="en-NZ" sz="900" dirty="0"/>
          </a:p>
        </p:txBody>
      </p:sp>
      <p:sp>
        <p:nvSpPr>
          <p:cNvPr id="11" name="Rectangle 10">
            <a:extLst>
              <a:ext uri="{FF2B5EF4-FFF2-40B4-BE49-F238E27FC236}">
                <a16:creationId xmlns:a16="http://schemas.microsoft.com/office/drawing/2014/main" id="{53FAECA0-6A9C-42DD-8035-F49636605A63}"/>
              </a:ext>
            </a:extLst>
          </p:cNvPr>
          <p:cNvSpPr/>
          <p:nvPr/>
        </p:nvSpPr>
        <p:spPr>
          <a:xfrm>
            <a:off x="3503713" y="256874"/>
            <a:ext cx="1929729" cy="507831"/>
          </a:xfrm>
          <a:prstGeom prst="rect">
            <a:avLst/>
          </a:prstGeom>
        </p:spPr>
        <p:txBody>
          <a:bodyPr wrap="square">
            <a:spAutoFit/>
          </a:bodyPr>
          <a:lstStyle/>
          <a:p>
            <a:r>
              <a:rPr lang="en-NZ" sz="900" dirty="0">
                <a:hlinkClick r:id="rId9"/>
              </a:rPr>
              <a:t>https://www.newsroom.co.nz/lockerroom/2020/04/16/1129991/the-old-boys-brigade-trying-to-topple-castle</a:t>
            </a:r>
            <a:endParaRPr lang="en-NZ" sz="900" dirty="0"/>
          </a:p>
        </p:txBody>
      </p:sp>
    </p:spTree>
    <p:extLst>
      <p:ext uri="{BB962C8B-B14F-4D97-AF65-F5344CB8AC3E}">
        <p14:creationId xmlns:p14="http://schemas.microsoft.com/office/powerpoint/2010/main" val="243522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B686-DC07-4030-89DC-F0870C75D822}"/>
              </a:ext>
            </a:extLst>
          </p:cNvPr>
          <p:cNvSpPr>
            <a:spLocks noGrp="1"/>
          </p:cNvSpPr>
          <p:nvPr>
            <p:ph type="title"/>
          </p:nvPr>
        </p:nvSpPr>
        <p:spPr>
          <a:xfrm>
            <a:off x="1981200" y="-27384"/>
            <a:ext cx="8229600" cy="1143000"/>
          </a:xfrm>
        </p:spPr>
        <p:txBody>
          <a:bodyPr>
            <a:normAutofit/>
          </a:bodyPr>
          <a:lstStyle/>
          <a:p>
            <a:r>
              <a:rPr lang="en-US" dirty="0"/>
              <a:t>‘Dancing with the Stars’</a:t>
            </a:r>
            <a:br>
              <a:rPr lang="en-US" dirty="0"/>
            </a:br>
            <a:r>
              <a:rPr lang="en-US" sz="2200" dirty="0"/>
              <a:t> 2005</a:t>
            </a:r>
            <a:endParaRPr lang="en-NZ" sz="2200" dirty="0"/>
          </a:p>
        </p:txBody>
      </p:sp>
      <p:pic>
        <p:nvPicPr>
          <p:cNvPr id="4" name="Picture 3">
            <a:extLst>
              <a:ext uri="{FF2B5EF4-FFF2-40B4-BE49-F238E27FC236}">
                <a16:creationId xmlns:a16="http://schemas.microsoft.com/office/drawing/2014/main" id="{E295090A-4514-47F2-897B-8C3EA9C6146E}"/>
              </a:ext>
            </a:extLst>
          </p:cNvPr>
          <p:cNvPicPr>
            <a:picLocks noChangeAspect="1"/>
          </p:cNvPicPr>
          <p:nvPr/>
        </p:nvPicPr>
        <p:blipFill>
          <a:blip r:embed="rId2"/>
          <a:stretch>
            <a:fillRect/>
          </a:stretch>
        </p:blipFill>
        <p:spPr>
          <a:xfrm>
            <a:off x="2146577" y="1155464"/>
            <a:ext cx="7496175" cy="4419600"/>
          </a:xfrm>
          <a:prstGeom prst="rect">
            <a:avLst/>
          </a:prstGeom>
        </p:spPr>
      </p:pic>
      <p:sp>
        <p:nvSpPr>
          <p:cNvPr id="5" name="Rectangle 4">
            <a:extLst>
              <a:ext uri="{FF2B5EF4-FFF2-40B4-BE49-F238E27FC236}">
                <a16:creationId xmlns:a16="http://schemas.microsoft.com/office/drawing/2014/main" id="{A5EFAD85-F8F8-4BAF-A4D5-9756EBC76F38}"/>
              </a:ext>
            </a:extLst>
          </p:cNvPr>
          <p:cNvSpPr/>
          <p:nvPr/>
        </p:nvSpPr>
        <p:spPr>
          <a:xfrm>
            <a:off x="2347912" y="5807005"/>
            <a:ext cx="7564512" cy="369332"/>
          </a:xfrm>
          <a:prstGeom prst="rect">
            <a:avLst/>
          </a:prstGeom>
        </p:spPr>
        <p:txBody>
          <a:bodyPr wrap="square">
            <a:spAutoFit/>
          </a:bodyPr>
          <a:lstStyle/>
          <a:p>
            <a:r>
              <a:rPr lang="en-NZ" dirty="0">
                <a:hlinkClick r:id="rId3"/>
              </a:rPr>
              <a:t>https://www.nzonscreen.com/title/dancing-with-the-stars-norm-hewitt-2005</a:t>
            </a:r>
            <a:endParaRPr lang="en-NZ" dirty="0"/>
          </a:p>
        </p:txBody>
      </p:sp>
    </p:spTree>
    <p:extLst>
      <p:ext uri="{BB962C8B-B14F-4D97-AF65-F5344CB8AC3E}">
        <p14:creationId xmlns:p14="http://schemas.microsoft.com/office/powerpoint/2010/main" val="401658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6F28-F7DE-474B-8737-D7E61E6D9A1D}"/>
              </a:ext>
            </a:extLst>
          </p:cNvPr>
          <p:cNvSpPr>
            <a:spLocks noGrp="1"/>
          </p:cNvSpPr>
          <p:nvPr>
            <p:ph type="title"/>
          </p:nvPr>
        </p:nvSpPr>
        <p:spPr>
          <a:xfrm>
            <a:off x="1631504" y="-27384"/>
            <a:ext cx="4241882" cy="574019"/>
          </a:xfrm>
        </p:spPr>
        <p:txBody>
          <a:bodyPr>
            <a:normAutofit/>
          </a:bodyPr>
          <a:lstStyle/>
          <a:p>
            <a:r>
              <a:rPr lang="en-US" sz="1800" b="1" dirty="0"/>
              <a:t>The mediated redemption of Norm Hewitt</a:t>
            </a:r>
            <a:endParaRPr lang="en-NZ" sz="1800" b="1" dirty="0"/>
          </a:p>
        </p:txBody>
      </p:sp>
      <p:sp>
        <p:nvSpPr>
          <p:cNvPr id="4" name="Rectangle 3">
            <a:extLst>
              <a:ext uri="{FF2B5EF4-FFF2-40B4-BE49-F238E27FC236}">
                <a16:creationId xmlns:a16="http://schemas.microsoft.com/office/drawing/2014/main" id="{77C39B95-D634-4514-B8BD-E1BFEB1B5A92}"/>
              </a:ext>
            </a:extLst>
          </p:cNvPr>
          <p:cNvSpPr/>
          <p:nvPr/>
        </p:nvSpPr>
        <p:spPr>
          <a:xfrm>
            <a:off x="639980" y="3718194"/>
            <a:ext cx="5384012" cy="430887"/>
          </a:xfrm>
          <a:prstGeom prst="rect">
            <a:avLst/>
          </a:prstGeom>
        </p:spPr>
        <p:txBody>
          <a:bodyPr wrap="square">
            <a:spAutoFit/>
          </a:bodyPr>
          <a:lstStyle/>
          <a:p>
            <a:r>
              <a:rPr lang="en-NZ" sz="1100" dirty="0"/>
              <a:t>https://www.salvationarmy.org.nz/our-community/faith-in-life/soul-food/Norm-Hewitt-private-world</a:t>
            </a:r>
          </a:p>
        </p:txBody>
      </p:sp>
      <p:pic>
        <p:nvPicPr>
          <p:cNvPr id="5" name="Picture 4">
            <a:extLst>
              <a:ext uri="{FF2B5EF4-FFF2-40B4-BE49-F238E27FC236}">
                <a16:creationId xmlns:a16="http://schemas.microsoft.com/office/drawing/2014/main" id="{DD0656E3-D7A3-4625-B9E1-779E9BD572C5}"/>
              </a:ext>
            </a:extLst>
          </p:cNvPr>
          <p:cNvPicPr>
            <a:picLocks noChangeAspect="1"/>
          </p:cNvPicPr>
          <p:nvPr/>
        </p:nvPicPr>
        <p:blipFill>
          <a:blip r:embed="rId2"/>
          <a:stretch>
            <a:fillRect/>
          </a:stretch>
        </p:blipFill>
        <p:spPr>
          <a:xfrm>
            <a:off x="639980" y="511542"/>
            <a:ext cx="4437310" cy="3197396"/>
          </a:xfrm>
          <a:prstGeom prst="rect">
            <a:avLst/>
          </a:prstGeom>
        </p:spPr>
      </p:pic>
      <p:pic>
        <p:nvPicPr>
          <p:cNvPr id="6" name="Picture 5">
            <a:extLst>
              <a:ext uri="{FF2B5EF4-FFF2-40B4-BE49-F238E27FC236}">
                <a16:creationId xmlns:a16="http://schemas.microsoft.com/office/drawing/2014/main" id="{2CD351A3-6878-4509-BBE2-FEF826D4DB37}"/>
              </a:ext>
            </a:extLst>
          </p:cNvPr>
          <p:cNvPicPr>
            <a:picLocks noChangeAspect="1"/>
          </p:cNvPicPr>
          <p:nvPr/>
        </p:nvPicPr>
        <p:blipFill>
          <a:blip r:embed="rId3"/>
          <a:stretch>
            <a:fillRect/>
          </a:stretch>
        </p:blipFill>
        <p:spPr>
          <a:xfrm>
            <a:off x="7638994" y="2600302"/>
            <a:ext cx="3361156" cy="3657600"/>
          </a:xfrm>
          <a:prstGeom prst="rect">
            <a:avLst/>
          </a:prstGeom>
        </p:spPr>
      </p:pic>
      <p:sp>
        <p:nvSpPr>
          <p:cNvPr id="7" name="Rectangle 6">
            <a:extLst>
              <a:ext uri="{FF2B5EF4-FFF2-40B4-BE49-F238E27FC236}">
                <a16:creationId xmlns:a16="http://schemas.microsoft.com/office/drawing/2014/main" id="{A4E743DA-1618-400F-9C34-A9A886D59542}"/>
              </a:ext>
            </a:extLst>
          </p:cNvPr>
          <p:cNvSpPr/>
          <p:nvPr/>
        </p:nvSpPr>
        <p:spPr>
          <a:xfrm>
            <a:off x="7638994" y="6377554"/>
            <a:ext cx="3361156" cy="507831"/>
          </a:xfrm>
          <a:prstGeom prst="rect">
            <a:avLst/>
          </a:prstGeom>
        </p:spPr>
        <p:txBody>
          <a:bodyPr wrap="square">
            <a:spAutoFit/>
          </a:bodyPr>
          <a:lstStyle/>
          <a:p>
            <a:r>
              <a:rPr lang="en-NZ" sz="900" dirty="0"/>
              <a:t>https://www.newshub.co.nz/home/new-zealand/2018/11/stand-strong-nz-norm-hewitt-on-what-made-him-finally-apologise-to-manu-bennett-for-high-school-bullying.html</a:t>
            </a:r>
          </a:p>
        </p:txBody>
      </p:sp>
      <p:pic>
        <p:nvPicPr>
          <p:cNvPr id="8" name="Picture 7">
            <a:extLst>
              <a:ext uri="{FF2B5EF4-FFF2-40B4-BE49-F238E27FC236}">
                <a16:creationId xmlns:a16="http://schemas.microsoft.com/office/drawing/2014/main" id="{7DB3F428-E35D-4BB8-B965-8B865505FB64}"/>
              </a:ext>
            </a:extLst>
          </p:cNvPr>
          <p:cNvPicPr>
            <a:picLocks noChangeAspect="1"/>
          </p:cNvPicPr>
          <p:nvPr/>
        </p:nvPicPr>
        <p:blipFill>
          <a:blip r:embed="rId4"/>
          <a:stretch>
            <a:fillRect/>
          </a:stretch>
        </p:blipFill>
        <p:spPr>
          <a:xfrm>
            <a:off x="777994" y="4206412"/>
            <a:ext cx="2080641" cy="2467309"/>
          </a:xfrm>
          <a:prstGeom prst="rect">
            <a:avLst/>
          </a:prstGeom>
        </p:spPr>
      </p:pic>
      <p:sp>
        <p:nvSpPr>
          <p:cNvPr id="9" name="Rectangle 8">
            <a:extLst>
              <a:ext uri="{FF2B5EF4-FFF2-40B4-BE49-F238E27FC236}">
                <a16:creationId xmlns:a16="http://schemas.microsoft.com/office/drawing/2014/main" id="{3BCE8E39-5EAD-44A1-A1FD-8E9D753FC1CA}"/>
              </a:ext>
            </a:extLst>
          </p:cNvPr>
          <p:cNvSpPr/>
          <p:nvPr/>
        </p:nvSpPr>
        <p:spPr>
          <a:xfrm>
            <a:off x="1559496" y="6536378"/>
            <a:ext cx="4572000" cy="276999"/>
          </a:xfrm>
          <a:prstGeom prst="rect">
            <a:avLst/>
          </a:prstGeom>
        </p:spPr>
        <p:txBody>
          <a:bodyPr>
            <a:spAutoFit/>
          </a:bodyPr>
          <a:lstStyle/>
          <a:p>
            <a:r>
              <a:rPr lang="en-NZ" sz="1200" dirty="0"/>
              <a:t>https://www.nzonscreen.com/title/gladiator-2004</a:t>
            </a:r>
          </a:p>
        </p:txBody>
      </p:sp>
      <p:pic>
        <p:nvPicPr>
          <p:cNvPr id="10" name="Picture 9">
            <a:extLst>
              <a:ext uri="{FF2B5EF4-FFF2-40B4-BE49-F238E27FC236}">
                <a16:creationId xmlns:a16="http://schemas.microsoft.com/office/drawing/2014/main" id="{D31B2355-86AC-4A7D-93FE-92442CEFCD4A}"/>
              </a:ext>
            </a:extLst>
          </p:cNvPr>
          <p:cNvPicPr>
            <a:picLocks noChangeAspect="1"/>
          </p:cNvPicPr>
          <p:nvPr/>
        </p:nvPicPr>
        <p:blipFill>
          <a:blip r:embed="rId5"/>
          <a:stretch>
            <a:fillRect/>
          </a:stretch>
        </p:blipFill>
        <p:spPr>
          <a:xfrm>
            <a:off x="2872428" y="4306026"/>
            <a:ext cx="2580836" cy="2230352"/>
          </a:xfrm>
          <a:prstGeom prst="rect">
            <a:avLst/>
          </a:prstGeom>
        </p:spPr>
      </p:pic>
      <p:pic>
        <p:nvPicPr>
          <p:cNvPr id="11" name="Picture 10">
            <a:extLst>
              <a:ext uri="{FF2B5EF4-FFF2-40B4-BE49-F238E27FC236}">
                <a16:creationId xmlns:a16="http://schemas.microsoft.com/office/drawing/2014/main" id="{5EBEF2FA-235C-4E5E-A52C-2495226F4C2B}"/>
              </a:ext>
            </a:extLst>
          </p:cNvPr>
          <p:cNvPicPr>
            <a:picLocks noChangeAspect="1"/>
          </p:cNvPicPr>
          <p:nvPr/>
        </p:nvPicPr>
        <p:blipFill>
          <a:blip r:embed="rId6"/>
          <a:stretch>
            <a:fillRect/>
          </a:stretch>
        </p:blipFill>
        <p:spPr>
          <a:xfrm>
            <a:off x="6664283" y="53088"/>
            <a:ext cx="4099173" cy="2427562"/>
          </a:xfrm>
          <a:prstGeom prst="rect">
            <a:avLst/>
          </a:prstGeom>
        </p:spPr>
      </p:pic>
    </p:spTree>
    <p:extLst>
      <p:ext uri="{BB962C8B-B14F-4D97-AF65-F5344CB8AC3E}">
        <p14:creationId xmlns:p14="http://schemas.microsoft.com/office/powerpoint/2010/main" val="4183369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2FA01D-B71B-4B25-9C16-44ADBBDD0F59}"/>
              </a:ext>
            </a:extLst>
          </p:cNvPr>
          <p:cNvPicPr>
            <a:picLocks noChangeAspect="1"/>
          </p:cNvPicPr>
          <p:nvPr/>
        </p:nvPicPr>
        <p:blipFill>
          <a:blip r:embed="rId2"/>
          <a:stretch>
            <a:fillRect/>
          </a:stretch>
        </p:blipFill>
        <p:spPr>
          <a:xfrm>
            <a:off x="2338388" y="44624"/>
            <a:ext cx="7515225" cy="1485900"/>
          </a:xfrm>
          <a:prstGeom prst="rect">
            <a:avLst/>
          </a:prstGeom>
        </p:spPr>
      </p:pic>
      <p:pic>
        <p:nvPicPr>
          <p:cNvPr id="9" name="Content Placeholder 8">
            <a:extLst>
              <a:ext uri="{FF2B5EF4-FFF2-40B4-BE49-F238E27FC236}">
                <a16:creationId xmlns:a16="http://schemas.microsoft.com/office/drawing/2014/main" id="{2844F3EB-8347-46CA-9CC5-557A0E28673B}"/>
              </a:ext>
            </a:extLst>
          </p:cNvPr>
          <p:cNvPicPr>
            <a:picLocks noGrp="1" noChangeAspect="1"/>
          </p:cNvPicPr>
          <p:nvPr>
            <p:ph idx="1"/>
          </p:nvPr>
        </p:nvPicPr>
        <p:blipFill>
          <a:blip r:embed="rId3"/>
          <a:stretch>
            <a:fillRect/>
          </a:stretch>
        </p:blipFill>
        <p:spPr>
          <a:xfrm>
            <a:off x="5402776" y="4285632"/>
            <a:ext cx="3572719" cy="2171653"/>
          </a:xfrm>
          <a:prstGeom prst="rect">
            <a:avLst/>
          </a:prstGeom>
        </p:spPr>
      </p:pic>
      <p:sp>
        <p:nvSpPr>
          <p:cNvPr id="4" name="Rectangle 3">
            <a:extLst>
              <a:ext uri="{FF2B5EF4-FFF2-40B4-BE49-F238E27FC236}">
                <a16:creationId xmlns:a16="http://schemas.microsoft.com/office/drawing/2014/main" id="{72376DA2-10D9-4959-B653-91E39F71AA67}"/>
              </a:ext>
            </a:extLst>
          </p:cNvPr>
          <p:cNvSpPr/>
          <p:nvPr/>
        </p:nvSpPr>
        <p:spPr>
          <a:xfrm>
            <a:off x="2423592" y="6597353"/>
            <a:ext cx="9001000" cy="276999"/>
          </a:xfrm>
          <a:prstGeom prst="rect">
            <a:avLst/>
          </a:prstGeom>
        </p:spPr>
        <p:txBody>
          <a:bodyPr wrap="square">
            <a:spAutoFit/>
          </a:bodyPr>
          <a:lstStyle/>
          <a:p>
            <a:r>
              <a:rPr lang="en-NZ" sz="1200" dirty="0">
                <a:hlinkClick r:id="rId4"/>
              </a:rPr>
              <a:t>https://www.stuff.co.nz/sport/rugby/85066599/tears-off-the-field--when-sports-stars-get-emotional</a:t>
            </a:r>
            <a:endParaRPr lang="en-NZ" sz="1200" dirty="0"/>
          </a:p>
        </p:txBody>
      </p:sp>
      <p:pic>
        <p:nvPicPr>
          <p:cNvPr id="6" name="Picture 5">
            <a:extLst>
              <a:ext uri="{FF2B5EF4-FFF2-40B4-BE49-F238E27FC236}">
                <a16:creationId xmlns:a16="http://schemas.microsoft.com/office/drawing/2014/main" id="{3E56C55D-D7A3-47E3-8253-2C388363977F}"/>
              </a:ext>
            </a:extLst>
          </p:cNvPr>
          <p:cNvPicPr>
            <a:picLocks noChangeAspect="1"/>
          </p:cNvPicPr>
          <p:nvPr/>
        </p:nvPicPr>
        <p:blipFill>
          <a:blip r:embed="rId5"/>
          <a:stretch>
            <a:fillRect/>
          </a:stretch>
        </p:blipFill>
        <p:spPr>
          <a:xfrm>
            <a:off x="639513" y="1576797"/>
            <a:ext cx="3991238" cy="2540841"/>
          </a:xfrm>
          <a:prstGeom prst="rect">
            <a:avLst/>
          </a:prstGeom>
        </p:spPr>
      </p:pic>
      <p:pic>
        <p:nvPicPr>
          <p:cNvPr id="7" name="Picture 6">
            <a:extLst>
              <a:ext uri="{FF2B5EF4-FFF2-40B4-BE49-F238E27FC236}">
                <a16:creationId xmlns:a16="http://schemas.microsoft.com/office/drawing/2014/main" id="{2B5CC8A4-FA4E-436E-BAA4-23B43A5FE8A9}"/>
              </a:ext>
            </a:extLst>
          </p:cNvPr>
          <p:cNvPicPr>
            <a:picLocks noChangeAspect="1"/>
          </p:cNvPicPr>
          <p:nvPr/>
        </p:nvPicPr>
        <p:blipFill>
          <a:blip r:embed="rId6"/>
          <a:stretch>
            <a:fillRect/>
          </a:stretch>
        </p:blipFill>
        <p:spPr>
          <a:xfrm>
            <a:off x="7714714" y="1597543"/>
            <a:ext cx="3768601" cy="2596696"/>
          </a:xfrm>
          <a:prstGeom prst="rect">
            <a:avLst/>
          </a:prstGeom>
        </p:spPr>
      </p:pic>
      <p:pic>
        <p:nvPicPr>
          <p:cNvPr id="8" name="Picture 7">
            <a:extLst>
              <a:ext uri="{FF2B5EF4-FFF2-40B4-BE49-F238E27FC236}">
                <a16:creationId xmlns:a16="http://schemas.microsoft.com/office/drawing/2014/main" id="{84391ADC-9612-475D-B627-7F09957431CD}"/>
              </a:ext>
            </a:extLst>
          </p:cNvPr>
          <p:cNvPicPr>
            <a:picLocks noChangeAspect="1"/>
          </p:cNvPicPr>
          <p:nvPr/>
        </p:nvPicPr>
        <p:blipFill>
          <a:blip r:embed="rId7"/>
          <a:stretch>
            <a:fillRect/>
          </a:stretch>
        </p:blipFill>
        <p:spPr>
          <a:xfrm>
            <a:off x="842545" y="4387820"/>
            <a:ext cx="3456384" cy="2209533"/>
          </a:xfrm>
          <a:prstGeom prst="rect">
            <a:avLst/>
          </a:prstGeom>
        </p:spPr>
      </p:pic>
    </p:spTree>
    <p:extLst>
      <p:ext uri="{BB962C8B-B14F-4D97-AF65-F5344CB8AC3E}">
        <p14:creationId xmlns:p14="http://schemas.microsoft.com/office/powerpoint/2010/main" val="1969545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92552" y="1074155"/>
            <a:ext cx="4178915" cy="4875402"/>
          </a:xfrm>
          <a:prstGeom prst="rect">
            <a:avLst/>
          </a:prstGeom>
        </p:spPr>
      </p:pic>
      <p:pic>
        <p:nvPicPr>
          <p:cNvPr id="2" name="Picture 1">
            <a:extLst>
              <a:ext uri="{FF2B5EF4-FFF2-40B4-BE49-F238E27FC236}">
                <a16:creationId xmlns:a16="http://schemas.microsoft.com/office/drawing/2014/main" id="{2CD1A9E3-0729-483B-BC2B-A7008FC033F1}"/>
              </a:ext>
            </a:extLst>
          </p:cNvPr>
          <p:cNvPicPr>
            <a:picLocks noChangeAspect="1"/>
          </p:cNvPicPr>
          <p:nvPr/>
        </p:nvPicPr>
        <p:blipFill>
          <a:blip r:embed="rId3"/>
          <a:stretch>
            <a:fillRect/>
          </a:stretch>
        </p:blipFill>
        <p:spPr>
          <a:xfrm>
            <a:off x="269060" y="263914"/>
            <a:ext cx="4802690" cy="4032448"/>
          </a:xfrm>
          <a:prstGeom prst="rect">
            <a:avLst/>
          </a:prstGeom>
        </p:spPr>
      </p:pic>
      <p:sp>
        <p:nvSpPr>
          <p:cNvPr id="3" name="Rectangle 2">
            <a:extLst>
              <a:ext uri="{FF2B5EF4-FFF2-40B4-BE49-F238E27FC236}">
                <a16:creationId xmlns:a16="http://schemas.microsoft.com/office/drawing/2014/main" id="{7B606CD7-F57F-418E-8C47-79439C36408B}"/>
              </a:ext>
            </a:extLst>
          </p:cNvPr>
          <p:cNvSpPr/>
          <p:nvPr/>
        </p:nvSpPr>
        <p:spPr>
          <a:xfrm>
            <a:off x="385894" y="4334581"/>
            <a:ext cx="4912359" cy="219291"/>
          </a:xfrm>
          <a:prstGeom prst="rect">
            <a:avLst/>
          </a:prstGeom>
        </p:spPr>
        <p:txBody>
          <a:bodyPr wrap="square">
            <a:spAutoFit/>
          </a:bodyPr>
          <a:lstStyle/>
          <a:p>
            <a:r>
              <a:rPr lang="en-NZ" sz="825" dirty="0">
                <a:hlinkClick r:id="rId4"/>
              </a:rPr>
              <a:t>https://www.nzherald.co.nz/sport/news/article.cfm?c_id=4&amp;objectid=11723446</a:t>
            </a:r>
            <a:endParaRPr lang="en-NZ" sz="825" dirty="0"/>
          </a:p>
        </p:txBody>
      </p:sp>
      <p:pic>
        <p:nvPicPr>
          <p:cNvPr id="5" name="Picture 4">
            <a:extLst>
              <a:ext uri="{FF2B5EF4-FFF2-40B4-BE49-F238E27FC236}">
                <a16:creationId xmlns:a16="http://schemas.microsoft.com/office/drawing/2014/main" id="{816F96D7-0C94-4339-A175-A5ADA75EC9E9}"/>
              </a:ext>
            </a:extLst>
          </p:cNvPr>
          <p:cNvPicPr>
            <a:picLocks noChangeAspect="1"/>
          </p:cNvPicPr>
          <p:nvPr/>
        </p:nvPicPr>
        <p:blipFill>
          <a:blip r:embed="rId5"/>
          <a:stretch>
            <a:fillRect/>
          </a:stretch>
        </p:blipFill>
        <p:spPr>
          <a:xfrm>
            <a:off x="779339" y="4884541"/>
            <a:ext cx="4516939" cy="1356867"/>
          </a:xfrm>
          <a:prstGeom prst="rect">
            <a:avLst/>
          </a:prstGeom>
        </p:spPr>
      </p:pic>
      <p:sp>
        <p:nvSpPr>
          <p:cNvPr id="6" name="Rectangle 5">
            <a:extLst>
              <a:ext uri="{FF2B5EF4-FFF2-40B4-BE49-F238E27FC236}">
                <a16:creationId xmlns:a16="http://schemas.microsoft.com/office/drawing/2014/main" id="{1ED72789-B103-4D79-8E66-ABE17D83BC75}"/>
              </a:ext>
            </a:extLst>
          </p:cNvPr>
          <p:cNvSpPr/>
          <p:nvPr/>
        </p:nvSpPr>
        <p:spPr>
          <a:xfrm>
            <a:off x="679508" y="6395120"/>
            <a:ext cx="4616770" cy="346249"/>
          </a:xfrm>
          <a:prstGeom prst="rect">
            <a:avLst/>
          </a:prstGeom>
        </p:spPr>
        <p:txBody>
          <a:bodyPr wrap="square">
            <a:spAutoFit/>
          </a:bodyPr>
          <a:lstStyle/>
          <a:p>
            <a:r>
              <a:rPr lang="en-NZ" sz="825" dirty="0">
                <a:hlinkClick r:id="rId6"/>
              </a:rPr>
              <a:t>https://www.newshub.co.nz/home/sport/2019/11/rugby-how-aaron-smith-rebuilt-his-all-blacks-career-from-toilet-sex-disgrace.html</a:t>
            </a:r>
            <a:endParaRPr lang="en-NZ" sz="825" dirty="0"/>
          </a:p>
        </p:txBody>
      </p:sp>
      <p:sp>
        <p:nvSpPr>
          <p:cNvPr id="7" name="Rectangle 6">
            <a:extLst>
              <a:ext uri="{FF2B5EF4-FFF2-40B4-BE49-F238E27FC236}">
                <a16:creationId xmlns:a16="http://schemas.microsoft.com/office/drawing/2014/main" id="{638E0D32-EE25-446D-8235-698F6E03BD92}"/>
              </a:ext>
            </a:extLst>
          </p:cNvPr>
          <p:cNvSpPr/>
          <p:nvPr/>
        </p:nvSpPr>
        <p:spPr>
          <a:xfrm>
            <a:off x="6492552" y="6093296"/>
            <a:ext cx="4572000" cy="369332"/>
          </a:xfrm>
          <a:prstGeom prst="rect">
            <a:avLst/>
          </a:prstGeom>
        </p:spPr>
        <p:txBody>
          <a:bodyPr>
            <a:spAutoFit/>
          </a:bodyPr>
          <a:lstStyle/>
          <a:p>
            <a:r>
              <a:rPr lang="en-NZ" sz="900" dirty="0">
                <a:hlinkClick r:id="rId7"/>
              </a:rPr>
              <a:t>https://www.stuff.co.nz/sport/rugby/all-blacks/85124210/underfire-all-blacks-halfback-aaron-smith-closes-his-social-media-accounts</a:t>
            </a:r>
            <a:endParaRPr lang="en-NZ" sz="900" dirty="0"/>
          </a:p>
        </p:txBody>
      </p:sp>
      <p:sp>
        <p:nvSpPr>
          <p:cNvPr id="8" name="TextBox 7">
            <a:extLst>
              <a:ext uri="{FF2B5EF4-FFF2-40B4-BE49-F238E27FC236}">
                <a16:creationId xmlns:a16="http://schemas.microsoft.com/office/drawing/2014/main" id="{95617968-A700-4190-AC9E-0CCA08D457A8}"/>
              </a:ext>
            </a:extLst>
          </p:cNvPr>
          <p:cNvSpPr txBox="1"/>
          <p:nvPr/>
        </p:nvSpPr>
        <p:spPr>
          <a:xfrm flipH="1">
            <a:off x="6600055" y="284086"/>
            <a:ext cx="3570795" cy="646331"/>
          </a:xfrm>
          <a:prstGeom prst="rect">
            <a:avLst/>
          </a:prstGeom>
          <a:noFill/>
        </p:spPr>
        <p:txBody>
          <a:bodyPr wrap="square" rtlCol="0">
            <a:spAutoFit/>
          </a:bodyPr>
          <a:lstStyle/>
          <a:p>
            <a:pPr algn="ctr"/>
            <a:r>
              <a:rPr lang="en-US" b="1" dirty="0"/>
              <a:t>Aaron Smith’s tryst in an airport  (disabled) toilet</a:t>
            </a:r>
            <a:endParaRPr lang="en-NZ" b="1" dirty="0"/>
          </a:p>
        </p:txBody>
      </p:sp>
    </p:spTree>
    <p:extLst>
      <p:ext uri="{BB962C8B-B14F-4D97-AF65-F5344CB8AC3E}">
        <p14:creationId xmlns:p14="http://schemas.microsoft.com/office/powerpoint/2010/main" val="131413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NZ" sz="1800" dirty="0">
              <a:solidFill>
                <a:srgbClr val="C00000"/>
              </a:solidFill>
            </a:endParaRPr>
          </a:p>
        </p:txBody>
      </p:sp>
      <p:pic>
        <p:nvPicPr>
          <p:cNvPr id="7" name="Content Placeholder 6"/>
          <p:cNvPicPr>
            <a:picLocks noGrp="1" noChangeAspect="1"/>
          </p:cNvPicPr>
          <p:nvPr>
            <p:ph idx="1"/>
          </p:nvPr>
        </p:nvPicPr>
        <p:blipFill>
          <a:blip r:embed="rId2"/>
          <a:stretch>
            <a:fillRect/>
          </a:stretch>
        </p:blipFill>
        <p:spPr>
          <a:xfrm>
            <a:off x="4211725" y="3121423"/>
            <a:ext cx="2557244" cy="3604537"/>
          </a:xfrm>
          <a:prstGeom prst="rect">
            <a:avLst/>
          </a:prstGeom>
        </p:spPr>
      </p:pic>
      <p:pic>
        <p:nvPicPr>
          <p:cNvPr id="6" name="Picture 5"/>
          <p:cNvPicPr>
            <a:picLocks noChangeAspect="1"/>
          </p:cNvPicPr>
          <p:nvPr/>
        </p:nvPicPr>
        <p:blipFill>
          <a:blip r:embed="rId3"/>
          <a:stretch>
            <a:fillRect/>
          </a:stretch>
        </p:blipFill>
        <p:spPr>
          <a:xfrm>
            <a:off x="1170563" y="3157672"/>
            <a:ext cx="1973109" cy="3532037"/>
          </a:xfrm>
          <a:prstGeom prst="rect">
            <a:avLst/>
          </a:prstGeom>
        </p:spPr>
      </p:pic>
      <p:pic>
        <p:nvPicPr>
          <p:cNvPr id="8" name="Picture 7"/>
          <p:cNvPicPr>
            <a:picLocks noChangeAspect="1"/>
          </p:cNvPicPr>
          <p:nvPr/>
        </p:nvPicPr>
        <p:blipFill>
          <a:blip r:embed="rId4"/>
          <a:stretch>
            <a:fillRect/>
          </a:stretch>
        </p:blipFill>
        <p:spPr>
          <a:xfrm>
            <a:off x="7671788" y="3157672"/>
            <a:ext cx="2068791" cy="3552075"/>
          </a:xfrm>
          <a:prstGeom prst="rect">
            <a:avLst/>
          </a:prstGeom>
        </p:spPr>
      </p:pic>
      <p:pic>
        <p:nvPicPr>
          <p:cNvPr id="9" name="Picture 8">
            <a:extLst>
              <a:ext uri="{FF2B5EF4-FFF2-40B4-BE49-F238E27FC236}">
                <a16:creationId xmlns:a16="http://schemas.microsoft.com/office/drawing/2014/main" id="{1FF0F4A3-177B-46EE-8F92-48307E280174}"/>
              </a:ext>
            </a:extLst>
          </p:cNvPr>
          <p:cNvPicPr>
            <a:picLocks noChangeAspect="1"/>
          </p:cNvPicPr>
          <p:nvPr/>
        </p:nvPicPr>
        <p:blipFill>
          <a:blip r:embed="rId5"/>
          <a:stretch>
            <a:fillRect/>
          </a:stretch>
        </p:blipFill>
        <p:spPr>
          <a:xfrm>
            <a:off x="3143672" y="1388699"/>
            <a:ext cx="5472608" cy="1633187"/>
          </a:xfrm>
          <a:prstGeom prst="rect">
            <a:avLst/>
          </a:prstGeom>
        </p:spPr>
      </p:pic>
      <p:pic>
        <p:nvPicPr>
          <p:cNvPr id="3" name="Picture 2">
            <a:extLst>
              <a:ext uri="{FF2B5EF4-FFF2-40B4-BE49-F238E27FC236}">
                <a16:creationId xmlns:a16="http://schemas.microsoft.com/office/drawing/2014/main" id="{711608B0-2991-4D3C-8542-2672ACFB6ADB}"/>
              </a:ext>
            </a:extLst>
          </p:cNvPr>
          <p:cNvPicPr>
            <a:picLocks noChangeAspect="1"/>
          </p:cNvPicPr>
          <p:nvPr/>
        </p:nvPicPr>
        <p:blipFill>
          <a:blip r:embed="rId6"/>
          <a:stretch>
            <a:fillRect/>
          </a:stretch>
        </p:blipFill>
        <p:spPr>
          <a:xfrm>
            <a:off x="3143671" y="39767"/>
            <a:ext cx="5472609" cy="1348932"/>
          </a:xfrm>
          <a:prstGeom prst="rect">
            <a:avLst/>
          </a:prstGeom>
        </p:spPr>
      </p:pic>
      <p:sp>
        <p:nvSpPr>
          <p:cNvPr id="4" name="Rectangle 3">
            <a:extLst>
              <a:ext uri="{FF2B5EF4-FFF2-40B4-BE49-F238E27FC236}">
                <a16:creationId xmlns:a16="http://schemas.microsoft.com/office/drawing/2014/main" id="{C84A4D34-B699-4380-A8B0-615C7945EC85}"/>
              </a:ext>
            </a:extLst>
          </p:cNvPr>
          <p:cNvSpPr/>
          <p:nvPr/>
        </p:nvSpPr>
        <p:spPr>
          <a:xfrm>
            <a:off x="8616280" y="1556793"/>
            <a:ext cx="1800200" cy="646331"/>
          </a:xfrm>
          <a:prstGeom prst="rect">
            <a:avLst/>
          </a:prstGeom>
        </p:spPr>
        <p:txBody>
          <a:bodyPr wrap="square">
            <a:spAutoFit/>
          </a:bodyPr>
          <a:lstStyle/>
          <a:p>
            <a:r>
              <a:rPr lang="en-NZ" sz="900" dirty="0">
                <a:hlinkClick r:id="rId7"/>
              </a:rPr>
              <a:t>https://www.newshub.co.nz/home/new-zealand/2017/08/aaron-smith-may-have-misled-all-blacks-bosses-in-sex-scandal.html</a:t>
            </a:r>
            <a:endParaRPr lang="en-NZ" sz="900" dirty="0"/>
          </a:p>
        </p:txBody>
      </p:sp>
    </p:spTree>
    <p:extLst>
      <p:ext uri="{BB962C8B-B14F-4D97-AF65-F5344CB8AC3E}">
        <p14:creationId xmlns:p14="http://schemas.microsoft.com/office/powerpoint/2010/main" val="62189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2400" dirty="0"/>
              <a:t>Israel </a:t>
            </a:r>
            <a:r>
              <a:rPr lang="en-NZ" sz="2400" dirty="0" err="1"/>
              <a:t>Folau</a:t>
            </a:r>
            <a:br>
              <a:rPr lang="en-NZ" sz="2400" dirty="0"/>
            </a:br>
            <a:r>
              <a:rPr lang="en-NZ" sz="2400" dirty="0"/>
              <a:t>Instagram &amp; Twitter posts</a:t>
            </a:r>
            <a:br>
              <a:rPr lang="en-NZ" sz="2400" dirty="0"/>
            </a:br>
            <a:r>
              <a:rPr lang="en-NZ" sz="2400" dirty="0"/>
              <a:t>2 April 2018 </a:t>
            </a:r>
          </a:p>
        </p:txBody>
      </p:sp>
      <p:pic>
        <p:nvPicPr>
          <p:cNvPr id="4" name="Picture 3"/>
          <p:cNvPicPr>
            <a:picLocks noChangeAspect="1"/>
          </p:cNvPicPr>
          <p:nvPr/>
        </p:nvPicPr>
        <p:blipFill>
          <a:blip r:embed="rId2"/>
          <a:stretch>
            <a:fillRect/>
          </a:stretch>
        </p:blipFill>
        <p:spPr>
          <a:xfrm>
            <a:off x="941518" y="1915428"/>
            <a:ext cx="3118754" cy="4749260"/>
          </a:xfrm>
          <a:prstGeom prst="rect">
            <a:avLst/>
          </a:prstGeom>
        </p:spPr>
      </p:pic>
      <p:pic>
        <p:nvPicPr>
          <p:cNvPr id="5" name="Picture 4"/>
          <p:cNvPicPr>
            <a:picLocks noChangeAspect="1"/>
          </p:cNvPicPr>
          <p:nvPr/>
        </p:nvPicPr>
        <p:blipFill>
          <a:blip r:embed="rId3"/>
          <a:stretch>
            <a:fillRect/>
          </a:stretch>
        </p:blipFill>
        <p:spPr>
          <a:xfrm>
            <a:off x="5385732" y="4398133"/>
            <a:ext cx="5477229" cy="2016224"/>
          </a:xfrm>
          <a:prstGeom prst="rect">
            <a:avLst/>
          </a:prstGeom>
        </p:spPr>
      </p:pic>
      <p:pic>
        <p:nvPicPr>
          <p:cNvPr id="6" name="Picture 5"/>
          <p:cNvPicPr>
            <a:picLocks noChangeAspect="1"/>
          </p:cNvPicPr>
          <p:nvPr/>
        </p:nvPicPr>
        <p:blipFill>
          <a:blip r:embed="rId4"/>
          <a:stretch>
            <a:fillRect/>
          </a:stretch>
        </p:blipFill>
        <p:spPr>
          <a:xfrm>
            <a:off x="5385732" y="443643"/>
            <a:ext cx="5397623" cy="3687422"/>
          </a:xfrm>
          <a:prstGeom prst="rect">
            <a:avLst/>
          </a:prstGeom>
        </p:spPr>
      </p:pic>
    </p:spTree>
    <p:extLst>
      <p:ext uri="{BB962C8B-B14F-4D97-AF65-F5344CB8AC3E}">
        <p14:creationId xmlns:p14="http://schemas.microsoft.com/office/powerpoint/2010/main" val="390209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C00000"/>
                </a:solidFill>
              </a:rPr>
              <a:t>Rugby Australia ‘Inclusion Policy’</a:t>
            </a:r>
          </a:p>
        </p:txBody>
      </p:sp>
      <p:sp>
        <p:nvSpPr>
          <p:cNvPr id="3" name="Content Placeholder 2"/>
          <p:cNvSpPr>
            <a:spLocks noGrp="1"/>
          </p:cNvSpPr>
          <p:nvPr>
            <p:ph idx="1"/>
          </p:nvPr>
        </p:nvSpPr>
        <p:spPr/>
        <p:txBody>
          <a:bodyPr>
            <a:normAutofit fontScale="85000" lnSpcReduction="20000"/>
          </a:bodyPr>
          <a:lstStyle/>
          <a:p>
            <a:pPr marL="0" indent="0">
              <a:buNone/>
            </a:pPr>
            <a:r>
              <a:rPr lang="en-NZ" dirty="0"/>
              <a:t>A section of the RA Inclusion Policy seeks to protect gay and lesbian people who choose to play rugby. </a:t>
            </a:r>
          </a:p>
          <a:p>
            <a:pPr marL="0" indent="0">
              <a:buNone/>
            </a:pPr>
            <a:endParaRPr lang="en-NZ" dirty="0"/>
          </a:p>
          <a:p>
            <a:pPr marL="0" indent="0">
              <a:buNone/>
            </a:pPr>
            <a:r>
              <a:rPr lang="en-NZ" b="1" dirty="0"/>
              <a:t>Bullet point 1.4:</a:t>
            </a:r>
          </a:p>
          <a:p>
            <a:r>
              <a:rPr lang="en-NZ" dirty="0"/>
              <a:t>“Rugby AU recognises that both intentional and unintentional homophobic behaviour exist within society in Australia, and that this can have adverse and potentially significant consequences for some individuals and our game.”</a:t>
            </a:r>
          </a:p>
          <a:p>
            <a:pPr marL="0" indent="0">
              <a:buNone/>
            </a:pPr>
            <a:endParaRPr lang="en-NZ" dirty="0"/>
          </a:p>
          <a:p>
            <a:r>
              <a:rPr lang="en-NZ" dirty="0"/>
              <a:t>..“rugby has and must continue to be a sport where players, officials, volunteers, supporters and administrators have the right and freedom to participate regardless of gender, sexual orientation, race or religion and without fear of exclusion. There is no place for homophobia or any form of discrimination in our game and our actions and words both on and off the field must reflect this”.</a:t>
            </a:r>
          </a:p>
          <a:p>
            <a:endParaRPr lang="en-NZ" dirty="0"/>
          </a:p>
        </p:txBody>
      </p:sp>
    </p:spTree>
    <p:extLst>
      <p:ext uri="{BB962C8B-B14F-4D97-AF65-F5344CB8AC3E}">
        <p14:creationId xmlns:p14="http://schemas.microsoft.com/office/powerpoint/2010/main" val="172541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1815</Words>
  <Application>Microsoft Office PowerPoint</Application>
  <PresentationFormat>Widescreen</PresentationFormat>
  <Paragraphs>158</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Verdana</vt:lpstr>
      <vt:lpstr>Office Theme</vt:lpstr>
      <vt:lpstr>Sports Journalism Pt 2:  Mediation of high profile athletes who fall from grace  </vt:lpstr>
      <vt:lpstr>PowerPoint Presentation</vt:lpstr>
      <vt:lpstr>‘Dancing with the Stars’  2005</vt:lpstr>
      <vt:lpstr>The mediated redemption of Norm Hewitt</vt:lpstr>
      <vt:lpstr>PowerPoint Presentation</vt:lpstr>
      <vt:lpstr>PowerPoint Presentation</vt:lpstr>
      <vt:lpstr>PowerPoint Presentation</vt:lpstr>
      <vt:lpstr>Israel Folau Instagram &amp; Twitter posts 2 April 2018 </vt:lpstr>
      <vt:lpstr>Rugby Australia ‘Inclusion Policy’</vt:lpstr>
      <vt:lpstr>PowerPoint Presentation</vt:lpstr>
      <vt:lpstr>PowerPoint Presentation</vt:lpstr>
      <vt:lpstr>PowerPoint Presentation</vt:lpstr>
      <vt:lpstr>NZ Bill of Rights Act 1990</vt:lpstr>
      <vt:lpstr>Human Rights Act 1993</vt:lpstr>
      <vt:lpstr>Gavin Ellis</vt:lpstr>
      <vt:lpstr>Moana Jackson E-Tangata</vt:lpstr>
      <vt:lpstr>PowerPoint Presentation</vt:lpstr>
      <vt:lpstr>The Press Conference 4 April 2018</vt:lpstr>
      <vt:lpstr>Israel Folau Instagram post 10 April 2019 313,000 Instagram followers</vt:lpstr>
      <vt:lpstr>PowerPoint Presentation</vt:lpstr>
      <vt:lpstr>PowerPoint Presentation</vt:lpstr>
      <vt:lpstr>PowerPoint Presentation</vt:lpstr>
      <vt:lpstr>Raylene Castle CEO Rugby Australia Israel Folau contract termination  17 May 2019</vt:lpstr>
      <vt:lpstr>PowerPoint Presentation</vt:lpstr>
      <vt:lpstr>Rugby AU CEO Raelene Castle fronted the media to speak about the Israel Folau settlement 5  December 2019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 Journalism Pt 2:  Mediation of high profile athletes who fall from grace  </dc:title>
  <dc:creator>Margaret Henley</dc:creator>
  <cp:lastModifiedBy>Margaret Henley</cp:lastModifiedBy>
  <cp:revision>2</cp:revision>
  <dcterms:created xsi:type="dcterms:W3CDTF">2020-05-21T03:29:50Z</dcterms:created>
  <dcterms:modified xsi:type="dcterms:W3CDTF">2020-05-21T04:22:11Z</dcterms:modified>
</cp:coreProperties>
</file>