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4" r:id="rId14"/>
    <p:sldId id="269" r:id="rId15"/>
    <p:sldId id="270" r:id="rId16"/>
    <p:sldId id="275" r:id="rId17"/>
    <p:sldId id="271"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30/07/2020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628892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30/07/2020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34996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30/07/2020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09866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82F713A-5EB9-4B7A-B87D-F2B7940161AF}" type="datetimeFigureOut">
              <a:rPr lang="en-NZ" smtClean="0"/>
              <a:t>30/07/2020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99720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2F713A-5EB9-4B7A-B87D-F2B7940161AF}" type="datetimeFigureOut">
              <a:rPr lang="en-NZ" smtClean="0"/>
              <a:t>30/07/2020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429016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F82F713A-5EB9-4B7A-B87D-F2B7940161AF}" type="datetimeFigureOut">
              <a:rPr lang="en-NZ" smtClean="0"/>
              <a:t>30/07/2020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33225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F82F713A-5EB9-4B7A-B87D-F2B7940161AF}" type="datetimeFigureOut">
              <a:rPr lang="en-NZ" smtClean="0"/>
              <a:t>30/07/2020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85151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F82F713A-5EB9-4B7A-B87D-F2B7940161AF}" type="datetimeFigureOut">
              <a:rPr lang="en-NZ" smtClean="0"/>
              <a:t>30/07/2020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204349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F713A-5EB9-4B7A-B87D-F2B7940161AF}" type="datetimeFigureOut">
              <a:rPr lang="en-NZ" smtClean="0"/>
              <a:t>30/07/2020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53582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2F713A-5EB9-4B7A-B87D-F2B7940161AF}" type="datetimeFigureOut">
              <a:rPr lang="en-NZ" smtClean="0"/>
              <a:t>30/07/2020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3144643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2F713A-5EB9-4B7A-B87D-F2B7940161AF}" type="datetimeFigureOut">
              <a:rPr lang="en-NZ" smtClean="0"/>
              <a:t>30/07/2020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F18C196-3ABE-43C0-9E5E-32D62974A7DC}" type="slidenum">
              <a:rPr lang="en-NZ" smtClean="0"/>
              <a:t>‹#›</a:t>
            </a:fld>
            <a:endParaRPr lang="en-NZ"/>
          </a:p>
        </p:txBody>
      </p:sp>
    </p:spTree>
    <p:extLst>
      <p:ext uri="{BB962C8B-B14F-4D97-AF65-F5344CB8AC3E}">
        <p14:creationId xmlns:p14="http://schemas.microsoft.com/office/powerpoint/2010/main" val="59552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F713A-5EB9-4B7A-B87D-F2B7940161AF}" type="datetimeFigureOut">
              <a:rPr lang="en-NZ" smtClean="0"/>
              <a:t>30/07/2020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8C196-3ABE-43C0-9E5E-32D62974A7DC}" type="slidenum">
              <a:rPr lang="en-NZ" smtClean="0"/>
              <a:t>‹#›</a:t>
            </a:fld>
            <a:endParaRPr lang="en-NZ"/>
          </a:p>
        </p:txBody>
      </p:sp>
    </p:spTree>
    <p:extLst>
      <p:ext uri="{BB962C8B-B14F-4D97-AF65-F5344CB8AC3E}">
        <p14:creationId xmlns:p14="http://schemas.microsoft.com/office/powerpoint/2010/main" val="292309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t>MEDIA 743 </a:t>
            </a:r>
            <a:br>
              <a:rPr lang="en-GB" b="1" dirty="0"/>
            </a:br>
            <a:r>
              <a:rPr lang="en-GB" b="1" dirty="0"/>
              <a:t>Chinese Film Genres</a:t>
            </a:r>
            <a:endParaRPr lang="en-NZ" dirty="0"/>
          </a:p>
        </p:txBody>
      </p:sp>
      <p:sp>
        <p:nvSpPr>
          <p:cNvPr id="3" name="Subtitle 2"/>
          <p:cNvSpPr>
            <a:spLocks noGrp="1"/>
          </p:cNvSpPr>
          <p:nvPr>
            <p:ph type="subTitle" idx="1"/>
          </p:nvPr>
        </p:nvSpPr>
        <p:spPr/>
        <p:txBody>
          <a:bodyPr/>
          <a:lstStyle/>
          <a:p>
            <a:endParaRPr lang="en-NZ" dirty="0"/>
          </a:p>
          <a:p>
            <a:r>
              <a:rPr lang="en-NZ" sz="4000" b="1" dirty="0"/>
              <a:t>Introduction</a:t>
            </a:r>
          </a:p>
        </p:txBody>
      </p:sp>
    </p:spTree>
    <p:extLst>
      <p:ext uri="{BB962C8B-B14F-4D97-AF65-F5344CB8AC3E}">
        <p14:creationId xmlns:p14="http://schemas.microsoft.com/office/powerpoint/2010/main" val="262532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4000" b="1" dirty="0"/>
              <a:t>Chinese Genre</a:t>
            </a:r>
          </a:p>
        </p:txBody>
      </p:sp>
      <p:pic>
        <p:nvPicPr>
          <p:cNvPr id="4" name="Content Placeholder 3"/>
          <p:cNvPicPr>
            <a:picLocks noGrp="1" noChangeAspect="1"/>
          </p:cNvPicPr>
          <p:nvPr>
            <p:ph idx="1"/>
          </p:nvPr>
        </p:nvPicPr>
        <p:blipFill>
          <a:blip r:embed="rId2"/>
          <a:stretch>
            <a:fillRect/>
          </a:stretch>
        </p:blipFill>
        <p:spPr>
          <a:xfrm>
            <a:off x="7402137" y="2089266"/>
            <a:ext cx="2857500" cy="3810000"/>
          </a:xfrm>
          <a:prstGeom prst="rect">
            <a:avLst/>
          </a:prstGeom>
        </p:spPr>
      </p:pic>
      <p:sp>
        <p:nvSpPr>
          <p:cNvPr id="5" name="Rectangle 4"/>
          <p:cNvSpPr/>
          <p:nvPr/>
        </p:nvSpPr>
        <p:spPr>
          <a:xfrm>
            <a:off x="520931" y="2563105"/>
            <a:ext cx="6719454" cy="2585323"/>
          </a:xfrm>
          <a:prstGeom prst="rect">
            <a:avLst/>
          </a:prstGeom>
        </p:spPr>
        <p:txBody>
          <a:bodyPr wrap="square">
            <a:spAutoFit/>
          </a:bodyPr>
          <a:lstStyle/>
          <a:p>
            <a:r>
              <a:rPr lang="en-US" dirty="0"/>
              <a:t>•	In Search of Chinese Film Style(s) and Technique(s)</a:t>
            </a:r>
          </a:p>
          <a:p>
            <a:r>
              <a:rPr lang="en-US" dirty="0"/>
              <a:t>•	Film Genre and Chinese Cinema: A Discourse of Film and Nation </a:t>
            </a:r>
          </a:p>
          <a:p>
            <a:r>
              <a:rPr lang="en-US" dirty="0"/>
              <a:t>•	Performing Documentation: Wu </a:t>
            </a:r>
            <a:r>
              <a:rPr lang="en-US" dirty="0" err="1"/>
              <a:t>Wenguang</a:t>
            </a:r>
            <a:r>
              <a:rPr lang="en-US" dirty="0"/>
              <a:t> and the Performative Turn of New Chinese Documentary </a:t>
            </a:r>
          </a:p>
          <a:p>
            <a:r>
              <a:rPr lang="en-US" dirty="0"/>
              <a:t>•	Chinese Women's Cinema </a:t>
            </a:r>
          </a:p>
          <a:p>
            <a:r>
              <a:rPr lang="en-US" dirty="0"/>
              <a:t>•	From Urban Films to Urban Cinema: The Emergence of a Critical Concept</a:t>
            </a:r>
          </a:p>
        </p:txBody>
      </p:sp>
    </p:spTree>
    <p:extLst>
      <p:ext uri="{BB962C8B-B14F-4D97-AF65-F5344CB8AC3E}">
        <p14:creationId xmlns:p14="http://schemas.microsoft.com/office/powerpoint/2010/main" val="1988188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4000" b="1" dirty="0"/>
              <a:t>Youth Film (1)</a:t>
            </a:r>
          </a:p>
        </p:txBody>
      </p:sp>
      <p:pic>
        <p:nvPicPr>
          <p:cNvPr id="4" name="Content Placeholder 3"/>
          <p:cNvPicPr>
            <a:picLocks noGrp="1" noChangeAspect="1"/>
          </p:cNvPicPr>
          <p:nvPr>
            <p:ph idx="1"/>
          </p:nvPr>
        </p:nvPicPr>
        <p:blipFill>
          <a:blip r:embed="rId2"/>
          <a:stretch>
            <a:fillRect/>
          </a:stretch>
        </p:blipFill>
        <p:spPr>
          <a:xfrm>
            <a:off x="4363229" y="3039701"/>
            <a:ext cx="2867025" cy="1590675"/>
          </a:xfrm>
          <a:prstGeom prst="rect">
            <a:avLst/>
          </a:prstGeom>
        </p:spPr>
      </p:pic>
      <p:pic>
        <p:nvPicPr>
          <p:cNvPr id="5" name="Picture 4"/>
          <p:cNvPicPr>
            <a:picLocks noChangeAspect="1"/>
          </p:cNvPicPr>
          <p:nvPr/>
        </p:nvPicPr>
        <p:blipFill>
          <a:blip r:embed="rId3"/>
          <a:stretch>
            <a:fillRect/>
          </a:stretch>
        </p:blipFill>
        <p:spPr>
          <a:xfrm>
            <a:off x="1359272" y="1956695"/>
            <a:ext cx="2357761" cy="1558463"/>
          </a:xfrm>
          <a:prstGeom prst="rect">
            <a:avLst/>
          </a:prstGeom>
        </p:spPr>
      </p:pic>
      <p:pic>
        <p:nvPicPr>
          <p:cNvPr id="6" name="Picture 5"/>
          <p:cNvPicPr>
            <a:picLocks noChangeAspect="1"/>
          </p:cNvPicPr>
          <p:nvPr/>
        </p:nvPicPr>
        <p:blipFill>
          <a:blip r:embed="rId4"/>
          <a:stretch>
            <a:fillRect/>
          </a:stretch>
        </p:blipFill>
        <p:spPr>
          <a:xfrm>
            <a:off x="8087678" y="4282648"/>
            <a:ext cx="2702242" cy="1831190"/>
          </a:xfrm>
          <a:prstGeom prst="rect">
            <a:avLst/>
          </a:prstGeom>
        </p:spPr>
      </p:pic>
      <p:pic>
        <p:nvPicPr>
          <p:cNvPr id="7" name="Picture 6"/>
          <p:cNvPicPr>
            <a:picLocks noChangeAspect="1"/>
          </p:cNvPicPr>
          <p:nvPr/>
        </p:nvPicPr>
        <p:blipFill>
          <a:blip r:embed="rId5"/>
          <a:stretch>
            <a:fillRect/>
          </a:stretch>
        </p:blipFill>
        <p:spPr>
          <a:xfrm>
            <a:off x="1109403" y="4208319"/>
            <a:ext cx="2857500" cy="1600200"/>
          </a:xfrm>
          <a:prstGeom prst="rect">
            <a:avLst/>
          </a:prstGeom>
        </p:spPr>
      </p:pic>
      <p:pic>
        <p:nvPicPr>
          <p:cNvPr id="8" name="Picture 7"/>
          <p:cNvPicPr>
            <a:picLocks noChangeAspect="1"/>
          </p:cNvPicPr>
          <p:nvPr/>
        </p:nvPicPr>
        <p:blipFill>
          <a:blip r:embed="rId6"/>
          <a:stretch>
            <a:fillRect/>
          </a:stretch>
        </p:blipFill>
        <p:spPr>
          <a:xfrm>
            <a:off x="8008966" y="2149403"/>
            <a:ext cx="2857500" cy="1600200"/>
          </a:xfrm>
          <a:prstGeom prst="rect">
            <a:avLst/>
          </a:prstGeom>
        </p:spPr>
      </p:pic>
    </p:spTree>
    <p:extLst>
      <p:ext uri="{BB962C8B-B14F-4D97-AF65-F5344CB8AC3E}">
        <p14:creationId xmlns:p14="http://schemas.microsoft.com/office/powerpoint/2010/main" val="385179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4000" b="1" dirty="0"/>
              <a:t>Youth Film (2)</a:t>
            </a:r>
          </a:p>
        </p:txBody>
      </p:sp>
      <p:pic>
        <p:nvPicPr>
          <p:cNvPr id="4" name="Content Placeholder 3"/>
          <p:cNvPicPr>
            <a:picLocks noGrp="1" noChangeAspect="1"/>
          </p:cNvPicPr>
          <p:nvPr>
            <p:ph idx="1"/>
          </p:nvPr>
        </p:nvPicPr>
        <p:blipFill>
          <a:blip r:embed="rId2"/>
          <a:stretch>
            <a:fillRect/>
          </a:stretch>
        </p:blipFill>
        <p:spPr>
          <a:xfrm>
            <a:off x="4172990" y="1798421"/>
            <a:ext cx="2940790" cy="4411185"/>
          </a:xfrm>
          <a:prstGeom prst="rect">
            <a:avLst/>
          </a:prstGeom>
        </p:spPr>
      </p:pic>
    </p:spTree>
    <p:extLst>
      <p:ext uri="{BB962C8B-B14F-4D97-AF65-F5344CB8AC3E}">
        <p14:creationId xmlns:p14="http://schemas.microsoft.com/office/powerpoint/2010/main" val="1143042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4522-1D0A-4357-BBF4-56BAA7915558}"/>
              </a:ext>
            </a:extLst>
          </p:cNvPr>
          <p:cNvSpPr>
            <a:spLocks noGrp="1"/>
          </p:cNvSpPr>
          <p:nvPr>
            <p:ph type="title"/>
          </p:nvPr>
        </p:nvSpPr>
        <p:spPr/>
        <p:txBody>
          <a:bodyPr/>
          <a:lstStyle/>
          <a:p>
            <a:pPr algn="ctr"/>
            <a:r>
              <a:rPr lang="en-NZ" b="1" dirty="0"/>
              <a:t>Youth Film (3)</a:t>
            </a:r>
          </a:p>
        </p:txBody>
      </p:sp>
      <p:pic>
        <p:nvPicPr>
          <p:cNvPr id="4" name="Content Placeholder 3">
            <a:extLst>
              <a:ext uri="{FF2B5EF4-FFF2-40B4-BE49-F238E27FC236}">
                <a16:creationId xmlns:a16="http://schemas.microsoft.com/office/drawing/2014/main" id="{13D4C359-2766-4495-B6FB-9194A0C276FB}"/>
              </a:ext>
            </a:extLst>
          </p:cNvPr>
          <p:cNvPicPr>
            <a:picLocks noGrp="1" noChangeAspect="1"/>
          </p:cNvPicPr>
          <p:nvPr>
            <p:ph idx="1"/>
          </p:nvPr>
        </p:nvPicPr>
        <p:blipFill>
          <a:blip r:embed="rId2"/>
          <a:stretch>
            <a:fillRect/>
          </a:stretch>
        </p:blipFill>
        <p:spPr>
          <a:xfrm>
            <a:off x="6733078" y="1811558"/>
            <a:ext cx="2927395" cy="4351338"/>
          </a:xfrm>
          <a:prstGeom prst="rect">
            <a:avLst/>
          </a:prstGeom>
        </p:spPr>
      </p:pic>
      <p:pic>
        <p:nvPicPr>
          <p:cNvPr id="6" name="Picture 5">
            <a:extLst>
              <a:ext uri="{FF2B5EF4-FFF2-40B4-BE49-F238E27FC236}">
                <a16:creationId xmlns:a16="http://schemas.microsoft.com/office/drawing/2014/main" id="{0FB64D02-40DE-4FB4-A39A-2F2AA476F21D}"/>
              </a:ext>
            </a:extLst>
          </p:cNvPr>
          <p:cNvPicPr>
            <a:picLocks noChangeAspect="1"/>
          </p:cNvPicPr>
          <p:nvPr/>
        </p:nvPicPr>
        <p:blipFill>
          <a:blip r:embed="rId3"/>
          <a:stretch>
            <a:fillRect/>
          </a:stretch>
        </p:blipFill>
        <p:spPr>
          <a:xfrm>
            <a:off x="2596705" y="1690688"/>
            <a:ext cx="3162167" cy="4472208"/>
          </a:xfrm>
          <a:prstGeom prst="rect">
            <a:avLst/>
          </a:prstGeom>
        </p:spPr>
      </p:pic>
    </p:spTree>
    <p:extLst>
      <p:ext uri="{BB962C8B-B14F-4D97-AF65-F5344CB8AC3E}">
        <p14:creationId xmlns:p14="http://schemas.microsoft.com/office/powerpoint/2010/main" val="346747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zh-CN" sz="4000" b="1" dirty="0"/>
              <a:t>Art Film</a:t>
            </a:r>
            <a:r>
              <a:rPr lang="zh-CN" altLang="en-US" sz="4000" b="1" dirty="0"/>
              <a:t>（</a:t>
            </a:r>
            <a:r>
              <a:rPr lang="en-US" altLang="zh-CN" sz="4000" b="1" dirty="0"/>
              <a:t>1</a:t>
            </a:r>
            <a:r>
              <a:rPr lang="zh-CN" altLang="en-US" sz="4000" b="1" dirty="0"/>
              <a:t>）</a:t>
            </a:r>
            <a:endParaRPr lang="en-NZ" sz="4000" b="1" dirty="0"/>
          </a:p>
        </p:txBody>
      </p:sp>
      <p:pic>
        <p:nvPicPr>
          <p:cNvPr id="4" name="Content Placeholder 3"/>
          <p:cNvPicPr>
            <a:picLocks noGrp="1" noChangeAspect="1"/>
          </p:cNvPicPr>
          <p:nvPr>
            <p:ph idx="1"/>
          </p:nvPr>
        </p:nvPicPr>
        <p:blipFill>
          <a:blip r:embed="rId2"/>
          <a:stretch>
            <a:fillRect/>
          </a:stretch>
        </p:blipFill>
        <p:spPr>
          <a:xfrm>
            <a:off x="3176587" y="2082006"/>
            <a:ext cx="5838825" cy="3838575"/>
          </a:xfrm>
          <a:prstGeom prst="rect">
            <a:avLst/>
          </a:prstGeom>
        </p:spPr>
      </p:pic>
    </p:spTree>
    <p:extLst>
      <p:ext uri="{BB962C8B-B14F-4D97-AF65-F5344CB8AC3E}">
        <p14:creationId xmlns:p14="http://schemas.microsoft.com/office/powerpoint/2010/main" val="3471471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4000" b="1" dirty="0"/>
              <a:t>Art Film（</a:t>
            </a:r>
            <a:r>
              <a:rPr lang="en-US" altLang="zh-CN" sz="4000" b="1" dirty="0"/>
              <a:t>2</a:t>
            </a:r>
            <a:r>
              <a:rPr lang="en-NZ" sz="4000" b="1" dirty="0"/>
              <a:t>）</a:t>
            </a:r>
          </a:p>
        </p:txBody>
      </p:sp>
      <p:pic>
        <p:nvPicPr>
          <p:cNvPr id="4" name="Content Placeholder 3"/>
          <p:cNvPicPr>
            <a:picLocks noGrp="1" noChangeAspect="1"/>
          </p:cNvPicPr>
          <p:nvPr>
            <p:ph idx="1"/>
          </p:nvPr>
        </p:nvPicPr>
        <p:blipFill>
          <a:blip r:embed="rId2"/>
          <a:stretch>
            <a:fillRect/>
          </a:stretch>
        </p:blipFill>
        <p:spPr>
          <a:xfrm>
            <a:off x="3275215" y="2698092"/>
            <a:ext cx="5202035" cy="2403340"/>
          </a:xfrm>
          <a:prstGeom prst="rect">
            <a:avLst/>
          </a:prstGeom>
        </p:spPr>
      </p:pic>
      <p:pic>
        <p:nvPicPr>
          <p:cNvPr id="5" name="Picture 4"/>
          <p:cNvPicPr>
            <a:picLocks noChangeAspect="1"/>
          </p:cNvPicPr>
          <p:nvPr/>
        </p:nvPicPr>
        <p:blipFill>
          <a:blip r:embed="rId3"/>
          <a:stretch>
            <a:fillRect/>
          </a:stretch>
        </p:blipFill>
        <p:spPr>
          <a:xfrm>
            <a:off x="1149235" y="1813228"/>
            <a:ext cx="2125980" cy="3022226"/>
          </a:xfrm>
          <a:prstGeom prst="rect">
            <a:avLst/>
          </a:prstGeom>
        </p:spPr>
      </p:pic>
      <p:pic>
        <p:nvPicPr>
          <p:cNvPr id="6" name="Picture 5"/>
          <p:cNvPicPr>
            <a:picLocks noChangeAspect="1"/>
          </p:cNvPicPr>
          <p:nvPr/>
        </p:nvPicPr>
        <p:blipFill>
          <a:blip r:embed="rId4"/>
          <a:stretch>
            <a:fillRect/>
          </a:stretch>
        </p:blipFill>
        <p:spPr>
          <a:xfrm>
            <a:off x="8539942" y="3914425"/>
            <a:ext cx="2042160" cy="2374011"/>
          </a:xfrm>
          <a:prstGeom prst="rect">
            <a:avLst/>
          </a:prstGeom>
        </p:spPr>
      </p:pic>
    </p:spTree>
    <p:extLst>
      <p:ext uri="{BB962C8B-B14F-4D97-AF65-F5344CB8AC3E}">
        <p14:creationId xmlns:p14="http://schemas.microsoft.com/office/powerpoint/2010/main" val="1486308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274A-F5C5-42DF-9FEE-28AB2ABBADCB}"/>
              </a:ext>
            </a:extLst>
          </p:cNvPr>
          <p:cNvSpPr>
            <a:spLocks noGrp="1"/>
          </p:cNvSpPr>
          <p:nvPr>
            <p:ph type="title"/>
          </p:nvPr>
        </p:nvSpPr>
        <p:spPr/>
        <p:txBody>
          <a:bodyPr>
            <a:normAutofit/>
          </a:bodyPr>
          <a:lstStyle/>
          <a:p>
            <a:pPr algn="ctr"/>
            <a:r>
              <a:rPr lang="en-NZ" sz="4000" b="1" dirty="0"/>
              <a:t>Arts Film (3)</a:t>
            </a:r>
          </a:p>
        </p:txBody>
      </p:sp>
      <p:pic>
        <p:nvPicPr>
          <p:cNvPr id="4" name="Content Placeholder 3">
            <a:extLst>
              <a:ext uri="{FF2B5EF4-FFF2-40B4-BE49-F238E27FC236}">
                <a16:creationId xmlns:a16="http://schemas.microsoft.com/office/drawing/2014/main" id="{726F165B-B192-4F72-988E-8EB9B935B2D0}"/>
              </a:ext>
            </a:extLst>
          </p:cNvPr>
          <p:cNvPicPr>
            <a:picLocks noGrp="1" noChangeAspect="1"/>
          </p:cNvPicPr>
          <p:nvPr>
            <p:ph idx="1"/>
          </p:nvPr>
        </p:nvPicPr>
        <p:blipFill>
          <a:blip r:embed="rId2"/>
          <a:stretch>
            <a:fillRect/>
          </a:stretch>
        </p:blipFill>
        <p:spPr>
          <a:xfrm>
            <a:off x="4615953" y="1825625"/>
            <a:ext cx="2960093" cy="4351338"/>
          </a:xfrm>
          <a:prstGeom prst="rect">
            <a:avLst/>
          </a:prstGeom>
        </p:spPr>
      </p:pic>
    </p:spTree>
    <p:extLst>
      <p:ext uri="{BB962C8B-B14F-4D97-AF65-F5344CB8AC3E}">
        <p14:creationId xmlns:p14="http://schemas.microsoft.com/office/powerpoint/2010/main" val="607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4000" b="1" dirty="0"/>
              <a:t>Martial Arts Film (1)</a:t>
            </a:r>
          </a:p>
        </p:txBody>
      </p:sp>
      <p:pic>
        <p:nvPicPr>
          <p:cNvPr id="4" name="Content Placeholder 3"/>
          <p:cNvPicPr>
            <a:picLocks noGrp="1" noChangeAspect="1"/>
          </p:cNvPicPr>
          <p:nvPr>
            <p:ph idx="1"/>
          </p:nvPr>
        </p:nvPicPr>
        <p:blipFill>
          <a:blip r:embed="rId2"/>
          <a:stretch>
            <a:fillRect/>
          </a:stretch>
        </p:blipFill>
        <p:spPr>
          <a:xfrm>
            <a:off x="4372495" y="1699000"/>
            <a:ext cx="3544676" cy="4735051"/>
          </a:xfrm>
          <a:prstGeom prst="rect">
            <a:avLst/>
          </a:prstGeom>
        </p:spPr>
      </p:pic>
    </p:spTree>
    <p:extLst>
      <p:ext uri="{BB962C8B-B14F-4D97-AF65-F5344CB8AC3E}">
        <p14:creationId xmlns:p14="http://schemas.microsoft.com/office/powerpoint/2010/main" val="3968911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4000" b="1" dirty="0"/>
              <a:t>Martial Arts Film (2)</a:t>
            </a:r>
          </a:p>
        </p:txBody>
      </p:sp>
      <p:pic>
        <p:nvPicPr>
          <p:cNvPr id="4" name="Content Placeholder 3"/>
          <p:cNvPicPr>
            <a:picLocks noGrp="1" noChangeAspect="1"/>
          </p:cNvPicPr>
          <p:nvPr>
            <p:ph idx="1"/>
          </p:nvPr>
        </p:nvPicPr>
        <p:blipFill>
          <a:blip r:embed="rId2"/>
          <a:stretch>
            <a:fillRect/>
          </a:stretch>
        </p:blipFill>
        <p:spPr>
          <a:xfrm>
            <a:off x="1305098" y="1923348"/>
            <a:ext cx="5866865" cy="3301817"/>
          </a:xfrm>
          <a:prstGeom prst="rect">
            <a:avLst/>
          </a:prstGeom>
        </p:spPr>
      </p:pic>
      <p:pic>
        <p:nvPicPr>
          <p:cNvPr id="6" name="Picture 5"/>
          <p:cNvPicPr>
            <a:picLocks noChangeAspect="1"/>
          </p:cNvPicPr>
          <p:nvPr/>
        </p:nvPicPr>
        <p:blipFill>
          <a:blip r:embed="rId3"/>
          <a:stretch>
            <a:fillRect/>
          </a:stretch>
        </p:blipFill>
        <p:spPr>
          <a:xfrm>
            <a:off x="7171963" y="5223346"/>
            <a:ext cx="3257550" cy="1400175"/>
          </a:xfrm>
          <a:prstGeom prst="rect">
            <a:avLst/>
          </a:prstGeom>
        </p:spPr>
      </p:pic>
    </p:spTree>
    <p:extLst>
      <p:ext uri="{BB962C8B-B14F-4D97-AF65-F5344CB8AC3E}">
        <p14:creationId xmlns:p14="http://schemas.microsoft.com/office/powerpoint/2010/main" val="3494498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4000" b="1" dirty="0"/>
              <a:t>Martial Arts Film (3)</a:t>
            </a:r>
          </a:p>
        </p:txBody>
      </p:sp>
      <p:pic>
        <p:nvPicPr>
          <p:cNvPr id="10" name="Content Placeholder 9">
            <a:extLst>
              <a:ext uri="{FF2B5EF4-FFF2-40B4-BE49-F238E27FC236}">
                <a16:creationId xmlns:a16="http://schemas.microsoft.com/office/drawing/2014/main" id="{445252C8-1D18-45E1-A0F3-9637C86E8A6A}"/>
              </a:ext>
            </a:extLst>
          </p:cNvPr>
          <p:cNvPicPr>
            <a:picLocks noGrp="1" noChangeAspect="1"/>
          </p:cNvPicPr>
          <p:nvPr>
            <p:ph idx="1"/>
          </p:nvPr>
        </p:nvPicPr>
        <p:blipFill>
          <a:blip r:embed="rId2"/>
          <a:stretch>
            <a:fillRect/>
          </a:stretch>
        </p:blipFill>
        <p:spPr>
          <a:xfrm>
            <a:off x="4688451" y="1825625"/>
            <a:ext cx="2815098" cy="4351338"/>
          </a:xfrm>
          <a:prstGeom prst="rect">
            <a:avLst/>
          </a:prstGeom>
        </p:spPr>
      </p:pic>
    </p:spTree>
    <p:extLst>
      <p:ext uri="{BB962C8B-B14F-4D97-AF65-F5344CB8AC3E}">
        <p14:creationId xmlns:p14="http://schemas.microsoft.com/office/powerpoint/2010/main" val="3618902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3600" b="1" dirty="0"/>
              <a:t>Three issues in studying Chinese genres</a:t>
            </a:r>
          </a:p>
        </p:txBody>
      </p:sp>
      <p:sp>
        <p:nvSpPr>
          <p:cNvPr id="3" name="Content Placeholder 2"/>
          <p:cNvSpPr>
            <a:spLocks noGrp="1"/>
          </p:cNvSpPr>
          <p:nvPr>
            <p:ph idx="1"/>
          </p:nvPr>
        </p:nvSpPr>
        <p:spPr/>
        <p:txBody>
          <a:bodyPr/>
          <a:lstStyle/>
          <a:p>
            <a:pPr marL="0" indent="0">
              <a:buNone/>
            </a:pPr>
            <a:endParaRPr lang="en-NZ" dirty="0"/>
          </a:p>
          <a:p>
            <a:pPr marL="0" indent="0">
              <a:buNone/>
            </a:pPr>
            <a:endParaRPr lang="en-NZ" dirty="0"/>
          </a:p>
          <a:p>
            <a:pPr marL="514350" lvl="0" indent="-514350">
              <a:buFont typeface="+mj-lt"/>
              <a:buAutoNum type="arabicPeriod"/>
            </a:pPr>
            <a:r>
              <a:rPr lang="en-NZ" dirty="0"/>
              <a:t>Chinese cinema(s)</a:t>
            </a:r>
          </a:p>
          <a:p>
            <a:pPr marL="514350" lvl="0" indent="-514350">
              <a:buFont typeface="+mj-lt"/>
              <a:buAutoNum type="arabicPeriod"/>
            </a:pPr>
            <a:r>
              <a:rPr lang="en-NZ" dirty="0"/>
              <a:t>Genre</a:t>
            </a:r>
          </a:p>
          <a:p>
            <a:pPr marL="514350" lvl="0" indent="-514350">
              <a:buFont typeface="+mj-lt"/>
              <a:buAutoNum type="arabicPeriod"/>
            </a:pPr>
            <a:r>
              <a:rPr lang="en-NZ" dirty="0"/>
              <a:t>Chinese Genre</a:t>
            </a:r>
          </a:p>
          <a:p>
            <a:endParaRPr lang="en-NZ" dirty="0"/>
          </a:p>
        </p:txBody>
      </p:sp>
      <p:pic>
        <p:nvPicPr>
          <p:cNvPr id="4" name="Picture 3"/>
          <p:cNvPicPr>
            <a:picLocks noChangeAspect="1"/>
          </p:cNvPicPr>
          <p:nvPr/>
        </p:nvPicPr>
        <p:blipFill>
          <a:blip r:embed="rId2"/>
          <a:stretch>
            <a:fillRect/>
          </a:stretch>
        </p:blipFill>
        <p:spPr>
          <a:xfrm>
            <a:off x="6096000" y="3242655"/>
            <a:ext cx="3792682" cy="2522134"/>
          </a:xfrm>
          <a:prstGeom prst="rect">
            <a:avLst/>
          </a:prstGeom>
        </p:spPr>
      </p:pic>
    </p:spTree>
    <p:extLst>
      <p:ext uri="{BB962C8B-B14F-4D97-AF65-F5344CB8AC3E}">
        <p14:creationId xmlns:p14="http://schemas.microsoft.com/office/powerpoint/2010/main" val="1285995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3600" b="1" dirty="0"/>
              <a:t>Some key Dates and Events</a:t>
            </a:r>
          </a:p>
        </p:txBody>
      </p:sp>
      <p:sp>
        <p:nvSpPr>
          <p:cNvPr id="3" name="Content Placeholder 2"/>
          <p:cNvSpPr>
            <a:spLocks noGrp="1"/>
          </p:cNvSpPr>
          <p:nvPr>
            <p:ph idx="1"/>
          </p:nvPr>
        </p:nvSpPr>
        <p:spPr/>
        <p:txBody>
          <a:bodyPr>
            <a:normAutofit lnSpcReduction="10000"/>
          </a:bodyPr>
          <a:lstStyle/>
          <a:p>
            <a:r>
              <a:rPr lang="en-NZ" dirty="0"/>
              <a:t>1841: Hong Kong ceded to UK</a:t>
            </a:r>
          </a:p>
          <a:p>
            <a:r>
              <a:rPr lang="en-NZ" dirty="0"/>
              <a:t>1911: China becoming a Republic</a:t>
            </a:r>
          </a:p>
          <a:p>
            <a:r>
              <a:rPr lang="en-NZ" dirty="0"/>
              <a:t>1946-49: Civil War (between Nationalist and Communist)</a:t>
            </a:r>
          </a:p>
          <a:p>
            <a:r>
              <a:rPr lang="en-NZ" dirty="0"/>
              <a:t>1949: Martial Law in Taiwan</a:t>
            </a:r>
          </a:p>
          <a:p>
            <a:r>
              <a:rPr lang="en-NZ" dirty="0"/>
              <a:t>1966-76: Cultural Revolution in Mainland China</a:t>
            </a:r>
          </a:p>
          <a:p>
            <a:r>
              <a:rPr lang="en-NZ" dirty="0"/>
              <a:t>1978: Open door policy &amp; Reform program in Mainland</a:t>
            </a:r>
          </a:p>
          <a:p>
            <a:r>
              <a:rPr lang="en-NZ" dirty="0"/>
              <a:t>1982: Margaret Thatcher visited Hong Kong</a:t>
            </a:r>
          </a:p>
          <a:p>
            <a:r>
              <a:rPr lang="en-NZ" dirty="0"/>
              <a:t>1987: Martial Law lifted in Taiwan</a:t>
            </a:r>
          </a:p>
          <a:p>
            <a:endParaRPr lang="en-NZ" dirty="0"/>
          </a:p>
          <a:p>
            <a:endParaRPr lang="en-NZ" dirty="0"/>
          </a:p>
          <a:p>
            <a:endParaRPr lang="en-NZ" dirty="0"/>
          </a:p>
        </p:txBody>
      </p:sp>
    </p:spTree>
    <p:extLst>
      <p:ext uri="{BB962C8B-B14F-4D97-AF65-F5344CB8AC3E}">
        <p14:creationId xmlns:p14="http://schemas.microsoft.com/office/powerpoint/2010/main" val="3319770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4000" b="1" dirty="0"/>
              <a:t>What is Chinese Cinema?</a:t>
            </a:r>
          </a:p>
        </p:txBody>
      </p:sp>
      <p:pic>
        <p:nvPicPr>
          <p:cNvPr id="4" name="Content Placeholder 3"/>
          <p:cNvPicPr>
            <a:picLocks noGrp="1" noChangeAspect="1"/>
          </p:cNvPicPr>
          <p:nvPr>
            <p:ph idx="1"/>
          </p:nvPr>
        </p:nvPicPr>
        <p:blipFill>
          <a:blip r:embed="rId2"/>
          <a:stretch>
            <a:fillRect/>
          </a:stretch>
        </p:blipFill>
        <p:spPr>
          <a:xfrm>
            <a:off x="7764087" y="1397866"/>
            <a:ext cx="2737789" cy="1968471"/>
          </a:xfrm>
          <a:prstGeom prst="rect">
            <a:avLst/>
          </a:prstGeom>
        </p:spPr>
      </p:pic>
      <p:sp>
        <p:nvSpPr>
          <p:cNvPr id="5" name="Rectangle 4"/>
          <p:cNvSpPr/>
          <p:nvPr/>
        </p:nvSpPr>
        <p:spPr>
          <a:xfrm>
            <a:off x="3372280" y="3211853"/>
            <a:ext cx="6096000" cy="1200329"/>
          </a:xfrm>
          <a:prstGeom prst="rect">
            <a:avLst/>
          </a:prstGeom>
        </p:spPr>
        <p:txBody>
          <a:bodyPr>
            <a:spAutoFit/>
          </a:bodyPr>
          <a:lstStyle/>
          <a:p>
            <a:r>
              <a:rPr lang="en-NZ" dirty="0"/>
              <a:t>pre-1949 cinema based in Shanghai?</a:t>
            </a:r>
          </a:p>
          <a:p>
            <a:r>
              <a:rPr lang="en-NZ" dirty="0"/>
              <a:t>1949-present cinema of the People’s Republic?</a:t>
            </a:r>
          </a:p>
          <a:p>
            <a:r>
              <a:rPr lang="en-NZ" dirty="0"/>
              <a:t>Taiwan cinema, Hong Kong cinema, Macau cinema and Chinese diasporic cinema?</a:t>
            </a:r>
          </a:p>
        </p:txBody>
      </p:sp>
      <p:pic>
        <p:nvPicPr>
          <p:cNvPr id="6" name="Picture 5"/>
          <p:cNvPicPr>
            <a:picLocks noChangeAspect="1"/>
          </p:cNvPicPr>
          <p:nvPr/>
        </p:nvPicPr>
        <p:blipFill>
          <a:blip r:embed="rId3"/>
          <a:stretch>
            <a:fillRect/>
          </a:stretch>
        </p:blipFill>
        <p:spPr>
          <a:xfrm>
            <a:off x="460663" y="1746495"/>
            <a:ext cx="2986431" cy="2033760"/>
          </a:xfrm>
          <a:prstGeom prst="rect">
            <a:avLst/>
          </a:prstGeom>
        </p:spPr>
      </p:pic>
      <p:pic>
        <p:nvPicPr>
          <p:cNvPr id="8" name="Picture 7"/>
          <p:cNvPicPr>
            <a:picLocks noChangeAspect="1"/>
          </p:cNvPicPr>
          <p:nvPr/>
        </p:nvPicPr>
        <p:blipFill>
          <a:blip r:embed="rId4"/>
          <a:stretch>
            <a:fillRect/>
          </a:stretch>
        </p:blipFill>
        <p:spPr>
          <a:xfrm>
            <a:off x="1463124" y="4317791"/>
            <a:ext cx="9144000" cy="2381250"/>
          </a:xfrm>
          <a:prstGeom prst="rect">
            <a:avLst/>
          </a:prstGeom>
        </p:spPr>
      </p:pic>
    </p:spTree>
    <p:extLst>
      <p:ext uri="{BB962C8B-B14F-4D97-AF65-F5344CB8AC3E}">
        <p14:creationId xmlns:p14="http://schemas.microsoft.com/office/powerpoint/2010/main" val="4159385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4000" b="1" dirty="0"/>
              <a:t>Chinese Cinemas</a:t>
            </a:r>
          </a:p>
        </p:txBody>
      </p:sp>
      <p:pic>
        <p:nvPicPr>
          <p:cNvPr id="4" name="Content Placeholder 3"/>
          <p:cNvPicPr>
            <a:picLocks noGrp="1" noChangeAspect="1"/>
          </p:cNvPicPr>
          <p:nvPr>
            <p:ph idx="1"/>
          </p:nvPr>
        </p:nvPicPr>
        <p:blipFill>
          <a:blip r:embed="rId2"/>
          <a:stretch>
            <a:fillRect/>
          </a:stretch>
        </p:blipFill>
        <p:spPr>
          <a:xfrm>
            <a:off x="7596572" y="1775749"/>
            <a:ext cx="2900892" cy="4351338"/>
          </a:xfrm>
          <a:prstGeom prst="rect">
            <a:avLst/>
          </a:prstGeom>
        </p:spPr>
      </p:pic>
      <p:sp>
        <p:nvSpPr>
          <p:cNvPr id="5" name="Rectangle 4"/>
          <p:cNvSpPr/>
          <p:nvPr/>
        </p:nvSpPr>
        <p:spPr>
          <a:xfrm>
            <a:off x="1111135" y="2280472"/>
            <a:ext cx="6096000" cy="2862322"/>
          </a:xfrm>
          <a:prstGeom prst="rect">
            <a:avLst/>
          </a:prstGeom>
        </p:spPr>
        <p:txBody>
          <a:bodyPr>
            <a:spAutoFit/>
          </a:bodyPr>
          <a:lstStyle/>
          <a:p>
            <a:r>
              <a:rPr lang="en-US" dirty="0"/>
              <a:t>The presumption that Chinese cinema is the monolithic cultural expression of a Chinese nation has been dramatically undercut by history…. The People’s Republic, Taiwan and Hong Kong and their cinemas are marked as socialist, capitalist and colonialist, respectively. Yet to exaggerate these differences would be to overlook a common cultural tradition of social, ideological, and aesthetic forms that stands behind and informs Chinese cinema as a whole. (1994: 1)</a:t>
            </a:r>
            <a:endParaRPr lang="en-NZ" dirty="0"/>
          </a:p>
        </p:txBody>
      </p:sp>
    </p:spTree>
    <p:extLst>
      <p:ext uri="{BB962C8B-B14F-4D97-AF65-F5344CB8AC3E}">
        <p14:creationId xmlns:p14="http://schemas.microsoft.com/office/powerpoint/2010/main" val="93932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4000" b="1" dirty="0"/>
              <a:t>Chinese-Language Film</a:t>
            </a:r>
          </a:p>
        </p:txBody>
      </p:sp>
      <p:pic>
        <p:nvPicPr>
          <p:cNvPr id="4" name="Content Placeholder 3"/>
          <p:cNvPicPr>
            <a:picLocks noGrp="1" noChangeAspect="1"/>
          </p:cNvPicPr>
          <p:nvPr>
            <p:ph idx="1"/>
          </p:nvPr>
        </p:nvPicPr>
        <p:blipFill>
          <a:blip r:embed="rId2"/>
          <a:stretch>
            <a:fillRect/>
          </a:stretch>
        </p:blipFill>
        <p:spPr>
          <a:xfrm>
            <a:off x="1177694" y="1892127"/>
            <a:ext cx="2903798" cy="4351338"/>
          </a:xfrm>
          <a:prstGeom prst="rect">
            <a:avLst/>
          </a:prstGeom>
        </p:spPr>
      </p:pic>
      <p:sp>
        <p:nvSpPr>
          <p:cNvPr id="5" name="Rectangle 4"/>
          <p:cNvSpPr/>
          <p:nvPr/>
        </p:nvSpPr>
        <p:spPr>
          <a:xfrm>
            <a:off x="4887882" y="3056096"/>
            <a:ext cx="4813070" cy="1477328"/>
          </a:xfrm>
          <a:prstGeom prst="rect">
            <a:avLst/>
          </a:prstGeom>
        </p:spPr>
        <p:txBody>
          <a:bodyPr wrap="square">
            <a:spAutoFit/>
          </a:bodyPr>
          <a:lstStyle/>
          <a:p>
            <a:r>
              <a:rPr lang="en-US" dirty="0"/>
              <a:t>a more accurate and comprehensive term to cover ‘all the local, national, regional, transnational, diasporic, and global cinemas relating to the Chinese language’ (Lu &amp; </a:t>
            </a:r>
            <a:r>
              <a:rPr lang="en-US" dirty="0" err="1"/>
              <a:t>Yeh</a:t>
            </a:r>
            <a:r>
              <a:rPr lang="en-US" dirty="0"/>
              <a:t> 2005: 2). </a:t>
            </a:r>
            <a:endParaRPr lang="en-NZ" dirty="0"/>
          </a:p>
        </p:txBody>
      </p:sp>
    </p:spTree>
    <p:extLst>
      <p:ext uri="{BB962C8B-B14F-4D97-AF65-F5344CB8AC3E}">
        <p14:creationId xmlns:p14="http://schemas.microsoft.com/office/powerpoint/2010/main" val="2309179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4000" b="1" dirty="0" err="1"/>
              <a:t>Sinophone</a:t>
            </a:r>
            <a:r>
              <a:rPr lang="en-NZ" sz="4000" b="1" dirty="0"/>
              <a:t> Cinema</a:t>
            </a:r>
          </a:p>
        </p:txBody>
      </p:sp>
      <p:pic>
        <p:nvPicPr>
          <p:cNvPr id="4" name="Content Placeholder 3"/>
          <p:cNvPicPr>
            <a:picLocks noGrp="1" noChangeAspect="1"/>
          </p:cNvPicPr>
          <p:nvPr>
            <p:ph idx="1"/>
          </p:nvPr>
        </p:nvPicPr>
        <p:blipFill>
          <a:blip r:embed="rId2"/>
          <a:stretch>
            <a:fillRect/>
          </a:stretch>
        </p:blipFill>
        <p:spPr>
          <a:xfrm>
            <a:off x="6933128" y="2075006"/>
            <a:ext cx="3263503" cy="4351338"/>
          </a:xfrm>
          <a:prstGeom prst="rect">
            <a:avLst/>
          </a:prstGeom>
        </p:spPr>
      </p:pic>
      <p:sp>
        <p:nvSpPr>
          <p:cNvPr id="5" name="Rectangle 4"/>
          <p:cNvSpPr/>
          <p:nvPr/>
        </p:nvSpPr>
        <p:spPr>
          <a:xfrm>
            <a:off x="1102822" y="3142040"/>
            <a:ext cx="5464233" cy="1754326"/>
          </a:xfrm>
          <a:prstGeom prst="rect">
            <a:avLst/>
          </a:prstGeom>
        </p:spPr>
        <p:txBody>
          <a:bodyPr wrap="square">
            <a:spAutoFit/>
          </a:bodyPr>
          <a:lstStyle/>
          <a:p>
            <a:r>
              <a:rPr lang="en-US" dirty="0"/>
              <a:t>‘</a:t>
            </a:r>
            <a:r>
              <a:rPr lang="en-US" dirty="0" err="1"/>
              <a:t>Sinophone</a:t>
            </a:r>
            <a:r>
              <a:rPr lang="en-US" dirty="0"/>
              <a:t>’ is ‘a network of places of cultural production outside China and on the margins of China and </a:t>
            </a:r>
            <a:r>
              <a:rPr lang="en-US" dirty="0" err="1"/>
              <a:t>Chineseness</a:t>
            </a:r>
            <a:r>
              <a:rPr lang="en-US" dirty="0"/>
              <a:t>, where a historical process of </a:t>
            </a:r>
            <a:r>
              <a:rPr lang="en-US" dirty="0" err="1"/>
              <a:t>heterogenizing</a:t>
            </a:r>
            <a:r>
              <a:rPr lang="en-US" dirty="0"/>
              <a:t> and localizing of continental Chinese culture has been taking place for several centuries’ (2007: 4). </a:t>
            </a:r>
            <a:endParaRPr lang="en-NZ" dirty="0"/>
          </a:p>
        </p:txBody>
      </p:sp>
    </p:spTree>
    <p:extLst>
      <p:ext uri="{BB962C8B-B14F-4D97-AF65-F5344CB8AC3E}">
        <p14:creationId xmlns:p14="http://schemas.microsoft.com/office/powerpoint/2010/main" val="326705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4000" b="1" dirty="0"/>
              <a:t>Film Genre</a:t>
            </a:r>
          </a:p>
        </p:txBody>
      </p:sp>
      <p:pic>
        <p:nvPicPr>
          <p:cNvPr id="4" name="Content Placeholder 3"/>
          <p:cNvPicPr>
            <a:picLocks noGrp="1" noChangeAspect="1"/>
          </p:cNvPicPr>
          <p:nvPr>
            <p:ph idx="1"/>
          </p:nvPr>
        </p:nvPicPr>
        <p:blipFill>
          <a:blip r:embed="rId2"/>
          <a:stretch>
            <a:fillRect/>
          </a:stretch>
        </p:blipFill>
        <p:spPr>
          <a:xfrm>
            <a:off x="3744180" y="1690688"/>
            <a:ext cx="3844646" cy="2516665"/>
          </a:xfrm>
          <a:prstGeom prst="rect">
            <a:avLst/>
          </a:prstGeom>
        </p:spPr>
      </p:pic>
      <p:sp>
        <p:nvSpPr>
          <p:cNvPr id="5" name="Rectangle 4"/>
          <p:cNvSpPr/>
          <p:nvPr/>
        </p:nvSpPr>
        <p:spPr>
          <a:xfrm>
            <a:off x="481443" y="1497185"/>
            <a:ext cx="3018216" cy="3970318"/>
          </a:xfrm>
          <a:prstGeom prst="rect">
            <a:avLst/>
          </a:prstGeom>
        </p:spPr>
        <p:txBody>
          <a:bodyPr wrap="square">
            <a:spAutoFit/>
          </a:bodyPr>
          <a:lstStyle/>
          <a:p>
            <a:r>
              <a:rPr lang="en-US" dirty="0"/>
              <a:t>‘Generic forms were one of the earliest means used by the industry to organize the production and marketing of films, and by the reviewers and the popular audience to guide their viewing’ (Christine Gledhill, “Genre”, in The Cinema Book, ed. Pam Cook, London: BFI Publishing, 1985, p. 58).</a:t>
            </a:r>
          </a:p>
        </p:txBody>
      </p:sp>
      <p:sp>
        <p:nvSpPr>
          <p:cNvPr id="6" name="Rectangle 5"/>
          <p:cNvSpPr/>
          <p:nvPr/>
        </p:nvSpPr>
        <p:spPr>
          <a:xfrm>
            <a:off x="6758247" y="4207353"/>
            <a:ext cx="4595553" cy="2308324"/>
          </a:xfrm>
          <a:prstGeom prst="rect">
            <a:avLst/>
          </a:prstGeom>
        </p:spPr>
        <p:txBody>
          <a:bodyPr wrap="square">
            <a:spAutoFit/>
          </a:bodyPr>
          <a:lstStyle/>
          <a:p>
            <a:r>
              <a:rPr lang="en-US" dirty="0"/>
              <a:t>•	As a privileged narrative form</a:t>
            </a:r>
          </a:p>
          <a:p>
            <a:r>
              <a:rPr lang="en-US" dirty="0"/>
              <a:t>•	Not budget or scale-related</a:t>
            </a:r>
          </a:p>
          <a:p>
            <a:r>
              <a:rPr lang="en-US" dirty="0"/>
              <a:t>•	Expectations conforming</a:t>
            </a:r>
          </a:p>
          <a:p>
            <a:r>
              <a:rPr lang="en-US" dirty="0"/>
              <a:t>•	Genre and Audiences</a:t>
            </a:r>
          </a:p>
          <a:p>
            <a:r>
              <a:rPr lang="en-US" dirty="0"/>
              <a:t>•	Codes and Conventions</a:t>
            </a:r>
          </a:p>
          <a:p>
            <a:r>
              <a:rPr lang="en-US" dirty="0"/>
              <a:t>•	Convention and Invention</a:t>
            </a:r>
          </a:p>
          <a:p>
            <a:r>
              <a:rPr lang="en-US" dirty="0"/>
              <a:t>•	Genre and Society</a:t>
            </a:r>
          </a:p>
          <a:p>
            <a:r>
              <a:rPr lang="en-US" dirty="0"/>
              <a:t>•	Genre and Hybridity</a:t>
            </a:r>
          </a:p>
        </p:txBody>
      </p:sp>
    </p:spTree>
    <p:extLst>
      <p:ext uri="{BB962C8B-B14F-4D97-AF65-F5344CB8AC3E}">
        <p14:creationId xmlns:p14="http://schemas.microsoft.com/office/powerpoint/2010/main" val="330234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NZ" sz="4000" b="1" dirty="0"/>
              <a:t>Chinese Genre</a:t>
            </a:r>
          </a:p>
        </p:txBody>
      </p:sp>
      <p:pic>
        <p:nvPicPr>
          <p:cNvPr id="6" name="Content Placeholder 5"/>
          <p:cNvPicPr>
            <a:picLocks noGrp="1" noChangeAspect="1"/>
          </p:cNvPicPr>
          <p:nvPr>
            <p:ph idx="1"/>
          </p:nvPr>
        </p:nvPicPr>
        <p:blipFill>
          <a:blip r:embed="rId2"/>
          <a:stretch>
            <a:fillRect/>
          </a:stretch>
        </p:blipFill>
        <p:spPr>
          <a:xfrm>
            <a:off x="0" y="2891372"/>
            <a:ext cx="6836526" cy="3333750"/>
          </a:xfrm>
          <a:prstGeom prst="rect">
            <a:avLst/>
          </a:prstGeom>
        </p:spPr>
      </p:pic>
      <p:sp>
        <p:nvSpPr>
          <p:cNvPr id="7" name="Rectangle 6"/>
          <p:cNvSpPr/>
          <p:nvPr/>
        </p:nvSpPr>
        <p:spPr>
          <a:xfrm>
            <a:off x="5893724" y="2413338"/>
            <a:ext cx="5303520" cy="2031325"/>
          </a:xfrm>
          <a:prstGeom prst="rect">
            <a:avLst/>
          </a:prstGeom>
        </p:spPr>
        <p:txBody>
          <a:bodyPr wrap="square">
            <a:spAutoFit/>
          </a:bodyPr>
          <a:lstStyle/>
          <a:p>
            <a:r>
              <a:rPr lang="en-NZ" dirty="0"/>
              <a:t>•	Martial arts films</a:t>
            </a:r>
          </a:p>
          <a:p>
            <a:r>
              <a:rPr lang="en-NZ" dirty="0"/>
              <a:t>•	Opera films</a:t>
            </a:r>
          </a:p>
          <a:p>
            <a:r>
              <a:rPr lang="en-NZ" dirty="0"/>
              <a:t>•	Minority nationalities and minority nationality films</a:t>
            </a:r>
          </a:p>
          <a:p>
            <a:r>
              <a:rPr lang="en-NZ" dirty="0"/>
              <a:t>•	Global Genres/Chinese Cinema (Melodrama, Hong Kong Comedy, Hong Kong Horror, and Bio-Pic)</a:t>
            </a:r>
          </a:p>
        </p:txBody>
      </p:sp>
    </p:spTree>
    <p:extLst>
      <p:ext uri="{BB962C8B-B14F-4D97-AF65-F5344CB8AC3E}">
        <p14:creationId xmlns:p14="http://schemas.microsoft.com/office/powerpoint/2010/main" val="490337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8E3E123-A269-4C2C-B83D-CCF8CE8D6D2D}" vid="{616D8776-4612-40CB-A629-823BC9E38832}"/>
    </a:ext>
  </a:extLst>
</a:theme>
</file>

<file path=docProps/app.xml><?xml version="1.0" encoding="utf-8"?>
<Properties xmlns="http://schemas.openxmlformats.org/officeDocument/2006/extended-properties" xmlns:vt="http://schemas.openxmlformats.org/officeDocument/2006/docPropsVTypes">
  <Template>blank</Template>
  <TotalTime>139</TotalTime>
  <Words>543</Words>
  <Application>Microsoft Office PowerPoint</Application>
  <PresentationFormat>Widescreen</PresentationFormat>
  <Paragraphs>59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华文楷体</vt:lpstr>
      <vt:lpstr>Arial</vt:lpstr>
      <vt:lpstr>Consolas</vt:lpstr>
      <vt:lpstr>Verdana</vt:lpstr>
      <vt:lpstr>Office Theme</vt:lpstr>
      <vt:lpstr>MEDIA 743  Chinese Film Genres</vt:lpstr>
      <vt:lpstr>Three issues in studying Chinese genres</vt:lpstr>
      <vt:lpstr>Some key Dates and Events</vt:lpstr>
      <vt:lpstr>What is Chinese Cinema?</vt:lpstr>
      <vt:lpstr>Chinese Cinemas</vt:lpstr>
      <vt:lpstr>Chinese-Language Film</vt:lpstr>
      <vt:lpstr>Sinophone Cinema</vt:lpstr>
      <vt:lpstr>Film Genre</vt:lpstr>
      <vt:lpstr>Chinese Genre</vt:lpstr>
      <vt:lpstr>Chinese Genre</vt:lpstr>
      <vt:lpstr>Youth Film (1)</vt:lpstr>
      <vt:lpstr>Youth Film (2)</vt:lpstr>
      <vt:lpstr>Youth Film (3)</vt:lpstr>
      <vt:lpstr>Art Film（1）</vt:lpstr>
      <vt:lpstr>Art Film（2）</vt:lpstr>
      <vt:lpstr>Arts Film (3)</vt:lpstr>
      <vt:lpstr>Martial Arts Film (1)</vt:lpstr>
      <vt:lpstr>Martial Arts Film (2)</vt:lpstr>
      <vt:lpstr>Martial Arts Film (3)</vt:lpstr>
    </vt:vector>
  </TitlesOfParts>
  <Company>The University of Auckland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743  Chinese Film Genres</dc:title>
  <dc:creator>Xuelin Zhou</dc:creator>
  <cp:lastModifiedBy>Xuelin Zhou</cp:lastModifiedBy>
  <cp:revision>16</cp:revision>
  <dcterms:created xsi:type="dcterms:W3CDTF">2018-06-07T22:23:38Z</dcterms:created>
  <dcterms:modified xsi:type="dcterms:W3CDTF">2020-07-29T22:42:38Z</dcterms:modified>
</cp:coreProperties>
</file>