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327" r:id="rId3"/>
    <p:sldId id="328" r:id="rId4"/>
    <p:sldId id="329" r:id="rId5"/>
    <p:sldId id="326" r:id="rId6"/>
    <p:sldId id="300" r:id="rId7"/>
    <p:sldId id="330" r:id="rId8"/>
    <p:sldId id="311" r:id="rId9"/>
    <p:sldId id="301" r:id="rId10"/>
    <p:sldId id="302" r:id="rId11"/>
    <p:sldId id="307" r:id="rId12"/>
    <p:sldId id="308" r:id="rId13"/>
    <p:sldId id="309" r:id="rId14"/>
    <p:sldId id="31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60"/>
  </p:normalViewPr>
  <p:slideViewPr>
    <p:cSldViewPr>
      <p:cViewPr varScale="1">
        <p:scale>
          <a:sx n="33" d="100"/>
          <a:sy n="33" d="100"/>
        </p:scale>
        <p:origin x="1402" y="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63095-A4D3-4F69-8B97-446647CB961F}" type="datetimeFigureOut">
              <a:rPr lang="en-NZ" smtClean="0"/>
              <a:pPr/>
              <a:t>18/08/2020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DB2A05E-E255-4971-9206-0E4DBAC80C2C}" type="slidenum">
              <a:rPr lang="en-NZ" smtClean="0"/>
              <a:pPr/>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63095-A4D3-4F69-8B97-446647CB961F}" type="datetimeFigureOut">
              <a:rPr lang="en-NZ" smtClean="0"/>
              <a:pPr/>
              <a:t>18/08/2020</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2A05E-E255-4971-9206-0E4DBAC80C2C}" type="slidenum">
              <a:rPr lang="en-NZ" smtClean="0"/>
              <a:pPr/>
              <a:t>‹#›</a:t>
            </a:fld>
            <a:endParaRPr lang="en-N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b="1" dirty="0"/>
              <a:t>MEDIA 743 </a:t>
            </a:r>
            <a:br>
              <a:rPr lang="en-GB" b="1" dirty="0"/>
            </a:br>
            <a:r>
              <a:rPr lang="en-GB" b="1" dirty="0"/>
              <a:t>Chinese Film Genres</a:t>
            </a:r>
            <a:endParaRPr lang="en-NZ" dirty="0"/>
          </a:p>
        </p:txBody>
      </p:sp>
      <p:sp>
        <p:nvSpPr>
          <p:cNvPr id="3" name="Subtitle 2"/>
          <p:cNvSpPr>
            <a:spLocks noGrp="1"/>
          </p:cNvSpPr>
          <p:nvPr>
            <p:ph type="subTitle" idx="1"/>
          </p:nvPr>
        </p:nvSpPr>
        <p:spPr/>
        <p:txBody>
          <a:bodyPr/>
          <a:lstStyle/>
          <a:p>
            <a:endParaRPr lang="en-NZ" dirty="0"/>
          </a:p>
          <a:p>
            <a:r>
              <a:rPr lang="en-NZ" sz="3000" b="1" dirty="0"/>
              <a:t>Youth Film (1)</a:t>
            </a:r>
          </a:p>
        </p:txBody>
      </p:sp>
    </p:spTree>
    <p:extLst>
      <p:ext uri="{BB962C8B-B14F-4D97-AF65-F5344CB8AC3E}">
        <p14:creationId xmlns:p14="http://schemas.microsoft.com/office/powerpoint/2010/main" val="2405574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b="1" dirty="0"/>
              <a:t>“Women Hold Up Half of the Sky”</a:t>
            </a:r>
            <a:endParaRPr lang="en-NZ" sz="4000" dirty="0"/>
          </a:p>
        </p:txBody>
      </p:sp>
      <p:sp>
        <p:nvSpPr>
          <p:cNvPr id="3" name="Content Placeholder 2"/>
          <p:cNvSpPr>
            <a:spLocks noGrp="1"/>
          </p:cNvSpPr>
          <p:nvPr>
            <p:ph sz="half" idx="1"/>
          </p:nvPr>
        </p:nvSpPr>
        <p:spPr>
          <a:xfrm>
            <a:off x="457200" y="1600200"/>
            <a:ext cx="3466728" cy="4525963"/>
          </a:xfrm>
        </p:spPr>
        <p:txBody>
          <a:bodyPr>
            <a:normAutofit/>
          </a:bodyPr>
          <a:lstStyle/>
          <a:p>
            <a:pPr marL="0" indent="0">
              <a:buNone/>
            </a:pPr>
            <a:endParaRPr lang="en-GB" dirty="0"/>
          </a:p>
          <a:p>
            <a:pPr marL="0" indent="0">
              <a:buNone/>
            </a:pPr>
            <a:r>
              <a:rPr lang="en-GB" dirty="0"/>
              <a:t>“History has changed; men and women are now equal.  What a man comrade does, a woman comrade can also do.”  </a:t>
            </a:r>
            <a:r>
              <a:rPr lang="en-NZ" dirty="0"/>
              <a:t>  </a:t>
            </a:r>
          </a:p>
          <a:p>
            <a:pPr marL="0" indent="0" algn="r">
              <a:buNone/>
            </a:pPr>
            <a:r>
              <a:rPr lang="en-NZ" dirty="0"/>
              <a:t>(Mao Zedong, 1969) </a:t>
            </a:r>
          </a:p>
        </p:txBody>
      </p:sp>
      <p:pic>
        <p:nvPicPr>
          <p:cNvPr id="5" name="Content Placeholder 4" descr="http://img.hnol.net/theimg11/2004-09-3/11/200493112541057.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26051" y="1268761"/>
            <a:ext cx="251623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741" y="4149081"/>
            <a:ext cx="2197428" cy="256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9" y="4180750"/>
            <a:ext cx="2183867" cy="256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704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b="1" dirty="0"/>
              <a:t>Revolutionary Model Performances</a:t>
            </a:r>
            <a:br>
              <a:rPr lang="en-NZ" sz="4000" b="1" dirty="0"/>
            </a:br>
            <a:r>
              <a:rPr lang="en-NZ" sz="3600" dirty="0">
                <a:latin typeface="KaiTi" panose="02010609060101010101" pitchFamily="49" charset="-122"/>
                <a:ea typeface="KaiTi" panose="02010609060101010101" pitchFamily="49" charset="-122"/>
              </a:rPr>
              <a:t>(</a:t>
            </a:r>
            <a:r>
              <a:rPr lang="zh-CN" altLang="en-US" sz="3600" dirty="0">
                <a:latin typeface="KaiTi" panose="02010609060101010101" pitchFamily="49" charset="-122"/>
                <a:ea typeface="KaiTi" panose="02010609060101010101" pitchFamily="49" charset="-122"/>
              </a:rPr>
              <a:t>革命样板戏）</a:t>
            </a:r>
            <a:endParaRPr lang="en-NZ" sz="3600" dirty="0">
              <a:latin typeface="KaiTi" panose="02010609060101010101" pitchFamily="49" charset="-122"/>
              <a:ea typeface="KaiTi" panose="02010609060101010101" pitchFamily="49" charset="-122"/>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24607" y="4275727"/>
            <a:ext cx="1872208" cy="1702007"/>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38737" y="1786731"/>
            <a:ext cx="3057525" cy="4152900"/>
          </a:xfrm>
        </p:spPr>
      </p:pic>
      <p:pic>
        <p:nvPicPr>
          <p:cNvPr id="1026" name="Picture 2" descr="C:\Users\xzho005\Pictures\t01e5ed2e2ca0e92b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1616969"/>
            <a:ext cx="2304257" cy="265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1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6866" y="1600200"/>
            <a:ext cx="5970267" cy="4525963"/>
          </a:xfrm>
        </p:spPr>
      </p:pic>
    </p:spTree>
    <p:extLst>
      <p:ext uri="{BB962C8B-B14F-4D97-AF65-F5344CB8AC3E}">
        <p14:creationId xmlns:p14="http://schemas.microsoft.com/office/powerpoint/2010/main" val="1247706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normAutofit fontScale="90000"/>
          </a:bodyPr>
          <a:lstStyle/>
          <a:p>
            <a:r>
              <a:rPr lang="en-GB" b="1" dirty="0"/>
              <a:t>Song of the Dragon River </a:t>
            </a:r>
            <a:br>
              <a:rPr lang="en-GB" dirty="0"/>
            </a:br>
            <a:r>
              <a:rPr lang="en-GB" sz="3600" dirty="0"/>
              <a:t>(</a:t>
            </a:r>
            <a:r>
              <a:rPr lang="zh-CN" altLang="en-US" sz="3600" dirty="0">
                <a:latin typeface="KaiTi" panose="02010609060101010101" pitchFamily="49" charset="-122"/>
                <a:ea typeface="KaiTi" panose="02010609060101010101" pitchFamily="49" charset="-122"/>
              </a:rPr>
              <a:t>龙江颂</a:t>
            </a:r>
            <a:r>
              <a:rPr lang="en-NZ" altLang="zh-CN" sz="3600" dirty="0">
                <a:latin typeface="KaiTi" panose="02010609060101010101" pitchFamily="49" charset="-122"/>
                <a:ea typeface="KaiTi" panose="02010609060101010101" pitchFamily="49" charset="-122"/>
              </a:rPr>
              <a:t>, </a:t>
            </a:r>
            <a:r>
              <a:rPr lang="en-GB" sz="3600" dirty="0"/>
              <a:t>1972)</a:t>
            </a:r>
            <a:endParaRPr lang="en-NZ"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792" y="1388679"/>
            <a:ext cx="3672408" cy="5047984"/>
          </a:xfrm>
        </p:spPr>
      </p:pic>
    </p:spTree>
    <p:extLst>
      <p:ext uri="{BB962C8B-B14F-4D97-AF65-F5344CB8AC3E}">
        <p14:creationId xmlns:p14="http://schemas.microsoft.com/office/powerpoint/2010/main" val="1794561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On the Docks </a:t>
            </a:r>
            <a:br>
              <a:rPr lang="en-GB" dirty="0"/>
            </a:br>
            <a:r>
              <a:rPr lang="en-GB" sz="3600" dirty="0"/>
              <a:t>(</a:t>
            </a:r>
            <a:r>
              <a:rPr lang="zh-CN" altLang="en-US" sz="3600" dirty="0">
                <a:latin typeface="KaiTi" panose="02010609060101010101" pitchFamily="49" charset="-122"/>
                <a:ea typeface="KaiTi" panose="02010609060101010101" pitchFamily="49" charset="-122"/>
              </a:rPr>
              <a:t>海港，</a:t>
            </a:r>
            <a:r>
              <a:rPr lang="en-GB" sz="3600" dirty="0"/>
              <a:t>1973)</a:t>
            </a:r>
            <a:endParaRPr lang="en-NZ"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1484784"/>
            <a:ext cx="5781308" cy="4625047"/>
          </a:xfrm>
        </p:spPr>
      </p:pic>
    </p:spTree>
    <p:extLst>
      <p:ext uri="{BB962C8B-B14F-4D97-AF65-F5344CB8AC3E}">
        <p14:creationId xmlns:p14="http://schemas.microsoft.com/office/powerpoint/2010/main" val="394265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3000" b="1" dirty="0"/>
              <a:t>Research Proposal</a:t>
            </a:r>
          </a:p>
        </p:txBody>
      </p:sp>
      <p:sp>
        <p:nvSpPr>
          <p:cNvPr id="3" name="Content Placeholder 2"/>
          <p:cNvSpPr>
            <a:spLocks noGrp="1"/>
          </p:cNvSpPr>
          <p:nvPr>
            <p:ph idx="1"/>
          </p:nvPr>
        </p:nvSpPr>
        <p:spPr/>
        <p:txBody>
          <a:bodyPr>
            <a:normAutofit fontScale="92500" lnSpcReduction="20000"/>
          </a:bodyPr>
          <a:lstStyle/>
          <a:p>
            <a:r>
              <a:rPr lang="en-NZ" dirty="0"/>
              <a:t>What is your topic?</a:t>
            </a:r>
          </a:p>
          <a:p>
            <a:r>
              <a:rPr lang="en-NZ" dirty="0"/>
              <a:t>What is your perspective?</a:t>
            </a:r>
          </a:p>
          <a:p>
            <a:r>
              <a:rPr lang="en-NZ" dirty="0"/>
              <a:t>What is your thesis statement?</a:t>
            </a:r>
          </a:p>
          <a:p>
            <a:r>
              <a:rPr lang="en-NZ" dirty="0"/>
              <a:t>What is your research approach?</a:t>
            </a:r>
          </a:p>
          <a:p>
            <a:r>
              <a:rPr lang="en-NZ" dirty="0"/>
              <a:t>What is your aim (academic contribution)?</a:t>
            </a:r>
          </a:p>
          <a:p>
            <a:r>
              <a:rPr lang="en-NZ" dirty="0"/>
              <a:t>What is your theoretical framework/assumption?</a:t>
            </a:r>
          </a:p>
          <a:p>
            <a:r>
              <a:rPr lang="en-NZ" dirty="0"/>
              <a:t>How is your aim to be backed up?</a:t>
            </a:r>
          </a:p>
          <a:p>
            <a:pPr marL="0" indent="0">
              <a:buNone/>
            </a:pPr>
            <a:r>
              <a:rPr lang="en-NZ" dirty="0"/>
              <a:t>___________</a:t>
            </a:r>
          </a:p>
          <a:p>
            <a:r>
              <a:rPr lang="en-NZ" dirty="0"/>
              <a:t>What are my (critical) ideas/observations and how am I to present and structure them?</a:t>
            </a:r>
          </a:p>
        </p:txBody>
      </p:sp>
    </p:spTree>
    <p:extLst>
      <p:ext uri="{BB962C8B-B14F-4D97-AF65-F5344CB8AC3E}">
        <p14:creationId xmlns:p14="http://schemas.microsoft.com/office/powerpoint/2010/main" val="1773418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b="1" dirty="0"/>
              <a:t>Youth Culture in Post-WWII West</a:t>
            </a:r>
            <a:endParaRPr lang="en-NZ" sz="3000" b="1" dirty="0"/>
          </a:p>
        </p:txBody>
      </p:sp>
      <p:pic>
        <p:nvPicPr>
          <p:cNvPr id="4" name="Content Placeholder 3"/>
          <p:cNvPicPr>
            <a:picLocks noGrp="1" noChangeAspect="1"/>
          </p:cNvPicPr>
          <p:nvPr>
            <p:ph idx="1"/>
          </p:nvPr>
        </p:nvPicPr>
        <p:blipFill>
          <a:blip r:embed="rId2"/>
          <a:stretch>
            <a:fillRect/>
          </a:stretch>
        </p:blipFill>
        <p:spPr>
          <a:xfrm>
            <a:off x="1192043" y="4030633"/>
            <a:ext cx="2294050" cy="1775396"/>
          </a:xfrm>
          <a:prstGeom prst="rect">
            <a:avLst/>
          </a:prstGeom>
        </p:spPr>
      </p:pic>
      <p:pic>
        <p:nvPicPr>
          <p:cNvPr id="5" name="Picture 4"/>
          <p:cNvPicPr>
            <a:picLocks noChangeAspect="1"/>
          </p:cNvPicPr>
          <p:nvPr/>
        </p:nvPicPr>
        <p:blipFill>
          <a:blip r:embed="rId3"/>
          <a:stretch>
            <a:fillRect/>
          </a:stretch>
        </p:blipFill>
        <p:spPr>
          <a:xfrm>
            <a:off x="1192043" y="2052833"/>
            <a:ext cx="2291091" cy="1714500"/>
          </a:xfrm>
          <a:prstGeom prst="rect">
            <a:avLst/>
          </a:prstGeom>
        </p:spPr>
      </p:pic>
      <p:sp>
        <p:nvSpPr>
          <p:cNvPr id="6" name="Rectangle 5"/>
          <p:cNvSpPr/>
          <p:nvPr/>
        </p:nvSpPr>
        <p:spPr>
          <a:xfrm>
            <a:off x="4499264" y="4099780"/>
            <a:ext cx="2639291" cy="1338828"/>
          </a:xfrm>
          <a:prstGeom prst="rect">
            <a:avLst/>
          </a:prstGeom>
        </p:spPr>
        <p:txBody>
          <a:bodyPr wrap="square">
            <a:spAutoFit/>
          </a:bodyPr>
          <a:lstStyle/>
          <a:p>
            <a:pPr marL="214313" indent="-214313">
              <a:buFont typeface="Arial" panose="020B0604020202020204" pitchFamily="34" charset="0"/>
              <a:buChar char="•"/>
            </a:pPr>
            <a:r>
              <a:rPr lang="en-US" sz="1350" dirty="0"/>
              <a:t>Affluent society</a:t>
            </a:r>
          </a:p>
          <a:p>
            <a:pPr marL="214313" indent="-214313">
              <a:buFont typeface="Arial" panose="020B0604020202020204" pitchFamily="34" charset="0"/>
              <a:buChar char="•"/>
            </a:pPr>
            <a:r>
              <a:rPr lang="en-US" sz="1350" dirty="0"/>
              <a:t>Increasing living standard</a:t>
            </a:r>
          </a:p>
          <a:p>
            <a:pPr marL="214313" indent="-214313">
              <a:buFont typeface="Arial" panose="020B0604020202020204" pitchFamily="34" charset="0"/>
              <a:buChar char="•"/>
            </a:pPr>
            <a:r>
              <a:rPr lang="en-US" sz="1350" dirty="0"/>
              <a:t>Liberal attitudes</a:t>
            </a:r>
          </a:p>
          <a:p>
            <a:pPr marL="214313" indent="-214313">
              <a:buFont typeface="Arial" panose="020B0604020202020204" pitchFamily="34" charset="0"/>
              <a:buChar char="•"/>
            </a:pPr>
            <a:r>
              <a:rPr lang="en-US" sz="1350" dirty="0"/>
              <a:t>Discontent of the conservative/parochial elders/Establishment</a:t>
            </a:r>
          </a:p>
        </p:txBody>
      </p:sp>
      <p:pic>
        <p:nvPicPr>
          <p:cNvPr id="7" name="Picture 6"/>
          <p:cNvPicPr>
            <a:picLocks noChangeAspect="1"/>
          </p:cNvPicPr>
          <p:nvPr/>
        </p:nvPicPr>
        <p:blipFill>
          <a:blip r:embed="rId4"/>
          <a:stretch>
            <a:fillRect/>
          </a:stretch>
        </p:blipFill>
        <p:spPr>
          <a:xfrm flipH="1">
            <a:off x="5183765" y="2052833"/>
            <a:ext cx="1337310" cy="1783080"/>
          </a:xfrm>
          <a:prstGeom prst="rect">
            <a:avLst/>
          </a:prstGeom>
        </p:spPr>
      </p:pic>
    </p:spTree>
    <p:extLst>
      <p:ext uri="{BB962C8B-B14F-4D97-AF65-F5344CB8AC3E}">
        <p14:creationId xmlns:p14="http://schemas.microsoft.com/office/powerpoint/2010/main" val="110121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b="1" dirty="0"/>
              <a:t>Youth Film as Genre</a:t>
            </a:r>
            <a:endParaRPr lang="en-NZ" sz="3000" b="1" dirty="0"/>
          </a:p>
        </p:txBody>
      </p:sp>
      <p:pic>
        <p:nvPicPr>
          <p:cNvPr id="4" name="Content Placeholder 3"/>
          <p:cNvPicPr>
            <a:picLocks noGrp="1" noChangeAspect="1"/>
          </p:cNvPicPr>
          <p:nvPr>
            <p:ph idx="1"/>
          </p:nvPr>
        </p:nvPicPr>
        <p:blipFill>
          <a:blip r:embed="rId2"/>
          <a:stretch>
            <a:fillRect/>
          </a:stretch>
        </p:blipFill>
        <p:spPr>
          <a:xfrm>
            <a:off x="1676655" y="4267546"/>
            <a:ext cx="2169046" cy="1222426"/>
          </a:xfrm>
          <a:prstGeom prst="rect">
            <a:avLst/>
          </a:prstGeom>
        </p:spPr>
      </p:pic>
      <p:pic>
        <p:nvPicPr>
          <p:cNvPr id="5" name="Picture 4"/>
          <p:cNvPicPr>
            <a:picLocks noChangeAspect="1"/>
          </p:cNvPicPr>
          <p:nvPr/>
        </p:nvPicPr>
        <p:blipFill>
          <a:blip r:embed="rId3"/>
          <a:stretch>
            <a:fillRect/>
          </a:stretch>
        </p:blipFill>
        <p:spPr>
          <a:xfrm>
            <a:off x="1676655" y="2415886"/>
            <a:ext cx="2064045" cy="1371730"/>
          </a:xfrm>
          <a:prstGeom prst="rect">
            <a:avLst/>
          </a:prstGeom>
        </p:spPr>
      </p:pic>
      <p:sp>
        <p:nvSpPr>
          <p:cNvPr id="6" name="Rectangle 5"/>
          <p:cNvSpPr/>
          <p:nvPr/>
        </p:nvSpPr>
        <p:spPr>
          <a:xfrm>
            <a:off x="5293129" y="3817422"/>
            <a:ext cx="2412770" cy="923330"/>
          </a:xfrm>
          <a:prstGeom prst="rect">
            <a:avLst/>
          </a:prstGeom>
        </p:spPr>
        <p:txBody>
          <a:bodyPr wrap="square">
            <a:spAutoFit/>
          </a:bodyPr>
          <a:lstStyle/>
          <a:p>
            <a:pPr marL="214313" indent="-214313">
              <a:buFont typeface="Arial" panose="020B0604020202020204" pitchFamily="34" charset="0"/>
              <a:buChar char="•"/>
            </a:pPr>
            <a:r>
              <a:rPr lang="en-US" sz="1350" dirty="0"/>
              <a:t>Featuring young characters</a:t>
            </a:r>
          </a:p>
          <a:p>
            <a:pPr marL="214313" indent="-214313">
              <a:buFont typeface="Arial" panose="020B0604020202020204" pitchFamily="34" charset="0"/>
              <a:buChar char="•"/>
            </a:pPr>
            <a:r>
              <a:rPr lang="en-US" sz="1350" dirty="0"/>
              <a:t>Presenting their (“alternative”) lifestyle and </a:t>
            </a:r>
            <a:r>
              <a:rPr lang="en-US" sz="1350" dirty="0" err="1"/>
              <a:t>behaviour</a:t>
            </a:r>
            <a:endParaRPr lang="en-US" sz="1350" dirty="0"/>
          </a:p>
        </p:txBody>
      </p:sp>
      <p:sp>
        <p:nvSpPr>
          <p:cNvPr id="7" name="Rectangle 6"/>
          <p:cNvSpPr/>
          <p:nvPr/>
        </p:nvSpPr>
        <p:spPr>
          <a:xfrm>
            <a:off x="5162203" y="2261534"/>
            <a:ext cx="2543695" cy="715581"/>
          </a:xfrm>
          <a:prstGeom prst="rect">
            <a:avLst/>
          </a:prstGeom>
        </p:spPr>
        <p:txBody>
          <a:bodyPr wrap="square">
            <a:spAutoFit/>
          </a:bodyPr>
          <a:lstStyle/>
          <a:p>
            <a:r>
              <a:rPr lang="en-US" sz="1350" dirty="0"/>
              <a:t>Films produced for young people, about young people, but catering to a overall market</a:t>
            </a:r>
            <a:endParaRPr lang="en-NZ" sz="1350" dirty="0"/>
          </a:p>
        </p:txBody>
      </p:sp>
      <p:sp>
        <p:nvSpPr>
          <p:cNvPr id="8" name="TextBox 7">
            <a:extLst>
              <a:ext uri="{FF2B5EF4-FFF2-40B4-BE49-F238E27FC236}">
                <a16:creationId xmlns:a16="http://schemas.microsoft.com/office/drawing/2014/main" id="{1D17236A-3C10-42A1-B1CE-07492092007F}"/>
              </a:ext>
            </a:extLst>
          </p:cNvPr>
          <p:cNvSpPr txBox="1"/>
          <p:nvPr/>
        </p:nvSpPr>
        <p:spPr>
          <a:xfrm>
            <a:off x="4213514" y="5028307"/>
            <a:ext cx="4572000" cy="646331"/>
          </a:xfrm>
          <a:prstGeom prst="rect">
            <a:avLst/>
          </a:prstGeom>
          <a:noFill/>
        </p:spPr>
        <p:txBody>
          <a:bodyPr wrap="square">
            <a:spAutoFit/>
          </a:bodyPr>
          <a:lstStyle/>
          <a:p>
            <a:r>
              <a:rPr lang="en-US" dirty="0"/>
              <a:t>study youth as “stage” or as “experience”</a:t>
            </a:r>
          </a:p>
          <a:p>
            <a:r>
              <a:rPr lang="en-US" dirty="0"/>
              <a:t>from what/whose perspective</a:t>
            </a:r>
            <a:endParaRPr lang="en-NZ" dirty="0"/>
          </a:p>
        </p:txBody>
      </p:sp>
    </p:spTree>
    <p:extLst>
      <p:ext uri="{BB962C8B-B14F-4D97-AF65-F5344CB8AC3E}">
        <p14:creationId xmlns:p14="http://schemas.microsoft.com/office/powerpoint/2010/main" val="2845844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b="1" dirty="0"/>
              <a:t>Chairman Mao on “Youth”</a:t>
            </a:r>
          </a:p>
        </p:txBody>
      </p:sp>
      <p:pic>
        <p:nvPicPr>
          <p:cNvPr id="4" name="Content Placeholder 3"/>
          <p:cNvPicPr>
            <a:picLocks noGrp="1" noChangeAspect="1"/>
          </p:cNvPicPr>
          <p:nvPr>
            <p:ph idx="1"/>
          </p:nvPr>
        </p:nvPicPr>
        <p:blipFill>
          <a:blip r:embed="rId2"/>
          <a:stretch>
            <a:fillRect/>
          </a:stretch>
        </p:blipFill>
        <p:spPr>
          <a:xfrm>
            <a:off x="755576" y="1628800"/>
            <a:ext cx="4147660" cy="2592288"/>
          </a:xfrm>
          <a:prstGeom prst="rect">
            <a:avLst/>
          </a:prstGeom>
        </p:spPr>
      </p:pic>
      <p:sp>
        <p:nvSpPr>
          <p:cNvPr id="5" name="Rectangle 4"/>
          <p:cNvSpPr/>
          <p:nvPr/>
        </p:nvSpPr>
        <p:spPr>
          <a:xfrm>
            <a:off x="5220072" y="3717032"/>
            <a:ext cx="3168352" cy="2585323"/>
          </a:xfrm>
          <a:prstGeom prst="rect">
            <a:avLst/>
          </a:prstGeom>
        </p:spPr>
        <p:txBody>
          <a:bodyPr wrap="square">
            <a:spAutoFit/>
          </a:bodyPr>
          <a:lstStyle/>
          <a:p>
            <a:r>
              <a:rPr lang="en-US" dirty="0"/>
              <a:t>“The world is yours, as well as ours, but in the last analysis, it is yours. You young people, full of vigor and vitality, are in the bloom of life, like the sun at eight or nine in the morning. Our hope is placed on you. The world belongs to you. China's future belongs to you.”</a:t>
            </a:r>
          </a:p>
        </p:txBody>
      </p:sp>
    </p:spTree>
    <p:extLst>
      <p:ext uri="{BB962C8B-B14F-4D97-AF65-F5344CB8AC3E}">
        <p14:creationId xmlns:p14="http://schemas.microsoft.com/office/powerpoint/2010/main" val="309874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b="1" dirty="0"/>
              <a:t>Song of Youth</a:t>
            </a:r>
            <a:br>
              <a:rPr lang="en-NZ" dirty="0"/>
            </a:br>
            <a:r>
              <a:rPr lang="en-NZ" sz="3600" dirty="0"/>
              <a:t>(</a:t>
            </a:r>
            <a:r>
              <a:rPr lang="zh-CN" altLang="en-US" sz="3600" dirty="0">
                <a:latin typeface="KaiTi" panose="02010609060101010101" pitchFamily="49" charset="-122"/>
                <a:ea typeface="KaiTi" panose="02010609060101010101" pitchFamily="49" charset="-122"/>
              </a:rPr>
              <a:t>青春之歌，</a:t>
            </a:r>
            <a:r>
              <a:rPr lang="en-GB" sz="3600" dirty="0"/>
              <a:t>1959)</a:t>
            </a:r>
            <a:endParaRPr lang="en-NZ" sz="3600"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3484" y="1470848"/>
            <a:ext cx="40386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99992" y="4265438"/>
            <a:ext cx="3707904" cy="261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283724"/>
            <a:ext cx="3810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07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69B2F-3288-478B-82DD-604FA4146E23}"/>
              </a:ext>
            </a:extLst>
          </p:cNvPr>
          <p:cNvSpPr>
            <a:spLocks noGrp="1"/>
          </p:cNvSpPr>
          <p:nvPr>
            <p:ph type="title"/>
          </p:nvPr>
        </p:nvSpPr>
        <p:spPr/>
        <p:txBody>
          <a:bodyPr>
            <a:normAutofit fontScale="90000"/>
          </a:bodyPr>
          <a:lstStyle/>
          <a:p>
            <a:r>
              <a:rPr lang="en-AU" b="1" dirty="0"/>
              <a:t>Youth</a:t>
            </a:r>
            <a:br>
              <a:rPr lang="en-AU" dirty="0"/>
            </a:br>
            <a:r>
              <a:rPr lang="en-AU" sz="3600" dirty="0"/>
              <a:t>(Feng </a:t>
            </a:r>
            <a:r>
              <a:rPr lang="en-AU" sz="3600" dirty="0" err="1"/>
              <a:t>Xiaogang</a:t>
            </a:r>
            <a:r>
              <a:rPr lang="en-AU" sz="3600" dirty="0"/>
              <a:t>, 2017)</a:t>
            </a:r>
            <a:endParaRPr lang="en-NZ" sz="3600" dirty="0"/>
          </a:p>
        </p:txBody>
      </p:sp>
      <p:pic>
        <p:nvPicPr>
          <p:cNvPr id="4" name="Content Placeholder 3">
            <a:extLst>
              <a:ext uri="{FF2B5EF4-FFF2-40B4-BE49-F238E27FC236}">
                <a16:creationId xmlns:a16="http://schemas.microsoft.com/office/drawing/2014/main" id="{BE18AD22-597E-433F-BCC8-08F0A8B8EE79}"/>
              </a:ext>
            </a:extLst>
          </p:cNvPr>
          <p:cNvPicPr>
            <a:picLocks noGrp="1" noChangeAspect="1"/>
          </p:cNvPicPr>
          <p:nvPr>
            <p:ph idx="1"/>
          </p:nvPr>
        </p:nvPicPr>
        <p:blipFill>
          <a:blip r:embed="rId2"/>
          <a:stretch>
            <a:fillRect/>
          </a:stretch>
        </p:blipFill>
        <p:spPr>
          <a:xfrm>
            <a:off x="4242582" y="1705670"/>
            <a:ext cx="4227907" cy="1291282"/>
          </a:xfrm>
          <a:prstGeom prst="rect">
            <a:avLst/>
          </a:prstGeom>
        </p:spPr>
      </p:pic>
      <p:pic>
        <p:nvPicPr>
          <p:cNvPr id="6" name="Picture 5">
            <a:extLst>
              <a:ext uri="{FF2B5EF4-FFF2-40B4-BE49-F238E27FC236}">
                <a16:creationId xmlns:a16="http://schemas.microsoft.com/office/drawing/2014/main" id="{08AE28DE-B825-4499-A233-4BA0E76832FF}"/>
              </a:ext>
            </a:extLst>
          </p:cNvPr>
          <p:cNvPicPr>
            <a:picLocks noChangeAspect="1"/>
          </p:cNvPicPr>
          <p:nvPr/>
        </p:nvPicPr>
        <p:blipFill>
          <a:blip r:embed="rId3"/>
          <a:stretch>
            <a:fillRect/>
          </a:stretch>
        </p:blipFill>
        <p:spPr>
          <a:xfrm>
            <a:off x="522169" y="2780928"/>
            <a:ext cx="3720413" cy="2790310"/>
          </a:xfrm>
          <a:prstGeom prst="rect">
            <a:avLst/>
          </a:prstGeom>
        </p:spPr>
      </p:pic>
      <p:pic>
        <p:nvPicPr>
          <p:cNvPr id="7" name="Picture 6">
            <a:extLst>
              <a:ext uri="{FF2B5EF4-FFF2-40B4-BE49-F238E27FC236}">
                <a16:creationId xmlns:a16="http://schemas.microsoft.com/office/drawing/2014/main" id="{84968927-CE64-4187-BB1D-EA312B417197}"/>
              </a:ext>
            </a:extLst>
          </p:cNvPr>
          <p:cNvPicPr>
            <a:picLocks noChangeAspect="1"/>
          </p:cNvPicPr>
          <p:nvPr/>
        </p:nvPicPr>
        <p:blipFill>
          <a:blip r:embed="rId4"/>
          <a:stretch>
            <a:fillRect/>
          </a:stretch>
        </p:blipFill>
        <p:spPr>
          <a:xfrm>
            <a:off x="4242582" y="3645024"/>
            <a:ext cx="4227906" cy="2378552"/>
          </a:xfrm>
          <a:prstGeom prst="rect">
            <a:avLst/>
          </a:prstGeom>
        </p:spPr>
      </p:pic>
    </p:spTree>
    <p:extLst>
      <p:ext uri="{BB962C8B-B14F-4D97-AF65-F5344CB8AC3E}">
        <p14:creationId xmlns:p14="http://schemas.microsoft.com/office/powerpoint/2010/main" val="85298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Marriage Law of the People’s Republic of China </a:t>
            </a:r>
            <a:r>
              <a:rPr lang="en-GB" sz="3200" dirty="0"/>
              <a:t>(1950)</a:t>
            </a:r>
            <a:endParaRPr lang="en-NZ" sz="3200" dirty="0"/>
          </a:p>
        </p:txBody>
      </p:sp>
      <p:pic>
        <p:nvPicPr>
          <p:cNvPr id="102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1" y="1340769"/>
            <a:ext cx="2376264" cy="344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12142" y="2780928"/>
            <a:ext cx="2689305" cy="3899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348880"/>
            <a:ext cx="347256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446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sz="3200" b="1" dirty="0"/>
              <a:t>Militia Woman: Inscription on a Photograph</a:t>
            </a:r>
            <a:br>
              <a:rPr lang="en-NZ" sz="3200" b="1" dirty="0"/>
            </a:br>
            <a:r>
              <a:rPr lang="en-NZ" sz="2800" dirty="0"/>
              <a:t>(Mao Zedong, February 1961)</a:t>
            </a:r>
          </a:p>
        </p:txBody>
      </p:sp>
      <p:sp>
        <p:nvSpPr>
          <p:cNvPr id="4" name="Content Placeholder 3"/>
          <p:cNvSpPr>
            <a:spLocks noGrp="1"/>
          </p:cNvSpPr>
          <p:nvPr>
            <p:ph sz="half" idx="2"/>
          </p:nvPr>
        </p:nvSpPr>
        <p:spPr/>
        <p:txBody>
          <a:bodyPr>
            <a:normAutofit fontScale="92500" lnSpcReduction="20000"/>
          </a:bodyPr>
          <a:lstStyle/>
          <a:p>
            <a:pPr marL="0" indent="0">
              <a:buNone/>
            </a:pPr>
            <a:r>
              <a:rPr lang="zh-CN" altLang="en-US" dirty="0"/>
              <a:t>飒爽英姿五尺枪，</a:t>
            </a:r>
            <a:endParaRPr lang="en-NZ" altLang="zh-CN" dirty="0"/>
          </a:p>
          <a:p>
            <a:pPr marL="0" indent="0">
              <a:buNone/>
            </a:pPr>
            <a:r>
              <a:rPr lang="zh-CN" altLang="en-US" dirty="0"/>
              <a:t>曙光初照演兵场。</a:t>
            </a:r>
            <a:endParaRPr lang="en-NZ" altLang="zh-CN" dirty="0"/>
          </a:p>
          <a:p>
            <a:pPr marL="0" indent="0">
              <a:buNone/>
            </a:pPr>
            <a:r>
              <a:rPr lang="zh-CN" altLang="en-US" dirty="0"/>
              <a:t>中华儿女多奇志，</a:t>
            </a:r>
            <a:endParaRPr lang="en-NZ" altLang="zh-CN" dirty="0"/>
          </a:p>
          <a:p>
            <a:pPr marL="0" indent="0">
              <a:buNone/>
            </a:pPr>
            <a:r>
              <a:rPr lang="zh-CN" altLang="en-US" dirty="0"/>
              <a:t>不爱红装爱武装。</a:t>
            </a:r>
            <a:endParaRPr lang="en-NZ" altLang="zh-CN" dirty="0"/>
          </a:p>
          <a:p>
            <a:pPr marL="0" indent="0">
              <a:buNone/>
            </a:pPr>
            <a:r>
              <a:rPr lang="en-NZ" dirty="0"/>
              <a:t>So bright and brave, with rifles five feet long, </a:t>
            </a:r>
          </a:p>
          <a:p>
            <a:pPr marL="0" indent="0">
              <a:buNone/>
            </a:pPr>
            <a:r>
              <a:rPr lang="en-NZ" dirty="0"/>
              <a:t>At early dawn they shine on drilling place. </a:t>
            </a:r>
          </a:p>
          <a:p>
            <a:pPr marL="0" indent="0">
              <a:buNone/>
            </a:pPr>
            <a:r>
              <a:rPr lang="en-NZ" dirty="0"/>
              <a:t>Chinese daughters have desire so strong </a:t>
            </a:r>
          </a:p>
          <a:p>
            <a:pPr marL="0" indent="0">
              <a:buNone/>
            </a:pPr>
            <a:r>
              <a:rPr lang="en-NZ" dirty="0"/>
              <a:t>To face the powder and not to powder the face。</a:t>
            </a: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9976" y="1600200"/>
            <a:ext cx="3713047" cy="45259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195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2362</TotalTime>
  <Words>411</Words>
  <Application>Microsoft Office PowerPoint</Application>
  <PresentationFormat>On-screen Show (4:3)</PresentationFormat>
  <Paragraphs>45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KaiTi</vt:lpstr>
      <vt:lpstr>Arial</vt:lpstr>
      <vt:lpstr>Calibri</vt:lpstr>
      <vt:lpstr>Office Theme</vt:lpstr>
      <vt:lpstr>MEDIA 743  Chinese Film Genres</vt:lpstr>
      <vt:lpstr>Research Proposal</vt:lpstr>
      <vt:lpstr>Youth Culture in Post-WWII West</vt:lpstr>
      <vt:lpstr>Youth Film as Genre</vt:lpstr>
      <vt:lpstr>Chairman Mao on “Youth”</vt:lpstr>
      <vt:lpstr>Song of Youth (青春之歌，1959)</vt:lpstr>
      <vt:lpstr>Youth (Feng Xiaogang, 2017)</vt:lpstr>
      <vt:lpstr>Marriage Law of the People’s Republic of China (1950)</vt:lpstr>
      <vt:lpstr>Militia Woman: Inscription on a Photograph (Mao Zedong, February 1961)</vt:lpstr>
      <vt:lpstr>“Women Hold Up Half of the Sky”</vt:lpstr>
      <vt:lpstr>Revolutionary Model Performances (革命样板戏）</vt:lpstr>
      <vt:lpstr>PowerPoint Presentation</vt:lpstr>
      <vt:lpstr>Song of the Dragon River  (龙江颂, 1972)</vt:lpstr>
      <vt:lpstr>On the Docks  (海港，1973)</vt:lpstr>
    </vt:vector>
  </TitlesOfParts>
  <Company>The Faculty of Arts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FTVMS221/315 ACTION FILM LECTURE 7</dc:title>
  <dc:creator>xzho005</dc:creator>
  <cp:lastModifiedBy>Xuelin Zhou</cp:lastModifiedBy>
  <cp:revision>115</cp:revision>
  <dcterms:created xsi:type="dcterms:W3CDTF">2011-04-07T00:25:35Z</dcterms:created>
  <dcterms:modified xsi:type="dcterms:W3CDTF">2020-08-18T04:43:22Z</dcterms:modified>
</cp:coreProperties>
</file>