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342" r:id="rId3"/>
    <p:sldId id="328" r:id="rId4"/>
    <p:sldId id="263" r:id="rId5"/>
    <p:sldId id="265" r:id="rId6"/>
    <p:sldId id="264" r:id="rId7"/>
    <p:sldId id="344" r:id="rId8"/>
    <p:sldId id="314" r:id="rId9"/>
    <p:sldId id="311" r:id="rId10"/>
    <p:sldId id="315" r:id="rId11"/>
    <p:sldId id="316" r:id="rId12"/>
    <p:sldId id="317" r:id="rId13"/>
    <p:sldId id="312" r:id="rId14"/>
    <p:sldId id="318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>
      <p:cViewPr varScale="1">
        <p:scale>
          <a:sx n="68" d="100"/>
          <a:sy n="68" d="100"/>
        </p:scale>
        <p:origin x="122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6BD8-7440-471D-B127-AA0224CC05B6}" type="datetimeFigureOut">
              <a:rPr lang="en-NZ" smtClean="0"/>
              <a:t>1/09/2020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4C15E-F1DE-4590-9A17-B75328FC93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89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22D5-2120-4F2F-AC5C-DEFAD3E71F26}" type="datetimeFigureOut">
              <a:rPr lang="en-NZ" smtClean="0"/>
              <a:pPr/>
              <a:t>1/09/2020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9C65-12E8-45AA-865B-A792EE4DFDF1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abs/10.1386/jcc.4.1.45/7?journalCode=rjcc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MEDIA 743 </a:t>
            </a:r>
            <a:br>
              <a:rPr lang="en-GB" b="1" dirty="0"/>
            </a:br>
            <a:r>
              <a:rPr lang="en-GB" b="1" dirty="0"/>
              <a:t>Chinese Film Genres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sz="3000" b="1" dirty="0"/>
              <a:t>Art Film (1)</a:t>
            </a:r>
          </a:p>
        </p:txBody>
      </p:sp>
    </p:spTree>
    <p:extLst>
      <p:ext uri="{BB962C8B-B14F-4D97-AF65-F5344CB8AC3E}">
        <p14:creationId xmlns:p14="http://schemas.microsoft.com/office/powerpoint/2010/main" val="86962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altLang="zh-CN" b="1" dirty="0"/>
              <a:t>Root Seeking Literature and One Hundred Years of Solitude</a:t>
            </a:r>
            <a:endParaRPr lang="en-NZ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1700808"/>
            <a:ext cx="2952750" cy="452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9289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Avant-Garde Poetry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556792"/>
            <a:ext cx="3312368" cy="2808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4048" y="4869160"/>
            <a:ext cx="389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“a generation:</a:t>
            </a:r>
          </a:p>
          <a:p>
            <a:r>
              <a:rPr lang="en-US" dirty="0"/>
              <a:t>the black night gave me black eyes</a:t>
            </a:r>
          </a:p>
          <a:p>
            <a:r>
              <a:rPr lang="en-US" dirty="0"/>
              <a:t>still I use them to seek the light”</a:t>
            </a:r>
          </a:p>
          <a:p>
            <a:r>
              <a:rPr lang="en-US" dirty="0"/>
              <a:t>― </a:t>
            </a:r>
            <a:r>
              <a:rPr lang="en-US" dirty="0" err="1"/>
              <a:t>Gu</a:t>
            </a:r>
            <a:r>
              <a:rPr lang="en-US" dirty="0"/>
              <a:t> Cheng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41764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Answer</a:t>
            </a:r>
          </a:p>
          <a:p>
            <a:endParaRPr lang="en-US" sz="1600" dirty="0"/>
          </a:p>
          <a:p>
            <a:r>
              <a:rPr lang="en-US" sz="1600" dirty="0"/>
              <a:t>Debasement is the password of the base,</a:t>
            </a:r>
          </a:p>
          <a:p>
            <a:r>
              <a:rPr lang="en-US" sz="1600" dirty="0"/>
              <a:t>Nobility the epitaph of the noble.</a:t>
            </a:r>
          </a:p>
          <a:p>
            <a:r>
              <a:rPr lang="en-US" sz="1600" dirty="0"/>
              <a:t>See how the gilded sky is covered</a:t>
            </a:r>
          </a:p>
          <a:p>
            <a:r>
              <a:rPr lang="en-US" sz="1600" dirty="0"/>
              <a:t>With the drifting twisted shadows of the dead.</a:t>
            </a:r>
          </a:p>
          <a:p>
            <a:endParaRPr lang="en-US" sz="1600" dirty="0"/>
          </a:p>
          <a:p>
            <a:r>
              <a:rPr lang="en-US" sz="1600" dirty="0"/>
              <a:t>… … … … </a:t>
            </a:r>
          </a:p>
          <a:p>
            <a:endParaRPr lang="en-US" sz="1600" dirty="0"/>
          </a:p>
          <a:p>
            <a:r>
              <a:rPr lang="en-US" sz="1600" dirty="0"/>
              <a:t>Let me tell you, world,</a:t>
            </a:r>
          </a:p>
          <a:p>
            <a:r>
              <a:rPr lang="en-US" sz="1600" dirty="0"/>
              <a:t>I—do—not—believe!</a:t>
            </a:r>
          </a:p>
          <a:p>
            <a:r>
              <a:rPr lang="en-US" sz="1600" dirty="0"/>
              <a:t>If a thousand challengers lie beneath your feet,</a:t>
            </a:r>
          </a:p>
          <a:p>
            <a:r>
              <a:rPr lang="en-US" sz="1600" dirty="0"/>
              <a:t>Count me as number thousand and one.</a:t>
            </a:r>
          </a:p>
          <a:p>
            <a:endParaRPr lang="en-US" sz="1600" dirty="0"/>
          </a:p>
          <a:p>
            <a:r>
              <a:rPr lang="en-US" sz="1600" dirty="0"/>
              <a:t>I don't believe the sky is blue;</a:t>
            </a:r>
          </a:p>
          <a:p>
            <a:r>
              <a:rPr lang="en-US" sz="1600" dirty="0"/>
              <a:t>I don't believe in thunder's echoes;</a:t>
            </a:r>
          </a:p>
          <a:p>
            <a:r>
              <a:rPr lang="en-US" sz="1600" dirty="0"/>
              <a:t>I don't believe that dreams are false;</a:t>
            </a:r>
          </a:p>
          <a:p>
            <a:r>
              <a:rPr lang="en-US" sz="1600" dirty="0"/>
              <a:t>I don't believe that death has no revenge.</a:t>
            </a:r>
          </a:p>
          <a:p>
            <a:r>
              <a:rPr lang="en-US" sz="1600" dirty="0"/>
              <a:t>... … … … </a:t>
            </a:r>
          </a:p>
          <a:p>
            <a:endParaRPr lang="en-US" sz="1600" dirty="0"/>
          </a:p>
          <a:p>
            <a:r>
              <a:rPr lang="en-US" sz="1600" dirty="0"/>
              <a:t>- </a:t>
            </a:r>
            <a:r>
              <a:rPr lang="en-US" sz="1600" dirty="0" err="1"/>
              <a:t>Bei</a:t>
            </a:r>
            <a:r>
              <a:rPr lang="en-US" sz="1600" dirty="0"/>
              <a:t> Dao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480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Theatre of the Absurd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284" y="1628800"/>
            <a:ext cx="5701096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32" y="4077072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6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Father</a:t>
            </a:r>
            <a:br>
              <a:rPr lang="en-NZ" dirty="0"/>
            </a:br>
            <a:r>
              <a:rPr lang="en-NZ" sz="3600" dirty="0"/>
              <a:t>(Oil Painting, 1980)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943894"/>
            <a:ext cx="58293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“Northwest Wind”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493" y="3140968"/>
            <a:ext cx="3639484" cy="2985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8" y="1417638"/>
            <a:ext cx="30194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7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Chinese New Wave Cinema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962" y="1417638"/>
            <a:ext cx="3490837" cy="1939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962" y="3915084"/>
            <a:ext cx="3490837" cy="21332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06842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background: (CR and ‘sacrificed youth’)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western/European influences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break with theatrical conventions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breaking with tradition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critical reflection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Setting (mainly rural; north(ern)-western)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allegorical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ambiguous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minimized story-line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minimalist approach to dialogue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innovative style (overstatement of visual images)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Audiences (educated and intellectuals)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598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/>
              <a:t>What Is an Essay Topic?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An essay topic is an organizing rubric under which you construct the central argument/critical question of your inquiry.</a:t>
            </a:r>
          </a:p>
          <a:p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00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80120"/>
          </a:xfrm>
        </p:spPr>
        <p:txBody>
          <a:bodyPr/>
          <a:lstStyle/>
          <a:p>
            <a:r>
              <a:rPr lang="en-NZ" sz="2400" b="1" dirty="0"/>
              <a:t>Sample Essay Topics on </a:t>
            </a:r>
            <a:r>
              <a:rPr lang="en-NZ" sz="2400" b="1" i="1" dirty="0"/>
              <a:t>Crouching Tiger, Hidden Dragon</a:t>
            </a:r>
            <a:r>
              <a:rPr lang="en-NZ" sz="2400" b="1" dirty="0"/>
              <a:t> </a:t>
            </a:r>
            <a:br>
              <a:rPr lang="en-NZ" sz="2400" b="1" dirty="0"/>
            </a:br>
            <a:r>
              <a:rPr lang="en-NZ" sz="2400" b="1" dirty="0"/>
              <a:t>(from Google Scholar)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pPr lvl="0"/>
            <a:endParaRPr lang="en-NZ" sz="2000" dirty="0"/>
          </a:p>
          <a:p>
            <a:pPr lvl="0"/>
            <a:r>
              <a:rPr lang="en-NZ" sz="2000" dirty="0"/>
              <a:t>Globalizing Chinese martial arts cinema: the global-local alliance and the production of </a:t>
            </a:r>
            <a:r>
              <a:rPr lang="en-NZ" sz="2000" i="1" dirty="0"/>
              <a:t>Crouching Tiger, Hidden Dragon</a:t>
            </a:r>
            <a:endParaRPr lang="en-NZ" sz="2000" dirty="0"/>
          </a:p>
          <a:p>
            <a:pPr lvl="0"/>
            <a:r>
              <a:rPr lang="en-NZ" sz="2000" dirty="0"/>
              <a:t>Far away, so close: cultural translation in </a:t>
            </a:r>
            <a:r>
              <a:rPr lang="en-NZ" sz="2000" dirty="0" err="1"/>
              <a:t>Ang</a:t>
            </a:r>
            <a:r>
              <a:rPr lang="en-NZ" sz="2000" dirty="0"/>
              <a:t> Lee's </a:t>
            </a:r>
            <a:r>
              <a:rPr lang="en-NZ" sz="2000" i="1" dirty="0"/>
              <a:t>Crouching Tiger, Hidden Dragon</a:t>
            </a:r>
            <a:endParaRPr lang="en-NZ" sz="2000" dirty="0"/>
          </a:p>
          <a:p>
            <a:pPr lvl="0"/>
            <a:r>
              <a:rPr lang="en-NZ" sz="2000" i="1" dirty="0"/>
              <a:t>Crouching Tiger, Hidden Dragon</a:t>
            </a:r>
            <a:r>
              <a:rPr lang="en-NZ" sz="2000" dirty="0"/>
              <a:t>: Kung </a:t>
            </a:r>
            <a:r>
              <a:rPr lang="en-NZ" sz="2000" dirty="0" err="1"/>
              <a:t>fu</a:t>
            </a:r>
            <a:r>
              <a:rPr lang="en-NZ" sz="2000" dirty="0"/>
              <a:t> diplomacy and the dream of cultural China</a:t>
            </a:r>
          </a:p>
          <a:p>
            <a:pPr lvl="0"/>
            <a:r>
              <a:rPr lang="en-NZ" sz="2000" dirty="0"/>
              <a:t>The China Simulacrum: Genre, Feminism, and Pan-Chinese Cultural Politics in </a:t>
            </a:r>
            <a:r>
              <a:rPr lang="en-NZ" sz="2000" i="1" dirty="0"/>
              <a:t>Crouching Tiger, Hidden Dragon</a:t>
            </a:r>
            <a:endParaRPr lang="en-NZ" sz="2000" dirty="0"/>
          </a:p>
          <a:p>
            <a:pPr lvl="0"/>
            <a:r>
              <a:rPr lang="en-NZ" sz="2000" dirty="0"/>
              <a:t>The Woman Warrior: The Feminist Political Economic Analysis of </a:t>
            </a:r>
            <a:r>
              <a:rPr lang="en-NZ" sz="2000" i="1" dirty="0"/>
              <a:t>Crouching Tiger, Hidden Dragon</a:t>
            </a:r>
            <a:endParaRPr lang="en-NZ" sz="2000" dirty="0"/>
          </a:p>
          <a:p>
            <a:pPr lvl="0"/>
            <a:r>
              <a:rPr lang="en-NZ" sz="2000" dirty="0"/>
              <a:t>Crouching Women, Hidden Genre: An Investigation Into Western Film Criticism’s Reading of Feminism In </a:t>
            </a:r>
            <a:r>
              <a:rPr lang="en-NZ" sz="2000" dirty="0" err="1"/>
              <a:t>Ang</a:t>
            </a:r>
            <a:r>
              <a:rPr lang="en-NZ" sz="2000" dirty="0"/>
              <a:t> Lee’s </a:t>
            </a:r>
            <a:r>
              <a:rPr lang="en-NZ" sz="2000" i="1" dirty="0"/>
              <a:t>Crouching Tiger, Hidden Dragon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77235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9991-E906-428D-BC60-883763DA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Writing academic essay in English as a foreign language</a:t>
            </a:r>
            <a:br>
              <a:rPr lang="en-NZ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CB7F-332D-43F2-95F5-174FA4BD6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NZ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think and write in English (avoid translation)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learn to take notes in reading and viewing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put down your thoughts and ideas in English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write multiple drafts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have your writing fully proofread before submission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745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A7F3-4658-4108-A918-3E72DC9E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Recommended Essay Structure</a:t>
            </a:r>
            <a:br>
              <a:rPr lang="en-NZ" dirty="0"/>
            </a:br>
            <a:r>
              <a:rPr lang="en-NZ" dirty="0"/>
              <a:t>(6,500 words; for reference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B978-8879-4A98-ADDD-55272F602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 </a:t>
            </a:r>
            <a:r>
              <a:rPr lang="en-US" sz="2400" dirty="0"/>
              <a:t>introduction (300)</a:t>
            </a:r>
          </a:p>
          <a:p>
            <a:r>
              <a:rPr lang="en-US" sz="2400" dirty="0"/>
              <a:t>background/context (1000)</a:t>
            </a:r>
          </a:p>
          <a:p>
            <a:r>
              <a:rPr lang="en-US" sz="2400" dirty="0"/>
              <a:t>literature review (1500)</a:t>
            </a:r>
          </a:p>
          <a:p>
            <a:r>
              <a:rPr lang="en-US" sz="2400" dirty="0"/>
              <a:t>aims &amp; methodology (200-300)</a:t>
            </a:r>
          </a:p>
          <a:p>
            <a:r>
              <a:rPr lang="en-US" sz="2400" dirty="0"/>
              <a:t>discussion &amp; findings (2500-3000)</a:t>
            </a:r>
          </a:p>
          <a:p>
            <a:r>
              <a:rPr lang="en-US" sz="2400" dirty="0"/>
              <a:t>conclusion (500-700)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14526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4419-AC8B-4C1B-9F83-FFA1F6D9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Referencing Literature in Chinese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9821-9835-4513-AC6B-AA0F11CB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Cai </a:t>
            </a:r>
            <a:r>
              <a:rPr lang="en-NZ" sz="19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Guorong</a:t>
            </a:r>
            <a:r>
              <a:rPr lang="zh-CN" altLang="en-US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蔡国荣 </a:t>
            </a:r>
            <a:r>
              <a:rPr lang="en-US" altLang="zh-CN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(1985), </a:t>
            </a:r>
            <a:r>
              <a:rPr lang="en-NZ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 Study of Modern Chinese </a:t>
            </a:r>
            <a:r>
              <a:rPr lang="en-NZ" sz="1900" b="1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Wenyi</a:t>
            </a:r>
            <a:r>
              <a:rPr lang="en-NZ" sz="19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NZ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Films </a:t>
            </a:r>
            <a:r>
              <a:rPr lang="zh-CN" altLang="en-US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中国近代文艺电影研究</a:t>
            </a:r>
            <a:r>
              <a:rPr lang="en-US" altLang="zh-CN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NZ" sz="19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Taibei</a:t>
            </a:r>
            <a:r>
              <a:rPr lang="en-NZ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NZ" sz="19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Dianying</a:t>
            </a:r>
            <a:r>
              <a:rPr lang="en-NZ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NZ" sz="19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tushuguan</a:t>
            </a:r>
            <a:r>
              <a:rPr lang="en-NZ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NZ" sz="19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chubanbu</a:t>
            </a:r>
            <a:r>
              <a:rPr lang="en-NZ" sz="1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Huang, Ren 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黄仁 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&amp; Wang Wei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王唯 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(2004a) (eds.),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One Hundred Years of Taiwan Cinema, vol. 1 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台湾电影百年史话 上册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Taibei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Zhongguo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dianying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pinglun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xuehui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chubanshe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 </a:t>
            </a:r>
            <a:endParaRPr lang="en-NZ" sz="1900" dirty="0"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--- --- (2004a) (eds.),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One Hundred Years of Taiwan Cinema, vol. 2 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台湾电影百年史话 下册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Taibei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Zhongguo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dianying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pinglun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xuehui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chubanshe</a:t>
            </a:r>
            <a:r>
              <a:rPr lang="en-US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</a:pP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Lin, Wenchi 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林文淇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(2011), “Working girls and the spirit of ‘healthy realism” in </a:t>
            </a:r>
            <a:r>
              <a:rPr lang="en-NZ" sz="1900" dirty="0" err="1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Qiong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Yao’s films of the 1970s: </a:t>
            </a:r>
            <a:r>
              <a:rPr lang="en-NZ" sz="1900" i="1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 Young Ones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NZ" sz="1900" i="1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 Autumn Love Song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and </a:t>
            </a:r>
            <a:r>
              <a:rPr lang="en-NZ" sz="1900" i="1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 Heart Has Million Knots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 (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《彩云飞》、《秋歌》与《心有千千结》中的劳动女性与琼瑶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1970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年代电影的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健康写实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精神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), </a:t>
            </a:r>
            <a:r>
              <a:rPr lang="en-NZ" sz="1900" i="1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Film Appreciation Academic Journal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电影欣赏学刊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8(1), pp. 4-19. 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hlinkClick r:id="rId2"/>
              </a:rPr>
              <a:t>https://www.tandfonline.com/doi/abs/10.1386/jcc.4.1.45/7?journalCode=rjcc20</a:t>
            </a:r>
            <a:r>
              <a:rPr lang="en-NZ" sz="19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(accessed on 1 September, 2020)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554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208C-D343-4059-8FA6-FF19C035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Visual Style and Camera Work in White- Haired Girl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D1F9-3F8D-4771-A5A9-627181162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Passionate &amp; fiery music (class hatred/conflicts)</a:t>
            </a:r>
          </a:p>
          <a:p>
            <a:r>
              <a:rPr lang="en-NZ" dirty="0"/>
              <a:t>Light on the girl and two men in shadow</a:t>
            </a:r>
          </a:p>
          <a:p>
            <a:r>
              <a:rPr lang="en-NZ" dirty="0"/>
              <a:t>Low angle for girl and high angle for men</a:t>
            </a:r>
          </a:p>
          <a:p>
            <a:r>
              <a:rPr lang="en-NZ" dirty="0"/>
              <a:t>Girl always occupying the centre; men on the margin</a:t>
            </a:r>
          </a:p>
        </p:txBody>
      </p:sp>
    </p:spTree>
    <p:extLst>
      <p:ext uri="{BB962C8B-B14F-4D97-AF65-F5344CB8AC3E}">
        <p14:creationId xmlns:p14="http://schemas.microsoft.com/office/powerpoint/2010/main" val="383736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NZ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1700808"/>
            <a:ext cx="4429125" cy="4429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2348880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“Three Stresses”</a:t>
            </a:r>
            <a:r>
              <a:rPr lang="zh-CN" altLang="en-US" dirty="0"/>
              <a:t>三突出</a:t>
            </a:r>
            <a:r>
              <a:rPr lang="en-US" dirty="0"/>
              <a:t> Aesthetic Principle and Revolutionary Model Performance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730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The 1980s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8626" y="1628800"/>
            <a:ext cx="3168174" cy="4525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9721" y="2348880"/>
            <a:ext cx="4424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door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imported ideas and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Reflecting traditional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“root-seeking” literature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poetry (avant-garde poets)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 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popular music (“Northwest wind” style)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films</a:t>
            </a:r>
          </a:p>
        </p:txBody>
      </p:sp>
    </p:spTree>
    <p:extLst>
      <p:ext uri="{BB962C8B-B14F-4D97-AF65-F5344CB8AC3E}">
        <p14:creationId xmlns:p14="http://schemas.microsoft.com/office/powerpoint/2010/main" val="251825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805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Office Theme</vt:lpstr>
      <vt:lpstr>MEDIA 743  Chinese Film Genres</vt:lpstr>
      <vt:lpstr>What Is an Essay Topic?</vt:lpstr>
      <vt:lpstr>Sample Essay Topics on Crouching Tiger, Hidden Dragon  (from Google Scholar)</vt:lpstr>
      <vt:lpstr>Writing academic essay in English as a foreign language </vt:lpstr>
      <vt:lpstr>Recommended Essay Structure (6,500 words; for reference only)</vt:lpstr>
      <vt:lpstr>Referencing Literature in Chinese</vt:lpstr>
      <vt:lpstr>Visual Style and Camera Work in White- Haired Girl</vt:lpstr>
      <vt:lpstr>PowerPoint Presentation</vt:lpstr>
      <vt:lpstr>The 1980s</vt:lpstr>
      <vt:lpstr>Root Seeking Literature and One Hundred Years of Solitude</vt:lpstr>
      <vt:lpstr>Avant-Garde Poetry</vt:lpstr>
      <vt:lpstr>Theatre of the Absurd</vt:lpstr>
      <vt:lpstr>Father (Oil Painting, 1980)</vt:lpstr>
      <vt:lpstr>“Northwest Wind”</vt:lpstr>
      <vt:lpstr>Chinese New Wave Cinema</vt:lpstr>
    </vt:vector>
  </TitlesOfParts>
  <Company>The Faculty of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xzho005</dc:creator>
  <cp:lastModifiedBy>Xuelin Zhou</cp:lastModifiedBy>
  <cp:revision>118</cp:revision>
  <dcterms:created xsi:type="dcterms:W3CDTF">2011-02-28T02:56:39Z</dcterms:created>
  <dcterms:modified xsi:type="dcterms:W3CDTF">2020-09-01T07:06:05Z</dcterms:modified>
</cp:coreProperties>
</file>