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94" r:id="rId2"/>
    <p:sldId id="295" r:id="rId3"/>
    <p:sldId id="299" r:id="rId4"/>
    <p:sldId id="296" r:id="rId5"/>
    <p:sldId id="297" r:id="rId6"/>
    <p:sldId id="298" r:id="rId7"/>
    <p:sldId id="301" r:id="rId8"/>
    <p:sldId id="300" r:id="rId9"/>
    <p:sldId id="302" r:id="rId10"/>
    <p:sldId id="303" r:id="rId11"/>
    <p:sldId id="304" r:id="rId12"/>
    <p:sldId id="305" r:id="rId13"/>
    <p:sldId id="30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06" autoAdjust="0"/>
  </p:normalViewPr>
  <p:slideViewPr>
    <p:cSldViewPr>
      <p:cViewPr varScale="1">
        <p:scale>
          <a:sx n="109" d="100"/>
          <a:sy n="109" d="100"/>
        </p:scale>
        <p:origin x="168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C6BD8-7440-471D-B127-AA0224CC05B6}" type="datetimeFigureOut">
              <a:rPr lang="en-NZ" smtClean="0"/>
              <a:t>13/10/2020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4C15E-F1DE-4590-9A17-B75328FC93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08966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22D5-2120-4F2F-AC5C-DEFAD3E71F26}" type="datetimeFigureOut">
              <a:rPr lang="en-NZ" smtClean="0"/>
              <a:pPr/>
              <a:t>13/10/2020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9C65-12E8-45AA-865B-A792EE4DFDF1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22D5-2120-4F2F-AC5C-DEFAD3E71F26}" type="datetimeFigureOut">
              <a:rPr lang="en-NZ" smtClean="0"/>
              <a:pPr/>
              <a:t>13/10/2020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9C65-12E8-45AA-865B-A792EE4DFDF1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22D5-2120-4F2F-AC5C-DEFAD3E71F26}" type="datetimeFigureOut">
              <a:rPr lang="en-NZ" smtClean="0"/>
              <a:pPr/>
              <a:t>13/10/2020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9C65-12E8-45AA-865B-A792EE4DFDF1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22D5-2120-4F2F-AC5C-DEFAD3E71F26}" type="datetimeFigureOut">
              <a:rPr lang="en-NZ" smtClean="0"/>
              <a:pPr/>
              <a:t>13/10/2020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9C65-12E8-45AA-865B-A792EE4DFDF1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22D5-2120-4F2F-AC5C-DEFAD3E71F26}" type="datetimeFigureOut">
              <a:rPr lang="en-NZ" smtClean="0"/>
              <a:pPr/>
              <a:t>13/10/2020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9C65-12E8-45AA-865B-A792EE4DFDF1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22D5-2120-4F2F-AC5C-DEFAD3E71F26}" type="datetimeFigureOut">
              <a:rPr lang="en-NZ" smtClean="0"/>
              <a:pPr/>
              <a:t>13/10/2020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9C65-12E8-45AA-865B-A792EE4DFDF1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22D5-2120-4F2F-AC5C-DEFAD3E71F26}" type="datetimeFigureOut">
              <a:rPr lang="en-NZ" smtClean="0"/>
              <a:pPr/>
              <a:t>13/10/2020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9C65-12E8-45AA-865B-A792EE4DFDF1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22D5-2120-4F2F-AC5C-DEFAD3E71F26}" type="datetimeFigureOut">
              <a:rPr lang="en-NZ" smtClean="0"/>
              <a:pPr/>
              <a:t>13/10/2020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9C65-12E8-45AA-865B-A792EE4DFDF1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22D5-2120-4F2F-AC5C-DEFAD3E71F26}" type="datetimeFigureOut">
              <a:rPr lang="en-NZ" smtClean="0"/>
              <a:pPr/>
              <a:t>13/10/2020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9C65-12E8-45AA-865B-A792EE4DFDF1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22D5-2120-4F2F-AC5C-DEFAD3E71F26}" type="datetimeFigureOut">
              <a:rPr lang="en-NZ" smtClean="0"/>
              <a:pPr/>
              <a:t>13/10/2020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9C65-12E8-45AA-865B-A792EE4DFDF1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22D5-2120-4F2F-AC5C-DEFAD3E71F26}" type="datetimeFigureOut">
              <a:rPr lang="en-NZ" smtClean="0"/>
              <a:pPr/>
              <a:t>13/10/2020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59C65-12E8-45AA-865B-A792EE4DFDF1}" type="slidenum">
              <a:rPr lang="en-NZ" smtClean="0"/>
              <a:pPr/>
              <a:t>‹#›</a:t>
            </a:fld>
            <a:endParaRPr lang="en-N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322D5-2120-4F2F-AC5C-DEFAD3E71F26}" type="datetimeFigureOut">
              <a:rPr lang="en-NZ" smtClean="0"/>
              <a:pPr/>
              <a:t>13/10/2020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59C65-12E8-45AA-865B-A792EE4DFDF1}" type="slidenum">
              <a:rPr lang="en-NZ" smtClean="0"/>
              <a:pPr/>
              <a:t>‹#›</a:t>
            </a:fld>
            <a:endParaRPr lang="en-N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MEDIA 743 </a:t>
            </a:r>
            <a:br>
              <a:rPr lang="en-GB" b="1" dirty="0"/>
            </a:br>
            <a:r>
              <a:rPr lang="en-GB" b="1" dirty="0"/>
              <a:t>Chinese Film Genres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 dirty="0"/>
          </a:p>
          <a:p>
            <a:r>
              <a:rPr lang="en-NZ" sz="3000" b="1" dirty="0"/>
              <a:t>Art Film (3)</a:t>
            </a:r>
          </a:p>
        </p:txBody>
      </p:sp>
    </p:spTree>
    <p:extLst>
      <p:ext uri="{BB962C8B-B14F-4D97-AF65-F5344CB8AC3E}">
        <p14:creationId xmlns:p14="http://schemas.microsoft.com/office/powerpoint/2010/main" val="869622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KEY VISUAL NOIR ELEMENTS</a:t>
            </a:r>
            <a:br>
              <a:rPr lang="en-GB" b="1" dirty="0"/>
            </a:b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GB" b="1" dirty="0"/>
          </a:p>
          <a:p>
            <a:endParaRPr lang="en-NZ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B51E2B-6FCF-4A8E-A532-9D8F24107E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Settings</a:t>
            </a:r>
          </a:p>
          <a:p>
            <a:r>
              <a:rPr lang="en-US" dirty="0"/>
              <a:t>Night scenes</a:t>
            </a:r>
          </a:p>
          <a:p>
            <a:r>
              <a:rPr lang="en-US" dirty="0"/>
              <a:t>Costumes</a:t>
            </a:r>
          </a:p>
          <a:p>
            <a:r>
              <a:rPr lang="en-US" dirty="0"/>
              <a:t>Props</a:t>
            </a:r>
          </a:p>
          <a:p>
            <a:r>
              <a:rPr lang="en-US" dirty="0"/>
              <a:t>Cinematography</a:t>
            </a:r>
          </a:p>
          <a:p>
            <a:r>
              <a:rPr lang="en-US" dirty="0"/>
              <a:t>Lighting</a:t>
            </a:r>
          </a:p>
          <a:p>
            <a:r>
              <a:rPr lang="en-US" dirty="0"/>
              <a:t>... ... </a:t>
            </a:r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B1CCC8-94C5-4B82-8833-96448A079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927966"/>
            <a:ext cx="3096344" cy="387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96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Noir Narrative Patterns &amp;</a:t>
            </a:r>
            <a:br>
              <a:rPr lang="en-GB" b="1" dirty="0"/>
            </a:br>
            <a:r>
              <a:rPr lang="en-GB" b="1" dirty="0"/>
              <a:t> Character Relations</a:t>
            </a:r>
            <a:r>
              <a:rPr lang="en-NZ" sz="4000" dirty="0"/>
              <a:t/>
            </a:r>
            <a:br>
              <a:rPr lang="en-NZ" sz="4000" dirty="0"/>
            </a:br>
            <a:endParaRPr lang="en-NZ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39341"/>
            <a:ext cx="4038600" cy="4525963"/>
          </a:xfrm>
        </p:spPr>
        <p:txBody>
          <a:bodyPr>
            <a:normAutofit fontScale="85000" lnSpcReduction="20000"/>
          </a:bodyPr>
          <a:lstStyle/>
          <a:p>
            <a:endParaRPr lang="en-NZ" dirty="0"/>
          </a:p>
          <a:p>
            <a:r>
              <a:rPr lang="en-GB" b="1" dirty="0"/>
              <a:t>The ‘hard boiled’ private eye</a:t>
            </a:r>
            <a:endParaRPr lang="en-NZ" dirty="0"/>
          </a:p>
          <a:p>
            <a:r>
              <a:rPr lang="en-GB" b="1" dirty="0"/>
              <a:t>The Femme Fatale as destroyer</a:t>
            </a:r>
            <a:br>
              <a:rPr lang="en-GB" b="1" dirty="0"/>
            </a:br>
            <a:endParaRPr lang="en-NZ" dirty="0"/>
          </a:p>
          <a:p>
            <a:pPr marL="514350" indent="-514350">
              <a:buNone/>
            </a:pPr>
            <a:r>
              <a:rPr lang="en-GB" dirty="0"/>
              <a:t>	1. hero - femme fatale - husband              </a:t>
            </a:r>
            <a:endParaRPr lang="en-NZ" dirty="0"/>
          </a:p>
          <a:p>
            <a:pPr marL="514350" indent="-514350">
              <a:buNone/>
            </a:pPr>
            <a:r>
              <a:rPr lang="en-GB" dirty="0"/>
              <a:t>	2. femme fatale - hero - domestic woman</a:t>
            </a:r>
            <a:endParaRPr lang="en-NZ" dirty="0"/>
          </a:p>
          <a:p>
            <a:pPr marL="514350" indent="-514350">
              <a:buNone/>
            </a:pPr>
            <a:r>
              <a:rPr lang="en-GB" dirty="0"/>
              <a:t>	3. hero - domestic woman - respectable man</a:t>
            </a:r>
            <a:br>
              <a:rPr lang="en-GB" dirty="0"/>
            </a:br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8CDE6D3-2E98-49AD-9B00-0EC970AE87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68530" y="1600200"/>
            <a:ext cx="339793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40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doubleindemphylli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3075" y="1600200"/>
            <a:ext cx="5657850" cy="4525963"/>
          </a:xfrm>
        </p:spPr>
      </p:pic>
    </p:spTree>
    <p:extLst>
      <p:ext uri="{BB962C8B-B14F-4D97-AF65-F5344CB8AC3E}">
        <p14:creationId xmlns:p14="http://schemas.microsoft.com/office/powerpoint/2010/main" val="287651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killerslillyflash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3075" y="1600200"/>
            <a:ext cx="5657850" cy="4525963"/>
          </a:xfrm>
        </p:spPr>
      </p:pic>
    </p:spTree>
    <p:extLst>
      <p:ext uri="{BB962C8B-B14F-4D97-AF65-F5344CB8AC3E}">
        <p14:creationId xmlns:p14="http://schemas.microsoft.com/office/powerpoint/2010/main" val="24015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E2471-20AE-4E24-90D3-705FD0186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CB45C-0F3E-46A9-B567-E42DBA943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b="1" u="sng" dirty="0"/>
              <a:t>5 Films set the conventions of art film as an international genre</a:t>
            </a:r>
          </a:p>
          <a:p>
            <a:endParaRPr lang="en-NZ" dirty="0"/>
          </a:p>
          <a:p>
            <a:pPr>
              <a:buFont typeface="+mj-lt"/>
              <a:buAutoNum type="arabicPeriod"/>
            </a:pPr>
            <a:r>
              <a:rPr lang="en-US" sz="2400" dirty="0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Seventh Seal (Ingmar </a:t>
            </a:r>
            <a:r>
              <a:rPr lang="en-US" sz="2400" dirty="0" err="1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Bergma</a:t>
            </a:r>
            <a:r>
              <a:rPr lang="en-US" sz="2400" dirty="0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1956)</a:t>
            </a:r>
            <a:endParaRPr lang="en-NZ" sz="2400" dirty="0">
              <a:effectLst/>
              <a:latin typeface="Times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US" sz="2400" dirty="0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Wild Strawberry (Ingmar </a:t>
            </a:r>
            <a:r>
              <a:rPr lang="en-US" sz="2400" dirty="0" err="1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Bergma</a:t>
            </a:r>
            <a:r>
              <a:rPr lang="en-US" sz="2400" dirty="0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1957)</a:t>
            </a:r>
            <a:endParaRPr lang="en-NZ" sz="2400" dirty="0">
              <a:effectLst/>
              <a:latin typeface="Times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US" sz="2400" dirty="0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Hiroshima, Mon Amour (Alain </a:t>
            </a:r>
            <a:r>
              <a:rPr lang="en-US" sz="2400" dirty="0" err="1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Resnais</a:t>
            </a:r>
            <a:r>
              <a:rPr lang="en-US" sz="2400" dirty="0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1959)</a:t>
            </a:r>
            <a:endParaRPr lang="en-NZ" sz="2400" dirty="0">
              <a:effectLst/>
              <a:latin typeface="Times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US" sz="2400" dirty="0" err="1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L’Avventura</a:t>
            </a:r>
            <a:r>
              <a:rPr lang="en-US" sz="2400" dirty="0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(Michelangelo Antonioni, 1960)</a:t>
            </a:r>
            <a:endParaRPr lang="en-NZ" sz="2400" dirty="0">
              <a:effectLst/>
              <a:latin typeface="Times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US" sz="2400" dirty="0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La Dolce Vita (Federico Fellini, 1960)</a:t>
            </a:r>
            <a:endParaRPr lang="en-NZ" sz="2400" dirty="0">
              <a:effectLst/>
              <a:latin typeface="Times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06433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E64D4-42DA-4D21-A011-9B761F012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000" b="1" dirty="0"/>
              <a:t>Why the 1960s?</a:t>
            </a:r>
            <a:endParaRPr lang="en-NZ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856E6-87FE-4A72-9ED0-CF3862F3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NZ" sz="3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 period of modernization (from austerity to affluence) 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NZ" sz="3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 period of liberalization (gender – sex and sexuality; class – civil right movement)</a:t>
            </a:r>
            <a:endParaRPr lang="en-NZ" sz="3000" dirty="0">
              <a:latin typeface="Times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NZ" sz="3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 time that marked the beginning of the long process of the secularization of Western society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NZ" sz="3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NZ" sz="3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decade that saw dominance of consumerism</a:t>
            </a:r>
            <a:endParaRPr lang="en-NZ" sz="3000" dirty="0">
              <a:effectLst/>
              <a:latin typeface="Times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NZ" sz="3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 decade witnessing  movement of cultural rebellion</a:t>
            </a:r>
            <a:endParaRPr lang="en-NZ" sz="3000" dirty="0">
              <a:effectLst/>
              <a:latin typeface="Times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91055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D5438-7B73-4053-A1DE-2DB0FDA9C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FD365-B75A-4AC3-A0E6-BA49C94AB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NZ" sz="2800" b="1" u="sng" dirty="0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rise of art films in Europe and beyond in the late 1950s and early 1960s:</a:t>
            </a:r>
          </a:p>
          <a:p>
            <a:endParaRPr lang="en-NZ" sz="1800" dirty="0">
              <a:latin typeface="Times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NZ" sz="3100" dirty="0"/>
              <a:t>Allan </a:t>
            </a:r>
            <a:r>
              <a:rPr lang="en-NZ" sz="3100" dirty="0" err="1"/>
              <a:t>Renair</a:t>
            </a:r>
            <a:r>
              <a:rPr lang="en-NZ" sz="3100" dirty="0"/>
              <a:t>, Jean-Luc Godard, Francois Truffaut and others of the new wave in France</a:t>
            </a:r>
          </a:p>
          <a:p>
            <a:r>
              <a:rPr lang="en-NZ" sz="3100" dirty="0"/>
              <a:t>Free Cinema movement in Britain (Lindsay Anderson)</a:t>
            </a:r>
          </a:p>
          <a:p>
            <a:r>
              <a:rPr lang="en-NZ" sz="3100" dirty="0"/>
              <a:t>Young German Cinema (Alexander Kluge)</a:t>
            </a:r>
          </a:p>
          <a:p>
            <a:r>
              <a:rPr lang="en-NZ" sz="3100" dirty="0" err="1"/>
              <a:t>Michaelangelo</a:t>
            </a:r>
            <a:r>
              <a:rPr lang="en-NZ" sz="3100" dirty="0"/>
              <a:t> Antonioni and Federico Fellini in Italy</a:t>
            </a:r>
          </a:p>
          <a:p>
            <a:r>
              <a:rPr lang="en-NZ" sz="3100" dirty="0"/>
              <a:t>Ingmar Bergman in Sweden</a:t>
            </a:r>
          </a:p>
          <a:p>
            <a:r>
              <a:rPr lang="en-NZ" sz="3100" dirty="0"/>
              <a:t>Japanese new wave (Nagisa </a:t>
            </a:r>
            <a:r>
              <a:rPr lang="en-NZ" sz="3100" dirty="0" err="1"/>
              <a:t>Oshima</a:t>
            </a:r>
            <a:r>
              <a:rPr lang="en-NZ" sz="3100" dirty="0"/>
              <a:t>)</a:t>
            </a:r>
          </a:p>
          <a:p>
            <a:r>
              <a:rPr lang="en-NZ" sz="3100" dirty="0"/>
              <a:t>Luis Buñuel in Mexico</a:t>
            </a:r>
          </a:p>
          <a:p>
            <a:r>
              <a:rPr lang="en-NZ" sz="3100" dirty="0"/>
              <a:t>Roman Polanski (France/Poland)</a:t>
            </a:r>
          </a:p>
          <a:p>
            <a:r>
              <a:rPr lang="en-NZ" sz="3100" dirty="0" err="1"/>
              <a:t>Clauber</a:t>
            </a:r>
            <a:r>
              <a:rPr lang="en-NZ" sz="3100" dirty="0"/>
              <a:t> Rocha (Brazil)</a:t>
            </a:r>
          </a:p>
        </p:txBody>
      </p:sp>
    </p:spTree>
    <p:extLst>
      <p:ext uri="{BB962C8B-B14F-4D97-AF65-F5344CB8AC3E}">
        <p14:creationId xmlns:p14="http://schemas.microsoft.com/office/powerpoint/2010/main" val="4044678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AECFF-B7F8-4069-AE0D-4F0DCEEA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FD784-EDEA-441F-B12D-3B32F5041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NZ" b="1" u="sng" dirty="0"/>
              <a:t>4 features of “Modernism”</a:t>
            </a:r>
          </a:p>
          <a:p>
            <a:pPr marL="0" indent="0">
              <a:buNone/>
            </a:pPr>
            <a:r>
              <a:rPr lang="en-NZ" sz="1800" dirty="0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NZ" sz="1800" dirty="0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Subjectivity</a:t>
            </a:r>
          </a:p>
          <a:p>
            <a:pPr marL="342900" lvl="0" indent="-342900"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NZ" sz="1800" dirty="0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Point-of-view</a:t>
            </a:r>
          </a:p>
          <a:p>
            <a:pPr marL="342900" lvl="0" indent="-342900"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NZ" sz="1800" dirty="0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Reflexivity</a:t>
            </a:r>
          </a:p>
          <a:p>
            <a:pPr marL="342900" lvl="0" indent="-342900"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NZ" sz="1800" dirty="0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Open texture</a:t>
            </a:r>
          </a:p>
          <a:p>
            <a:endParaRPr lang="en-NZ" sz="1800" dirty="0">
              <a:effectLst/>
              <a:latin typeface="Times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NZ" b="1" u="sng" dirty="0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And their 4 derivatives</a:t>
            </a:r>
            <a:endParaRPr lang="en-NZ" u="sng" dirty="0">
              <a:effectLst/>
              <a:latin typeface="Times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NZ" sz="1800" dirty="0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NZ" sz="1800" dirty="0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Narrative intransitivity</a:t>
            </a:r>
          </a:p>
          <a:p>
            <a:pPr marL="342900" lvl="0" indent="-342900"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NZ" sz="1800" dirty="0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Estrangement</a:t>
            </a:r>
          </a:p>
          <a:p>
            <a:pPr marL="342900" lvl="0" indent="-342900"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NZ" sz="1800" dirty="0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Multiple diegesis/Intertextuality</a:t>
            </a:r>
          </a:p>
          <a:p>
            <a:pPr marL="342900" lvl="0" indent="-342900"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NZ" sz="1800" dirty="0">
                <a:effectLst/>
                <a:latin typeface="Times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Un-pleasure</a:t>
            </a:r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26486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6E5C7-3ECF-4C35-9FF0-4DDC8B76A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b="1" dirty="0"/>
              <a:t>Black Coal, Thin Ice as Noir (?!)</a:t>
            </a:r>
            <a:endParaRPr lang="en-NZ" sz="31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315D94E-2935-4557-B472-B6B337A61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4764" y="1600200"/>
            <a:ext cx="339447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2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NZ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Commodification of society</a:t>
            </a:r>
          </a:p>
          <a:p>
            <a:r>
              <a:rPr lang="en-NZ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“Street-side realism” (e.g.</a:t>
            </a:r>
            <a:r>
              <a:rPr lang="en-US" altLang="zh-CN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小武</a:t>
            </a:r>
            <a:r>
              <a:rPr lang="en-US" altLang="zh-CN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NZ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1998),</a:t>
            </a:r>
            <a:r>
              <a:rPr lang="en-US" altLang="zh-CN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任逍遥</a:t>
            </a:r>
            <a:r>
              <a:rPr lang="en-US" altLang="zh-CN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NZ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2002</a:t>
            </a:r>
            <a:r>
              <a:rPr lang="zh-CN" alt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），</a:t>
            </a:r>
            <a:r>
              <a:rPr lang="en-US" altLang="zh-CN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扁担</a:t>
            </a:r>
            <a:r>
              <a:rPr lang="en-US" altLang="zh-CN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·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姑娘</a:t>
            </a:r>
            <a:r>
              <a:rPr lang="en-US" altLang="zh-CN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NZ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1998</a:t>
            </a:r>
            <a:r>
              <a:rPr lang="zh-CN" alt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），</a:t>
            </a:r>
            <a:r>
              <a:rPr lang="en-US" altLang="zh-CN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安阳婴儿</a:t>
            </a:r>
            <a:r>
              <a:rPr lang="en-US" altLang="zh-CN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NZ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2002</a:t>
            </a:r>
            <a:r>
              <a:rPr lang="zh-CN" alt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NZ" altLang="zh-CN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en-US" altLang="zh-CN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江城夏日</a:t>
            </a:r>
            <a:r>
              <a:rPr lang="en-US" altLang="zh-CN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NZ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2006</a:t>
            </a:r>
            <a:r>
              <a:rPr lang="zh-CN" alt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），</a:t>
            </a:r>
            <a:r>
              <a:rPr lang="en-US" altLang="zh-CN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盲井</a:t>
            </a:r>
            <a:r>
              <a:rPr lang="en-US" altLang="zh-CN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NZ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2003</a:t>
            </a:r>
            <a:r>
              <a:rPr lang="zh-CN" alt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NZ" altLang="zh-CN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,etc.</a:t>
            </a:r>
          </a:p>
          <a:p>
            <a:r>
              <a:rPr lang="en-NZ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NZ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“new force director” (e.g. Zhao Wei 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赵薇</a:t>
            </a:r>
            <a:r>
              <a:rPr lang="en-NZ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Xu Zheng </a:t>
            </a:r>
            <a:r>
              <a:rPr lang="zh-CN" alt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徐峥</a:t>
            </a:r>
            <a:r>
              <a:rPr 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Yu </a:t>
            </a:r>
            <a:r>
              <a:rPr lang="en-US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Baimei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俞白眉</a:t>
            </a:r>
            <a:r>
              <a:rPr 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Tian </a:t>
            </a:r>
            <a:r>
              <a:rPr lang="en-US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Yusheng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田羽</a:t>
            </a:r>
            <a:r>
              <a:rPr lang="zh-CN" alt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生</a:t>
            </a:r>
            <a:r>
              <a:rPr 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Guo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Jingming</a:t>
            </a:r>
            <a:r>
              <a:rPr lang="en-NZ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Han </a:t>
            </a:r>
            <a:r>
              <a:rPr lang="en-US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Han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韩</a:t>
            </a:r>
            <a:r>
              <a:rPr lang="zh-CN" alt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寒</a:t>
            </a:r>
            <a:r>
              <a:rPr 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Xiao Yang 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肖</a:t>
            </a:r>
            <a:r>
              <a:rPr lang="zh-CN" alt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央</a:t>
            </a:r>
            <a:r>
              <a:rPr lang="en-NZ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Lu </a:t>
            </a:r>
            <a:r>
              <a:rPr lang="en-US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Zhengyu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卢正雨</a:t>
            </a:r>
            <a:r>
              <a:rPr 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en-NZ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NZ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Li </a:t>
            </a:r>
            <a:r>
              <a:rPr lang="en-NZ" dirty="0" err="1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Fangfang</a:t>
            </a:r>
            <a:r>
              <a:rPr lang="en-NZ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Jin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Yimeng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金依萌，</a:t>
            </a:r>
            <a:r>
              <a:rPr lang="en-NZ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Cao </a:t>
            </a:r>
            <a:r>
              <a:rPr lang="en-US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Baoping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曹保</a:t>
            </a:r>
            <a:r>
              <a:rPr lang="zh-CN" alt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平，</a:t>
            </a:r>
            <a:r>
              <a:rPr lang="en-US" dirty="0" err="1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Xue</a:t>
            </a:r>
            <a:r>
              <a:rPr 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Xiaolu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薛晓璐</a:t>
            </a:r>
            <a:r>
              <a:rPr 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Wuershan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乌尔善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 Li </a:t>
            </a:r>
            <a:r>
              <a:rPr lang="en-US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Weiran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李蔚然</a:t>
            </a:r>
            <a:r>
              <a:rPr lang="en-NZ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Teng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Huatao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滕华涛</a:t>
            </a:r>
            <a:r>
              <a:rPr lang="en-NZ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Lu 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Yang </a:t>
            </a:r>
            <a:r>
              <a:rPr lang="zh-CN" alt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路阳， </a:t>
            </a:r>
            <a:r>
              <a:rPr 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Yang 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Chao 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杨</a:t>
            </a:r>
            <a:r>
              <a:rPr lang="zh-CN" alt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超</a:t>
            </a:r>
            <a:r>
              <a:rPr lang="en-NZ" altLang="zh-CN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en-NZ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Bi </a:t>
            </a:r>
            <a:r>
              <a:rPr lang="en-US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Gan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毕</a:t>
            </a:r>
            <a:r>
              <a:rPr lang="zh-CN" alt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赣</a:t>
            </a:r>
            <a:r>
              <a:rPr lang="en-NZ" altLang="zh-CN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Qin </a:t>
            </a:r>
            <a:r>
              <a:rPr lang="en-US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Xiaoyu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秦晓</a:t>
            </a:r>
            <a:r>
              <a:rPr lang="zh-CN" alt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宇</a:t>
            </a:r>
            <a:r>
              <a:rPr lang="en-NZ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NZ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and </a:t>
            </a:r>
            <a:r>
              <a:rPr lang="en-US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Diao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Yinan</a:t>
            </a:r>
            <a:r>
              <a:rPr lang="en-US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刁亦男</a:t>
            </a:r>
            <a:r>
              <a:rPr lang="en-NZ" altLang="zh-CN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, etc.</a:t>
            </a:r>
            <a:r>
              <a:rPr lang="zh-CN" altLang="en-US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NZ" altLang="zh-CN" dirty="0" smtClean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NZ" dirty="0" smtClean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Absence of “noir” in Chinese cinema</a:t>
            </a:r>
            <a:endParaRPr lang="en-NZ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endParaRPr lang="en-NZ" altLang="zh-CN" dirty="0" smtClean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400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N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60350"/>
            <a:ext cx="8964612" cy="6597650"/>
          </a:xfrm>
        </p:spPr>
        <p:txBody>
          <a:bodyPr/>
          <a:lstStyle/>
          <a:p>
            <a:pPr algn="ctr">
              <a:buFontTx/>
              <a:buNone/>
            </a:pPr>
            <a:r>
              <a:rPr lang="zh-CN" altLang="en-US" sz="3600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三段式线性叙事</a:t>
            </a:r>
            <a:r>
              <a:rPr lang="zh-CN" altLang="en-US" sz="3600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结构</a:t>
            </a:r>
            <a:endParaRPr lang="en-US" altLang="zh-CN" sz="3600" dirty="0" smtClean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  <a:p>
            <a:pPr algn="ctr">
              <a:buFontTx/>
              <a:buNone/>
            </a:pPr>
            <a:r>
              <a:rPr lang="zh-CN" altLang="en-US" sz="2000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（</a:t>
            </a:r>
            <a:r>
              <a:rPr lang="en-US" altLang="zh-CN" sz="2000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《</a:t>
            </a:r>
            <a:r>
              <a:rPr lang="zh-CN" altLang="en-US" sz="2000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白日焰火</a:t>
            </a:r>
            <a:r>
              <a:rPr lang="en-US" altLang="zh-CN" sz="2000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》</a:t>
            </a:r>
            <a:r>
              <a:rPr lang="zh-CN" altLang="en-US" sz="2000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）</a:t>
            </a:r>
            <a:endParaRPr lang="en-GB" altLang="en-US" sz="2000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323850" y="5373688"/>
            <a:ext cx="820896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2268538" y="1916113"/>
            <a:ext cx="0" cy="36004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6372225" y="1916113"/>
            <a:ext cx="0" cy="36004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323850" y="5157788"/>
            <a:ext cx="0" cy="431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539750" y="5373688"/>
            <a:ext cx="0" cy="215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1835150" y="5157788"/>
            <a:ext cx="0" cy="1079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2051050" y="5373688"/>
            <a:ext cx="0" cy="719137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2051050" y="6165850"/>
            <a:ext cx="217488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4284663" y="2205038"/>
            <a:ext cx="0" cy="3240087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Dot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3132138" y="5084763"/>
            <a:ext cx="0" cy="5048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5292725" y="5157440"/>
            <a:ext cx="0" cy="431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8243888" y="5373688"/>
            <a:ext cx="0" cy="5032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88" name="Line 16"/>
          <p:cNvSpPr>
            <a:spLocks noChangeShapeType="1"/>
          </p:cNvSpPr>
          <p:nvPr/>
        </p:nvSpPr>
        <p:spPr bwMode="auto">
          <a:xfrm>
            <a:off x="8532813" y="5229225"/>
            <a:ext cx="0" cy="3603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89" name="Arc 17"/>
          <p:cNvSpPr>
            <a:spLocks/>
          </p:cNvSpPr>
          <p:nvPr/>
        </p:nvSpPr>
        <p:spPr bwMode="auto">
          <a:xfrm flipV="1">
            <a:off x="323850" y="4508500"/>
            <a:ext cx="1944688" cy="4333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NZ"/>
          </a:p>
        </p:txBody>
      </p:sp>
      <p:sp>
        <p:nvSpPr>
          <p:cNvPr id="3090" name="Line 18"/>
          <p:cNvSpPr>
            <a:spLocks noChangeShapeType="1"/>
          </p:cNvSpPr>
          <p:nvPr/>
        </p:nvSpPr>
        <p:spPr bwMode="auto">
          <a:xfrm>
            <a:off x="2268538" y="4508500"/>
            <a:ext cx="142875" cy="2889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91" name="Arc 19"/>
          <p:cNvSpPr>
            <a:spLocks/>
          </p:cNvSpPr>
          <p:nvPr/>
        </p:nvSpPr>
        <p:spPr bwMode="auto">
          <a:xfrm flipV="1">
            <a:off x="2411413" y="4005263"/>
            <a:ext cx="1873250" cy="79216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NZ"/>
          </a:p>
        </p:txBody>
      </p:sp>
      <p:sp>
        <p:nvSpPr>
          <p:cNvPr id="3092" name="Line 20"/>
          <p:cNvSpPr>
            <a:spLocks noChangeShapeType="1"/>
          </p:cNvSpPr>
          <p:nvPr/>
        </p:nvSpPr>
        <p:spPr bwMode="auto">
          <a:xfrm>
            <a:off x="4284663" y="4076700"/>
            <a:ext cx="0" cy="5048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93" name="Line 21"/>
          <p:cNvSpPr>
            <a:spLocks noChangeShapeType="1"/>
          </p:cNvSpPr>
          <p:nvPr/>
        </p:nvSpPr>
        <p:spPr bwMode="auto">
          <a:xfrm flipV="1">
            <a:off x="4284663" y="3068638"/>
            <a:ext cx="2016125" cy="15128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94" name="Line 22"/>
          <p:cNvSpPr>
            <a:spLocks noChangeShapeType="1"/>
          </p:cNvSpPr>
          <p:nvPr/>
        </p:nvSpPr>
        <p:spPr bwMode="auto">
          <a:xfrm>
            <a:off x="6300788" y="3068638"/>
            <a:ext cx="0" cy="19446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95" name="Arc 23"/>
          <p:cNvSpPr>
            <a:spLocks/>
          </p:cNvSpPr>
          <p:nvPr/>
        </p:nvSpPr>
        <p:spPr bwMode="auto">
          <a:xfrm flipV="1">
            <a:off x="6300788" y="2568575"/>
            <a:ext cx="2203450" cy="24479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326"/>
              <a:gd name="T1" fmla="*/ 0 h 21600"/>
              <a:gd name="T2" fmla="*/ 21326 w 21326"/>
              <a:gd name="T3" fmla="*/ 18167 h 21600"/>
              <a:gd name="T4" fmla="*/ 0 w 2132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326" h="21600" fill="none" extrusionOk="0">
                <a:moveTo>
                  <a:pt x="-1" y="0"/>
                </a:moveTo>
                <a:cubicBezTo>
                  <a:pt x="10604" y="0"/>
                  <a:pt x="19640" y="7697"/>
                  <a:pt x="21325" y="18167"/>
                </a:cubicBezTo>
              </a:path>
              <a:path w="21326" h="21600" stroke="0" extrusionOk="0">
                <a:moveTo>
                  <a:pt x="-1" y="0"/>
                </a:moveTo>
                <a:cubicBezTo>
                  <a:pt x="10604" y="0"/>
                  <a:pt x="19640" y="7697"/>
                  <a:pt x="21325" y="18167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NZ"/>
          </a:p>
        </p:txBody>
      </p:sp>
      <p:sp>
        <p:nvSpPr>
          <p:cNvPr id="3096" name="Rectangle 24"/>
          <p:cNvSpPr>
            <a:spLocks noChangeArrowheads="1"/>
          </p:cNvSpPr>
          <p:nvPr/>
        </p:nvSpPr>
        <p:spPr bwMode="auto">
          <a:xfrm>
            <a:off x="179388" y="5661025"/>
            <a:ext cx="8636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NZ" altLang="en-US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Hook</a:t>
            </a:r>
            <a:r>
              <a:rPr lang="en-US" altLang="zh-CN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/</a:t>
            </a:r>
            <a:r>
              <a:rPr lang="zh-CN" altLang="en-US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铺垫</a:t>
            </a:r>
            <a:endParaRPr lang="en-NZ" altLang="en-US" b="1" dirty="0" smtClean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zh-CN" altLang="en-US" sz="11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“发现尸快”</a:t>
            </a:r>
            <a:endParaRPr lang="en-GB" altLang="en-US" sz="1100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323850" y="4581525"/>
            <a:ext cx="12239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矛盾</a:t>
            </a:r>
            <a:r>
              <a:rPr lang="zh-CN" altLang="en-US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出现</a:t>
            </a:r>
            <a:endParaRPr lang="en-GB" altLang="en-US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098" name="Rectangle 26"/>
          <p:cNvSpPr>
            <a:spLocks noChangeArrowheads="1"/>
          </p:cNvSpPr>
          <p:nvPr/>
        </p:nvSpPr>
        <p:spPr bwMode="auto">
          <a:xfrm>
            <a:off x="2268538" y="6091237"/>
            <a:ext cx="1150937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CN" altLang="en-US" sz="11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李自立人生最低谷</a:t>
            </a:r>
            <a:endParaRPr lang="en-US" altLang="zh-CN" sz="1100" b="1" dirty="0" smtClean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099" name="Rectangle 27"/>
          <p:cNvSpPr>
            <a:spLocks noChangeArrowheads="1"/>
          </p:cNvSpPr>
          <p:nvPr/>
        </p:nvSpPr>
        <p:spPr bwMode="auto">
          <a:xfrm>
            <a:off x="1258888" y="6237288"/>
            <a:ext cx="12255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诱发事件</a:t>
            </a:r>
            <a:endParaRPr lang="en-NZ" altLang="en-US" b="1" dirty="0" smtClean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“</a:t>
            </a:r>
            <a:r>
              <a:rPr lang="zh-CN" altLang="en-US" sz="1100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美容</a:t>
            </a:r>
            <a:r>
              <a:rPr lang="zh-CN" altLang="en-US" sz="11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店枪战”</a:t>
            </a:r>
            <a:endParaRPr lang="en-GB" altLang="en-US" sz="1100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100" name="Rectangle 28"/>
          <p:cNvSpPr>
            <a:spLocks noChangeArrowheads="1"/>
          </p:cNvSpPr>
          <p:nvPr/>
        </p:nvSpPr>
        <p:spPr bwMode="auto">
          <a:xfrm>
            <a:off x="2051050" y="5516563"/>
            <a:ext cx="79216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zh-CN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1</a:t>
            </a:r>
            <a:r>
              <a:rPr lang="en-NZ" altLang="en-US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8</a:t>
            </a:r>
            <a:r>
              <a:rPr lang="zh-CN" altLang="en-US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分钟</a:t>
            </a:r>
            <a:endParaRPr lang="en-NZ" altLang="en-US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  <a:p>
            <a:r>
              <a:rPr lang="zh-CN" altLang="en-US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“高潮“</a:t>
            </a:r>
            <a:r>
              <a:rPr lang="en-NZ" altLang="en-US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en-NZ" altLang="en-US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1</a:t>
            </a:r>
            <a:endParaRPr lang="en-GB" altLang="en-US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101" name="Rectangle 29"/>
          <p:cNvSpPr>
            <a:spLocks noChangeArrowheads="1"/>
          </p:cNvSpPr>
          <p:nvPr/>
        </p:nvSpPr>
        <p:spPr bwMode="auto">
          <a:xfrm>
            <a:off x="3635375" y="5445125"/>
            <a:ext cx="122396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NZ" altLang="en-US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40</a:t>
            </a:r>
            <a:r>
              <a:rPr lang="zh-CN" altLang="en-US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分钟</a:t>
            </a:r>
            <a:endParaRPr lang="en-NZ" altLang="en-US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中间情节点</a:t>
            </a:r>
            <a:endParaRPr lang="en-NZ" altLang="en-US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en-NZ" altLang="en-US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(</a:t>
            </a:r>
            <a:r>
              <a:rPr lang="zh-CN" altLang="en-US" sz="11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叙事发展不可逆转</a:t>
            </a:r>
            <a:r>
              <a:rPr lang="en-NZ" altLang="en-US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)</a:t>
            </a:r>
          </a:p>
          <a:p>
            <a:pPr algn="ctr"/>
            <a:r>
              <a:rPr lang="zh-CN" altLang="en-US" sz="11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“李队长死”</a:t>
            </a:r>
            <a:endParaRPr lang="en-GB" altLang="en-US" sz="1100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102" name="Rectangle 30"/>
          <p:cNvSpPr>
            <a:spLocks noChangeArrowheads="1"/>
          </p:cNvSpPr>
          <p:nvPr/>
        </p:nvSpPr>
        <p:spPr bwMode="auto">
          <a:xfrm>
            <a:off x="5795963" y="5445125"/>
            <a:ext cx="129698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71</a:t>
            </a:r>
            <a:r>
              <a:rPr lang="zh-CN" altLang="en-US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分钟</a:t>
            </a:r>
            <a:endParaRPr lang="en-NZ" altLang="en-US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高潮</a:t>
            </a:r>
            <a:endParaRPr lang="en-US" altLang="zh-CN" b="1" dirty="0" smtClean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（“</a:t>
            </a:r>
            <a:r>
              <a:rPr lang="zh-CN" altLang="en-US" sz="11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梁志军死”</a:t>
            </a:r>
            <a:r>
              <a:rPr lang="zh-CN" altLang="en-US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）</a:t>
            </a:r>
            <a:endParaRPr lang="en-GB" altLang="en-US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auto">
          <a:xfrm>
            <a:off x="7776369" y="5902203"/>
            <a:ext cx="10810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最后高潮</a:t>
            </a:r>
            <a:endParaRPr lang="en-US" altLang="zh-CN" b="1" dirty="0" smtClean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zh-CN" altLang="en-US" sz="11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“白日焰火”</a:t>
            </a:r>
            <a:endParaRPr lang="en-GB" altLang="en-US" sz="1100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104" name="Rectangle 32"/>
          <p:cNvSpPr>
            <a:spLocks noChangeArrowheads="1"/>
          </p:cNvSpPr>
          <p:nvPr/>
        </p:nvSpPr>
        <p:spPr bwMode="auto">
          <a:xfrm>
            <a:off x="8316913" y="5445125"/>
            <a:ext cx="431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NZ" altLang="en-US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1</a:t>
            </a:r>
            <a:r>
              <a:rPr lang="en-US" altLang="en-US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0</a:t>
            </a:r>
            <a:r>
              <a:rPr lang="en-US" altLang="zh-CN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5</a:t>
            </a:r>
            <a:r>
              <a:rPr lang="zh-CN" altLang="en-US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分钟</a:t>
            </a:r>
            <a:endParaRPr lang="en-GB" altLang="en-US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105" name="Line 33"/>
          <p:cNvSpPr>
            <a:spLocks noChangeShapeType="1"/>
          </p:cNvSpPr>
          <p:nvPr/>
        </p:nvSpPr>
        <p:spPr bwMode="auto">
          <a:xfrm>
            <a:off x="8532813" y="2997200"/>
            <a:ext cx="215900" cy="1444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468313" y="1196975"/>
            <a:ext cx="143986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第一</a:t>
            </a:r>
            <a:r>
              <a:rPr lang="zh-CN" altLang="en-US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段</a:t>
            </a:r>
            <a:endParaRPr lang="en-NZ" altLang="en-US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开局</a:t>
            </a:r>
            <a:endParaRPr lang="en-GB" altLang="en-US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107" name="Rectangle 35"/>
          <p:cNvSpPr>
            <a:spLocks noChangeArrowheads="1"/>
          </p:cNvSpPr>
          <p:nvPr/>
        </p:nvSpPr>
        <p:spPr bwMode="auto">
          <a:xfrm>
            <a:off x="3419475" y="1268413"/>
            <a:ext cx="1728788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第二</a:t>
            </a:r>
            <a:r>
              <a:rPr lang="zh-CN" altLang="en-US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段</a:t>
            </a:r>
            <a:endParaRPr lang="en-NZ" altLang="en-US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发展</a:t>
            </a:r>
            <a:endParaRPr lang="en-GB" altLang="en-US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108" name="Rectangle 36"/>
          <p:cNvSpPr>
            <a:spLocks noChangeArrowheads="1"/>
          </p:cNvSpPr>
          <p:nvPr/>
        </p:nvSpPr>
        <p:spPr bwMode="auto">
          <a:xfrm>
            <a:off x="7164388" y="1412875"/>
            <a:ext cx="15843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第三</a:t>
            </a:r>
            <a:r>
              <a:rPr lang="zh-CN" altLang="en-US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段</a:t>
            </a:r>
            <a:endParaRPr lang="en-NZ" altLang="en-US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结尾</a:t>
            </a:r>
            <a:endParaRPr lang="en-GB" altLang="en-US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97584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4000" b="1" dirty="0"/>
              <a:t>Context of “Film Noir”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As American movies (adapted from the work of American writers and made by Hollywood Studios)</a:t>
            </a:r>
          </a:p>
          <a:p>
            <a:r>
              <a:rPr lang="en-NZ" dirty="0"/>
              <a:t>Labelled retrospectively by French critics to </a:t>
            </a:r>
            <a:r>
              <a:rPr lang="en-GB" dirty="0"/>
              <a:t>reflect significant narrative, stylistic and thematic transformations in American filmmaking</a:t>
            </a:r>
          </a:p>
          <a:p>
            <a:r>
              <a:rPr lang="en-GB" dirty="0"/>
              <a:t>“classic film noir period”: 1941 (</a:t>
            </a:r>
            <a:r>
              <a:rPr lang="en-GB" i="1" dirty="0"/>
              <a:t>The Maltese Falcon</a:t>
            </a:r>
            <a:r>
              <a:rPr lang="en-GB" dirty="0"/>
              <a:t>) – 1958 (</a:t>
            </a:r>
            <a:r>
              <a:rPr lang="en-GB" i="1" dirty="0"/>
              <a:t>Touch of Evil</a:t>
            </a:r>
            <a:r>
              <a:rPr lang="en-GB" dirty="0"/>
              <a:t> )</a:t>
            </a:r>
          </a:p>
          <a:p>
            <a:r>
              <a:rPr lang="en-GB" dirty="0"/>
              <a:t>Old-styled </a:t>
            </a:r>
            <a:r>
              <a:rPr lang="en-GB" dirty="0" err="1"/>
              <a:t>auteurs</a:t>
            </a:r>
            <a:r>
              <a:rPr lang="en-GB" dirty="0"/>
              <a:t> (e.g. John Ford and William Wyler) succeeded by  a young generation (e.g. John Huston and Billy Wilder)</a:t>
            </a:r>
            <a:endParaRPr lang="en-NZ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ED397755-41F4-474C-93D5-C770370848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51495" y="1600200"/>
            <a:ext cx="343200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03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1945</TotalTime>
  <Words>624</Words>
  <Application>Microsoft Office PowerPoint</Application>
  <PresentationFormat>On-screen Show (4:3)</PresentationFormat>
  <Paragraphs>93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Batang</vt:lpstr>
      <vt:lpstr>KaiTi</vt:lpstr>
      <vt:lpstr>SimSun</vt:lpstr>
      <vt:lpstr>Arial</vt:lpstr>
      <vt:lpstr>Calibri</vt:lpstr>
      <vt:lpstr>Symbol</vt:lpstr>
      <vt:lpstr>Times</vt:lpstr>
      <vt:lpstr>Times New Roman</vt:lpstr>
      <vt:lpstr>Wingdings</vt:lpstr>
      <vt:lpstr>Office Theme</vt:lpstr>
      <vt:lpstr>MEDIA 743  Chinese Film Genres</vt:lpstr>
      <vt:lpstr>PowerPoint Presentation</vt:lpstr>
      <vt:lpstr>Why the 1960s?</vt:lpstr>
      <vt:lpstr>PowerPoint Presentation</vt:lpstr>
      <vt:lpstr>PowerPoint Presentation</vt:lpstr>
      <vt:lpstr>Black Coal, Thin Ice as Noir (?!)</vt:lpstr>
      <vt:lpstr>PowerPoint Presentation</vt:lpstr>
      <vt:lpstr>PowerPoint Presentation</vt:lpstr>
      <vt:lpstr>Context of “Film Noir” </vt:lpstr>
      <vt:lpstr> KEY VISUAL NOIR ELEMENTS </vt:lpstr>
      <vt:lpstr> Noir Narrative Patterns &amp;  Character Relations </vt:lpstr>
      <vt:lpstr>PowerPoint Presentation</vt:lpstr>
      <vt:lpstr>PowerPoint Presentation</vt:lpstr>
    </vt:vector>
  </TitlesOfParts>
  <Company>The Faculty of Arts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xzho005</dc:creator>
  <cp:lastModifiedBy>Xuelin Zhou</cp:lastModifiedBy>
  <cp:revision>126</cp:revision>
  <dcterms:created xsi:type="dcterms:W3CDTF">2011-02-28T02:56:39Z</dcterms:created>
  <dcterms:modified xsi:type="dcterms:W3CDTF">2020-10-12T22:20:02Z</dcterms:modified>
</cp:coreProperties>
</file>