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97CAC-A8C4-4539-98A8-E28797612AB3}" type="datetimeFigureOut">
              <a:rPr lang="en-NZ" smtClean="0"/>
              <a:t>13/10/2020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C34E8-A63A-4930-B156-7AD984AFC3C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88020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97CAC-A8C4-4539-98A8-E28797612AB3}" type="datetimeFigureOut">
              <a:rPr lang="en-NZ" smtClean="0"/>
              <a:t>13/10/2020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C34E8-A63A-4930-B156-7AD984AFC3C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92184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97CAC-A8C4-4539-98A8-E28797612AB3}" type="datetimeFigureOut">
              <a:rPr lang="en-NZ" smtClean="0"/>
              <a:t>13/10/2020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C34E8-A63A-4930-B156-7AD984AFC3C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09842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97CAC-A8C4-4539-98A8-E28797612AB3}" type="datetimeFigureOut">
              <a:rPr lang="en-NZ" smtClean="0"/>
              <a:t>13/10/2020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C34E8-A63A-4930-B156-7AD984AFC3C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4212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97CAC-A8C4-4539-98A8-E28797612AB3}" type="datetimeFigureOut">
              <a:rPr lang="en-NZ" smtClean="0"/>
              <a:t>13/10/2020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C34E8-A63A-4930-B156-7AD984AFC3C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66694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97CAC-A8C4-4539-98A8-E28797612AB3}" type="datetimeFigureOut">
              <a:rPr lang="en-NZ" smtClean="0"/>
              <a:t>13/10/2020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C34E8-A63A-4930-B156-7AD984AFC3C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12296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97CAC-A8C4-4539-98A8-E28797612AB3}" type="datetimeFigureOut">
              <a:rPr lang="en-NZ" smtClean="0"/>
              <a:t>13/10/2020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C34E8-A63A-4930-B156-7AD984AFC3C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131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97CAC-A8C4-4539-98A8-E28797612AB3}" type="datetimeFigureOut">
              <a:rPr lang="en-NZ" smtClean="0"/>
              <a:t>13/10/2020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C34E8-A63A-4930-B156-7AD984AFC3C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8139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97CAC-A8C4-4539-98A8-E28797612AB3}" type="datetimeFigureOut">
              <a:rPr lang="en-NZ" smtClean="0"/>
              <a:t>13/10/2020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C34E8-A63A-4930-B156-7AD984AFC3C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98607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97CAC-A8C4-4539-98A8-E28797612AB3}" type="datetimeFigureOut">
              <a:rPr lang="en-NZ" smtClean="0"/>
              <a:t>13/10/2020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C34E8-A63A-4930-B156-7AD984AFC3C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36898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97CAC-A8C4-4539-98A8-E28797612AB3}" type="datetimeFigureOut">
              <a:rPr lang="en-NZ" smtClean="0"/>
              <a:t>13/10/2020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C34E8-A63A-4930-B156-7AD984AFC3C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46166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97CAC-A8C4-4539-98A8-E28797612AB3}" type="datetimeFigureOut">
              <a:rPr lang="en-NZ" smtClean="0"/>
              <a:t>13/10/2020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C34E8-A63A-4930-B156-7AD984AFC3C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21836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zherald.co.nz/nz/news/article.cfm?c_id=1&amp;objectid=1069244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4000" b="1" dirty="0"/>
              <a:t>MLA Referencing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Modern Language Association reference style is an author-page reference style. When quoting directly or indirectly from a source, the source must be acknowledged in the text by the author’s name and the page number. If the author’s name is used in a signal phrase to a direct or indirect quote, only the page number is required. 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573236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u="sng" dirty="0" smtClean="0"/>
              <a:t>Book – one author</a:t>
            </a:r>
            <a:endParaRPr lang="en-NZ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Ellis, J. </a:t>
            </a:r>
            <a:r>
              <a:rPr lang="en-NZ" i="1" dirty="0" smtClean="0"/>
              <a:t>Visible Fictions: Cinema, Television, Video</a:t>
            </a:r>
            <a:r>
              <a:rPr lang="en-NZ" dirty="0" smtClean="0"/>
              <a:t>. London and New York: </a:t>
            </a:r>
            <a:r>
              <a:rPr lang="en-NZ" dirty="0" err="1" smtClean="0"/>
              <a:t>Routledge</a:t>
            </a:r>
            <a:r>
              <a:rPr lang="en-NZ" dirty="0" smtClean="0"/>
              <a:t>, 1992.</a:t>
            </a:r>
          </a:p>
          <a:p>
            <a:endParaRPr lang="en-NZ" dirty="0"/>
          </a:p>
          <a:p>
            <a:r>
              <a:rPr lang="en-NZ" dirty="0" smtClean="0"/>
              <a:t>(Ellis 79)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96454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u="sng" dirty="0" smtClean="0"/>
              <a:t>Book – two or more authors</a:t>
            </a:r>
            <a:endParaRPr lang="en-NZ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err="1" smtClean="0"/>
              <a:t>Bordwell</a:t>
            </a:r>
            <a:r>
              <a:rPr lang="en-NZ" dirty="0" smtClean="0"/>
              <a:t>, D., and K. Thompson. </a:t>
            </a:r>
            <a:r>
              <a:rPr lang="en-NZ" i="1" dirty="0" smtClean="0"/>
              <a:t>Film Art: An Introduction</a:t>
            </a:r>
            <a:r>
              <a:rPr lang="en-NZ" dirty="0" smtClean="0"/>
              <a:t>. New York: McGraw-Hill, 2004.</a:t>
            </a:r>
          </a:p>
          <a:p>
            <a:endParaRPr lang="en-NZ" dirty="0"/>
          </a:p>
          <a:p>
            <a:r>
              <a:rPr lang="en-NZ" dirty="0" smtClean="0"/>
              <a:t>(</a:t>
            </a:r>
            <a:r>
              <a:rPr lang="en-NZ" dirty="0" err="1" smtClean="0"/>
              <a:t>Bordwell</a:t>
            </a:r>
            <a:r>
              <a:rPr lang="en-NZ" dirty="0" smtClean="0"/>
              <a:t> and Thompson 35)</a:t>
            </a:r>
          </a:p>
          <a:p>
            <a:endParaRPr lang="en-NZ" dirty="0"/>
          </a:p>
          <a:p>
            <a:r>
              <a:rPr lang="en-NZ" dirty="0" smtClean="0"/>
              <a:t>(The same applies to an edited book.)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27936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3600" b="1" u="sng" dirty="0" smtClean="0"/>
              <a:t>Book – chapter or article in edited book</a:t>
            </a:r>
            <a:endParaRPr lang="en-NZ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err="1" smtClean="0"/>
              <a:t>Teo</a:t>
            </a:r>
            <a:r>
              <a:rPr lang="en-NZ" dirty="0" smtClean="0"/>
              <a:t>, S. “</a:t>
            </a:r>
            <a:r>
              <a:rPr lang="en-NZ" dirty="0" err="1" smtClean="0"/>
              <a:t>Wuxia</a:t>
            </a:r>
            <a:r>
              <a:rPr lang="en-NZ" dirty="0" smtClean="0"/>
              <a:t> </a:t>
            </a:r>
            <a:r>
              <a:rPr lang="en-NZ" dirty="0" err="1" smtClean="0"/>
              <a:t>Redux</a:t>
            </a:r>
            <a:r>
              <a:rPr lang="en-NZ" dirty="0" smtClean="0"/>
              <a:t>: </a:t>
            </a:r>
            <a:r>
              <a:rPr lang="en-NZ" i="1" dirty="0" smtClean="0"/>
              <a:t>Crouching Tiger Hidden Dragon</a:t>
            </a:r>
            <a:r>
              <a:rPr lang="en-NZ" dirty="0" smtClean="0"/>
              <a:t> as a Model of Late Transnational Production.” </a:t>
            </a:r>
            <a:r>
              <a:rPr lang="en-NZ" i="1" dirty="0" smtClean="0"/>
              <a:t>Hong Kong Connections: Transnational Imagination in Action Cinema</a:t>
            </a:r>
            <a:r>
              <a:rPr lang="en-NZ" dirty="0" smtClean="0"/>
              <a:t>. Ed. Morris, M., Li, </a:t>
            </a:r>
            <a:r>
              <a:rPr lang="en-NZ" dirty="0" err="1" smtClean="0"/>
              <a:t>Siu</a:t>
            </a:r>
            <a:r>
              <a:rPr lang="en-NZ" dirty="0" smtClean="0"/>
              <a:t> Leung and </a:t>
            </a:r>
            <a:r>
              <a:rPr lang="en-NZ" dirty="0"/>
              <a:t>Stephen Chan </a:t>
            </a:r>
            <a:r>
              <a:rPr lang="en-NZ" dirty="0" err="1" smtClean="0"/>
              <a:t>Ching-Kiu</a:t>
            </a:r>
            <a:r>
              <a:rPr lang="en-NZ" dirty="0" smtClean="0"/>
              <a:t>. Hong Kong: Hong Kong University Press. 2005.</a:t>
            </a:r>
          </a:p>
          <a:p>
            <a:r>
              <a:rPr lang="en-NZ" dirty="0" smtClean="0"/>
              <a:t>(</a:t>
            </a:r>
            <a:r>
              <a:rPr lang="en-NZ" dirty="0" err="1" smtClean="0"/>
              <a:t>Teo</a:t>
            </a:r>
            <a:r>
              <a:rPr lang="en-NZ" dirty="0" smtClean="0"/>
              <a:t> 202)</a:t>
            </a:r>
          </a:p>
        </p:txBody>
      </p:sp>
    </p:spTree>
    <p:extLst>
      <p:ext uri="{BB962C8B-B14F-4D97-AF65-F5344CB8AC3E}">
        <p14:creationId xmlns:p14="http://schemas.microsoft.com/office/powerpoint/2010/main" val="3534909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u="sng" dirty="0" smtClean="0"/>
              <a:t>Journal article – academic/scholarly</a:t>
            </a:r>
            <a:endParaRPr lang="en-NZ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Mitchell, T., “Clara Law’s Floating Life and Hong Kong-Australian “Flexible Citizenship.” </a:t>
            </a:r>
            <a:r>
              <a:rPr lang="en-NZ" i="1" dirty="0" smtClean="0"/>
              <a:t>Ethnic and Racial Studies</a:t>
            </a:r>
            <a:r>
              <a:rPr lang="en-NZ" dirty="0" smtClean="0"/>
              <a:t>. 26.2 (March 2003): 278-300.</a:t>
            </a:r>
          </a:p>
          <a:p>
            <a:endParaRPr lang="en-NZ" dirty="0"/>
          </a:p>
          <a:p>
            <a:r>
              <a:rPr lang="en-NZ" dirty="0" smtClean="0"/>
              <a:t>(Mitchell 289)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285522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 smtClean="0"/>
              <a:t>Newspaper article</a:t>
            </a:r>
            <a:endParaRPr lang="en-N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Donnell, H. “</a:t>
            </a:r>
            <a:r>
              <a:rPr lang="en-NZ" dirty="0" err="1"/>
              <a:t>WikiLeaks</a:t>
            </a:r>
            <a:r>
              <a:rPr lang="en-NZ" dirty="0"/>
              <a:t>: NZ cables 'critical' to US </a:t>
            </a:r>
            <a:r>
              <a:rPr lang="en-NZ" dirty="0" smtClean="0"/>
              <a:t>security.” </a:t>
            </a:r>
            <a:r>
              <a:rPr lang="en-NZ" i="1" dirty="0" smtClean="0"/>
              <a:t>New Zealand Herald </a:t>
            </a:r>
            <a:r>
              <a:rPr lang="en-NZ" dirty="0"/>
              <a:t>7 December 2010. </a:t>
            </a:r>
            <a:r>
              <a:rPr lang="en-NZ" dirty="0" smtClean="0">
                <a:hlinkClick r:id="rId2"/>
              </a:rPr>
              <a:t>http</a:t>
            </a:r>
            <a:r>
              <a:rPr lang="en-NZ" dirty="0">
                <a:hlinkClick r:id="rId2"/>
              </a:rPr>
              <a:t>://</a:t>
            </a:r>
            <a:r>
              <a:rPr lang="en-NZ" dirty="0" smtClean="0">
                <a:hlinkClick r:id="rId2"/>
              </a:rPr>
              <a:t>www.nzherald.co.nz/nz/news/article.cfm?c_id=1&amp;objectid=10692447</a:t>
            </a:r>
            <a:endParaRPr lang="en-NZ" dirty="0" smtClean="0"/>
          </a:p>
          <a:p>
            <a:endParaRPr lang="en-NZ" dirty="0" smtClean="0"/>
          </a:p>
          <a:p>
            <a:r>
              <a:rPr lang="en-NZ" dirty="0" smtClean="0"/>
              <a:t>(Donnell) </a:t>
            </a:r>
            <a:endParaRPr lang="en-NZ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92669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270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MLA Referencing</vt:lpstr>
      <vt:lpstr>Book – one author</vt:lpstr>
      <vt:lpstr>Book – two or more authors</vt:lpstr>
      <vt:lpstr>Book – chapter or article in edited book</vt:lpstr>
      <vt:lpstr>Journal article – academic/scholarly</vt:lpstr>
      <vt:lpstr>Newspaper article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Cinema and Peter Jackson’s The Lord of the Ring</dc:title>
  <dc:creator>xzho005</dc:creator>
  <cp:lastModifiedBy>Xuelin Zhou</cp:lastModifiedBy>
  <cp:revision>25</cp:revision>
  <dcterms:created xsi:type="dcterms:W3CDTF">2010-11-22T04:22:45Z</dcterms:created>
  <dcterms:modified xsi:type="dcterms:W3CDTF">2020-10-12T23:39:06Z</dcterms:modified>
</cp:coreProperties>
</file>