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9" r:id="rId1"/>
    <p:sldMasterId id="2147484121" r:id="rId2"/>
  </p:sldMasterIdLst>
  <p:notesMasterIdLst>
    <p:notesMasterId r:id="rId42"/>
  </p:notesMasterIdLst>
  <p:sldIdLst>
    <p:sldId id="337" r:id="rId3"/>
    <p:sldId id="338" r:id="rId4"/>
    <p:sldId id="333" r:id="rId5"/>
    <p:sldId id="330" r:id="rId6"/>
    <p:sldId id="274" r:id="rId7"/>
    <p:sldId id="331" r:id="rId8"/>
    <p:sldId id="294" r:id="rId9"/>
    <p:sldId id="265" r:id="rId10"/>
    <p:sldId id="270" r:id="rId11"/>
    <p:sldId id="295" r:id="rId12"/>
    <p:sldId id="315" r:id="rId13"/>
    <p:sldId id="297" r:id="rId14"/>
    <p:sldId id="318" r:id="rId15"/>
    <p:sldId id="319" r:id="rId16"/>
    <p:sldId id="271" r:id="rId17"/>
    <p:sldId id="302" r:id="rId18"/>
    <p:sldId id="298" r:id="rId19"/>
    <p:sldId id="275" r:id="rId20"/>
    <p:sldId id="276" r:id="rId21"/>
    <p:sldId id="277" r:id="rId22"/>
    <p:sldId id="299" r:id="rId23"/>
    <p:sldId id="287" r:id="rId24"/>
    <p:sldId id="344" r:id="rId25"/>
    <p:sldId id="289" r:id="rId26"/>
    <p:sldId id="328" r:id="rId27"/>
    <p:sldId id="303" r:id="rId28"/>
    <p:sldId id="291" r:id="rId29"/>
    <p:sldId id="325" r:id="rId30"/>
    <p:sldId id="324" r:id="rId31"/>
    <p:sldId id="342" r:id="rId32"/>
    <p:sldId id="279" r:id="rId33"/>
    <p:sldId id="343" r:id="rId34"/>
    <p:sldId id="320" r:id="rId35"/>
    <p:sldId id="327" r:id="rId36"/>
    <p:sldId id="321" r:id="rId37"/>
    <p:sldId id="323" r:id="rId38"/>
    <p:sldId id="335" r:id="rId39"/>
    <p:sldId id="341" r:id="rId40"/>
    <p:sldId id="334"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F2EF"/>
    <a:srgbClr val="189AA8"/>
    <a:srgbClr val="99CCFF"/>
    <a:srgbClr val="66FFFF"/>
    <a:srgbClr val="33CCFF"/>
    <a:srgbClr val="171BD1"/>
    <a:srgbClr val="2259C6"/>
    <a:srgbClr val="0D1F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9" autoAdjust="0"/>
    <p:restoredTop sz="86441" autoAdjust="0"/>
  </p:normalViewPr>
  <p:slideViewPr>
    <p:cSldViewPr>
      <p:cViewPr>
        <p:scale>
          <a:sx n="72" d="100"/>
          <a:sy n="72" d="100"/>
        </p:scale>
        <p:origin x="-117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2355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EEE3F3C-DC18-4ED1-8255-5DAE3F57F7C3}" type="datetimeFigureOut">
              <a:rPr lang="en-US"/>
              <a:pPr>
                <a:defRPr/>
              </a:pPr>
              <a:t>12/8/2015</a:t>
            </a:fld>
            <a:endParaRPr lang="en-US" dirty="0"/>
          </a:p>
        </p:txBody>
      </p:sp>
      <p:sp>
        <p:nvSpPr>
          <p:cNvPr id="2560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2355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5E92D5-46F4-4E4F-A2E1-5207DAA68B33}" type="slidenum">
              <a:rPr lang="en-US"/>
              <a:pPr>
                <a:defRPr/>
              </a:pPr>
              <a:t>‹#›</a:t>
            </a:fld>
            <a:endParaRPr lang="en-US" dirty="0"/>
          </a:p>
        </p:txBody>
      </p:sp>
    </p:spTree>
    <p:extLst>
      <p:ext uri="{BB962C8B-B14F-4D97-AF65-F5344CB8AC3E}">
        <p14:creationId xmlns:p14="http://schemas.microsoft.com/office/powerpoint/2010/main" val="1183441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n-ea"/>
        <a:cs typeface="+mn-cs"/>
      </a:defRPr>
    </a:lvl1pPr>
    <a:lvl2pPr marL="457200" algn="l" rtl="0" eaLnBrk="0" fontAlgn="base" hangingPunct="0">
      <a:spcBef>
        <a:spcPct val="30000"/>
      </a:spcBef>
      <a:spcAft>
        <a:spcPct val="0"/>
      </a:spcAft>
      <a:defRPr sz="1200" kern="1200">
        <a:solidFill>
          <a:schemeClr val="tx1"/>
        </a:solidFill>
        <a:latin typeface="Calibri" charset="0"/>
        <a:ea typeface="+mn-ea"/>
        <a:cs typeface="+mn-cs"/>
      </a:defRPr>
    </a:lvl2pPr>
    <a:lvl3pPr marL="914400" algn="l" rtl="0" eaLnBrk="0" fontAlgn="base" hangingPunct="0">
      <a:spcBef>
        <a:spcPct val="30000"/>
      </a:spcBef>
      <a:spcAft>
        <a:spcPct val="0"/>
      </a:spcAft>
      <a:defRPr sz="1200" kern="1200">
        <a:solidFill>
          <a:schemeClr val="tx1"/>
        </a:solidFill>
        <a:latin typeface="Calibri" charset="0"/>
        <a:ea typeface="+mn-ea"/>
        <a:cs typeface="+mn-cs"/>
      </a:defRPr>
    </a:lvl3pPr>
    <a:lvl4pPr marL="1371600" algn="l" rtl="0" eaLnBrk="0" fontAlgn="base" hangingPunct="0">
      <a:spcBef>
        <a:spcPct val="30000"/>
      </a:spcBef>
      <a:spcAft>
        <a:spcPct val="0"/>
      </a:spcAft>
      <a:defRPr sz="1200" kern="1200">
        <a:solidFill>
          <a:schemeClr val="tx1"/>
        </a:solidFill>
        <a:latin typeface="Calibri" charset="0"/>
        <a:ea typeface="+mn-ea"/>
        <a:cs typeface="+mn-cs"/>
      </a:defRPr>
    </a:lvl4pPr>
    <a:lvl5pPr marL="1828800" algn="l" rtl="0" eaLnBrk="0" fontAlgn="base" hangingPunct="0">
      <a:spcBef>
        <a:spcPct val="30000"/>
      </a:spcBef>
      <a:spcAft>
        <a:spcPct val="0"/>
      </a:spcAft>
      <a:defRPr sz="1200" kern="1200">
        <a:solidFill>
          <a:schemeClr val="tx1"/>
        </a:solidFill>
        <a:latin typeface="Calibri"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D8AAD3AB-400B-42D1-A8F3-B2AAF148E66C}"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235903B5-9183-4825-9276-8F3E8A874464}" type="slidenum">
              <a:rPr lang="en-NZ"/>
              <a:pPr>
                <a:defRPr/>
              </a:pPr>
              <a:t>‹#›</a:t>
            </a:fld>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C5B014A-F1A8-4AC6-A446-23F4A0056E43}"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88E27543-94BB-4D54-B79B-AB05271D813C}" type="slidenum">
              <a:rPr lang="en-NZ"/>
              <a:pPr>
                <a:defRPr/>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CF52A50-8A5A-4C4B-80D7-D47625D52773}"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1118C8AC-351B-46BB-99E9-B4420538391C}" type="slidenum">
              <a:rPr lang="en-NZ"/>
              <a:pPr>
                <a:defRPr/>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8FDE80F0-A542-41E5-B270-5A066A5AAE9E}"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FB9165F9-CCD3-4E18-82CD-9C43E415D1C6}" type="slidenum">
              <a:rPr lang="en-NZ"/>
              <a:pPr>
                <a:defRPr/>
              </a:pPr>
              <a:t>‹#›</a:t>
            </a:fld>
            <a:endParaRPr lang="en-NZ"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CED9CFB-595E-4465-9130-C62250125799}"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BE6981C5-2C96-4901-9D39-6CD280287250}" type="slidenum">
              <a:rPr lang="en-NZ"/>
              <a:pPr>
                <a:defRPr/>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E92279-72E6-4501-AF27-B694095A16E1}" type="datetimeFigureOut">
              <a:rPr lang="en-US"/>
              <a:pPr>
                <a:defRPr/>
              </a:pPr>
              <a:t>12/8/2015</a:t>
            </a:fld>
            <a:endParaRPr lang="en-NZ" dirty="0"/>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3E6A0476-43F7-4887-B488-41843751D081}" type="slidenum">
              <a:rPr lang="en-NZ"/>
              <a:pPr>
                <a:defRPr/>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73918C7-1042-4903-959E-D311B2D0E906}"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E12F5FA5-B7A3-4362-93DC-3F228725CC2F}" type="slidenum">
              <a:rPr lang="en-NZ"/>
              <a:pPr>
                <a:defRPr/>
              </a:pPr>
              <a:t>‹#›</a:t>
            </a:fld>
            <a:endParaRPr lang="en-NZ"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DF641D7-567B-4C0B-A4A9-3C344926602D}" type="datetimeFigureOut">
              <a:rPr lang="en-US"/>
              <a:pPr>
                <a:defRPr/>
              </a:pPr>
              <a:t>12/8/2015</a:t>
            </a:fld>
            <a:endParaRPr lang="en-NZ" dirty="0"/>
          </a:p>
        </p:txBody>
      </p:sp>
      <p:sp>
        <p:nvSpPr>
          <p:cNvPr id="8" name="Footer Placeholder 2"/>
          <p:cNvSpPr>
            <a:spLocks noGrp="1"/>
          </p:cNvSpPr>
          <p:nvPr>
            <p:ph type="ftr" sz="quarter" idx="11"/>
          </p:nvPr>
        </p:nvSpPr>
        <p:spPr/>
        <p:txBody>
          <a:bodyPr/>
          <a:lstStyle>
            <a:lvl1pPr>
              <a:defRPr/>
            </a:lvl1pPr>
          </a:lstStyle>
          <a:p>
            <a:pPr>
              <a:defRPr/>
            </a:pPr>
            <a:endParaRPr lang="en-NZ"/>
          </a:p>
        </p:txBody>
      </p:sp>
      <p:sp>
        <p:nvSpPr>
          <p:cNvPr id="9" name="Slide Number Placeholder 22"/>
          <p:cNvSpPr>
            <a:spLocks noGrp="1"/>
          </p:cNvSpPr>
          <p:nvPr>
            <p:ph type="sldNum" sz="quarter" idx="12"/>
          </p:nvPr>
        </p:nvSpPr>
        <p:spPr/>
        <p:txBody>
          <a:bodyPr/>
          <a:lstStyle>
            <a:lvl1pPr>
              <a:defRPr/>
            </a:lvl1pPr>
          </a:lstStyle>
          <a:p>
            <a:pPr>
              <a:defRPr/>
            </a:pPr>
            <a:fld id="{D81D966A-506A-4B5F-8CE1-6977F993F100}" type="slidenum">
              <a:rPr lang="en-NZ"/>
              <a:pPr>
                <a:defRPr/>
              </a:pPr>
              <a:t>‹#›</a:t>
            </a:fld>
            <a:endParaRPr lang="en-NZ"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A4F5449-1670-445C-A925-F1212B2C33F7}" type="datetimeFigureOut">
              <a:rPr lang="en-US"/>
              <a:pPr>
                <a:defRPr/>
              </a:pPr>
              <a:t>12/8/2015</a:t>
            </a:fld>
            <a:endParaRPr lang="en-NZ" dirty="0"/>
          </a:p>
        </p:txBody>
      </p:sp>
      <p:sp>
        <p:nvSpPr>
          <p:cNvPr id="4" name="Footer Placeholder 2"/>
          <p:cNvSpPr>
            <a:spLocks noGrp="1"/>
          </p:cNvSpPr>
          <p:nvPr>
            <p:ph type="ftr" sz="quarter" idx="11"/>
          </p:nvPr>
        </p:nvSpPr>
        <p:spPr/>
        <p:txBody>
          <a:bodyPr/>
          <a:lstStyle>
            <a:lvl1pPr>
              <a:defRPr/>
            </a:lvl1pPr>
          </a:lstStyle>
          <a:p>
            <a:pPr>
              <a:defRPr/>
            </a:pPr>
            <a:endParaRPr lang="en-NZ"/>
          </a:p>
        </p:txBody>
      </p:sp>
      <p:sp>
        <p:nvSpPr>
          <p:cNvPr id="5" name="Slide Number Placeholder 22"/>
          <p:cNvSpPr>
            <a:spLocks noGrp="1"/>
          </p:cNvSpPr>
          <p:nvPr>
            <p:ph type="sldNum" sz="quarter" idx="12"/>
          </p:nvPr>
        </p:nvSpPr>
        <p:spPr/>
        <p:txBody>
          <a:bodyPr/>
          <a:lstStyle>
            <a:lvl1pPr>
              <a:defRPr/>
            </a:lvl1pPr>
          </a:lstStyle>
          <a:p>
            <a:pPr>
              <a:defRPr/>
            </a:pPr>
            <a:fld id="{E64889EC-17C1-47F5-B5DA-EBCE6BAC8875}" type="slidenum">
              <a:rPr lang="en-NZ"/>
              <a:pPr>
                <a:defRPr/>
              </a:pPr>
              <a:t>‹#›</a:t>
            </a:fld>
            <a:endParaRPr lang="en-NZ"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8E209EC-989B-4246-8388-0B2872184425}" type="datetimeFigureOut">
              <a:rPr lang="en-US"/>
              <a:pPr>
                <a:defRPr/>
              </a:pPr>
              <a:t>12/8/2015</a:t>
            </a:fld>
            <a:endParaRPr lang="en-NZ" dirty="0"/>
          </a:p>
        </p:txBody>
      </p:sp>
      <p:sp>
        <p:nvSpPr>
          <p:cNvPr id="3" name="Footer Placeholder 2"/>
          <p:cNvSpPr>
            <a:spLocks noGrp="1"/>
          </p:cNvSpPr>
          <p:nvPr>
            <p:ph type="ftr" sz="quarter" idx="11"/>
          </p:nvPr>
        </p:nvSpPr>
        <p:spPr/>
        <p:txBody>
          <a:bodyPr/>
          <a:lstStyle>
            <a:lvl1pPr>
              <a:defRPr/>
            </a:lvl1pPr>
          </a:lstStyle>
          <a:p>
            <a:pPr>
              <a:defRPr/>
            </a:pPr>
            <a:endParaRPr lang="en-NZ"/>
          </a:p>
        </p:txBody>
      </p:sp>
      <p:sp>
        <p:nvSpPr>
          <p:cNvPr id="4" name="Slide Number Placeholder 22"/>
          <p:cNvSpPr>
            <a:spLocks noGrp="1"/>
          </p:cNvSpPr>
          <p:nvPr>
            <p:ph type="sldNum" sz="quarter" idx="12"/>
          </p:nvPr>
        </p:nvSpPr>
        <p:spPr/>
        <p:txBody>
          <a:bodyPr/>
          <a:lstStyle>
            <a:lvl1pPr>
              <a:defRPr/>
            </a:lvl1pPr>
          </a:lstStyle>
          <a:p>
            <a:pPr>
              <a:defRPr/>
            </a:pPr>
            <a:fld id="{02FCEDBE-E8F6-4151-B4F1-E936656566AE}" type="slidenum">
              <a:rPr lang="en-NZ"/>
              <a:pPr>
                <a:defRPr/>
              </a:pPr>
              <a:t>‹#›</a:t>
            </a:fld>
            <a:endParaRPr lang="en-NZ"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7A58F69-794C-4A37-BFC8-92A99D1329A4}"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9E46C9AF-6FFC-417C-B697-A1F09C20DB9D}" type="slidenum">
              <a:rPr lang="en-NZ"/>
              <a:pPr>
                <a:defRPr/>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A6E867-1B41-4DF4-80CA-D38CC2FDC5CF}"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402841B0-761A-4BBF-94E3-0406218D04A3}" type="slidenum">
              <a:rPr lang="en-NZ"/>
              <a:pPr>
                <a:defRPr/>
              </a:pPr>
              <a:t>‹#›</a:t>
            </a:fld>
            <a:endParaRPr lang="en-NZ"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F73BDD4B-741F-4F83-8A0F-6A6044F19541}"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8755C908-41B9-4317-89EF-C4AF741875C9}" type="slidenum">
              <a:rPr lang="en-NZ"/>
              <a:pPr>
                <a:defRPr/>
              </a:pPr>
              <a:t>‹#›</a:t>
            </a:fld>
            <a:endParaRPr lang="en-NZ"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CE2EF6B-4B53-4334-A747-930AA60ED8B0}"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B0E83B58-0BDD-496E-B408-9E3BA90375F7}" type="slidenum">
              <a:rPr lang="en-NZ"/>
              <a:pPr>
                <a:defRPr/>
              </a:pPr>
              <a:t>‹#›</a:t>
            </a:fld>
            <a:endParaRPr lang="en-NZ"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CAB1A50-7DAF-4ACD-9E1C-20F8848A6233}" type="datetimeFigureOut">
              <a:rPr lang="en-US"/>
              <a:pPr>
                <a:defRPr/>
              </a:pPr>
              <a:t>12/8/2015</a:t>
            </a:fld>
            <a:endParaRPr lang="en-NZ" dirty="0"/>
          </a:p>
        </p:txBody>
      </p:sp>
      <p:sp>
        <p:nvSpPr>
          <p:cNvPr id="5" name="Footer Placeholder 2"/>
          <p:cNvSpPr>
            <a:spLocks noGrp="1"/>
          </p:cNvSpPr>
          <p:nvPr>
            <p:ph type="ftr" sz="quarter" idx="11"/>
          </p:nvPr>
        </p:nvSpPr>
        <p:spPr/>
        <p:txBody>
          <a:bodyPr/>
          <a:lstStyle>
            <a:lvl1pPr>
              <a:defRPr/>
            </a:lvl1pPr>
          </a:lstStyle>
          <a:p>
            <a:pPr>
              <a:defRPr/>
            </a:pPr>
            <a:endParaRPr lang="en-NZ"/>
          </a:p>
        </p:txBody>
      </p:sp>
      <p:sp>
        <p:nvSpPr>
          <p:cNvPr id="6" name="Slide Number Placeholder 22"/>
          <p:cNvSpPr>
            <a:spLocks noGrp="1"/>
          </p:cNvSpPr>
          <p:nvPr>
            <p:ph type="sldNum" sz="quarter" idx="12"/>
          </p:nvPr>
        </p:nvSpPr>
        <p:spPr/>
        <p:txBody>
          <a:bodyPr/>
          <a:lstStyle>
            <a:lvl1pPr>
              <a:defRPr/>
            </a:lvl1pPr>
          </a:lstStyle>
          <a:p>
            <a:pPr>
              <a:defRPr/>
            </a:pPr>
            <a:fld id="{011E53D5-76BE-445F-88A1-F2E626017159}" type="slidenum">
              <a:rPr lang="en-NZ"/>
              <a:pPr>
                <a:defRPr/>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D45E6CB-6409-46C2-B6E2-7A0783A9E20C}" type="datetimeFigureOut">
              <a:rPr lang="en-US"/>
              <a:pPr>
                <a:defRPr/>
              </a:pPr>
              <a:t>12/8/2015</a:t>
            </a:fld>
            <a:endParaRPr lang="en-NZ" dirty="0"/>
          </a:p>
        </p:txBody>
      </p:sp>
      <p:sp>
        <p:nvSpPr>
          <p:cNvPr id="5" name="Footer Placeholder 4"/>
          <p:cNvSpPr>
            <a:spLocks noGrp="1"/>
          </p:cNvSpPr>
          <p:nvPr>
            <p:ph type="ftr" sz="quarter" idx="11"/>
          </p:nvPr>
        </p:nvSpPr>
        <p:spPr/>
        <p:txBody>
          <a:bodyPr/>
          <a:lstStyle>
            <a:lvl1pPr>
              <a:defRPr/>
            </a:lvl1pPr>
          </a:lstStyle>
          <a:p>
            <a:pPr>
              <a:defRPr/>
            </a:pPr>
            <a:endParaRPr lang="en-NZ"/>
          </a:p>
        </p:txBody>
      </p:sp>
      <p:sp>
        <p:nvSpPr>
          <p:cNvPr id="6" name="Slide Number Placeholder 5"/>
          <p:cNvSpPr>
            <a:spLocks noGrp="1"/>
          </p:cNvSpPr>
          <p:nvPr>
            <p:ph type="sldNum" sz="quarter" idx="12"/>
          </p:nvPr>
        </p:nvSpPr>
        <p:spPr/>
        <p:txBody>
          <a:bodyPr/>
          <a:lstStyle>
            <a:lvl1pPr>
              <a:defRPr/>
            </a:lvl1pPr>
          </a:lstStyle>
          <a:p>
            <a:pPr>
              <a:defRPr/>
            </a:pPr>
            <a:fld id="{203EEC52-5C84-43A9-97F3-309D5E44C801}" type="slidenum">
              <a:rPr lang="en-NZ"/>
              <a:pPr>
                <a:defRPr/>
              </a:pPr>
              <a:t>‹#›</a:t>
            </a:fld>
            <a:endParaRPr lang="en-NZ"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1F31393-E1D0-4ECB-99A7-B6D36BAD98D8}"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63DDEE5F-ED2B-4B8D-A740-CA8704308E0A}" type="slidenum">
              <a:rPr lang="en-NZ"/>
              <a:pPr>
                <a:defRPr/>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4E1034C3-07F0-4897-9217-3E03DCF1CFA0}" type="datetimeFigureOut">
              <a:rPr lang="en-US"/>
              <a:pPr>
                <a:defRPr/>
              </a:pPr>
              <a:t>12/8/2015</a:t>
            </a:fld>
            <a:endParaRPr lang="en-NZ" dirty="0"/>
          </a:p>
        </p:txBody>
      </p:sp>
      <p:sp>
        <p:nvSpPr>
          <p:cNvPr id="8" name="Footer Placeholder 2"/>
          <p:cNvSpPr>
            <a:spLocks noGrp="1"/>
          </p:cNvSpPr>
          <p:nvPr>
            <p:ph type="ftr" sz="quarter" idx="11"/>
          </p:nvPr>
        </p:nvSpPr>
        <p:spPr/>
        <p:txBody>
          <a:bodyPr/>
          <a:lstStyle>
            <a:lvl1pPr>
              <a:defRPr/>
            </a:lvl1pPr>
          </a:lstStyle>
          <a:p>
            <a:pPr>
              <a:defRPr/>
            </a:pPr>
            <a:endParaRPr lang="en-NZ"/>
          </a:p>
        </p:txBody>
      </p:sp>
      <p:sp>
        <p:nvSpPr>
          <p:cNvPr id="9" name="Slide Number Placeholder 22"/>
          <p:cNvSpPr>
            <a:spLocks noGrp="1"/>
          </p:cNvSpPr>
          <p:nvPr>
            <p:ph type="sldNum" sz="quarter" idx="12"/>
          </p:nvPr>
        </p:nvSpPr>
        <p:spPr/>
        <p:txBody>
          <a:bodyPr/>
          <a:lstStyle>
            <a:lvl1pPr>
              <a:defRPr/>
            </a:lvl1pPr>
          </a:lstStyle>
          <a:p>
            <a:pPr>
              <a:defRPr/>
            </a:pPr>
            <a:fld id="{9DA2FD0D-0F60-4186-8825-646456AFB093}" type="slidenum">
              <a:rPr lang="en-NZ"/>
              <a:pPr>
                <a:defRPr/>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A183728-CC16-42B5-9701-B4A6EC905036}" type="datetimeFigureOut">
              <a:rPr lang="en-US"/>
              <a:pPr>
                <a:defRPr/>
              </a:pPr>
              <a:t>12/8/2015</a:t>
            </a:fld>
            <a:endParaRPr lang="en-NZ" dirty="0"/>
          </a:p>
        </p:txBody>
      </p:sp>
      <p:sp>
        <p:nvSpPr>
          <p:cNvPr id="4" name="Footer Placeholder 2"/>
          <p:cNvSpPr>
            <a:spLocks noGrp="1"/>
          </p:cNvSpPr>
          <p:nvPr>
            <p:ph type="ftr" sz="quarter" idx="11"/>
          </p:nvPr>
        </p:nvSpPr>
        <p:spPr/>
        <p:txBody>
          <a:bodyPr/>
          <a:lstStyle>
            <a:lvl1pPr>
              <a:defRPr/>
            </a:lvl1pPr>
          </a:lstStyle>
          <a:p>
            <a:pPr>
              <a:defRPr/>
            </a:pPr>
            <a:endParaRPr lang="en-NZ"/>
          </a:p>
        </p:txBody>
      </p:sp>
      <p:sp>
        <p:nvSpPr>
          <p:cNvPr id="5" name="Slide Number Placeholder 22"/>
          <p:cNvSpPr>
            <a:spLocks noGrp="1"/>
          </p:cNvSpPr>
          <p:nvPr>
            <p:ph type="sldNum" sz="quarter" idx="12"/>
          </p:nvPr>
        </p:nvSpPr>
        <p:spPr/>
        <p:txBody>
          <a:bodyPr/>
          <a:lstStyle>
            <a:lvl1pPr>
              <a:defRPr/>
            </a:lvl1pPr>
          </a:lstStyle>
          <a:p>
            <a:pPr>
              <a:defRPr/>
            </a:pPr>
            <a:fld id="{E8086048-E233-4812-BC8E-5C45D0864B33}" type="slidenum">
              <a:rPr lang="en-NZ"/>
              <a:pPr>
                <a:defRPr/>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9438FCD-0407-4B70-BA22-6F29F2A51B3A}" type="datetimeFigureOut">
              <a:rPr lang="en-US"/>
              <a:pPr>
                <a:defRPr/>
              </a:pPr>
              <a:t>12/8/2015</a:t>
            </a:fld>
            <a:endParaRPr lang="en-NZ" dirty="0"/>
          </a:p>
        </p:txBody>
      </p:sp>
      <p:sp>
        <p:nvSpPr>
          <p:cNvPr id="3" name="Footer Placeholder 2"/>
          <p:cNvSpPr>
            <a:spLocks noGrp="1"/>
          </p:cNvSpPr>
          <p:nvPr>
            <p:ph type="ftr" sz="quarter" idx="11"/>
          </p:nvPr>
        </p:nvSpPr>
        <p:spPr/>
        <p:txBody>
          <a:bodyPr/>
          <a:lstStyle>
            <a:lvl1pPr>
              <a:defRPr/>
            </a:lvl1pPr>
          </a:lstStyle>
          <a:p>
            <a:pPr>
              <a:defRPr/>
            </a:pPr>
            <a:endParaRPr lang="en-NZ"/>
          </a:p>
        </p:txBody>
      </p:sp>
      <p:sp>
        <p:nvSpPr>
          <p:cNvPr id="4" name="Slide Number Placeholder 22"/>
          <p:cNvSpPr>
            <a:spLocks noGrp="1"/>
          </p:cNvSpPr>
          <p:nvPr>
            <p:ph type="sldNum" sz="quarter" idx="12"/>
          </p:nvPr>
        </p:nvSpPr>
        <p:spPr/>
        <p:txBody>
          <a:bodyPr/>
          <a:lstStyle>
            <a:lvl1pPr>
              <a:defRPr/>
            </a:lvl1pPr>
          </a:lstStyle>
          <a:p>
            <a:pPr>
              <a:defRPr/>
            </a:pPr>
            <a:fld id="{45206D33-5FCE-45A6-9FE3-F363C038E3E0}" type="slidenum">
              <a:rPr lang="en-NZ"/>
              <a:pPr>
                <a:defRPr/>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5425536-E8A8-4337-A3CD-A25317E8AC18}"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2E60ADCD-4C65-4190-A72B-DFCC40AF653F}" type="slidenum">
              <a:rPr lang="en-NZ"/>
              <a:pPr>
                <a:defRPr/>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3B0959DA-4C3F-41E7-8103-9006689E1D9B}" type="datetimeFigureOut">
              <a:rPr lang="en-US"/>
              <a:pPr>
                <a:defRPr/>
              </a:pPr>
              <a:t>12/8/2015</a:t>
            </a:fld>
            <a:endParaRPr lang="en-NZ" dirty="0"/>
          </a:p>
        </p:txBody>
      </p:sp>
      <p:sp>
        <p:nvSpPr>
          <p:cNvPr id="6" name="Footer Placeholder 2"/>
          <p:cNvSpPr>
            <a:spLocks noGrp="1"/>
          </p:cNvSpPr>
          <p:nvPr>
            <p:ph type="ftr" sz="quarter" idx="11"/>
          </p:nvPr>
        </p:nvSpPr>
        <p:spPr/>
        <p:txBody>
          <a:bodyPr/>
          <a:lstStyle>
            <a:lvl1pPr>
              <a:defRPr/>
            </a:lvl1pPr>
          </a:lstStyle>
          <a:p>
            <a:pPr>
              <a:defRPr/>
            </a:pPr>
            <a:endParaRPr lang="en-NZ"/>
          </a:p>
        </p:txBody>
      </p:sp>
      <p:sp>
        <p:nvSpPr>
          <p:cNvPr id="7" name="Slide Number Placeholder 22"/>
          <p:cNvSpPr>
            <a:spLocks noGrp="1"/>
          </p:cNvSpPr>
          <p:nvPr>
            <p:ph type="sldNum" sz="quarter" idx="12"/>
          </p:nvPr>
        </p:nvSpPr>
        <p:spPr/>
        <p:txBody>
          <a:bodyPr/>
          <a:lstStyle>
            <a:lvl1pPr>
              <a:defRPr/>
            </a:lvl1pPr>
          </a:lstStyle>
          <a:p>
            <a:pPr>
              <a:defRPr/>
            </a:pPr>
            <a:fld id="{3E4B6863-4A5D-4833-9B4B-CE90F347B8EB}" type="slidenum">
              <a:rPr lang="en-NZ"/>
              <a:pPr>
                <a:defRPr/>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fld id="{55FDA49E-E6EA-4414-901B-9EE4FD567DBC}" type="datetimeFigureOut">
              <a:rPr lang="en-US"/>
              <a:pPr>
                <a:defRPr/>
              </a:pPr>
              <a:t>12/8/2015</a:t>
            </a:fld>
            <a:endParaRPr lang="en-NZ"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dirty="0">
                <a:solidFill>
                  <a:schemeClr val="tx1">
                    <a:shade val="50000"/>
                  </a:schemeClr>
                </a:solidFill>
              </a:defRPr>
            </a:lvl1pPr>
          </a:lstStyle>
          <a:p>
            <a:pPr>
              <a:defRPr/>
            </a:pPr>
            <a:endParaRPr lang="en-NZ"/>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31551684-0413-4019-BB31-9D1CE7081DA7}" type="slidenum">
              <a:rPr lang="en-NZ"/>
              <a:pPr>
                <a:defRPr/>
              </a:pPr>
              <a:t>‹#›</a:t>
            </a:fld>
            <a:endParaRPr lang="en-NZ" dirty="0"/>
          </a:p>
        </p:txBody>
      </p:sp>
    </p:spTree>
  </p:cSld>
  <p:clrMap bg1="dk1" tx1="lt1" bg2="dk2" tx2="lt2" accent1="accent1" accent2="accent2" accent3="accent3" accent4="accent4" accent5="accent5" accent6="accent6" hlink="hlink" folHlink="folHlink"/>
  <p:sldLayoutIdLst>
    <p:sldLayoutId id="2147484133" r:id="rId1"/>
    <p:sldLayoutId id="2147484132" r:id="rId2"/>
    <p:sldLayoutId id="2147484144" r:id="rId3"/>
    <p:sldLayoutId id="2147484131" r:id="rId4"/>
    <p:sldLayoutId id="2147484130" r:id="rId5"/>
    <p:sldLayoutId id="2147484129" r:id="rId6"/>
    <p:sldLayoutId id="2147484128" r:id="rId7"/>
    <p:sldLayoutId id="2147484127" r:id="rId8"/>
    <p:sldLayoutId id="2147484126" r:id="rId9"/>
    <p:sldLayoutId id="2147484125" r:id="rId10"/>
    <p:sldLayoutId id="214748412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3315"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fld id="{34EFFBD8-1416-4AD4-8DD7-FD31BA47AFBC}" type="datetimeFigureOut">
              <a:rPr lang="en-US"/>
              <a:pPr>
                <a:defRPr/>
              </a:pPr>
              <a:t>12/8/2015</a:t>
            </a:fld>
            <a:endParaRPr lang="en-NZ"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dirty="0">
                <a:solidFill>
                  <a:schemeClr val="tx1">
                    <a:shade val="50000"/>
                  </a:schemeClr>
                </a:solidFill>
              </a:defRPr>
            </a:lvl1pPr>
          </a:lstStyle>
          <a:p>
            <a:pPr>
              <a:defRPr/>
            </a:pPr>
            <a:endParaRPr lang="en-NZ"/>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387AFAF3-697A-4052-A908-A29CC92AF6E4}" type="slidenum">
              <a:rPr lang="en-NZ"/>
              <a:pPr>
                <a:defRPr/>
              </a:pPr>
              <a:t>‹#›</a:t>
            </a:fld>
            <a:endParaRPr lang="en-NZ" dirty="0"/>
          </a:p>
        </p:txBody>
      </p:sp>
    </p:spTree>
  </p:cSld>
  <p:clrMap bg1="dk1" tx1="lt1" bg2="dk2" tx2="lt2" accent1="accent1" accent2="accent2" accent3="accent3" accent4="accent4" accent5="accent5" accent6="accent6" hlink="hlink" folHlink="folHlink"/>
  <p:sldLayoutIdLst>
    <p:sldLayoutId id="2147484143" r:id="rId1"/>
    <p:sldLayoutId id="2147484142" r:id="rId2"/>
    <p:sldLayoutId id="2147484145" r:id="rId3"/>
    <p:sldLayoutId id="2147484141" r:id="rId4"/>
    <p:sldLayoutId id="2147484140" r:id="rId5"/>
    <p:sldLayoutId id="2147484139" r:id="rId6"/>
    <p:sldLayoutId id="2147484138" r:id="rId7"/>
    <p:sldLayoutId id="2147484137" r:id="rId8"/>
    <p:sldLayoutId id="2147484136" r:id="rId9"/>
    <p:sldLayoutId id="2147484135" r:id="rId10"/>
    <p:sldLayoutId id="2147484134"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000" dirty="0" smtClean="0"/>
              <a:t/>
            </a:r>
            <a:br>
              <a:rPr lang="en-NZ" sz="4000" dirty="0" smtClean="0"/>
            </a:br>
            <a:r>
              <a:rPr lang="en-NZ" sz="4400" dirty="0" smtClean="0"/>
              <a:t>Kieran </a:t>
            </a:r>
            <a:r>
              <a:rPr lang="en-NZ" sz="4400" dirty="0" err="1" smtClean="0"/>
              <a:t>Beggs</a:t>
            </a:r>
            <a:r>
              <a:rPr lang="en-NZ" sz="4400" dirty="0" smtClean="0"/>
              <a:t/>
            </a:r>
            <a:br>
              <a:rPr lang="en-NZ" sz="4400" dirty="0" smtClean="0"/>
            </a:br>
            <a:r>
              <a:rPr lang="en-NZ" sz="6000" dirty="0" smtClean="0"/>
              <a:t>POLITICS 750</a:t>
            </a:r>
            <a:br>
              <a:rPr lang="en-NZ" sz="6000" dirty="0" smtClean="0"/>
            </a:br>
            <a:r>
              <a:rPr lang="en-NZ" sz="6000" i="1" dirty="0" smtClean="0"/>
              <a:t>Immigrants and Migrant Workers</a:t>
            </a:r>
            <a:br>
              <a:rPr lang="en-NZ" sz="6000" i="1" dirty="0" smtClean="0"/>
            </a:br>
            <a:r>
              <a:rPr lang="en-NZ" sz="4000" dirty="0" smtClean="0"/>
              <a:t/>
            </a:r>
            <a:br>
              <a:rPr lang="en-NZ" sz="4000" dirty="0" smtClean="0"/>
            </a:br>
            <a:r>
              <a:rPr lang="en-NZ" sz="4000" dirty="0" smtClean="0"/>
              <a:t/>
            </a:r>
            <a:br>
              <a:rPr lang="en-NZ" sz="4000" dirty="0" smtClean="0"/>
            </a:br>
            <a:endParaRPr lang="en-NZ"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2"/>
          <p:cNvSpPr>
            <a:spLocks noGrp="1"/>
          </p:cNvSpPr>
          <p:nvPr>
            <p:ph idx="1"/>
          </p:nvPr>
        </p:nvSpPr>
        <p:spPr>
          <a:xfrm>
            <a:off x="457200" y="457200"/>
            <a:ext cx="8229600" cy="5851525"/>
          </a:xfrm>
        </p:spPr>
        <p:txBody>
          <a:bodyPr/>
          <a:lstStyle/>
          <a:p>
            <a:pPr>
              <a:lnSpc>
                <a:spcPct val="90000"/>
              </a:lnSpc>
              <a:buFont typeface="Wingdings" pitchFamily="2" charset="2"/>
              <a:buChar char="q"/>
            </a:pPr>
            <a:r>
              <a:rPr lang="en-NZ" sz="3000" smtClean="0"/>
              <a:t>When El Salvador and Guatemala ratified the convention on 14 March 2003 this figure of 20 countries was finally reached.</a:t>
            </a:r>
          </a:p>
          <a:p>
            <a:pPr>
              <a:lnSpc>
                <a:spcPct val="90000"/>
              </a:lnSpc>
              <a:buFont typeface="Wingdings" pitchFamily="2" charset="2"/>
              <a:buChar char="q"/>
            </a:pPr>
            <a:r>
              <a:rPr lang="en-NZ" sz="3000" smtClean="0"/>
              <a:t>As of  2007,  37  countries had ratified the Convention.</a:t>
            </a:r>
          </a:p>
          <a:p>
            <a:pPr>
              <a:lnSpc>
                <a:spcPct val="90000"/>
              </a:lnSpc>
              <a:buFont typeface="Wingdings" pitchFamily="2" charset="2"/>
              <a:buChar char="q"/>
            </a:pPr>
            <a:r>
              <a:rPr lang="en-NZ" sz="3000" smtClean="0"/>
              <a:t>In addition, several countries have signed the Convention. This means that their governments have expressed their intention to ratify the convention.</a:t>
            </a:r>
          </a:p>
          <a:p>
            <a:pPr>
              <a:lnSpc>
                <a:spcPct val="90000"/>
              </a:lnSpc>
              <a:buFont typeface="Wingdings" pitchFamily="2" charset="2"/>
              <a:buChar char="q"/>
            </a:pPr>
            <a:r>
              <a:rPr lang="en-NZ" sz="3000" smtClean="0"/>
              <a:t>One of these signatories' being Indonesia, identified as a transit country for many migrants heading southwards to Australia.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8"/>
          <p:cNvSpPr>
            <a:spLocks noGrp="1"/>
          </p:cNvSpPr>
          <p:nvPr>
            <p:ph type="title"/>
          </p:nvPr>
        </p:nvSpPr>
        <p:spPr/>
        <p:txBody>
          <a:bodyPr/>
          <a:lstStyle/>
          <a:p>
            <a:pPr fontAlgn="auto">
              <a:spcAft>
                <a:spcPts val="0"/>
              </a:spcAft>
              <a:defRPr/>
            </a:pPr>
            <a:endParaRPr lang="en-NZ" dirty="0"/>
          </a:p>
        </p:txBody>
      </p:sp>
      <p:sp>
        <p:nvSpPr>
          <p:cNvPr id="36866" name="Content Placeholder 7"/>
          <p:cNvSpPr>
            <a:spLocks noGrp="1"/>
          </p:cNvSpPr>
          <p:nvPr>
            <p:ph idx="1"/>
          </p:nvPr>
        </p:nvSpPr>
        <p:spPr>
          <a:xfrm>
            <a:off x="457200" y="381000"/>
            <a:ext cx="8229600" cy="5791200"/>
          </a:xfrm>
        </p:spPr>
        <p:txBody>
          <a:bodyPr/>
          <a:lstStyle/>
          <a:p>
            <a:pPr>
              <a:buFont typeface="Wingdings" pitchFamily="2" charset="2"/>
              <a:buChar char="q"/>
            </a:pPr>
            <a:r>
              <a:rPr lang="en-NZ" sz="1600" smtClean="0"/>
              <a:t>Countries coloured in blue have all ratified the treaty.</a:t>
            </a:r>
          </a:p>
          <a:p>
            <a:pPr>
              <a:buFont typeface="Wingdings" pitchFamily="2" charset="2"/>
              <a:buChar char="q"/>
            </a:pPr>
            <a:r>
              <a:rPr lang="en-NZ" sz="1600" smtClean="0"/>
              <a:t>Countries coloured in red have all signed the treaty but not ratified it.</a:t>
            </a:r>
          </a:p>
          <a:p>
            <a:endParaRPr lang="en-NZ" sz="1600" smtClean="0"/>
          </a:p>
          <a:p>
            <a:endParaRPr lang="en-NZ" sz="1600" smtClean="0"/>
          </a:p>
          <a:p>
            <a:endParaRPr lang="en-NZ" sz="1600" smtClean="0"/>
          </a:p>
          <a:p>
            <a:endParaRPr lang="en-NZ" sz="1600" smtClean="0"/>
          </a:p>
        </p:txBody>
      </p:sp>
      <p:pic>
        <p:nvPicPr>
          <p:cNvPr id="36867" name="Content Placeholder 3" descr="map of the world.png"/>
          <p:cNvPicPr>
            <a:picLocks noChangeAspect="1"/>
          </p:cNvPicPr>
          <p:nvPr/>
        </p:nvPicPr>
        <p:blipFill>
          <a:blip r:embed="rId2"/>
          <a:srcRect/>
          <a:stretch>
            <a:fillRect/>
          </a:stretch>
        </p:blipFill>
        <p:spPr bwMode="auto">
          <a:xfrm>
            <a:off x="609600" y="1143000"/>
            <a:ext cx="76962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idx="1"/>
          </p:nvPr>
        </p:nvSpPr>
        <p:spPr>
          <a:xfrm>
            <a:off x="457200" y="0"/>
            <a:ext cx="8229600" cy="6308725"/>
          </a:xfrm>
        </p:spPr>
        <p:txBody>
          <a:bodyPr/>
          <a:lstStyle/>
          <a:p>
            <a:pPr>
              <a:buFont typeface="Wingdings 2" pitchFamily="18" charset="2"/>
              <a:buNone/>
            </a:pPr>
            <a:endParaRPr lang="en-US" smtClean="0"/>
          </a:p>
          <a:p>
            <a:pPr>
              <a:buFont typeface="Wingdings" pitchFamily="2" charset="2"/>
              <a:buChar char="q"/>
            </a:pPr>
            <a:r>
              <a:rPr lang="en-US" sz="3600" smtClean="0"/>
              <a:t>The Convention constitutes a comprehensive international treaty regarding the protection of migrant workers’ rights. </a:t>
            </a:r>
          </a:p>
          <a:p>
            <a:pPr>
              <a:buFont typeface="Wingdings 2" pitchFamily="18" charset="2"/>
              <a:buNone/>
            </a:pPr>
            <a:endParaRPr lang="en-US" sz="3600" smtClean="0"/>
          </a:p>
          <a:p>
            <a:pPr>
              <a:buFont typeface="Wingdings" pitchFamily="2" charset="2"/>
              <a:buChar char="q"/>
            </a:pPr>
            <a:r>
              <a:rPr lang="en-US" sz="3600" smtClean="0"/>
              <a:t>The Convention is aimed at guaranteeing equality of treatment and working conditions for migrants and their dependents.</a:t>
            </a:r>
            <a:endParaRPr lang="en-NZ" sz="36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a:xfrm>
            <a:off x="457200" y="152400"/>
            <a:ext cx="8229600" cy="6019800"/>
          </a:xfrm>
        </p:spPr>
        <p:txBody>
          <a:bodyPr/>
          <a:lstStyle/>
          <a:p>
            <a:pPr>
              <a:buFont typeface="Wingdings" pitchFamily="2" charset="2"/>
              <a:buChar char="q"/>
            </a:pPr>
            <a:r>
              <a:rPr lang="en-NZ" smtClean="0"/>
              <a:t>The</a:t>
            </a:r>
            <a:r>
              <a:rPr lang="en-US" smtClean="0"/>
              <a:t> application of the Convention is monitored by a panel composed of 10 experts  known as the Committee on the Protection of the Rights of All Migrant Workers and Members of Their Families). </a:t>
            </a:r>
          </a:p>
          <a:p>
            <a:endParaRPr lang="en-US" smtClean="0"/>
          </a:p>
          <a:p>
            <a:pPr>
              <a:buFont typeface="Wingdings" pitchFamily="2" charset="2"/>
              <a:buChar char="q"/>
            </a:pPr>
            <a:r>
              <a:rPr lang="en-US" smtClean="0"/>
              <a:t>These experts are elected by the states that have ratified the Convention.</a:t>
            </a:r>
          </a:p>
          <a:p>
            <a:endParaRPr lang="en-US" smtClean="0"/>
          </a:p>
          <a:p>
            <a:pPr>
              <a:buFont typeface="Wingdings" pitchFamily="2" charset="2"/>
              <a:buChar char="q"/>
            </a:pPr>
            <a:r>
              <a:rPr lang="en-US" smtClean="0"/>
              <a:t>The number of committee members will be increased from 10 to 14, once The Convention has been ratified by 41 countries. </a:t>
            </a:r>
            <a:endParaRPr lang="en-NZ" smtClean="0"/>
          </a:p>
          <a:p>
            <a:endParaRPr lang="en-NZ"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457200" y="228600"/>
            <a:ext cx="8229600" cy="5943600"/>
          </a:xfrm>
        </p:spPr>
        <p:txBody>
          <a:bodyPr>
            <a:normAutofit fontScale="92500" lnSpcReduction="20000"/>
          </a:bodyPr>
          <a:lstStyle/>
          <a:p>
            <a:pPr marL="548640" indent="-411480" fontAlgn="auto">
              <a:spcAft>
                <a:spcPts val="0"/>
              </a:spcAft>
              <a:buClr>
                <a:schemeClr val="tx1">
                  <a:shade val="95000"/>
                </a:schemeClr>
              </a:buClr>
              <a:buFont typeface="Wingdings" pitchFamily="2" charset="2"/>
              <a:buChar char="q"/>
              <a:defRPr/>
            </a:pPr>
            <a:r>
              <a:rPr lang="en-US" sz="2000" dirty="0" smtClean="0"/>
              <a:t>A Campaign for the Ratification of the Convention was launched in 1998.  The Steering Committee of the Campaign was created by an NGO called Migrants Rights International, with the aim of establishing a global campaign in support of the convention.</a:t>
            </a:r>
          </a:p>
          <a:p>
            <a:pPr marL="548640" indent="-411480" fontAlgn="auto">
              <a:spcAft>
                <a:spcPts val="0"/>
              </a:spcAft>
              <a:buClr>
                <a:schemeClr val="tx1">
                  <a:shade val="95000"/>
                </a:schemeClr>
              </a:buClr>
              <a:buFont typeface="Wingdings 2" pitchFamily="18" charset="2"/>
              <a:buNone/>
              <a:defRPr/>
            </a:pPr>
            <a:r>
              <a:rPr lang="en-US" sz="2000" dirty="0" smtClean="0"/>
              <a:t>    </a:t>
            </a:r>
          </a:p>
          <a:p>
            <a:pPr marL="548640" indent="-411480" fontAlgn="auto">
              <a:spcAft>
                <a:spcPts val="0"/>
              </a:spcAft>
              <a:buClr>
                <a:schemeClr val="tx1">
                  <a:shade val="95000"/>
                </a:schemeClr>
              </a:buClr>
              <a:buFont typeface="Wingdings" pitchFamily="2" charset="2"/>
              <a:buChar char="q"/>
              <a:defRPr/>
            </a:pPr>
            <a:r>
              <a:rPr lang="en-US" sz="2000" dirty="0" smtClean="0"/>
              <a:t>Currently, the Steering Committee of the Campaign is made up of 14 organizations: UN agencies, trade unions, NGOs and other international organizations. </a:t>
            </a:r>
          </a:p>
          <a:p>
            <a:pPr marL="548640" indent="-411480" fontAlgn="auto">
              <a:spcAft>
                <a:spcPts val="0"/>
              </a:spcAft>
              <a:buClr>
                <a:schemeClr val="tx1">
                  <a:shade val="95000"/>
                </a:schemeClr>
              </a:buClr>
              <a:buFont typeface="Wingdings 2" pitchFamily="18" charset="2"/>
              <a:buNone/>
              <a:defRPr/>
            </a:pPr>
            <a:r>
              <a:rPr lang="en-US" sz="2000" dirty="0" smtClean="0"/>
              <a:t>     </a:t>
            </a:r>
          </a:p>
          <a:p>
            <a:pPr marL="548640" indent="-411480" fontAlgn="auto">
              <a:spcAft>
                <a:spcPts val="0"/>
              </a:spcAft>
              <a:buClr>
                <a:schemeClr val="tx1">
                  <a:shade val="95000"/>
                </a:schemeClr>
              </a:buClr>
              <a:buFont typeface="Wingdings" pitchFamily="2" charset="2"/>
              <a:buChar char="q"/>
              <a:defRPr/>
            </a:pPr>
            <a:r>
              <a:rPr lang="en-US" sz="2000" dirty="0" smtClean="0"/>
              <a:t>The United Nations High Commissioner for Human Rights (</a:t>
            </a:r>
            <a:r>
              <a:rPr lang="en-US" sz="2000" b="1" dirty="0" smtClean="0"/>
              <a:t>UNHCHR</a:t>
            </a:r>
            <a:r>
              <a:rPr lang="en-US" sz="2000" dirty="0" smtClean="0"/>
              <a:t>) has a Special Rapporteur dealing with the human rights of migrants.</a:t>
            </a:r>
          </a:p>
          <a:p>
            <a:pPr marL="548640" indent="-411480" fontAlgn="auto">
              <a:spcAft>
                <a:spcPts val="0"/>
              </a:spcAft>
              <a:buClr>
                <a:schemeClr val="tx1">
                  <a:shade val="95000"/>
                </a:schemeClr>
              </a:buClr>
              <a:buFont typeface="Wingdings 2"/>
              <a:buNone/>
              <a:defRPr/>
            </a:pPr>
            <a:r>
              <a:rPr lang="en-US" sz="3000" b="1" dirty="0" smtClean="0"/>
              <a:t>    Some important members of The Steering Committee</a:t>
            </a:r>
            <a:r>
              <a:rPr lang="en-US" sz="2000" b="1" dirty="0" smtClean="0"/>
              <a:t>.</a:t>
            </a:r>
          </a:p>
          <a:p>
            <a:pPr marL="548640" indent="-411480" fontAlgn="auto">
              <a:spcAft>
                <a:spcPts val="0"/>
              </a:spcAft>
              <a:buClr>
                <a:schemeClr val="tx1">
                  <a:shade val="95000"/>
                </a:schemeClr>
              </a:buClr>
              <a:buFont typeface="Wingdings" pitchFamily="2" charset="2"/>
              <a:buChar char="q"/>
              <a:defRPr/>
            </a:pPr>
            <a:r>
              <a:rPr lang="en-US" sz="2000" b="1" dirty="0" smtClean="0"/>
              <a:t>The International Labour Organization (ILO)</a:t>
            </a:r>
            <a:r>
              <a:rPr lang="en-US" sz="2000" dirty="0" smtClean="0"/>
              <a:t> deals with the promotion and protection of labour standards. </a:t>
            </a:r>
          </a:p>
          <a:p>
            <a:pPr marL="548640" indent="-411480" fontAlgn="auto">
              <a:spcAft>
                <a:spcPts val="0"/>
              </a:spcAft>
              <a:buClr>
                <a:schemeClr val="tx1">
                  <a:shade val="95000"/>
                </a:schemeClr>
              </a:buClr>
              <a:buFont typeface="Wingdings" pitchFamily="2" charset="2"/>
              <a:buChar char="q"/>
              <a:defRPr/>
            </a:pPr>
            <a:r>
              <a:rPr lang="en-US" sz="2000" b="1" dirty="0" smtClean="0"/>
              <a:t>The United Nations Educational, Scientific and Cultural Organization</a:t>
            </a:r>
            <a:r>
              <a:rPr lang="en-US" sz="2000" dirty="0" smtClean="0"/>
              <a:t> </a:t>
            </a:r>
            <a:r>
              <a:rPr lang="en-US" sz="2000" b="1" dirty="0" smtClean="0"/>
              <a:t>(UNESCO)</a:t>
            </a:r>
            <a:r>
              <a:rPr lang="en-US" sz="2000" dirty="0" smtClean="0"/>
              <a:t> is concerned with the promotion of migrants’ social integration, and aims to promote cultural diversity. </a:t>
            </a:r>
          </a:p>
          <a:p>
            <a:pPr marL="548640" indent="-411480" fontAlgn="auto">
              <a:spcAft>
                <a:spcPts val="0"/>
              </a:spcAft>
              <a:buClr>
                <a:schemeClr val="tx1">
                  <a:shade val="95000"/>
                </a:schemeClr>
              </a:buClr>
              <a:buFont typeface="Wingdings" pitchFamily="2" charset="2"/>
              <a:buChar char="q"/>
              <a:defRPr/>
            </a:pPr>
            <a:r>
              <a:rPr lang="en-US" sz="2000" b="1" dirty="0" smtClean="0"/>
              <a:t>The International Organization for Migration (IOM)</a:t>
            </a:r>
            <a:r>
              <a:rPr lang="en-US" sz="2000" dirty="0" smtClean="0"/>
              <a:t> is also a member of the Steering Committee</a:t>
            </a:r>
            <a:endParaRPr lang="en-NZ"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52400"/>
            <a:ext cx="8229600" cy="6156325"/>
          </a:xfrm>
        </p:spPr>
        <p:txBody>
          <a:bodyPr>
            <a:normAutofit fontScale="85000" lnSpcReduction="20000"/>
          </a:bodyPr>
          <a:lstStyle/>
          <a:p>
            <a:pPr marL="548640" indent="-411480" fontAlgn="auto">
              <a:spcAft>
                <a:spcPts val="0"/>
              </a:spcAft>
              <a:buClr>
                <a:schemeClr val="tx1">
                  <a:shade val="95000"/>
                </a:schemeClr>
              </a:buClr>
              <a:buFont typeface="Wingdings" pitchFamily="2" charset="2"/>
              <a:buChar char="q"/>
              <a:defRPr/>
            </a:pPr>
            <a:r>
              <a:rPr lang="en-US" sz="3000" dirty="0" smtClean="0"/>
              <a:t>The convention applies throughout the entire            migration process of migrant workers and   members of their families, this process includes.</a:t>
            </a:r>
          </a:p>
          <a:p>
            <a:pPr marL="548640" indent="-411480" fontAlgn="auto">
              <a:spcAft>
                <a:spcPts val="0"/>
              </a:spcAft>
              <a:buClr>
                <a:schemeClr val="tx1">
                  <a:shade val="95000"/>
                </a:schemeClr>
              </a:buClr>
              <a:buFont typeface="Wingdings 2"/>
              <a:buNone/>
              <a:defRPr/>
            </a:pPr>
            <a:endParaRPr lang="en-US" sz="3000" dirty="0" smtClean="0"/>
          </a:p>
          <a:p>
            <a:pPr marL="548640" indent="-411480" fontAlgn="auto">
              <a:spcAft>
                <a:spcPts val="0"/>
              </a:spcAft>
              <a:buClr>
                <a:schemeClr val="tx1">
                  <a:shade val="95000"/>
                </a:schemeClr>
              </a:buClr>
              <a:buFont typeface="Wingdings" pitchFamily="2" charset="2"/>
              <a:buChar char="q"/>
              <a:defRPr/>
            </a:pPr>
            <a:r>
              <a:rPr lang="en-US" sz="3000" dirty="0" smtClean="0"/>
              <a:t>Preparation for migration.</a:t>
            </a:r>
          </a:p>
          <a:p>
            <a:pPr marL="548640" indent="-411480" fontAlgn="auto">
              <a:spcAft>
                <a:spcPts val="0"/>
              </a:spcAft>
              <a:buClr>
                <a:schemeClr val="tx1">
                  <a:shade val="95000"/>
                </a:schemeClr>
              </a:buClr>
              <a:buFont typeface="Wingdings 2"/>
              <a:buChar char=""/>
              <a:defRPr/>
            </a:pPr>
            <a:endParaRPr lang="en-US" sz="3000" dirty="0" smtClean="0"/>
          </a:p>
          <a:p>
            <a:pPr marL="548640" indent="-411480" fontAlgn="auto">
              <a:spcAft>
                <a:spcPts val="0"/>
              </a:spcAft>
              <a:buClr>
                <a:schemeClr val="tx1">
                  <a:shade val="95000"/>
                </a:schemeClr>
              </a:buClr>
              <a:buFont typeface="Wingdings" pitchFamily="2" charset="2"/>
              <a:buChar char="q"/>
              <a:defRPr/>
            </a:pPr>
            <a:r>
              <a:rPr lang="en-US" sz="3000" dirty="0" smtClean="0"/>
              <a:t>Departure and transit.</a:t>
            </a:r>
          </a:p>
          <a:p>
            <a:pPr marL="548640" indent="-411480" fontAlgn="auto">
              <a:spcAft>
                <a:spcPts val="0"/>
              </a:spcAft>
              <a:buClr>
                <a:schemeClr val="tx1">
                  <a:shade val="95000"/>
                </a:schemeClr>
              </a:buClr>
              <a:buFont typeface="Wingdings 2"/>
              <a:buChar char=""/>
              <a:defRPr/>
            </a:pPr>
            <a:endParaRPr lang="en-US" sz="3000" dirty="0" smtClean="0"/>
          </a:p>
          <a:p>
            <a:pPr marL="548640" indent="-411480" fontAlgn="auto">
              <a:spcAft>
                <a:spcPts val="0"/>
              </a:spcAft>
              <a:buClr>
                <a:schemeClr val="tx1">
                  <a:shade val="95000"/>
                </a:schemeClr>
              </a:buClr>
              <a:buFont typeface="Wingdings" pitchFamily="2" charset="2"/>
              <a:buChar char="q"/>
              <a:defRPr/>
            </a:pPr>
            <a:r>
              <a:rPr lang="en-US" sz="3000" dirty="0" smtClean="0"/>
              <a:t>The entire period of stay and remunerated activity     in the State of employment.</a:t>
            </a:r>
          </a:p>
          <a:p>
            <a:pPr marL="548640" indent="-411480" fontAlgn="auto">
              <a:spcAft>
                <a:spcPts val="0"/>
              </a:spcAft>
              <a:buClr>
                <a:schemeClr val="tx1">
                  <a:shade val="95000"/>
                </a:schemeClr>
              </a:buClr>
              <a:buFont typeface="Wingdings 2"/>
              <a:buChar char=""/>
              <a:defRPr/>
            </a:pPr>
            <a:endParaRPr lang="en-US" sz="3000" dirty="0" smtClean="0"/>
          </a:p>
          <a:p>
            <a:pPr marL="548640" indent="-411480" fontAlgn="auto">
              <a:spcAft>
                <a:spcPts val="0"/>
              </a:spcAft>
              <a:buClr>
                <a:schemeClr val="tx1">
                  <a:shade val="95000"/>
                </a:schemeClr>
              </a:buClr>
              <a:buFont typeface="Wingdings" pitchFamily="2" charset="2"/>
              <a:buChar char="q"/>
              <a:defRPr/>
            </a:pPr>
            <a:r>
              <a:rPr lang="en-US" sz="3000" dirty="0" smtClean="0"/>
              <a:t>Return to the State of origin.</a:t>
            </a:r>
          </a:p>
          <a:p>
            <a:pPr marL="548640" indent="-411480" fontAlgn="auto">
              <a:spcAft>
                <a:spcPts val="0"/>
              </a:spcAft>
              <a:buClr>
                <a:schemeClr val="tx1">
                  <a:shade val="95000"/>
                </a:schemeClr>
              </a:buClr>
              <a:buFont typeface="Wingdings" pitchFamily="2" charset="2"/>
              <a:buChar char="q"/>
              <a:defRPr/>
            </a:pPr>
            <a:r>
              <a:rPr lang="en-US" sz="3000" dirty="0" smtClean="0"/>
              <a:t>In addition to actual migrant workers, The Convention also covers, Frontier Workers, and Seasonal Workers.</a:t>
            </a:r>
          </a:p>
          <a:p>
            <a:pPr marL="548640" indent="-411480" fontAlgn="auto">
              <a:spcAft>
                <a:spcPts val="0"/>
              </a:spcAft>
              <a:buClr>
                <a:schemeClr val="tx1">
                  <a:shade val="95000"/>
                </a:schemeClr>
              </a:buClr>
              <a:buFont typeface="Wingdings 2" pitchFamily="18" charset="2"/>
              <a:buNone/>
              <a:defRPr/>
            </a:pPr>
            <a:r>
              <a:rPr lang="en-US" sz="3000" dirty="0" smtClean="0"/>
              <a:t> </a:t>
            </a:r>
            <a:endParaRPr lang="en-NZ" sz="3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52400"/>
            <a:ext cx="8229600" cy="6156325"/>
          </a:xfrm>
        </p:spPr>
        <p:txBody>
          <a:bodyPr/>
          <a:lstStyle/>
          <a:p>
            <a:pPr>
              <a:buFont typeface="Wingdings 2" pitchFamily="18" charset="2"/>
              <a:buNone/>
            </a:pPr>
            <a:r>
              <a:rPr lang="en-US" sz="3200" b="1" smtClean="0"/>
              <a:t>   The Convention does not apply to the following people</a:t>
            </a:r>
            <a:r>
              <a:rPr lang="en-US" sz="2400" b="1" smtClean="0"/>
              <a:t>.</a:t>
            </a:r>
          </a:p>
          <a:p>
            <a:pPr>
              <a:buFont typeface="Wingdings" pitchFamily="2" charset="2"/>
              <a:buChar char="q"/>
            </a:pPr>
            <a:r>
              <a:rPr lang="en-US" smtClean="0"/>
              <a:t>Refugees and stateless persons (unless legislation is provided for them in the country concerned.</a:t>
            </a:r>
          </a:p>
          <a:p>
            <a:pPr>
              <a:buFont typeface="Wingdings" pitchFamily="2" charset="2"/>
              <a:buChar char="q"/>
            </a:pPr>
            <a:r>
              <a:rPr lang="en-US" smtClean="0"/>
              <a:t>Students and trainees.</a:t>
            </a:r>
          </a:p>
          <a:p>
            <a:pPr>
              <a:buFont typeface="Wingdings" pitchFamily="2" charset="2"/>
              <a:buChar char="q"/>
            </a:pPr>
            <a:r>
              <a:rPr lang="en-US" smtClean="0"/>
              <a:t>Those contracted by the government of their own country to work in another.</a:t>
            </a:r>
          </a:p>
          <a:p>
            <a:pPr>
              <a:buFont typeface="Wingdings" pitchFamily="2" charset="2"/>
              <a:buChar char="q"/>
            </a:pPr>
            <a:r>
              <a:rPr lang="en-US" smtClean="0"/>
              <a:t>Seafarers and those employed on offshore installations.</a:t>
            </a:r>
          </a:p>
          <a:p>
            <a:pPr>
              <a:buFont typeface="Wingdings" pitchFamily="2" charset="2"/>
              <a:buChar char="q"/>
            </a:pPr>
            <a:r>
              <a:rPr lang="en-US" smtClean="0"/>
              <a:t>Those who settle in another country with the   intention of becoming investors.</a:t>
            </a:r>
            <a:endParaRPr lang="en-NZ"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idx="1"/>
          </p:nvPr>
        </p:nvSpPr>
        <p:spPr>
          <a:xfrm>
            <a:off x="457200" y="304800"/>
            <a:ext cx="8229600" cy="6003925"/>
          </a:xfrm>
        </p:spPr>
        <p:txBody>
          <a:bodyPr/>
          <a:lstStyle/>
          <a:p>
            <a:pPr>
              <a:buFont typeface="Wingdings" pitchFamily="2" charset="2"/>
              <a:buChar char="q"/>
            </a:pPr>
            <a:r>
              <a:rPr lang="en-US" smtClean="0"/>
              <a:t>The Convention states that ‘workers are considered as ‘documented or in a regular situation, if they are authorized to enter, to stay and to engage in a remunerated activity in the state of employment, in accordance with the law of the state and to international agreements to which that state is a party’.</a:t>
            </a:r>
          </a:p>
          <a:p>
            <a:pPr>
              <a:buFont typeface="Wingdings" pitchFamily="2" charset="2"/>
              <a:buChar char="q"/>
            </a:pPr>
            <a:r>
              <a:rPr lang="en-US" smtClean="0"/>
              <a:t>‘Are considered as non-documented or in an irregular situation if they do not comply with the conditions stated above.</a:t>
            </a:r>
            <a:endParaRPr lang="en-NZ"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idx="1"/>
          </p:nvPr>
        </p:nvSpPr>
        <p:spPr>
          <a:xfrm>
            <a:off x="457200" y="228600"/>
            <a:ext cx="8229600" cy="6080125"/>
          </a:xfrm>
        </p:spPr>
        <p:txBody>
          <a:bodyPr/>
          <a:lstStyle/>
          <a:p>
            <a:pPr>
              <a:buFont typeface="Wingdings 2" pitchFamily="18" charset="2"/>
              <a:buNone/>
            </a:pPr>
            <a:r>
              <a:rPr lang="en-US" sz="3600" smtClean="0"/>
              <a:t>   </a:t>
            </a:r>
            <a:r>
              <a:rPr lang="en-US" sz="3600" b="1" smtClean="0"/>
              <a:t>PART III – Article 8.1 of The MWC </a:t>
            </a:r>
            <a:r>
              <a:rPr lang="en-US" sz="3600" smtClean="0"/>
              <a:t>States that- Migrant workers and members of their families shall be free to leave any State, including their State of origin.</a:t>
            </a:r>
          </a:p>
          <a:p>
            <a:pPr>
              <a:buFont typeface="Wingdings" pitchFamily="2" charset="2"/>
              <a:buChar char="q"/>
            </a:pPr>
            <a:r>
              <a:rPr lang="en-US" sz="3600" smtClean="0"/>
              <a:t>This right shall not be subject to any restrictions except those that are provided by law, as being necessary to protect the public or national security of the state(s) concerned.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idx="1"/>
          </p:nvPr>
        </p:nvSpPr>
        <p:spPr>
          <a:xfrm>
            <a:off x="457200" y="152400"/>
            <a:ext cx="8229600" cy="6705600"/>
          </a:xfrm>
        </p:spPr>
        <p:txBody>
          <a:bodyPr/>
          <a:lstStyle/>
          <a:p>
            <a:pPr>
              <a:spcBef>
                <a:spcPct val="0"/>
              </a:spcBef>
              <a:buFont typeface="Wingdings" pitchFamily="2" charset="2"/>
              <a:buChar char="q"/>
            </a:pPr>
            <a:r>
              <a:rPr lang="en-US" smtClean="0"/>
              <a:t>Amongst other points the convention states that - Migrant workers and members of their families are guaranteed their basic right to life. </a:t>
            </a:r>
          </a:p>
          <a:p>
            <a:pPr>
              <a:spcBef>
                <a:spcPct val="0"/>
              </a:spcBef>
              <a:buFont typeface="Wingdings" pitchFamily="2" charset="2"/>
              <a:buChar char="q"/>
            </a:pPr>
            <a:r>
              <a:rPr lang="en-US" smtClean="0"/>
              <a:t>Also states that no migrant or member of their family should be subjected to  torture or any other cruel or inhuman treatment.</a:t>
            </a:r>
          </a:p>
          <a:p>
            <a:pPr>
              <a:spcBef>
                <a:spcPct val="0"/>
              </a:spcBef>
              <a:buFont typeface="Wingdings" pitchFamily="2" charset="2"/>
              <a:buChar char="q"/>
            </a:pPr>
            <a:r>
              <a:rPr lang="en-US" smtClean="0"/>
              <a:t>No migrant or member of their family should be required to perform forced or compulsory labour, nor shall they be held in slavery or servitude. </a:t>
            </a:r>
          </a:p>
          <a:p>
            <a:pPr>
              <a:spcBef>
                <a:spcPct val="0"/>
              </a:spcBef>
              <a:buFont typeface="Wingdings" pitchFamily="2" charset="2"/>
              <a:buChar char="q"/>
            </a:pPr>
            <a:r>
              <a:rPr lang="en-US" smtClean="0"/>
              <a:t>In States where imprisonment with hard labour may be imposed as a punishment for a crime, the performance of hard labour should be subject to the sentencing of a competent court.</a:t>
            </a:r>
            <a:endParaRPr lang="en-NZ"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600200"/>
          </a:xfrm>
        </p:spPr>
        <p:txBody>
          <a:bodyPr>
            <a:noAutofit/>
          </a:bodyPr>
          <a:lstStyle/>
          <a:p>
            <a:pPr fontAlgn="auto">
              <a:spcAft>
                <a:spcPts val="0"/>
              </a:spcAft>
              <a:defRPr/>
            </a:pPr>
            <a:r>
              <a:rPr lang="en-NZ" sz="3200" dirty="0" smtClean="0"/>
              <a:t>What is an immigrant, a migrant worker, an illegal immigrant ?. What rights does each have ?.</a:t>
            </a:r>
            <a:endParaRPr lang="en-NZ" sz="3200" dirty="0"/>
          </a:p>
        </p:txBody>
      </p:sp>
      <p:pic>
        <p:nvPicPr>
          <p:cNvPr id="27650" name="Content Placeholder 8" descr="_42059434_police.jpg"/>
          <p:cNvPicPr>
            <a:picLocks noGrp="1" noChangeAspect="1"/>
          </p:cNvPicPr>
          <p:nvPr>
            <p:ph idx="1"/>
          </p:nvPr>
        </p:nvPicPr>
        <p:blipFill>
          <a:blip r:embed="rId2"/>
          <a:srcRect/>
          <a:stretch>
            <a:fillRect/>
          </a:stretch>
        </p:blipFill>
        <p:spPr>
          <a:xfrm>
            <a:off x="304800" y="1828800"/>
            <a:ext cx="2819400" cy="2286000"/>
          </a:xfrm>
        </p:spPr>
      </p:pic>
      <p:pic>
        <p:nvPicPr>
          <p:cNvPr id="27651" name="Picture 4" descr="200px-British-passport.jpg"/>
          <p:cNvPicPr>
            <a:picLocks noChangeAspect="1"/>
          </p:cNvPicPr>
          <p:nvPr/>
        </p:nvPicPr>
        <p:blipFill>
          <a:blip r:embed="rId3"/>
          <a:srcRect/>
          <a:stretch>
            <a:fillRect/>
          </a:stretch>
        </p:blipFill>
        <p:spPr bwMode="auto">
          <a:xfrm>
            <a:off x="3200400" y="1752600"/>
            <a:ext cx="2819400" cy="2362200"/>
          </a:xfrm>
          <a:prstGeom prst="rect">
            <a:avLst/>
          </a:prstGeom>
          <a:noFill/>
          <a:ln w="9525">
            <a:noFill/>
            <a:miter lim="800000"/>
            <a:headEnd/>
            <a:tailEnd/>
          </a:ln>
        </p:spPr>
      </p:pic>
      <p:pic>
        <p:nvPicPr>
          <p:cNvPr id="27652" name="Picture 5" descr="migrant-workers-celery-harvest-salinas-ca-~-MAG1119.jpg"/>
          <p:cNvPicPr>
            <a:picLocks noChangeAspect="1"/>
          </p:cNvPicPr>
          <p:nvPr/>
        </p:nvPicPr>
        <p:blipFill>
          <a:blip r:embed="rId4"/>
          <a:srcRect/>
          <a:stretch>
            <a:fillRect/>
          </a:stretch>
        </p:blipFill>
        <p:spPr bwMode="auto">
          <a:xfrm>
            <a:off x="6096000" y="1752600"/>
            <a:ext cx="2819400" cy="2362200"/>
          </a:xfrm>
          <a:prstGeom prst="rect">
            <a:avLst/>
          </a:prstGeom>
          <a:noFill/>
          <a:ln w="9525">
            <a:noFill/>
            <a:miter lim="800000"/>
            <a:headEnd/>
            <a:tailEnd/>
          </a:ln>
        </p:spPr>
      </p:pic>
      <p:pic>
        <p:nvPicPr>
          <p:cNvPr id="27653" name="Picture 6" descr="slough.jpg"/>
          <p:cNvPicPr>
            <a:picLocks noChangeAspect="1"/>
          </p:cNvPicPr>
          <p:nvPr/>
        </p:nvPicPr>
        <p:blipFill>
          <a:blip r:embed="rId5"/>
          <a:srcRect/>
          <a:stretch>
            <a:fillRect/>
          </a:stretch>
        </p:blipFill>
        <p:spPr bwMode="auto">
          <a:xfrm>
            <a:off x="2743200" y="4191000"/>
            <a:ext cx="37338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idx="1"/>
          </p:nvPr>
        </p:nvSpPr>
        <p:spPr>
          <a:xfrm>
            <a:off x="457200" y="228600"/>
            <a:ext cx="8229600" cy="6080125"/>
          </a:xfrm>
        </p:spPr>
        <p:txBody>
          <a:bodyPr/>
          <a:lstStyle/>
          <a:p>
            <a:pPr>
              <a:spcBef>
                <a:spcPct val="0"/>
              </a:spcBef>
              <a:buFont typeface="Wingdings" pitchFamily="2" charset="2"/>
              <a:buChar char="q"/>
            </a:pPr>
            <a:r>
              <a:rPr lang="en-US" smtClean="0"/>
              <a:t>Migrant workers and members of their families shall be entitled to effective protection by the state against violence, physical injury, threats and intimidation, whether by public officials or by private individuals, groups or institutions. </a:t>
            </a:r>
          </a:p>
          <a:p>
            <a:pPr>
              <a:spcBef>
                <a:spcPct val="0"/>
              </a:spcBef>
              <a:buFont typeface="Wingdings" pitchFamily="2" charset="2"/>
              <a:buChar char="q"/>
            </a:pPr>
            <a:r>
              <a:rPr lang="en-US" smtClean="0"/>
              <a:t>More practical measures are mentioned in articles 7,8 and 9.</a:t>
            </a:r>
          </a:p>
          <a:p>
            <a:pPr>
              <a:spcBef>
                <a:spcPct val="0"/>
              </a:spcBef>
              <a:buFont typeface="Wingdings" pitchFamily="2" charset="2"/>
              <a:buChar char="q"/>
            </a:pPr>
            <a:r>
              <a:rPr lang="en-US" smtClean="0"/>
              <a:t>When a migrant worker or a member of his or her family is arrested or committed to prison or custody pending trial or is detained in any other manner: (a) The consular or diplomatic representative of his or her State of origin shall, be informed without delay of his or her arrest or detention.  </a:t>
            </a:r>
            <a:endParaRPr lang="en-N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idx="1"/>
          </p:nvPr>
        </p:nvSpPr>
        <p:spPr>
          <a:xfrm>
            <a:off x="457200" y="381000"/>
            <a:ext cx="8229600" cy="5927725"/>
          </a:xfrm>
        </p:spPr>
        <p:txBody>
          <a:bodyPr>
            <a:normAutofit fontScale="92500" lnSpcReduction="10000"/>
          </a:bodyPr>
          <a:lstStyle/>
          <a:p>
            <a:pPr marL="548640" indent="-411480" fontAlgn="auto">
              <a:lnSpc>
                <a:spcPct val="80000"/>
              </a:lnSpc>
              <a:spcAft>
                <a:spcPts val="0"/>
              </a:spcAft>
              <a:buClr>
                <a:schemeClr val="tx1">
                  <a:shade val="95000"/>
                </a:schemeClr>
              </a:buClr>
              <a:buFont typeface="Wingdings" pitchFamily="2" charset="2"/>
              <a:buChar char="q"/>
              <a:defRPr/>
            </a:pPr>
            <a:r>
              <a:rPr lang="en-US" sz="3000" dirty="0" smtClean="0"/>
              <a:t>The person concerned shall have the right to communicate with the said authorities.</a:t>
            </a:r>
          </a:p>
          <a:p>
            <a:pPr marL="548640" indent="-411480" fontAlgn="auto">
              <a:lnSpc>
                <a:spcPct val="80000"/>
              </a:lnSpc>
              <a:spcAft>
                <a:spcPts val="0"/>
              </a:spcAft>
              <a:buClr>
                <a:schemeClr val="tx1">
                  <a:shade val="95000"/>
                </a:schemeClr>
              </a:buClr>
              <a:buFont typeface="Wingdings 2" pitchFamily="18" charset="2"/>
              <a:buNone/>
              <a:defRPr/>
            </a:pPr>
            <a:endParaRPr lang="en-US" sz="3000" dirty="0" smtClean="0"/>
          </a:p>
          <a:p>
            <a:pPr marL="548640" indent="-411480" fontAlgn="auto">
              <a:lnSpc>
                <a:spcPct val="80000"/>
              </a:lnSpc>
              <a:spcAft>
                <a:spcPts val="0"/>
              </a:spcAft>
              <a:buClr>
                <a:schemeClr val="tx1">
                  <a:shade val="95000"/>
                </a:schemeClr>
              </a:buClr>
              <a:buFont typeface="Wingdings" pitchFamily="2" charset="2"/>
              <a:buChar char="q"/>
              <a:defRPr/>
            </a:pPr>
            <a:r>
              <a:rPr lang="en-US" sz="3000" dirty="0" smtClean="0"/>
              <a:t>The person concerned shall be informed   without delay of this right and of rights deriving from relevant treaties, if any, applicable between the States concerned.</a:t>
            </a:r>
          </a:p>
          <a:p>
            <a:pPr marL="548640" indent="-411480" fontAlgn="auto">
              <a:lnSpc>
                <a:spcPct val="80000"/>
              </a:lnSpc>
              <a:spcAft>
                <a:spcPts val="0"/>
              </a:spcAft>
              <a:buClr>
                <a:schemeClr val="tx1">
                  <a:shade val="95000"/>
                </a:schemeClr>
              </a:buClr>
              <a:buFont typeface="Wingdings 2"/>
              <a:buChar char=""/>
              <a:defRPr/>
            </a:pPr>
            <a:endParaRPr lang="en-US" sz="3000" dirty="0" smtClean="0"/>
          </a:p>
          <a:p>
            <a:pPr marL="548640" indent="-411480" fontAlgn="auto">
              <a:lnSpc>
                <a:spcPct val="80000"/>
              </a:lnSpc>
              <a:spcAft>
                <a:spcPts val="0"/>
              </a:spcAft>
              <a:buClr>
                <a:schemeClr val="tx1">
                  <a:shade val="95000"/>
                </a:schemeClr>
              </a:buClr>
              <a:buFont typeface="Wingdings" pitchFamily="2" charset="2"/>
              <a:buChar char="q"/>
              <a:defRPr/>
            </a:pPr>
            <a:r>
              <a:rPr lang="en-US" sz="3000" dirty="0" smtClean="0"/>
              <a:t>The person is also free to correspond and to meet with representatives of the said authorities and to make arrangements with them for his or her legal representation. </a:t>
            </a:r>
          </a:p>
          <a:p>
            <a:pPr marL="548640" indent="-411480" fontAlgn="auto">
              <a:lnSpc>
                <a:spcPct val="80000"/>
              </a:lnSpc>
              <a:spcAft>
                <a:spcPts val="0"/>
              </a:spcAft>
              <a:buClr>
                <a:schemeClr val="tx1">
                  <a:shade val="95000"/>
                </a:schemeClr>
              </a:buClr>
              <a:buFont typeface="Wingdings 2" pitchFamily="18" charset="2"/>
              <a:buNone/>
              <a:defRPr/>
            </a:pPr>
            <a:endParaRPr lang="en-US" sz="3000" dirty="0" smtClean="0"/>
          </a:p>
          <a:p>
            <a:pPr marL="548640" indent="-411480" fontAlgn="auto">
              <a:lnSpc>
                <a:spcPct val="80000"/>
              </a:lnSpc>
              <a:spcAft>
                <a:spcPts val="0"/>
              </a:spcAft>
              <a:buClr>
                <a:schemeClr val="tx1">
                  <a:shade val="95000"/>
                </a:schemeClr>
              </a:buClr>
              <a:buFont typeface="Wingdings" pitchFamily="2" charset="2"/>
              <a:buChar char="q"/>
              <a:defRPr/>
            </a:pPr>
            <a:r>
              <a:rPr lang="en-US" sz="3000" dirty="0" smtClean="0"/>
              <a:t>On attending court proceedings, the said person shall have the assistance, if necessary without cost to them, of an interpreter, if they cannot understand or speak the language used. </a:t>
            </a:r>
            <a:endParaRPr lang="en-NZ" sz="3000" dirty="0" smtClean="0"/>
          </a:p>
          <a:p>
            <a:pPr marL="548640" indent="-411480" fontAlgn="auto">
              <a:lnSpc>
                <a:spcPct val="80000"/>
              </a:lnSpc>
              <a:spcAft>
                <a:spcPts val="0"/>
              </a:spcAft>
              <a:buClr>
                <a:schemeClr val="tx1">
                  <a:shade val="95000"/>
                </a:schemeClr>
              </a:buClr>
              <a:buFont typeface="Wingdings 2"/>
              <a:buChar char=""/>
              <a:defRPr/>
            </a:pPr>
            <a:endParaRPr lang="en-NZ" sz="3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idx="1"/>
          </p:nvPr>
        </p:nvSpPr>
        <p:spPr>
          <a:xfrm>
            <a:off x="457200" y="0"/>
            <a:ext cx="8229600" cy="6308725"/>
          </a:xfrm>
        </p:spPr>
        <p:txBody>
          <a:bodyPr/>
          <a:lstStyle/>
          <a:p>
            <a:pPr>
              <a:buFont typeface="Wingdings 2" pitchFamily="18" charset="2"/>
              <a:buNone/>
            </a:pPr>
            <a:r>
              <a:rPr lang="en-US" sz="1600" smtClean="0"/>
              <a:t>        </a:t>
            </a:r>
            <a:r>
              <a:rPr lang="en-US" sz="2000" b="1" smtClean="0"/>
              <a:t>The Convention in principle is groundbreaking in the sense that it covers both lawful and irregular migrants and provides the first international definition of ‘irregular migrant workers.</a:t>
            </a:r>
            <a:endParaRPr lang="en-US" sz="2000" b="1" baseline="30000" smtClean="0"/>
          </a:p>
          <a:p>
            <a:pPr>
              <a:buFont typeface="Wingdings 2" pitchFamily="18" charset="2"/>
              <a:buNone/>
            </a:pPr>
            <a:r>
              <a:rPr lang="en-US" sz="2000" b="1" i="1" smtClean="0"/>
              <a:t>         Furthermore, the Migrant Workers Convention recognizes that-</a:t>
            </a:r>
          </a:p>
          <a:p>
            <a:pPr>
              <a:buFont typeface="Wingdings 2" pitchFamily="18" charset="2"/>
              <a:buNone/>
            </a:pPr>
            <a:r>
              <a:rPr lang="en-US" sz="1600" smtClean="0"/>
              <a:t>        Workers who are non-documented or in an irregular situation are frequently paid lower wages and are forced to work under less favorable conditions than other workers. Employers are of course likely  to exploit this.</a:t>
            </a:r>
          </a:p>
          <a:p>
            <a:endParaRPr lang="en-US" sz="1600" smtClean="0"/>
          </a:p>
          <a:p>
            <a:pPr>
              <a:buFont typeface="Wingdings" pitchFamily="2" charset="2"/>
              <a:buChar char="q"/>
            </a:pPr>
            <a:r>
              <a:rPr lang="en-US" sz="1600" smtClean="0"/>
              <a:t>Part III of the </a:t>
            </a:r>
            <a:r>
              <a:rPr lang="en-US" sz="1600" i="1" smtClean="0"/>
              <a:t>Migrant Workers Convention</a:t>
            </a:r>
            <a:r>
              <a:rPr lang="en-US" sz="1600" smtClean="0"/>
              <a:t> applies to all migrant workers, irregular as well as regular, and includes the right to enjoy treatment that is at least equal to nationals of the state of employment in respect of</a:t>
            </a:r>
          </a:p>
          <a:p>
            <a:endParaRPr lang="en-US" sz="1600" smtClean="0"/>
          </a:p>
          <a:p>
            <a:pPr>
              <a:buFont typeface="Wingdings" pitchFamily="2" charset="2"/>
              <a:buChar char="q"/>
            </a:pPr>
            <a:r>
              <a:rPr lang="en-US" sz="1600" smtClean="0"/>
              <a:t> The right to enforce employment contracts against employers.</a:t>
            </a:r>
          </a:p>
          <a:p>
            <a:endParaRPr lang="en-US" sz="1600" smtClean="0"/>
          </a:p>
          <a:p>
            <a:pPr>
              <a:buFont typeface="Wingdings" pitchFamily="2" charset="2"/>
              <a:buChar char="q"/>
            </a:pPr>
            <a:r>
              <a:rPr lang="en-US" sz="1600" smtClean="0"/>
              <a:t> The right to join trade unions. </a:t>
            </a:r>
          </a:p>
          <a:p>
            <a:endParaRPr lang="en-US" sz="1600" smtClean="0"/>
          </a:p>
          <a:p>
            <a:pPr>
              <a:buFont typeface="Wingdings" pitchFamily="2" charset="2"/>
              <a:buChar char="q"/>
            </a:pPr>
            <a:r>
              <a:rPr lang="en-US" sz="1600" smtClean="0"/>
              <a:t> The right to emergency medical care. </a:t>
            </a:r>
          </a:p>
          <a:p>
            <a:endParaRPr lang="en-US" sz="1600" smtClean="0"/>
          </a:p>
          <a:p>
            <a:pPr>
              <a:buFont typeface="Wingdings" pitchFamily="2" charset="2"/>
              <a:buChar char="q"/>
            </a:pPr>
            <a:r>
              <a:rPr lang="en-US" sz="1600" smtClean="0"/>
              <a:t> The right to basic education, regardless of a child’s or parents’ irregular status. </a:t>
            </a:r>
          </a:p>
          <a:p>
            <a:endParaRPr lang="en-US" sz="1600" smtClean="0"/>
          </a:p>
          <a:p>
            <a:pPr>
              <a:buFont typeface="Wingdings" pitchFamily="2" charset="2"/>
              <a:buChar char="q"/>
            </a:pPr>
            <a:r>
              <a:rPr lang="en-US" sz="1600" smtClean="0"/>
              <a:t>The </a:t>
            </a:r>
            <a:r>
              <a:rPr lang="en-US" sz="1600" i="1" smtClean="0"/>
              <a:t>Migrant Workers Convention</a:t>
            </a:r>
            <a:r>
              <a:rPr lang="en-US" sz="1600" smtClean="0"/>
              <a:t> emphasizes that these rights apply to both, irregular and regular migrant workers, and states that workers are not to be deprived of any of these rights.</a:t>
            </a:r>
            <a:endParaRPr lang="en-NZ" sz="1600" smtClean="0"/>
          </a:p>
          <a:p>
            <a:pPr>
              <a:buClr>
                <a:srgbClr val="A8CDD7"/>
              </a:buClr>
              <a:buFont typeface="Wingdings 2" pitchFamily="18" charset="2"/>
              <a:buChar char=""/>
            </a:pPr>
            <a:endParaRPr lang="en-NZ" sz="1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dirty="0" smtClean="0"/>
              <a:t>Obstacles to Ratification</a:t>
            </a:r>
            <a:endParaRPr lang="en-NZ" dirty="0"/>
          </a:p>
        </p:txBody>
      </p:sp>
      <p:sp>
        <p:nvSpPr>
          <p:cNvPr id="3" name="Content Placeholder 2"/>
          <p:cNvSpPr>
            <a:spLocks noGrp="1"/>
          </p:cNvSpPr>
          <p:nvPr>
            <p:ph idx="1"/>
          </p:nvPr>
        </p:nvSpPr>
        <p:spPr>
          <a:xfrm>
            <a:off x="457200" y="1295400"/>
            <a:ext cx="8229600" cy="5334000"/>
          </a:xfrm>
        </p:spPr>
        <p:txBody>
          <a:bodyPr>
            <a:normAutofit fontScale="77500" lnSpcReduction="20000"/>
          </a:bodyPr>
          <a:lstStyle/>
          <a:p>
            <a:pPr marL="548640" indent="-411480" fontAlgn="auto">
              <a:spcAft>
                <a:spcPts val="0"/>
              </a:spcAft>
              <a:buClr>
                <a:schemeClr val="tx1">
                  <a:shade val="95000"/>
                </a:schemeClr>
              </a:buClr>
              <a:buFont typeface="Wingdings" pitchFamily="2" charset="2"/>
              <a:buChar char="q"/>
              <a:defRPr/>
            </a:pPr>
            <a:r>
              <a:rPr lang="en-US" dirty="0" smtClean="0"/>
              <a:t>First, some states maintain that their national    legislation already protects migrant workers.</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pitchFamily="2" charset="2"/>
              <a:buChar char="q"/>
              <a:defRPr/>
            </a:pPr>
            <a:r>
              <a:rPr lang="en-US" dirty="0" smtClean="0"/>
              <a:t>This is notably the case with Western countries. They therefore argue that ratifying the Convention would be pointless.</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pitchFamily="2" charset="2"/>
              <a:buChar char="q"/>
              <a:defRPr/>
            </a:pPr>
            <a:r>
              <a:rPr lang="en-US" dirty="0" smtClean="0"/>
              <a:t>There are also a number of other probable reasons </a:t>
            </a:r>
            <a:r>
              <a:rPr lang="en-US" dirty="0" err="1" smtClean="0"/>
              <a:t>reasons</a:t>
            </a:r>
            <a:r>
              <a:rPr lang="en-US" dirty="0" smtClean="0"/>
              <a:t> for this situation. Some states have only a small number of migrants on their territory, and do not therefore see the need to legislate on this topic. </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pitchFamily="2" charset="2"/>
              <a:buChar char="q"/>
              <a:defRPr/>
            </a:pPr>
            <a:r>
              <a:rPr lang="en-US" dirty="0" smtClean="0"/>
              <a:t>In other cases, the Convention is not well-known and is therefore not high on the political agenda. </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pitchFamily="2" charset="2"/>
              <a:buChar char="q"/>
              <a:defRPr/>
            </a:pPr>
            <a:r>
              <a:rPr lang="en-US" dirty="0" smtClean="0"/>
              <a:t>In other cases, the Convention is not well-known and is therefore not high on the political agenda</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endParaRPr lang="en-N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idx="1"/>
          </p:nvPr>
        </p:nvSpPr>
        <p:spPr>
          <a:xfrm>
            <a:off x="533400" y="228600"/>
            <a:ext cx="8229600" cy="6477000"/>
          </a:xfrm>
        </p:spPr>
        <p:txBody>
          <a:bodyPr/>
          <a:lstStyle/>
          <a:p>
            <a:pPr>
              <a:buFont typeface="Wingdings" pitchFamily="2" charset="2"/>
              <a:buChar char="q"/>
            </a:pPr>
            <a:r>
              <a:rPr lang="en-US" smtClean="0"/>
              <a:t>Some states do not wish international agreements to interfere with their migration policies, which they view as a strictly national issue. </a:t>
            </a:r>
          </a:p>
          <a:p>
            <a:endParaRPr lang="en-US" smtClean="0"/>
          </a:p>
          <a:p>
            <a:pPr>
              <a:buFont typeface="Wingdings" pitchFamily="2" charset="2"/>
              <a:buChar char="q"/>
            </a:pPr>
            <a:r>
              <a:rPr lang="en-US" smtClean="0"/>
              <a:t>Economic instability and high unemployment prompt states to give preference to nationals over foreign workers. </a:t>
            </a:r>
          </a:p>
          <a:p>
            <a:endParaRPr lang="en-US" smtClean="0"/>
          </a:p>
          <a:p>
            <a:pPr>
              <a:buFont typeface="Wingdings" pitchFamily="2" charset="2"/>
              <a:buChar char="q"/>
            </a:pPr>
            <a:r>
              <a:rPr lang="en-US" b="1" smtClean="0"/>
              <a:t>States have ungrounded fears</a:t>
            </a:r>
            <a:r>
              <a:rPr lang="en-US" smtClean="0"/>
              <a:t/>
            </a:r>
            <a:br>
              <a:rPr lang="en-US" smtClean="0"/>
            </a:br>
            <a:r>
              <a:rPr lang="en-US" smtClean="0"/>
              <a:t>Several states are reluctant towards the Convention because they consider that it gives too many rights to migrant workers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848600" cy="1447800"/>
          </a:xfrm>
        </p:spPr>
        <p:txBody>
          <a:bodyPr/>
          <a:lstStyle/>
          <a:p>
            <a:pPr fontAlgn="auto">
              <a:spcAft>
                <a:spcPts val="0"/>
              </a:spcAft>
              <a:defRPr/>
            </a:pPr>
            <a:r>
              <a:rPr lang="en-NZ" dirty="0" smtClean="0"/>
              <a:t>The Reluctance of States to Ratify</a:t>
            </a:r>
            <a:endParaRPr lang="en-NZ" dirty="0"/>
          </a:p>
        </p:txBody>
      </p:sp>
      <p:sp>
        <p:nvSpPr>
          <p:cNvPr id="35842" name="Content Placeholder 2"/>
          <p:cNvSpPr>
            <a:spLocks noGrp="1"/>
          </p:cNvSpPr>
          <p:nvPr>
            <p:ph idx="1"/>
          </p:nvPr>
        </p:nvSpPr>
        <p:spPr>
          <a:xfrm>
            <a:off x="457200" y="990600"/>
            <a:ext cx="8229600" cy="5638800"/>
          </a:xfrm>
        </p:spPr>
        <p:txBody>
          <a:bodyPr>
            <a:normAutofit fontScale="25000" lnSpcReduction="20000"/>
          </a:bodyPr>
          <a:lstStyle/>
          <a:p>
            <a:pPr marL="548640" indent="-411480" fontAlgn="auto">
              <a:spcAft>
                <a:spcPts val="0"/>
              </a:spcAft>
              <a:buClr>
                <a:schemeClr val="tx1">
                  <a:shade val="95000"/>
                </a:schemeClr>
              </a:buClr>
              <a:buFont typeface="Wingdings 2" pitchFamily="18" charset="2"/>
              <a:buNone/>
              <a:defRPr/>
            </a:pPr>
            <a:endParaRPr lang="en-US" sz="2400" b="1" dirty="0" smtClean="0"/>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11200" dirty="0" smtClean="0"/>
              <a:t>States are reluctant towards the Convention because they consider that it gives too many rights to migrant workers.</a:t>
            </a:r>
          </a:p>
          <a:p>
            <a:pPr marL="548640" indent="-411480" fontAlgn="auto">
              <a:spcAft>
                <a:spcPts val="0"/>
              </a:spcAft>
              <a:buClr>
                <a:schemeClr val="tx1">
                  <a:shade val="95000"/>
                </a:schemeClr>
              </a:buClr>
              <a:buFont typeface="Wingdings" pitchFamily="2" charset="2"/>
              <a:buChar char="q"/>
              <a:defRPr/>
            </a:pPr>
            <a:r>
              <a:rPr lang="en-US" sz="11200" dirty="0" smtClean="0"/>
              <a:t>There are several significant points in relation to this.</a:t>
            </a:r>
            <a:endParaRPr lang="en-US" sz="7400" dirty="0" smtClean="0"/>
          </a:p>
          <a:p>
            <a:pPr marL="548640" indent="-411480" fontAlgn="auto">
              <a:spcAft>
                <a:spcPts val="0"/>
              </a:spcAft>
              <a:buClr>
                <a:schemeClr val="tx1">
                  <a:shade val="95000"/>
                </a:schemeClr>
              </a:buClr>
              <a:buFont typeface="Wingdings" pitchFamily="2" charset="2"/>
              <a:buChar char="q"/>
              <a:defRPr/>
            </a:pPr>
            <a:r>
              <a:rPr lang="en-US" sz="11200" dirty="0" smtClean="0"/>
              <a:t>The Convention incorporates migrants’ families, therefore implying a case for family reunion.</a:t>
            </a:r>
          </a:p>
          <a:p>
            <a:pPr marL="548640" indent="-411480" fontAlgn="auto">
              <a:spcAft>
                <a:spcPts val="0"/>
              </a:spcAft>
              <a:buClr>
                <a:schemeClr val="tx1">
                  <a:shade val="95000"/>
                </a:schemeClr>
              </a:buClr>
              <a:buFont typeface="Wingdings" pitchFamily="2" charset="2"/>
              <a:buChar char="q"/>
              <a:defRPr/>
            </a:pPr>
            <a:r>
              <a:rPr lang="en-US" sz="11200" dirty="0" smtClean="0"/>
              <a:t>The Convention includes undocumented migrants and, while it does not encourage their presence, ensures that they have access to basic human rights.</a:t>
            </a:r>
            <a:endParaRPr lang="en-US" sz="7400" dirty="0" smtClean="0"/>
          </a:p>
          <a:p>
            <a:pPr marL="548640" indent="-411480" fontAlgn="auto">
              <a:spcAft>
                <a:spcPts val="0"/>
              </a:spcAft>
              <a:buClr>
                <a:schemeClr val="tx1">
                  <a:shade val="95000"/>
                </a:schemeClr>
              </a:buClr>
              <a:buFont typeface="Wingdings" pitchFamily="2" charset="2"/>
              <a:buChar char="q"/>
              <a:defRPr/>
            </a:pPr>
            <a:r>
              <a:rPr lang="en-US" sz="11200" dirty="0" smtClean="0"/>
              <a:t>Rather than granting rights to undocumented migrants, most countries look toward expelling them. </a:t>
            </a:r>
            <a:endParaRPr lang="en-NZ" sz="11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228600"/>
            <a:ext cx="8229600" cy="6080125"/>
          </a:xfrm>
        </p:spPr>
        <p:txBody>
          <a:bodyPr>
            <a:normAutofit fontScale="62500" lnSpcReduction="20000"/>
          </a:bodyPr>
          <a:lstStyle/>
          <a:p>
            <a:pPr marL="548640" indent="-411480" fontAlgn="auto">
              <a:spcAft>
                <a:spcPts val="0"/>
              </a:spcAft>
              <a:buClr>
                <a:schemeClr val="tx1">
                  <a:shade val="95000"/>
                </a:schemeClr>
              </a:buClr>
              <a:buFont typeface="Wingdings 2"/>
              <a:buNone/>
              <a:defRPr/>
            </a:pPr>
            <a:r>
              <a:rPr lang="en-US" dirty="0" smtClean="0"/>
              <a:t>    </a:t>
            </a:r>
          </a:p>
          <a:p>
            <a:pPr marL="548640" indent="-411480" fontAlgn="auto">
              <a:spcAft>
                <a:spcPts val="0"/>
              </a:spcAft>
              <a:buClr>
                <a:schemeClr val="tx1">
                  <a:shade val="95000"/>
                </a:schemeClr>
              </a:buClr>
              <a:buFont typeface="Wingdings" pitchFamily="2" charset="2"/>
              <a:buChar char="q"/>
              <a:defRPr/>
            </a:pPr>
            <a:r>
              <a:rPr lang="en-US" sz="3600" dirty="0" smtClean="0"/>
              <a:t> </a:t>
            </a:r>
            <a:r>
              <a:rPr lang="en-US" sz="4500" dirty="0" smtClean="0"/>
              <a:t>States are afraid that granting more rights to migrants would make their countries more attractive to migrants.</a:t>
            </a:r>
          </a:p>
          <a:p>
            <a:pPr marL="548640" indent="-411480" fontAlgn="auto">
              <a:spcAft>
                <a:spcPts val="0"/>
              </a:spcAft>
              <a:buClr>
                <a:schemeClr val="tx1">
                  <a:shade val="95000"/>
                </a:schemeClr>
              </a:buClr>
              <a:buFont typeface="Wingdings 2"/>
              <a:buNone/>
              <a:defRPr/>
            </a:pPr>
            <a:endParaRPr lang="en-US" sz="3300" dirty="0" smtClean="0"/>
          </a:p>
          <a:p>
            <a:pPr marL="548640" indent="-411480" fontAlgn="auto">
              <a:spcAft>
                <a:spcPts val="0"/>
              </a:spcAft>
              <a:buClr>
                <a:schemeClr val="tx1">
                  <a:shade val="95000"/>
                </a:schemeClr>
              </a:buClr>
              <a:buFont typeface="Wingdings" pitchFamily="2" charset="2"/>
              <a:buChar char="q"/>
              <a:defRPr/>
            </a:pPr>
            <a:r>
              <a:rPr lang="en-US" sz="4000" dirty="0" smtClean="0"/>
              <a:t>By signing and ratifying the Convention, states fear that they might be examined  as to the way in which they implement it. Thus leading to situations where their own human rights policies might come into question.</a:t>
            </a:r>
          </a:p>
          <a:p>
            <a:pPr marL="548640" indent="-411480" fontAlgn="auto">
              <a:spcAft>
                <a:spcPts val="0"/>
              </a:spcAft>
              <a:buClr>
                <a:schemeClr val="tx1">
                  <a:shade val="95000"/>
                </a:schemeClr>
              </a:buClr>
              <a:buFont typeface="Wingdings 2"/>
              <a:buChar char=""/>
              <a:defRPr/>
            </a:pPr>
            <a:endParaRPr lang="en-US" sz="3300" dirty="0" smtClean="0"/>
          </a:p>
          <a:p>
            <a:pPr marL="548640" indent="-411480" fontAlgn="auto">
              <a:spcAft>
                <a:spcPts val="0"/>
              </a:spcAft>
              <a:buClr>
                <a:schemeClr val="tx1">
                  <a:shade val="95000"/>
                </a:schemeClr>
              </a:buClr>
              <a:buFont typeface="Wingdings" pitchFamily="2" charset="2"/>
              <a:buChar char="q"/>
              <a:defRPr/>
            </a:pPr>
            <a:r>
              <a:rPr lang="en-US" sz="4000" dirty="0" smtClean="0"/>
              <a:t>Many states would argue that the distinction between migrant workers and refugees is not always clear.</a:t>
            </a:r>
          </a:p>
          <a:p>
            <a:pPr marL="548640" indent="-411480" fontAlgn="auto">
              <a:spcAft>
                <a:spcPts val="0"/>
              </a:spcAft>
              <a:buClr>
                <a:schemeClr val="tx1">
                  <a:shade val="95000"/>
                </a:schemeClr>
              </a:buClr>
              <a:buFont typeface="Wingdings 2"/>
              <a:buChar char=""/>
              <a:defRPr/>
            </a:pPr>
            <a:endParaRPr lang="en-US" sz="4000" dirty="0" smtClean="0"/>
          </a:p>
          <a:p>
            <a:pPr marL="548640" indent="-411480" fontAlgn="auto">
              <a:spcAft>
                <a:spcPts val="0"/>
              </a:spcAft>
              <a:buClr>
                <a:schemeClr val="tx1">
                  <a:shade val="95000"/>
                </a:schemeClr>
              </a:buClr>
              <a:buFont typeface="Wingdings 2"/>
              <a:buNone/>
              <a:defRPr/>
            </a:pPr>
            <a:r>
              <a:rPr lang="en-US" sz="4000" dirty="0" smtClean="0"/>
              <a:t>   </a:t>
            </a:r>
          </a:p>
          <a:p>
            <a:pPr marL="548640" indent="-411480" fontAlgn="auto">
              <a:spcAft>
                <a:spcPts val="0"/>
              </a:spcAft>
              <a:buClr>
                <a:schemeClr val="tx1">
                  <a:shade val="95000"/>
                </a:schemeClr>
              </a:buClr>
              <a:buFont typeface="Wingdings 2"/>
              <a:buNone/>
              <a:defRPr/>
            </a:pPr>
            <a:r>
              <a:rPr lang="en-US" dirty="0" smtClean="0"/>
              <a:t>    </a:t>
            </a:r>
          </a:p>
          <a:p>
            <a:pPr marL="548640" indent="-411480" fontAlgn="auto">
              <a:spcAft>
                <a:spcPts val="0"/>
              </a:spcAft>
              <a:buClr>
                <a:schemeClr val="tx1">
                  <a:shade val="95000"/>
                </a:schemeClr>
              </a:buClr>
              <a:buFont typeface="Wingdings 2"/>
              <a:buChar char=""/>
              <a:defRPr/>
            </a:pPr>
            <a:endParaRPr lang="en-US" dirty="0" smtClean="0"/>
          </a:p>
          <a:p>
            <a:pPr marL="548640" indent="-411480" fontAlgn="auto">
              <a:spcAft>
                <a:spcPts val="0"/>
              </a:spcAft>
              <a:buClr>
                <a:schemeClr val="tx1">
                  <a:shade val="95000"/>
                </a:schemeClr>
              </a:buClr>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57200" y="152400"/>
            <a:ext cx="8229600" cy="6156325"/>
          </a:xfrm>
        </p:spPr>
        <p:txBody>
          <a:bodyPr>
            <a:normAutofit lnSpcReduction="10000"/>
          </a:bodyPr>
          <a:lstStyle/>
          <a:p>
            <a:pPr marL="548640" indent="-411480" fontAlgn="auto">
              <a:spcBef>
                <a:spcPts val="0"/>
              </a:spcBef>
              <a:spcAft>
                <a:spcPts val="0"/>
              </a:spcAft>
              <a:buClr>
                <a:schemeClr val="tx1">
                  <a:shade val="95000"/>
                </a:schemeClr>
              </a:buClr>
              <a:buFont typeface="Wingdings 2"/>
              <a:buChar char=""/>
              <a:defRPr/>
            </a:pPr>
            <a:endParaRPr lang="en-US" b="1" dirty="0" smtClean="0"/>
          </a:p>
          <a:p>
            <a:pPr marL="548640" indent="-411480" fontAlgn="auto">
              <a:spcBef>
                <a:spcPts val="0"/>
              </a:spcBef>
              <a:spcAft>
                <a:spcPts val="0"/>
              </a:spcAft>
              <a:buClr>
                <a:schemeClr val="tx1">
                  <a:shade val="95000"/>
                </a:schemeClr>
              </a:buClr>
              <a:buFont typeface="Wingdings" pitchFamily="2" charset="2"/>
              <a:buChar char="q"/>
              <a:defRPr/>
            </a:pPr>
            <a:r>
              <a:rPr lang="en-US" dirty="0" smtClean="0"/>
              <a:t>Many states would argue that the distinction between migrant workers and refugees is not always clear.</a:t>
            </a:r>
            <a:br>
              <a:rPr lang="en-US" dirty="0" smtClean="0"/>
            </a:br>
            <a:endParaRPr lang="en-US" dirty="0" smtClean="0"/>
          </a:p>
          <a:p>
            <a:pPr marL="548640" indent="-411480" fontAlgn="auto">
              <a:spcBef>
                <a:spcPts val="0"/>
              </a:spcBef>
              <a:spcAft>
                <a:spcPts val="0"/>
              </a:spcAft>
              <a:buClr>
                <a:schemeClr val="tx1">
                  <a:shade val="95000"/>
                </a:schemeClr>
              </a:buClr>
              <a:buFont typeface="Wingdings" pitchFamily="2" charset="2"/>
              <a:buChar char="q"/>
              <a:defRPr/>
            </a:pPr>
            <a:r>
              <a:rPr lang="en-US" dirty="0" smtClean="0"/>
              <a:t>Asylum-seekers may be economic refugees because they flee economic rather than political problems. Migrants are sometimes incited to present themselves as asylum-seekers because they have no other possibility of legally entering a country. </a:t>
            </a:r>
          </a:p>
          <a:p>
            <a:pPr marL="548640" indent="-411480" fontAlgn="auto">
              <a:spcBef>
                <a:spcPts val="0"/>
              </a:spcBef>
              <a:spcAft>
                <a:spcPts val="0"/>
              </a:spcAft>
              <a:buClr>
                <a:schemeClr val="tx1">
                  <a:shade val="95000"/>
                </a:schemeClr>
              </a:buClr>
              <a:buFont typeface="Wingdings 2" pitchFamily="18" charset="2"/>
              <a:buNone/>
              <a:defRPr/>
            </a:pPr>
            <a:r>
              <a:rPr lang="en-US" dirty="0" smtClean="0"/>
              <a:t>  </a:t>
            </a:r>
          </a:p>
          <a:p>
            <a:pPr marL="548640" indent="-411480" fontAlgn="auto">
              <a:spcBef>
                <a:spcPts val="0"/>
              </a:spcBef>
              <a:spcAft>
                <a:spcPts val="0"/>
              </a:spcAft>
              <a:buClr>
                <a:schemeClr val="tx1">
                  <a:shade val="95000"/>
                </a:schemeClr>
              </a:buClr>
              <a:buFont typeface="Wingdings" pitchFamily="2" charset="2"/>
              <a:buChar char="q"/>
              <a:defRPr/>
            </a:pPr>
            <a:r>
              <a:rPr lang="en-US" dirty="0" smtClean="0"/>
              <a:t>On the other hand, other migrants are in refugee-like situations but prefer to cross borders as migrant workers to avoid suspicion.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172200" cy="1447799"/>
          </a:xfrm>
        </p:spPr>
        <p:txBody>
          <a:bodyPr/>
          <a:lstStyle/>
          <a:p>
            <a:pPr fontAlgn="auto">
              <a:spcAft>
                <a:spcPts val="0"/>
              </a:spcAft>
              <a:defRPr/>
            </a:pPr>
            <a:r>
              <a:rPr lang="en-NZ" dirty="0" smtClean="0"/>
              <a:t>Sending Countries</a:t>
            </a:r>
            <a:br>
              <a:rPr lang="en-NZ" dirty="0" smtClean="0"/>
            </a:br>
            <a:endParaRPr lang="en-NZ" dirty="0"/>
          </a:p>
        </p:txBody>
      </p:sp>
      <p:sp>
        <p:nvSpPr>
          <p:cNvPr id="54274" name="Content Placeholder 2"/>
          <p:cNvSpPr>
            <a:spLocks noGrp="1"/>
          </p:cNvSpPr>
          <p:nvPr>
            <p:ph idx="1"/>
          </p:nvPr>
        </p:nvSpPr>
        <p:spPr>
          <a:xfrm>
            <a:off x="457200" y="685800"/>
            <a:ext cx="8229600" cy="6400800"/>
          </a:xfrm>
        </p:spPr>
        <p:txBody>
          <a:bodyPr/>
          <a:lstStyle/>
          <a:p>
            <a:pPr>
              <a:buFont typeface="Wingdings" pitchFamily="2" charset="2"/>
              <a:buChar char="q"/>
            </a:pPr>
            <a:r>
              <a:rPr lang="en-NZ" sz="2400" smtClean="0"/>
              <a:t>Countries who are regular senders of migrant workers are likely to object to any restrictions imposed by the more developed receiving nations.</a:t>
            </a:r>
          </a:p>
          <a:p>
            <a:pPr>
              <a:buFont typeface="Wingdings" pitchFamily="2" charset="2"/>
              <a:buChar char="q"/>
            </a:pPr>
            <a:r>
              <a:rPr lang="en-NZ" sz="2400" smtClean="0"/>
              <a:t>Money sent home by migrants (remmittances) is likely to be beneficial to the economies of sending countries.</a:t>
            </a:r>
          </a:p>
          <a:p>
            <a:pPr>
              <a:buFont typeface="Wingdings" pitchFamily="2" charset="2"/>
              <a:buChar char="q"/>
            </a:pPr>
            <a:r>
              <a:rPr lang="en-US" sz="2400" smtClean="0"/>
              <a:t>In Morocco, for example, the amount of money sent via remittances represents 66 per cent of total financial inflows into the country, and nearly ten per cent of the country’s GDP.</a:t>
            </a:r>
          </a:p>
          <a:p>
            <a:pPr>
              <a:buFont typeface="Wingdings" pitchFamily="2" charset="2"/>
              <a:buChar char="q"/>
            </a:pPr>
            <a:r>
              <a:rPr lang="en-US" sz="2400" smtClean="0"/>
              <a:t>In The Philippines, past leaders (notably, former President Marcos, actively encouraged workers to leave and earn money overseas as a means of generating wealth at home.</a:t>
            </a:r>
          </a:p>
          <a:p>
            <a:pPr>
              <a:buFont typeface="Wingdings" pitchFamily="2" charset="2"/>
              <a:buChar char="q"/>
            </a:pPr>
            <a:r>
              <a:rPr lang="en-US" sz="2400" smtClean="0"/>
              <a:t>The disadvantage for sending countries is the resulting brain-drain of skilled and educated people.</a:t>
            </a:r>
          </a:p>
          <a:p>
            <a:endParaRPr lang="en-NZ"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0"/>
            <a:ext cx="6934200" cy="1143000"/>
          </a:xfrm>
        </p:spPr>
        <p:txBody>
          <a:bodyPr>
            <a:noAutofit/>
          </a:bodyPr>
          <a:lstStyle/>
          <a:p>
            <a:pPr fontAlgn="auto">
              <a:spcAft>
                <a:spcPts val="0"/>
              </a:spcAft>
              <a:defRPr/>
            </a:pPr>
            <a:r>
              <a:rPr lang="en-NZ" sz="4000" dirty="0" smtClean="0"/>
              <a:t>The Success Of  The Convention to date</a:t>
            </a:r>
            <a:endParaRPr lang="en-NZ" sz="4000" dirty="0"/>
          </a:p>
        </p:txBody>
      </p:sp>
      <p:sp>
        <p:nvSpPr>
          <p:cNvPr id="39939" name="Content Placeholder 2"/>
          <p:cNvSpPr>
            <a:spLocks noGrp="1"/>
          </p:cNvSpPr>
          <p:nvPr>
            <p:ph idx="1"/>
          </p:nvPr>
        </p:nvSpPr>
        <p:spPr/>
        <p:txBody>
          <a:bodyPr>
            <a:normAutofit fontScale="92500" lnSpcReduction="20000"/>
          </a:bodyPr>
          <a:lstStyle/>
          <a:p>
            <a:pPr marL="548640" indent="-411480" fontAlgn="auto">
              <a:spcAft>
                <a:spcPts val="0"/>
              </a:spcAft>
              <a:buClr>
                <a:schemeClr val="tx1"/>
              </a:buClr>
              <a:buFont typeface="Wingdings" pitchFamily="2" charset="2"/>
              <a:buChar char="q"/>
              <a:defRPr/>
            </a:pPr>
            <a:r>
              <a:rPr lang="en-NZ" sz="2000" dirty="0" smtClean="0">
                <a:solidFill>
                  <a:srgbClr val="FFFFFF"/>
                </a:solidFill>
              </a:rPr>
              <a:t>The success of The Convention has so far been limited, due to the    obvious lack of ratifications.</a:t>
            </a:r>
          </a:p>
          <a:p>
            <a:pPr marL="548640" indent="-411480" fontAlgn="auto">
              <a:spcAft>
                <a:spcPts val="0"/>
              </a:spcAft>
              <a:buClr>
                <a:srgbClr val="72A376"/>
              </a:buClr>
              <a:buFont typeface="Wingdings 2" pitchFamily="18" charset="2"/>
              <a:buNone/>
              <a:defRPr/>
            </a:pPr>
            <a:r>
              <a:rPr lang="en-NZ" sz="2000" dirty="0" smtClean="0">
                <a:solidFill>
                  <a:srgbClr val="FFFFFF"/>
                </a:solidFill>
              </a:rPr>
              <a:t>      </a:t>
            </a:r>
          </a:p>
          <a:p>
            <a:pPr marL="548640" indent="-411480" fontAlgn="auto">
              <a:spcAft>
                <a:spcPts val="0"/>
              </a:spcAft>
              <a:buClr>
                <a:schemeClr val="tx1"/>
              </a:buClr>
              <a:buFont typeface="Wingdings" pitchFamily="2" charset="2"/>
              <a:buChar char="q"/>
              <a:defRPr/>
            </a:pPr>
            <a:r>
              <a:rPr lang="en-US" sz="2000" dirty="0" smtClean="0">
                <a:solidFill>
                  <a:srgbClr val="FFFFFF"/>
                </a:solidFill>
              </a:rPr>
              <a:t>In 2002, both the European Parliament and the General Assembly of the Organization of American States supported the ratification of the Convention. </a:t>
            </a:r>
          </a:p>
          <a:p>
            <a:pPr marL="548640" indent="-411480" fontAlgn="auto">
              <a:spcAft>
                <a:spcPts val="0"/>
              </a:spcAft>
              <a:buClr>
                <a:srgbClr val="72A376"/>
              </a:buClr>
              <a:buFont typeface="Wingdings 2"/>
              <a:buChar char=""/>
              <a:defRPr/>
            </a:pPr>
            <a:endParaRPr lang="en-US" sz="2000" dirty="0" smtClean="0">
              <a:solidFill>
                <a:srgbClr val="FFFFFF"/>
              </a:solidFill>
            </a:endParaRPr>
          </a:p>
          <a:p>
            <a:pPr marL="548640" indent="-411480" fontAlgn="auto">
              <a:spcAft>
                <a:spcPts val="0"/>
              </a:spcAft>
              <a:buClr>
                <a:schemeClr val="tx1"/>
              </a:buClr>
              <a:buFont typeface="Wingdings" pitchFamily="2" charset="2"/>
              <a:buChar char="q"/>
              <a:defRPr/>
            </a:pPr>
            <a:r>
              <a:rPr lang="en-US" sz="2000" dirty="0" smtClean="0">
                <a:solidFill>
                  <a:srgbClr val="FFFFFF"/>
                </a:solidFill>
              </a:rPr>
              <a:t>In January 2003, Brazilian President Lula da Silva has reaffirmed his country’s commitment to human rights instruments, including the Convention although Brazil has not signed or ratified.</a:t>
            </a:r>
          </a:p>
          <a:p>
            <a:pPr marL="548640" indent="-411480" fontAlgn="auto">
              <a:spcAft>
                <a:spcPts val="0"/>
              </a:spcAft>
              <a:buClr>
                <a:srgbClr val="72A376"/>
              </a:buClr>
              <a:buFont typeface="Wingdings 2" pitchFamily="18" charset="2"/>
              <a:buNone/>
              <a:defRPr/>
            </a:pPr>
            <a:endParaRPr lang="en-US" sz="2000" dirty="0" smtClean="0">
              <a:solidFill>
                <a:srgbClr val="FFFFFF"/>
              </a:solidFill>
            </a:endParaRPr>
          </a:p>
          <a:p>
            <a:pPr marL="548640" indent="-411480" fontAlgn="auto">
              <a:spcAft>
                <a:spcPts val="0"/>
              </a:spcAft>
              <a:buClr>
                <a:schemeClr val="tx1"/>
              </a:buClr>
              <a:buFont typeface="Wingdings" pitchFamily="2" charset="2"/>
              <a:buChar char="q"/>
              <a:defRPr/>
            </a:pPr>
            <a:r>
              <a:rPr lang="en-US" sz="2000" dirty="0" smtClean="0">
                <a:solidFill>
                  <a:srgbClr val="FFFFFF"/>
                </a:solidFill>
              </a:rPr>
              <a:t>Italy incorporated many provisions from the Convention in its 1998 Immigration Law.</a:t>
            </a:r>
          </a:p>
          <a:p>
            <a:pPr marL="548640" indent="-411480" fontAlgn="auto">
              <a:spcAft>
                <a:spcPts val="0"/>
              </a:spcAft>
              <a:buClr>
                <a:srgbClr val="72A376"/>
              </a:buClr>
              <a:buFont typeface="Wingdings 2"/>
              <a:buChar char=""/>
              <a:defRPr/>
            </a:pPr>
            <a:endParaRPr lang="en-US" sz="2000" dirty="0" smtClean="0">
              <a:solidFill>
                <a:srgbClr val="FFFFFF"/>
              </a:solidFill>
            </a:endParaRPr>
          </a:p>
          <a:p>
            <a:pPr marL="548640" indent="-411480" fontAlgn="auto">
              <a:spcAft>
                <a:spcPts val="0"/>
              </a:spcAft>
              <a:buClr>
                <a:schemeClr val="tx1"/>
              </a:buClr>
              <a:buFont typeface="Wingdings" pitchFamily="2" charset="2"/>
              <a:buChar char="q"/>
              <a:defRPr/>
            </a:pPr>
            <a:r>
              <a:rPr lang="en-US" sz="2000" dirty="0" smtClean="0">
                <a:solidFill>
                  <a:srgbClr val="FFFFFF"/>
                </a:solidFill>
              </a:rPr>
              <a:t>Eleven EU countries have ratified one of two separate conventions put forward by The International  Labour Organization, thereby offering at least some protection to migrant workers</a:t>
            </a:r>
            <a:endParaRPr lang="en-N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1525"/>
          </a:xfrm>
        </p:spPr>
        <p:txBody>
          <a:bodyPr>
            <a:normAutofit/>
          </a:bodyPr>
          <a:lstStyle/>
          <a:p>
            <a:pPr marL="273050" indent="-273050" fontAlgn="auto">
              <a:lnSpc>
                <a:spcPct val="90000"/>
              </a:lnSpc>
              <a:spcAft>
                <a:spcPts val="0"/>
              </a:spcAft>
              <a:buClr>
                <a:schemeClr val="tx1"/>
              </a:buClr>
              <a:buFont typeface="Wingdings" pitchFamily="2" charset="2"/>
              <a:buChar char="q"/>
              <a:defRPr/>
            </a:pPr>
            <a:r>
              <a:rPr lang="en-US" sz="3600" dirty="0" smtClean="0"/>
              <a:t>Today, one person out of 35 is an international migrant. </a:t>
            </a:r>
          </a:p>
          <a:p>
            <a:pPr marL="273050" indent="-273050" fontAlgn="auto">
              <a:lnSpc>
                <a:spcPct val="90000"/>
              </a:lnSpc>
              <a:spcAft>
                <a:spcPts val="0"/>
              </a:spcAft>
              <a:buClr>
                <a:srgbClr val="A8CDD7"/>
              </a:buClr>
              <a:buFont typeface="Wingdings 2"/>
              <a:buNone/>
              <a:defRPr/>
            </a:pPr>
            <a:endParaRPr lang="en-US" sz="3600" dirty="0" smtClean="0"/>
          </a:p>
          <a:p>
            <a:pPr marL="273050" indent="-273050" fontAlgn="auto">
              <a:lnSpc>
                <a:spcPct val="90000"/>
              </a:lnSpc>
              <a:spcAft>
                <a:spcPts val="0"/>
              </a:spcAft>
              <a:buClr>
                <a:schemeClr val="tx1"/>
              </a:buClr>
              <a:buFont typeface="Wingdings" pitchFamily="2" charset="2"/>
              <a:buChar char="q"/>
              <a:defRPr/>
            </a:pPr>
            <a:r>
              <a:rPr lang="en-US" sz="3600" dirty="0" smtClean="0"/>
              <a:t>The number of people living in a    country other than that of their birth is estimated at 175 million worldwide. </a:t>
            </a:r>
          </a:p>
          <a:p>
            <a:pPr marL="273050" indent="-273050" fontAlgn="auto">
              <a:lnSpc>
                <a:spcPct val="90000"/>
              </a:lnSpc>
              <a:spcAft>
                <a:spcPts val="0"/>
              </a:spcAft>
              <a:buClr>
                <a:srgbClr val="A8CDD7"/>
              </a:buClr>
              <a:buFont typeface="Wingdings 2" pitchFamily="18" charset="2"/>
              <a:buChar char=""/>
              <a:defRPr/>
            </a:pPr>
            <a:endParaRPr lang="en-US" sz="3600" dirty="0" smtClean="0"/>
          </a:p>
          <a:p>
            <a:pPr marL="273050" indent="-273050" fontAlgn="auto">
              <a:lnSpc>
                <a:spcPct val="90000"/>
              </a:lnSpc>
              <a:spcAft>
                <a:spcPts val="0"/>
              </a:spcAft>
              <a:buClr>
                <a:schemeClr val="tx1"/>
              </a:buClr>
              <a:buFont typeface="Wingdings" pitchFamily="2" charset="2"/>
              <a:buChar char="q"/>
              <a:defRPr/>
            </a:pPr>
            <a:r>
              <a:rPr lang="en-US" sz="3600" dirty="0" smtClean="0"/>
              <a:t>This represents 3 per cent of the world population, about the same as the population of Brazil.</a:t>
            </a:r>
            <a:endParaRPr lang="en-NZ" sz="3600" dirty="0" smtClean="0"/>
          </a:p>
          <a:p>
            <a:pPr marL="548640" indent="-411480" fontAlgn="auto">
              <a:spcAft>
                <a:spcPts val="0"/>
              </a:spcAft>
              <a:buClr>
                <a:schemeClr val="tx1">
                  <a:shade val="95000"/>
                </a:schemeClr>
              </a:buClr>
              <a:buFont typeface="Wingdings 2"/>
              <a:buChar char=""/>
              <a:defRPr/>
            </a:pPr>
            <a:endParaRPr lang="en-NZ"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fontAlgn="auto">
              <a:spcAft>
                <a:spcPts val="0"/>
              </a:spcAft>
              <a:defRPr/>
            </a:pPr>
            <a:r>
              <a:rPr lang="en-NZ" dirty="0" smtClean="0"/>
              <a:t>Regional Agreements </a:t>
            </a:r>
            <a:endParaRPr lang="en-NZ" dirty="0"/>
          </a:p>
        </p:txBody>
      </p:sp>
      <p:sp>
        <p:nvSpPr>
          <p:cNvPr id="3" name="Content Placeholder 2"/>
          <p:cNvSpPr>
            <a:spLocks noGrp="1"/>
          </p:cNvSpPr>
          <p:nvPr>
            <p:ph idx="1"/>
          </p:nvPr>
        </p:nvSpPr>
        <p:spPr>
          <a:xfrm>
            <a:off x="457200" y="685800"/>
            <a:ext cx="8229600" cy="5622925"/>
          </a:xfrm>
        </p:spPr>
        <p:txBody>
          <a:bodyPr>
            <a:normAutofit fontScale="92500" lnSpcReduction="10000"/>
          </a:bodyPr>
          <a:lstStyle/>
          <a:p>
            <a:pPr marL="548640" indent="-411480" fontAlgn="auto">
              <a:spcAft>
                <a:spcPts val="0"/>
              </a:spcAft>
              <a:buClr>
                <a:schemeClr val="tx1">
                  <a:shade val="95000"/>
                </a:schemeClr>
              </a:buClr>
              <a:buFont typeface="Wingdings 2"/>
              <a:buNone/>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The Manila Process – 17 Countries from  the Asia / Pacific Region have met yearly since 1996 – This lead to The Bangkok Agreement of 1999, where the 17 countries agreed to co-operate in efforts to counter people smuggling and trafficking.</a:t>
            </a:r>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The Puebla agreement involves The U.S, Mexico and other </a:t>
            </a:r>
            <a:r>
              <a:rPr lang="en-US" sz="2400" dirty="0" err="1" smtClean="0"/>
              <a:t>Cenral</a:t>
            </a:r>
            <a:r>
              <a:rPr lang="en-US" sz="2400" dirty="0" smtClean="0"/>
              <a:t> American states. The group’s plan of action involves exchanging information on migration policy - Establishing links between migration and development – The prevention of people smuggling / trafficking.</a:t>
            </a:r>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EU Nations signed The Hague Agreement in 2004. </a:t>
            </a:r>
            <a:r>
              <a:rPr lang="en-US" sz="2400" dirty="0" err="1" smtClean="0"/>
              <a:t>Theagreement</a:t>
            </a:r>
            <a:r>
              <a:rPr lang="en-US" sz="2400" dirty="0" smtClean="0"/>
              <a:t> aims to establish a common approach to policies on migration and asylum.</a:t>
            </a:r>
          </a:p>
          <a:p>
            <a:pPr marL="548640" indent="-411480" fontAlgn="auto">
              <a:spcAft>
                <a:spcPts val="0"/>
              </a:spcAft>
              <a:buClr>
                <a:schemeClr val="tx1">
                  <a:shade val="95000"/>
                </a:schemeClr>
              </a:buClr>
              <a:buFont typeface="Wingdings 2"/>
              <a:buChar char=""/>
              <a:defRPr/>
            </a:pPr>
            <a:endParaRPr lang="en-NZ"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57200" y="0"/>
            <a:ext cx="8229600" cy="6308725"/>
          </a:xfrm>
        </p:spPr>
        <p:txBody>
          <a:bodyPr>
            <a:normAutofit fontScale="92500" lnSpcReduction="10000"/>
          </a:bodyPr>
          <a:lstStyle/>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Current estimates on the total number of international foreign workers,  in all countries stands at about 25 million, with a large number number of dependents accompanying them. </a:t>
            </a:r>
          </a:p>
          <a:p>
            <a:pPr marL="548640" indent="-411480" fontAlgn="auto">
              <a:spcAft>
                <a:spcPts val="0"/>
              </a:spcAft>
              <a:buClr>
                <a:schemeClr val="tx1">
                  <a:shade val="95000"/>
                </a:schemeClr>
              </a:buClr>
              <a:buFont typeface="Wingdings 2" pitchFamily="18" charset="2"/>
              <a:buNone/>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An estimated 14 million foreign workers live in the United States, including 4 or 5 million undocumented workers. The largest source country being Mexico.</a:t>
            </a:r>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At present 5 million foreign workers live in Northwestern Europe, half a million in Japan, and around 5 million in Saudi Arabia.</a:t>
            </a:r>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pitchFamily="2" charset="2"/>
              <a:buChar char="q"/>
              <a:defRPr/>
            </a:pPr>
            <a:r>
              <a:rPr lang="en-US" sz="2400" dirty="0" smtClean="0"/>
              <a:t> Countries such as India, Pakistan and the Philippines have long experienced a brain drain of highly skilled workers.</a:t>
            </a:r>
          </a:p>
          <a:p>
            <a:pPr marL="548640" indent="-411480" fontAlgn="auto">
              <a:spcAft>
                <a:spcPts val="0"/>
              </a:spcAft>
              <a:buClr>
                <a:schemeClr val="tx1">
                  <a:shade val="95000"/>
                </a:schemeClr>
              </a:buClr>
              <a:buFont typeface="Wingdings 2"/>
              <a:buChar char=""/>
              <a:defRPr/>
            </a:pPr>
            <a:endParaRPr lang="en-US" sz="2400" dirty="0" smtClean="0"/>
          </a:p>
          <a:p>
            <a:pPr marL="548640" indent="-411480" fontAlgn="auto">
              <a:spcAft>
                <a:spcPts val="0"/>
              </a:spcAft>
              <a:buClr>
                <a:schemeClr val="tx1">
                  <a:shade val="95000"/>
                </a:schemeClr>
              </a:buClr>
              <a:buFont typeface="Wingdings 2"/>
              <a:buNone/>
              <a:defRPr/>
            </a:pPr>
            <a:r>
              <a:rPr lang="en-US" sz="2400"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fontAlgn="auto">
              <a:spcAft>
                <a:spcPts val="0"/>
              </a:spcAft>
              <a:defRPr/>
            </a:pPr>
            <a:r>
              <a:rPr lang="en-NZ" dirty="0" smtClean="0"/>
              <a:t>Current Estimates</a:t>
            </a:r>
            <a:endParaRPr lang="en-NZ" dirty="0"/>
          </a:p>
        </p:txBody>
      </p:sp>
      <p:sp>
        <p:nvSpPr>
          <p:cNvPr id="3" name="Content Placeholder 2"/>
          <p:cNvSpPr>
            <a:spLocks noGrp="1"/>
          </p:cNvSpPr>
          <p:nvPr>
            <p:ph idx="1"/>
          </p:nvPr>
        </p:nvSpPr>
        <p:spPr/>
        <p:txBody>
          <a:bodyPr>
            <a:normAutofit fontScale="25000" lnSpcReduction="20000"/>
          </a:bodyPr>
          <a:lstStyle/>
          <a:p>
            <a:pPr marL="548640" indent="-411480" fontAlgn="auto">
              <a:spcAft>
                <a:spcPts val="0"/>
              </a:spcAft>
              <a:buClr>
                <a:schemeClr val="tx1">
                  <a:shade val="95000"/>
                </a:schemeClr>
              </a:buClr>
              <a:buFont typeface="Wingdings" pitchFamily="2" charset="2"/>
              <a:buChar char="q"/>
              <a:defRPr/>
            </a:pPr>
            <a:r>
              <a:rPr lang="en-US" sz="9600" dirty="0" smtClean="0"/>
              <a:t>Current estimates on the total number of international foreign workers,  in all countries stands at about 25 million, with a large number of dependents accompanying them</a:t>
            </a:r>
            <a:r>
              <a:rPr lang="en-US" sz="7400" dirty="0" smtClean="0"/>
              <a:t>. </a:t>
            </a:r>
          </a:p>
          <a:p>
            <a:pPr marL="548640" indent="-411480" fontAlgn="auto">
              <a:spcAft>
                <a:spcPts val="0"/>
              </a:spcAft>
              <a:buClr>
                <a:schemeClr val="tx1">
                  <a:shade val="95000"/>
                </a:schemeClr>
              </a:buClr>
              <a:buFont typeface="Wingdings 2"/>
              <a:buNone/>
              <a:defRPr/>
            </a:pPr>
            <a:endParaRPr lang="en-US" sz="4000" dirty="0" smtClean="0"/>
          </a:p>
          <a:p>
            <a:pPr marL="548640" indent="-411480" fontAlgn="auto">
              <a:spcAft>
                <a:spcPts val="0"/>
              </a:spcAft>
              <a:buClr>
                <a:schemeClr val="tx1">
                  <a:shade val="95000"/>
                </a:schemeClr>
              </a:buClr>
              <a:buFont typeface="Wingdings" pitchFamily="2" charset="2"/>
              <a:buChar char="q"/>
              <a:defRPr/>
            </a:pPr>
            <a:r>
              <a:rPr lang="en-US" sz="9600" dirty="0" smtClean="0"/>
              <a:t>An estimated 14 million foreign workers live in the United States, including 4 or 5 million undocumented workers. The largest source country being Mexico.</a:t>
            </a:r>
          </a:p>
          <a:p>
            <a:pPr marL="548640" indent="-411480" fontAlgn="auto">
              <a:spcAft>
                <a:spcPts val="0"/>
              </a:spcAft>
              <a:buClr>
                <a:schemeClr val="tx1">
                  <a:shade val="95000"/>
                </a:schemeClr>
              </a:buClr>
              <a:buFont typeface="Wingdings 2"/>
              <a:buChar char=""/>
              <a:defRPr/>
            </a:pPr>
            <a:endParaRPr lang="en-US" sz="4000" dirty="0" smtClean="0"/>
          </a:p>
          <a:p>
            <a:pPr marL="548640" indent="-411480" fontAlgn="auto">
              <a:spcAft>
                <a:spcPts val="0"/>
              </a:spcAft>
              <a:buClr>
                <a:schemeClr val="tx1">
                  <a:shade val="95000"/>
                </a:schemeClr>
              </a:buClr>
              <a:buFont typeface="Wingdings" pitchFamily="2" charset="2"/>
              <a:buChar char="q"/>
              <a:defRPr/>
            </a:pPr>
            <a:r>
              <a:rPr lang="en-US" sz="9600" dirty="0" smtClean="0"/>
              <a:t>At present 5 million foreign workers live in Northwestern Europe, half a million in Japan, and around 5 million in Saudi Arabia. </a:t>
            </a:r>
          </a:p>
          <a:p>
            <a:pPr marL="548640" indent="-411480" fontAlgn="auto">
              <a:spcAft>
                <a:spcPts val="0"/>
              </a:spcAft>
              <a:buClr>
                <a:schemeClr val="tx1">
                  <a:shade val="95000"/>
                </a:schemeClr>
              </a:buClr>
              <a:buFont typeface="Wingdings 2"/>
              <a:buChar char=""/>
              <a:defRPr/>
            </a:pPr>
            <a:endParaRPr lang="en-US" sz="6000" dirty="0" smtClean="0"/>
          </a:p>
          <a:p>
            <a:pPr marL="548640" indent="-411480" fontAlgn="auto">
              <a:spcAft>
                <a:spcPts val="0"/>
              </a:spcAft>
              <a:buClr>
                <a:schemeClr val="tx1">
                  <a:shade val="95000"/>
                </a:schemeClr>
              </a:buClr>
              <a:buFont typeface="Wingdings 2"/>
              <a:buChar char=""/>
              <a:defRPr/>
            </a:pPr>
            <a:endParaRPr lang="en-US" sz="6000" dirty="0" smtClean="0"/>
          </a:p>
          <a:p>
            <a:pPr marL="548640" indent="-411480" fontAlgn="auto">
              <a:spcAft>
                <a:spcPts val="0"/>
              </a:spcAft>
              <a:buClr>
                <a:schemeClr val="tx1">
                  <a:shade val="95000"/>
                </a:schemeClr>
              </a:buClr>
              <a:buFont typeface="Wingdings 2"/>
              <a:buNone/>
              <a:defRPr/>
            </a:pPr>
            <a:endParaRPr lang="en-NZ" sz="6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4000"/>
            <a:ext cx="8534400" cy="1143000"/>
          </a:xfrm>
        </p:spPr>
        <p:txBody>
          <a:bodyPr/>
          <a:lstStyle/>
          <a:p>
            <a:pPr fontAlgn="auto">
              <a:spcAft>
                <a:spcPts val="0"/>
              </a:spcAft>
              <a:defRPr/>
            </a:pPr>
            <a:r>
              <a:rPr lang="en-NZ" dirty="0" smtClean="0"/>
              <a:t>The Benefits for host countries</a:t>
            </a:r>
            <a:endParaRPr lang="en-NZ" dirty="0"/>
          </a:p>
        </p:txBody>
      </p:sp>
      <p:sp>
        <p:nvSpPr>
          <p:cNvPr id="41987" name="Content Placeholder 2"/>
          <p:cNvSpPr>
            <a:spLocks noGrp="1"/>
          </p:cNvSpPr>
          <p:nvPr>
            <p:ph idx="1"/>
          </p:nvPr>
        </p:nvSpPr>
        <p:spPr>
          <a:xfrm>
            <a:off x="457200" y="1447800"/>
            <a:ext cx="8229600" cy="4724400"/>
          </a:xfrm>
        </p:spPr>
        <p:txBody>
          <a:bodyPr>
            <a:normAutofit lnSpcReduction="10000"/>
          </a:bodyPr>
          <a:lstStyle/>
          <a:p>
            <a:pPr marL="548640" indent="-411480" fontAlgn="auto">
              <a:spcAft>
                <a:spcPts val="0"/>
              </a:spcAft>
              <a:buClr>
                <a:schemeClr val="tx1">
                  <a:shade val="95000"/>
                </a:schemeClr>
              </a:buClr>
              <a:buFont typeface="Wingdings" pitchFamily="2" charset="2"/>
              <a:buChar char="q"/>
              <a:defRPr/>
            </a:pPr>
            <a:r>
              <a:rPr lang="en-NZ" dirty="0" smtClean="0"/>
              <a:t>Migrants fill labour and skills shortages.</a:t>
            </a:r>
          </a:p>
          <a:p>
            <a:pPr marL="548640" indent="-411480" fontAlgn="auto">
              <a:spcAft>
                <a:spcPts val="0"/>
              </a:spcAft>
              <a:buClr>
                <a:schemeClr val="tx1">
                  <a:shade val="95000"/>
                </a:schemeClr>
              </a:buClr>
              <a:buFont typeface="Wingdings 2"/>
              <a:buChar char=""/>
              <a:defRPr/>
            </a:pPr>
            <a:endParaRPr lang="en-NZ" dirty="0" smtClean="0"/>
          </a:p>
          <a:p>
            <a:pPr marL="548640" indent="-411480" fontAlgn="auto">
              <a:spcAft>
                <a:spcPts val="0"/>
              </a:spcAft>
              <a:buClr>
                <a:schemeClr val="tx1">
                  <a:shade val="95000"/>
                </a:schemeClr>
              </a:buClr>
              <a:buFont typeface="Wingdings" pitchFamily="2" charset="2"/>
              <a:buChar char="q"/>
              <a:defRPr/>
            </a:pPr>
            <a:r>
              <a:rPr lang="en-NZ" dirty="0" smtClean="0"/>
              <a:t>This has historically been the main reason behind planned immigration.</a:t>
            </a:r>
          </a:p>
          <a:p>
            <a:pPr marL="548640" indent="-411480" fontAlgn="auto">
              <a:spcAft>
                <a:spcPts val="0"/>
              </a:spcAft>
              <a:buClr>
                <a:schemeClr val="tx1">
                  <a:shade val="95000"/>
                </a:schemeClr>
              </a:buClr>
              <a:buFont typeface="Wingdings 2"/>
              <a:buChar char=""/>
              <a:defRPr/>
            </a:pPr>
            <a:endParaRPr lang="en-NZ" dirty="0" smtClean="0"/>
          </a:p>
          <a:p>
            <a:pPr marL="548640" indent="-411480" fontAlgn="auto">
              <a:spcAft>
                <a:spcPts val="0"/>
              </a:spcAft>
              <a:buClr>
                <a:schemeClr val="tx1">
                  <a:shade val="95000"/>
                </a:schemeClr>
              </a:buClr>
              <a:buFont typeface="Wingdings" pitchFamily="2" charset="2"/>
              <a:buChar char="q"/>
              <a:defRPr/>
            </a:pPr>
            <a:r>
              <a:rPr lang="en-NZ" dirty="0" smtClean="0"/>
              <a:t>By recruiting and actually documenting migrant workers, countries can actual control immigration.</a:t>
            </a:r>
          </a:p>
          <a:p>
            <a:pPr marL="548640" indent="-411480" fontAlgn="auto">
              <a:spcAft>
                <a:spcPts val="0"/>
              </a:spcAft>
              <a:buClr>
                <a:schemeClr val="tx1">
                  <a:shade val="95000"/>
                </a:schemeClr>
              </a:buClr>
              <a:buFont typeface="Wingdings 2"/>
              <a:buChar char=""/>
              <a:defRPr/>
            </a:pPr>
            <a:endParaRPr lang="en-NZ" dirty="0" smtClean="0"/>
          </a:p>
          <a:p>
            <a:pPr marL="548640" indent="-411480" fontAlgn="auto">
              <a:spcAft>
                <a:spcPts val="0"/>
              </a:spcAft>
              <a:buClr>
                <a:schemeClr val="tx1">
                  <a:shade val="95000"/>
                </a:schemeClr>
              </a:buClr>
              <a:buFont typeface="Wingdings" pitchFamily="2" charset="2"/>
              <a:buChar char="q"/>
              <a:defRPr/>
            </a:pPr>
            <a:r>
              <a:rPr lang="en-NZ" dirty="0" smtClean="0"/>
              <a:t>Easier to prevent illegal immigration.</a:t>
            </a:r>
          </a:p>
          <a:p>
            <a:pPr marL="548640" indent="-411480" fontAlgn="auto">
              <a:spcAft>
                <a:spcPts val="0"/>
              </a:spcAft>
              <a:buClr>
                <a:schemeClr val="tx1">
                  <a:shade val="95000"/>
                </a:schemeClr>
              </a:buClr>
              <a:buFont typeface="Wingdings 2"/>
              <a:buChar char=""/>
              <a:defRPr/>
            </a:pPr>
            <a:endParaRPr lang="en-NZ"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077200" cy="914400"/>
          </a:xfrm>
        </p:spPr>
        <p:txBody>
          <a:bodyPr>
            <a:normAutofit fontScale="90000"/>
          </a:bodyPr>
          <a:lstStyle/>
          <a:p>
            <a:pPr fontAlgn="auto">
              <a:spcAft>
                <a:spcPts val="0"/>
              </a:spcAft>
              <a:defRPr/>
            </a:pPr>
            <a:r>
              <a:rPr lang="en-NZ" dirty="0" smtClean="0"/>
              <a:t>Current trends in immigration.</a:t>
            </a:r>
            <a:endParaRPr lang="en-NZ" dirty="0"/>
          </a:p>
        </p:txBody>
      </p:sp>
      <p:sp>
        <p:nvSpPr>
          <p:cNvPr id="43011" name="Content Placeholder 2"/>
          <p:cNvSpPr>
            <a:spLocks noGrp="1"/>
          </p:cNvSpPr>
          <p:nvPr>
            <p:ph idx="1"/>
          </p:nvPr>
        </p:nvSpPr>
        <p:spPr>
          <a:xfrm>
            <a:off x="457200" y="1066800"/>
            <a:ext cx="8229600" cy="5105400"/>
          </a:xfrm>
        </p:spPr>
        <p:txBody>
          <a:bodyPr>
            <a:normAutofit fontScale="70000" lnSpcReduction="20000"/>
          </a:bodyPr>
          <a:lstStyle/>
          <a:p>
            <a:pPr marL="548640" indent="-411480" fontAlgn="auto">
              <a:spcAft>
                <a:spcPts val="0"/>
              </a:spcAft>
              <a:buClr>
                <a:schemeClr val="tx1"/>
              </a:buClr>
              <a:buFont typeface="Wingdings" pitchFamily="2" charset="2"/>
              <a:buChar char="q"/>
              <a:defRPr/>
            </a:pPr>
            <a:r>
              <a:rPr lang="en-NZ" dirty="0" smtClean="0">
                <a:solidFill>
                  <a:srgbClr val="FFFFFF"/>
                </a:solidFill>
              </a:rPr>
              <a:t>Since the expansion of the European Union in 2005 large numbers migrants have moved from the former Eastern Bloc countries to the more developed countries of the west.</a:t>
            </a:r>
          </a:p>
          <a:p>
            <a:pPr marL="548640" indent="-411480" fontAlgn="auto">
              <a:spcAft>
                <a:spcPts val="0"/>
              </a:spcAft>
              <a:buClr>
                <a:srgbClr val="72A376"/>
              </a:buClr>
              <a:buFont typeface="Wingdings 2"/>
              <a:buChar char=""/>
              <a:defRPr/>
            </a:pPr>
            <a:endParaRPr lang="en-NZ" dirty="0" smtClean="0">
              <a:solidFill>
                <a:srgbClr val="FFFFFF"/>
              </a:solidFill>
            </a:endParaRPr>
          </a:p>
          <a:p>
            <a:pPr marL="548640" indent="-411480" fontAlgn="auto">
              <a:spcAft>
                <a:spcPts val="0"/>
              </a:spcAft>
              <a:buClr>
                <a:schemeClr val="tx1"/>
              </a:buClr>
              <a:buFont typeface="Wingdings" pitchFamily="2" charset="2"/>
              <a:buChar char="q"/>
              <a:defRPr/>
            </a:pPr>
            <a:r>
              <a:rPr lang="en-NZ" dirty="0" smtClean="0">
                <a:solidFill>
                  <a:srgbClr val="FFFFFF"/>
                </a:solidFill>
              </a:rPr>
              <a:t> Interestingly, different groups of immigrants have favoured     different countries.</a:t>
            </a:r>
          </a:p>
          <a:p>
            <a:pPr marL="548640" indent="-411480" fontAlgn="auto">
              <a:spcAft>
                <a:spcPts val="0"/>
              </a:spcAft>
              <a:buClr>
                <a:srgbClr val="72A376"/>
              </a:buClr>
              <a:buFont typeface="Wingdings 2"/>
              <a:buChar char=""/>
              <a:defRPr/>
            </a:pPr>
            <a:endParaRPr lang="en-NZ" dirty="0" smtClean="0">
              <a:solidFill>
                <a:srgbClr val="FFFFFF"/>
              </a:solidFill>
            </a:endParaRPr>
          </a:p>
          <a:p>
            <a:pPr marL="548640" indent="-411480" fontAlgn="auto">
              <a:spcAft>
                <a:spcPts val="0"/>
              </a:spcAft>
              <a:buClr>
                <a:schemeClr val="tx1"/>
              </a:buClr>
              <a:buFont typeface="Wingdings" pitchFamily="2" charset="2"/>
              <a:buChar char="q"/>
              <a:defRPr/>
            </a:pPr>
            <a:r>
              <a:rPr lang="en-NZ" dirty="0" smtClean="0">
                <a:solidFill>
                  <a:srgbClr val="FFFFFF"/>
                </a:solidFill>
              </a:rPr>
              <a:t> While large numbers of Poles have moved to The UK, Ireland and The Netherlands, Romanians have favoured Spain and Italy.</a:t>
            </a:r>
          </a:p>
          <a:p>
            <a:pPr marL="548640" indent="-411480" fontAlgn="auto">
              <a:spcAft>
                <a:spcPts val="0"/>
              </a:spcAft>
              <a:buClr>
                <a:srgbClr val="72A376"/>
              </a:buClr>
              <a:buFont typeface="Wingdings 2"/>
              <a:buChar char=""/>
              <a:defRPr/>
            </a:pPr>
            <a:endParaRPr lang="en-NZ" dirty="0" smtClean="0">
              <a:solidFill>
                <a:srgbClr val="FFFFFF"/>
              </a:solidFill>
            </a:endParaRPr>
          </a:p>
          <a:p>
            <a:pPr marL="548640" indent="-411480" fontAlgn="auto">
              <a:spcAft>
                <a:spcPts val="0"/>
              </a:spcAft>
              <a:buClr>
                <a:schemeClr val="tx1"/>
              </a:buClr>
              <a:buFont typeface="Wingdings" pitchFamily="2" charset="2"/>
              <a:buChar char="q"/>
              <a:defRPr/>
            </a:pPr>
            <a:r>
              <a:rPr lang="en-NZ" dirty="0" smtClean="0">
                <a:solidFill>
                  <a:srgbClr val="FFFFFF"/>
                </a:solidFill>
              </a:rPr>
              <a:t> A totally different trend in migration has been the increased flow of North Europeans moving south to countries such as Spain.</a:t>
            </a:r>
          </a:p>
          <a:p>
            <a:pPr marL="548640" indent="-411480" fontAlgn="auto">
              <a:spcAft>
                <a:spcPts val="0"/>
              </a:spcAft>
              <a:buClr>
                <a:srgbClr val="72A376"/>
              </a:buClr>
              <a:buFont typeface="Wingdings 2"/>
              <a:buChar char=""/>
              <a:defRPr/>
            </a:pPr>
            <a:endParaRPr lang="en-NZ" dirty="0" smtClean="0">
              <a:solidFill>
                <a:srgbClr val="FFFFFF"/>
              </a:solidFill>
            </a:endParaRPr>
          </a:p>
          <a:p>
            <a:pPr marL="548640" indent="-411480" fontAlgn="auto">
              <a:spcAft>
                <a:spcPts val="0"/>
              </a:spcAft>
              <a:buClr>
                <a:schemeClr val="tx1"/>
              </a:buClr>
              <a:buFont typeface="Wingdings" pitchFamily="2" charset="2"/>
              <a:buChar char="q"/>
              <a:defRPr/>
            </a:pPr>
            <a:r>
              <a:rPr lang="en-NZ" dirty="0" smtClean="0">
                <a:solidFill>
                  <a:srgbClr val="FFFFFF"/>
                </a:solidFill>
              </a:rPr>
              <a:t>The Financial Times quoted that Spain ‘has now become the number one destination for Brits and other North Europeans choosing to live abroad’. An estimated 1 million Brits are now living and working in Spain.</a:t>
            </a:r>
          </a:p>
          <a:p>
            <a:pPr marL="548640" indent="-411480" fontAlgn="auto">
              <a:spcAft>
                <a:spcPts val="0"/>
              </a:spcAft>
              <a:buClr>
                <a:schemeClr val="tx1">
                  <a:shade val="95000"/>
                </a:schemeClr>
              </a:buClr>
              <a:buFont typeface="Wingdings 2"/>
              <a:buChar char=""/>
              <a:defRPr/>
            </a:pPr>
            <a:endParaRPr lang="en-NZ"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NZ" sz="3600" dirty="0" smtClean="0"/>
              <a:t>EU Enlargement and labour (The UK)</a:t>
            </a:r>
            <a:endParaRPr lang="en-NZ" sz="3600" dirty="0"/>
          </a:p>
        </p:txBody>
      </p:sp>
      <p:sp>
        <p:nvSpPr>
          <p:cNvPr id="61442" name="Content Placeholder 2"/>
          <p:cNvSpPr>
            <a:spLocks noGrp="1"/>
          </p:cNvSpPr>
          <p:nvPr>
            <p:ph idx="1"/>
          </p:nvPr>
        </p:nvSpPr>
        <p:spPr/>
        <p:txBody>
          <a:bodyPr/>
          <a:lstStyle/>
          <a:p>
            <a:pPr>
              <a:lnSpc>
                <a:spcPct val="90000"/>
              </a:lnSpc>
              <a:buFont typeface="Wingdings" pitchFamily="2" charset="2"/>
              <a:buChar char="q"/>
            </a:pPr>
            <a:r>
              <a:rPr lang="en-GB" smtClean="0">
                <a:latin typeface="Times New Roman" pitchFamily="18" charset="0"/>
              </a:rPr>
              <a:t>UK decided to allow migrant workers access because:</a:t>
            </a:r>
          </a:p>
          <a:p>
            <a:pPr lvl="1">
              <a:lnSpc>
                <a:spcPct val="90000"/>
              </a:lnSpc>
            </a:pPr>
            <a:r>
              <a:rPr lang="en-GB" smtClean="0">
                <a:latin typeface="Times New Roman" pitchFamily="18" charset="0"/>
              </a:rPr>
              <a:t>unemployment is low at the moment;</a:t>
            </a:r>
          </a:p>
          <a:p>
            <a:pPr lvl="1">
              <a:lnSpc>
                <a:spcPct val="90000"/>
              </a:lnSpc>
            </a:pPr>
            <a:r>
              <a:rPr lang="en-GB" smtClean="0">
                <a:latin typeface="Times New Roman" pitchFamily="18" charset="0"/>
              </a:rPr>
              <a:t>there are skills shortages that accession nationals can fill;</a:t>
            </a:r>
          </a:p>
          <a:p>
            <a:pPr lvl="1">
              <a:lnSpc>
                <a:spcPct val="90000"/>
              </a:lnSpc>
            </a:pPr>
            <a:r>
              <a:rPr lang="en-GB" smtClean="0">
                <a:latin typeface="Times New Roman" pitchFamily="18" charset="0"/>
              </a:rPr>
              <a:t>more legal flows will reduce demand for illegal workers; </a:t>
            </a:r>
          </a:p>
          <a:p>
            <a:pPr lvl="1">
              <a:lnSpc>
                <a:spcPct val="90000"/>
              </a:lnSpc>
            </a:pPr>
            <a:r>
              <a:rPr lang="en-GB" smtClean="0">
                <a:latin typeface="Times New Roman" pitchFamily="18" charset="0"/>
              </a:rPr>
              <a:t>the UK stands to gain an early starter advantage.</a:t>
            </a:r>
          </a:p>
          <a:p>
            <a:pPr lvl="1">
              <a:lnSpc>
                <a:spcPct val="90000"/>
              </a:lnSpc>
              <a:buFontTx/>
              <a:buNone/>
            </a:pPr>
            <a:r>
              <a:rPr lang="en-GB" smtClean="0">
                <a:latin typeface="Times New Roman" pitchFamily="18" charset="0"/>
              </a:rPr>
              <a:t>      </a:t>
            </a:r>
            <a:r>
              <a:rPr lang="en-GB" sz="1200" smtClean="0">
                <a:latin typeface="Times New Roman" pitchFamily="18" charset="0"/>
              </a:rPr>
              <a:t>(Source 1PPR – The institute for Public Policy Research).</a:t>
            </a:r>
          </a:p>
          <a:p>
            <a:endParaRPr lang="en-NZ"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6781800" cy="1143000"/>
          </a:xfrm>
        </p:spPr>
        <p:txBody>
          <a:bodyPr/>
          <a:lstStyle/>
          <a:p>
            <a:pPr fontAlgn="auto">
              <a:spcAft>
                <a:spcPts val="0"/>
              </a:spcAft>
              <a:defRPr/>
            </a:pPr>
            <a:r>
              <a:rPr lang="en-NZ" dirty="0" smtClean="0"/>
              <a:t>Figures from The UK</a:t>
            </a:r>
            <a:endParaRPr lang="en-NZ" dirty="0"/>
          </a:p>
        </p:txBody>
      </p:sp>
      <p:sp>
        <p:nvSpPr>
          <p:cNvPr id="62466" name="Content Placeholder 2"/>
          <p:cNvSpPr>
            <a:spLocks noGrp="1"/>
          </p:cNvSpPr>
          <p:nvPr>
            <p:ph idx="1"/>
          </p:nvPr>
        </p:nvSpPr>
        <p:spPr>
          <a:xfrm>
            <a:off x="457200" y="1295400"/>
            <a:ext cx="8229600" cy="4876800"/>
          </a:xfrm>
        </p:spPr>
        <p:txBody>
          <a:bodyPr/>
          <a:lstStyle/>
          <a:p>
            <a:pPr>
              <a:buFont typeface="Wingdings" pitchFamily="2" charset="2"/>
              <a:buChar char="q"/>
            </a:pPr>
            <a:r>
              <a:rPr lang="en-US" b="1" smtClean="0"/>
              <a:t>Population:</a:t>
            </a:r>
            <a:r>
              <a:rPr lang="en-US" smtClean="0"/>
              <a:t> Net immigration has added 1.5 million people to the population of the UK over the last 10 years. Two-thirds of them have come from the continents of Asia and Africa. In 2006 the total UK population was 60.6m. </a:t>
            </a:r>
          </a:p>
          <a:p>
            <a:pPr>
              <a:buFont typeface="Wingdings" pitchFamily="2" charset="2"/>
              <a:buChar char="q"/>
            </a:pPr>
            <a:r>
              <a:rPr lang="en-US" b="1" smtClean="0"/>
              <a:t>Figures:</a:t>
            </a:r>
            <a:r>
              <a:rPr lang="en-US" smtClean="0"/>
              <a:t> People born overseas account for about 10% of the population. This is up from just more than 6% in 1981 and just over 8% in 2001. </a:t>
            </a:r>
          </a:p>
          <a:p>
            <a:r>
              <a:rPr lang="en-US" sz="1500" smtClean="0"/>
              <a:t>(Figures:UK census 2006, retrieved from The Guardian 02/04/09)</a:t>
            </a:r>
          </a:p>
          <a:p>
            <a:endParaRPr lang="en-NZ"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NZ" sz="5400" dirty="0" smtClean="0"/>
              <a:t>New Zealand</a:t>
            </a:r>
            <a:endParaRPr lang="en-NZ" sz="5400" dirty="0"/>
          </a:p>
        </p:txBody>
      </p:sp>
      <p:sp>
        <p:nvSpPr>
          <p:cNvPr id="3" name="Content Placeholder 2"/>
          <p:cNvSpPr>
            <a:spLocks noGrp="1"/>
          </p:cNvSpPr>
          <p:nvPr>
            <p:ph idx="1"/>
          </p:nvPr>
        </p:nvSpPr>
        <p:spPr/>
        <p:txBody>
          <a:bodyPr>
            <a:normAutofit fontScale="92500" lnSpcReduction="20000"/>
          </a:bodyPr>
          <a:lstStyle/>
          <a:p>
            <a:pPr marL="548640" indent="-411480" fontAlgn="auto">
              <a:spcBef>
                <a:spcPts val="0"/>
              </a:spcBef>
              <a:spcAft>
                <a:spcPts val="0"/>
              </a:spcAft>
              <a:buClr>
                <a:schemeClr val="tx1">
                  <a:shade val="95000"/>
                </a:schemeClr>
              </a:buClr>
              <a:buFont typeface="Wingdings" pitchFamily="2" charset="2"/>
              <a:buChar char="q"/>
              <a:defRPr/>
            </a:pPr>
            <a:r>
              <a:rPr lang="en-US" dirty="0" smtClean="0"/>
              <a:t>New Zealand’s own immigration policy took a turn with the passing of a new Immigration Act in 1987. This was to end the preference for migrants from Britain and Europe based on their race, and instead classify migrants on their skills, education and potential to contribute to New Zealand economy and society.</a:t>
            </a:r>
          </a:p>
          <a:p>
            <a:pPr marL="548640" indent="-411480" fontAlgn="auto">
              <a:spcBef>
                <a:spcPts val="0"/>
              </a:spcBef>
              <a:spcAft>
                <a:spcPts val="0"/>
              </a:spcAft>
              <a:buClr>
                <a:schemeClr val="tx1">
                  <a:shade val="95000"/>
                </a:schemeClr>
              </a:buClr>
              <a:buFont typeface="Wingdings" pitchFamily="2" charset="2"/>
              <a:buChar char="q"/>
              <a:defRPr/>
            </a:pPr>
            <a:r>
              <a:rPr lang="en-US" dirty="0" smtClean="0"/>
              <a:t>The introduction of the points-based system came under the National government in the early 1990’s.</a:t>
            </a:r>
          </a:p>
          <a:p>
            <a:pPr marL="548640" indent="-411480" fontAlgn="auto">
              <a:spcBef>
                <a:spcPts val="0"/>
              </a:spcBef>
              <a:spcAft>
                <a:spcPts val="0"/>
              </a:spcAft>
              <a:buClr>
                <a:schemeClr val="tx1">
                  <a:shade val="95000"/>
                </a:schemeClr>
              </a:buClr>
              <a:buFont typeface="Wingdings" pitchFamily="2" charset="2"/>
              <a:buChar char="q"/>
              <a:defRPr/>
            </a:pPr>
            <a:r>
              <a:rPr lang="en-US" dirty="0" smtClean="0"/>
              <a:t>This system is very similar to Canada’s, and came into effect in 1991. Effectively the qualities that are sought in the migrants are ranked using a points scale. </a:t>
            </a:r>
            <a:endParaRPr lang="en-NZ" dirty="0" smtClean="0"/>
          </a:p>
          <a:p>
            <a:pPr marL="548640" indent="-411480" fontAlgn="auto">
              <a:spcAft>
                <a:spcPts val="0"/>
              </a:spcAft>
              <a:buClr>
                <a:schemeClr val="tx1">
                  <a:shade val="95000"/>
                </a:schemeClr>
              </a:buClr>
              <a:buFont typeface="Wingdings 2"/>
              <a:buChar char=""/>
              <a:defRPr/>
            </a:pPr>
            <a:endParaRPr lang="en-N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ontent Placeholder 2"/>
          <p:cNvSpPr>
            <a:spLocks noGrp="1"/>
          </p:cNvSpPr>
          <p:nvPr>
            <p:ph idx="1"/>
          </p:nvPr>
        </p:nvSpPr>
        <p:spPr>
          <a:xfrm>
            <a:off x="-152400" y="1600200"/>
            <a:ext cx="8839200" cy="4953000"/>
          </a:xfrm>
        </p:spPr>
        <p:txBody>
          <a:bodyPr/>
          <a:lstStyle/>
          <a:p>
            <a:endParaRPr lang="en-US" smtClean="0"/>
          </a:p>
          <a:p>
            <a:r>
              <a:rPr lang="en-US" sz="1600" smtClean="0">
                <a:solidFill>
                  <a:schemeClr val="tx2"/>
                </a:solidFill>
              </a:rPr>
              <a:t>No data</a:t>
            </a:r>
          </a:p>
          <a:p>
            <a:r>
              <a:rPr lang="en-US" sz="1600" b="1" smtClean="0">
                <a:solidFill>
                  <a:srgbClr val="0D1F53"/>
                </a:solidFill>
              </a:rPr>
              <a:t>more than 50%</a:t>
            </a:r>
            <a:endParaRPr lang="en-US" sz="1600" smtClean="0">
              <a:solidFill>
                <a:srgbClr val="0D1F53"/>
              </a:solidFill>
            </a:endParaRPr>
          </a:p>
          <a:p>
            <a:r>
              <a:rPr lang="en-US" sz="1600" b="1" smtClean="0">
                <a:solidFill>
                  <a:srgbClr val="171BD1"/>
                </a:solidFill>
              </a:rPr>
              <a:t>20% to 50%</a:t>
            </a:r>
            <a:endParaRPr lang="en-US" sz="1600" smtClean="0">
              <a:solidFill>
                <a:srgbClr val="171BD1"/>
              </a:solidFill>
            </a:endParaRPr>
          </a:p>
          <a:p>
            <a:r>
              <a:rPr lang="en-US" sz="1600" b="1" smtClean="0">
                <a:solidFill>
                  <a:srgbClr val="0070C0"/>
                </a:solidFill>
              </a:rPr>
              <a:t>10% to 20%</a:t>
            </a:r>
            <a:endParaRPr lang="en-US" sz="1600" smtClean="0">
              <a:solidFill>
                <a:srgbClr val="0070C0"/>
              </a:solidFill>
            </a:endParaRPr>
          </a:p>
          <a:p>
            <a:r>
              <a:rPr lang="en-US" sz="1600" b="1" smtClean="0">
                <a:solidFill>
                  <a:srgbClr val="33CCFF"/>
                </a:solidFill>
              </a:rPr>
              <a:t>4% to 10%</a:t>
            </a:r>
            <a:endParaRPr lang="en-US" sz="1600" smtClean="0">
              <a:solidFill>
                <a:srgbClr val="33CCFF"/>
              </a:solidFill>
            </a:endParaRPr>
          </a:p>
          <a:p>
            <a:r>
              <a:rPr lang="en-US" sz="1600" b="1" smtClean="0">
                <a:solidFill>
                  <a:srgbClr val="76F2EF"/>
                </a:solidFill>
              </a:rPr>
              <a:t>1% to 4%</a:t>
            </a:r>
            <a:endParaRPr lang="en-US" sz="1600" smtClean="0">
              <a:solidFill>
                <a:srgbClr val="76F2EF"/>
              </a:solidFill>
            </a:endParaRPr>
          </a:p>
          <a:p>
            <a:r>
              <a:rPr lang="en-US" sz="1600" b="1" smtClean="0">
                <a:solidFill>
                  <a:srgbClr val="99CCFF"/>
                </a:solidFill>
              </a:rPr>
              <a:t>less than 1%</a:t>
            </a:r>
            <a:endParaRPr lang="en-US" sz="1600" smtClean="0">
              <a:solidFill>
                <a:srgbClr val="99CCFF"/>
              </a:solidFill>
            </a:endParaRPr>
          </a:p>
          <a:p>
            <a:pPr lvl="3"/>
            <a:endParaRPr lang="en-US" sz="1600" smtClean="0"/>
          </a:p>
          <a:p>
            <a:pPr lvl="3"/>
            <a:endParaRPr lang="en-US" smtClean="0"/>
          </a:p>
          <a:p>
            <a:pPr lvl="3"/>
            <a:endParaRPr lang="en-US" smtClean="0"/>
          </a:p>
          <a:p>
            <a:pPr lvl="3"/>
            <a:r>
              <a:rPr lang="en-US" smtClean="0"/>
              <a:t>Map of the world with countries coloured according to their immigrant population as a percentage of total population</a:t>
            </a:r>
          </a:p>
          <a:p>
            <a:endParaRPr lang="en-NZ" smtClean="0"/>
          </a:p>
        </p:txBody>
      </p:sp>
      <p:pic>
        <p:nvPicPr>
          <p:cNvPr id="64514" name="Content Placeholder 3" descr="500px-Countries_by_immigrant_population_svg.png"/>
          <p:cNvPicPr>
            <a:picLocks noChangeAspect="1"/>
          </p:cNvPicPr>
          <p:nvPr/>
        </p:nvPicPr>
        <p:blipFill>
          <a:blip r:embed="rId2"/>
          <a:srcRect/>
          <a:stretch>
            <a:fillRect/>
          </a:stretch>
        </p:blipFill>
        <p:spPr bwMode="auto">
          <a:xfrm>
            <a:off x="1676400" y="457200"/>
            <a:ext cx="79248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lstStyle/>
          <a:p>
            <a:pPr fontAlgn="auto">
              <a:spcAft>
                <a:spcPts val="0"/>
              </a:spcAft>
              <a:defRPr/>
            </a:pPr>
            <a:r>
              <a:rPr lang="en-NZ" sz="6000" dirty="0" smtClean="0"/>
              <a:t>Conclusion</a:t>
            </a:r>
            <a:endParaRPr lang="en-NZ" sz="6000" dirty="0"/>
          </a:p>
        </p:txBody>
      </p:sp>
      <p:sp>
        <p:nvSpPr>
          <p:cNvPr id="65538" name="Content Placeholder 2"/>
          <p:cNvSpPr>
            <a:spLocks noGrp="1"/>
          </p:cNvSpPr>
          <p:nvPr>
            <p:ph idx="1"/>
          </p:nvPr>
        </p:nvSpPr>
        <p:spPr/>
        <p:txBody>
          <a:bodyPr/>
          <a:lstStyle/>
          <a:p>
            <a:pPr>
              <a:buFont typeface="Wingdings" pitchFamily="2" charset="2"/>
              <a:buChar char="q"/>
            </a:pPr>
            <a:r>
              <a:rPr lang="en-US" smtClean="0"/>
              <a:t>The United Nations International Convention on The Rights of Migrants and Their Families has so far not been able to demonstrate any real positive results, due to the reluctance of most countries to ratify it.</a:t>
            </a:r>
          </a:p>
          <a:p>
            <a:endParaRPr lang="en-US" smtClean="0"/>
          </a:p>
          <a:p>
            <a:pPr>
              <a:buFont typeface="Wingdings" pitchFamily="2" charset="2"/>
              <a:buChar char="q"/>
            </a:pPr>
            <a:r>
              <a:rPr lang="en-US" smtClean="0"/>
              <a:t>In overall conclusion it can be said that illegal immigrants and undocumented migrant workers in most parts of the world will continually be denied their basic rights.</a:t>
            </a:r>
          </a:p>
          <a:p>
            <a:endParaRPr lang="en-NZ"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4000"/>
            <a:ext cx="8077200" cy="1143000"/>
          </a:xfrm>
        </p:spPr>
        <p:txBody>
          <a:bodyPr/>
          <a:lstStyle/>
          <a:p>
            <a:pPr fontAlgn="auto">
              <a:spcAft>
                <a:spcPts val="0"/>
              </a:spcAft>
              <a:defRPr/>
            </a:pPr>
            <a:r>
              <a:rPr lang="en-NZ" dirty="0" smtClean="0"/>
              <a:t>What is an immigrant ?.</a:t>
            </a:r>
            <a:endParaRPr lang="en-NZ" dirty="0"/>
          </a:p>
        </p:txBody>
      </p:sp>
      <p:sp>
        <p:nvSpPr>
          <p:cNvPr id="3" name="Content Placeholder 2"/>
          <p:cNvSpPr>
            <a:spLocks noGrp="1"/>
          </p:cNvSpPr>
          <p:nvPr>
            <p:ph idx="1"/>
          </p:nvPr>
        </p:nvSpPr>
        <p:spPr>
          <a:xfrm>
            <a:off x="457200" y="1295400"/>
            <a:ext cx="8229600" cy="4876800"/>
          </a:xfrm>
        </p:spPr>
        <p:txBody>
          <a:bodyPr>
            <a:normAutofit fontScale="25000" lnSpcReduction="20000"/>
          </a:bodyPr>
          <a:lstStyle/>
          <a:p>
            <a:pPr marL="274320" indent="-274320" fontAlgn="auto">
              <a:spcAft>
                <a:spcPts val="0"/>
              </a:spcAft>
              <a:buClr>
                <a:schemeClr val="accent3"/>
              </a:buClr>
              <a:buFont typeface="Wingdings 2"/>
              <a:buNone/>
              <a:defRPr/>
            </a:pPr>
            <a:r>
              <a:rPr lang="en-NZ" sz="6400" b="1" dirty="0" smtClean="0"/>
              <a:t>(United Nations own definitions)</a:t>
            </a:r>
          </a:p>
          <a:p>
            <a:pPr marL="274320" indent="-274320" fontAlgn="auto">
              <a:spcAft>
                <a:spcPts val="0"/>
              </a:spcAft>
              <a:buClr>
                <a:schemeClr val="tx1"/>
              </a:buClr>
              <a:buFont typeface="Wingdings" pitchFamily="2" charset="2"/>
              <a:buChar char="q"/>
              <a:defRPr/>
            </a:pPr>
            <a:r>
              <a:rPr lang="en-NZ" sz="9600" b="1" dirty="0" smtClean="0"/>
              <a:t>An immigrant is someone who has left his/her country of nationality with the intention of residing in another.</a:t>
            </a:r>
          </a:p>
          <a:p>
            <a:pPr marL="274320" indent="-274320" fontAlgn="auto">
              <a:spcAft>
                <a:spcPts val="0"/>
              </a:spcAft>
              <a:buClr>
                <a:schemeClr val="accent3"/>
              </a:buClr>
              <a:buFont typeface="Wingdings 2" pitchFamily="18" charset="2"/>
              <a:buNone/>
              <a:defRPr/>
            </a:pPr>
            <a:r>
              <a:rPr lang="en-NZ" sz="9600" dirty="0" smtClean="0"/>
              <a:t>   </a:t>
            </a:r>
          </a:p>
          <a:p>
            <a:pPr marL="274320" indent="-274320" fontAlgn="auto">
              <a:spcAft>
                <a:spcPts val="0"/>
              </a:spcAft>
              <a:buClr>
                <a:schemeClr val="tx1"/>
              </a:buClr>
              <a:buFont typeface="Wingdings" pitchFamily="2" charset="2"/>
              <a:buChar char="q"/>
              <a:defRPr/>
            </a:pPr>
            <a:r>
              <a:rPr lang="en-NZ" sz="9600" b="1" dirty="0" smtClean="0"/>
              <a:t> A key context in this, is that the movement is voluntary and that the person will receive protection of his / her government upon return.</a:t>
            </a:r>
          </a:p>
          <a:p>
            <a:pPr marL="274320" indent="-274320" fontAlgn="auto">
              <a:spcAft>
                <a:spcPts val="0"/>
              </a:spcAft>
              <a:buClr>
                <a:schemeClr val="accent3"/>
              </a:buClr>
              <a:buFont typeface="Wingdings 2"/>
              <a:buChar char=""/>
              <a:defRPr/>
            </a:pPr>
            <a:endParaRPr lang="en-US" sz="9600" dirty="0" smtClean="0"/>
          </a:p>
          <a:p>
            <a:pPr marL="274320" indent="-274320" fontAlgn="auto">
              <a:spcAft>
                <a:spcPts val="0"/>
              </a:spcAft>
              <a:buClr>
                <a:schemeClr val="tx1"/>
              </a:buClr>
              <a:buFont typeface="Wingdings" pitchFamily="2" charset="2"/>
              <a:buChar char="q"/>
              <a:defRPr/>
            </a:pPr>
            <a:r>
              <a:rPr lang="en-US" sz="9600" b="1" dirty="0" smtClean="0"/>
              <a:t>The term "migrant worker" refers to a person who is engaged or has been engaged in a remunerated activity in a State of which he or she is not a national.</a:t>
            </a:r>
          </a:p>
          <a:p>
            <a:pPr marL="274320" indent="-274320" fontAlgn="auto">
              <a:spcAft>
                <a:spcPts val="0"/>
              </a:spcAft>
              <a:buClr>
                <a:schemeClr val="accent3"/>
              </a:buClr>
              <a:buFont typeface="Wingdings 2"/>
              <a:buChar char=""/>
              <a:defRPr/>
            </a:pPr>
            <a:endParaRPr lang="en-US" sz="9600" dirty="0" smtClean="0"/>
          </a:p>
          <a:p>
            <a:pPr marL="274320" indent="-274320" fontAlgn="auto">
              <a:spcAft>
                <a:spcPts val="0"/>
              </a:spcAft>
              <a:buClr>
                <a:schemeClr val="tx1"/>
              </a:buClr>
              <a:buFont typeface="Wingdings" pitchFamily="2" charset="2"/>
              <a:buChar char="q"/>
              <a:defRPr/>
            </a:pPr>
            <a:r>
              <a:rPr lang="en-US" sz="9600" b="1" dirty="0" smtClean="0"/>
              <a:t>The term is also used in other contexts. In China ‘migrant worker’ is the term applied to the millions of people who move from rural areas to cities in search of work.</a:t>
            </a:r>
          </a:p>
          <a:p>
            <a:pPr marL="274320" indent="-274320" fontAlgn="auto">
              <a:spcAft>
                <a:spcPts val="0"/>
              </a:spcAft>
              <a:buClr>
                <a:schemeClr val="accent3"/>
              </a:buClr>
              <a:buFont typeface="Wingdings 2" pitchFamily="18" charset="2"/>
              <a:buNone/>
              <a:defRPr/>
            </a:pPr>
            <a:r>
              <a:rPr lang="en-US" sz="9600" dirty="0" smtClean="0"/>
              <a:t>     </a:t>
            </a:r>
          </a:p>
          <a:p>
            <a:pPr marL="274320" indent="-274320" fontAlgn="auto">
              <a:spcAft>
                <a:spcPts val="0"/>
              </a:spcAft>
              <a:buClr>
                <a:schemeClr val="accent3"/>
              </a:buClr>
              <a:buFont typeface="Wingdings 2" pitchFamily="18" charset="2"/>
              <a:buNone/>
              <a:defRPr/>
            </a:pPr>
            <a:r>
              <a:rPr lang="en-US" sz="9600" dirty="0" smtClean="0"/>
              <a:t>    </a:t>
            </a:r>
          </a:p>
          <a:p>
            <a:pPr marL="548640" indent="-411480" fontAlgn="auto">
              <a:spcAft>
                <a:spcPts val="0"/>
              </a:spcAft>
              <a:buClr>
                <a:schemeClr val="tx1">
                  <a:shade val="95000"/>
                </a:schemeClr>
              </a:buClr>
              <a:buFont typeface="Wingdings 2"/>
              <a:buChar char=""/>
              <a:defRPr/>
            </a:pPr>
            <a:endParaRPr lang="en-NZ"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57200" y="457200"/>
            <a:ext cx="8229600" cy="5851525"/>
          </a:xfrm>
        </p:spPr>
        <p:txBody>
          <a:bodyPr>
            <a:normAutofit lnSpcReduction="10000"/>
          </a:bodyPr>
          <a:lstStyle/>
          <a:p>
            <a:pPr marL="548640" indent="-411480" fontAlgn="auto">
              <a:lnSpc>
                <a:spcPct val="90000"/>
              </a:lnSpc>
              <a:spcAft>
                <a:spcPts val="0"/>
              </a:spcAft>
              <a:buClr>
                <a:schemeClr val="tx1">
                  <a:shade val="95000"/>
                </a:schemeClr>
              </a:buClr>
              <a:buFont typeface="Wingdings" pitchFamily="2" charset="2"/>
              <a:buChar char="q"/>
              <a:defRPr/>
            </a:pPr>
            <a:r>
              <a:rPr lang="en-NZ" sz="3000" dirty="0" smtClean="0"/>
              <a:t>An illegal immigrant (in some cases referred to as an illegal alien) this term is still used in many parts of the world, although is increasingly seen as politically incorrect.</a:t>
            </a:r>
          </a:p>
          <a:p>
            <a:pPr marL="548640" indent="-411480" fontAlgn="auto">
              <a:lnSpc>
                <a:spcPct val="90000"/>
              </a:lnSpc>
              <a:spcAft>
                <a:spcPts val="0"/>
              </a:spcAft>
              <a:buClr>
                <a:schemeClr val="tx1">
                  <a:shade val="95000"/>
                </a:schemeClr>
              </a:buClr>
              <a:buFont typeface="Wingdings" pitchFamily="2" charset="2"/>
              <a:buChar char="q"/>
              <a:defRPr/>
            </a:pPr>
            <a:r>
              <a:rPr lang="en-US" sz="3000" b="1" dirty="0" smtClean="0"/>
              <a:t>In The United States – Illegal Immigration</a:t>
            </a:r>
            <a:r>
              <a:rPr lang="en-US" sz="3000" dirty="0" smtClean="0"/>
              <a:t> refers to the act of foreign nationals voluntarily staying or resettling in the United States  in violation of U.S. immigration and nationality law. Those who have entered the United States in violation of the Immigration and Nationality Act are subject to deportation, often after a civil removal proceeding before an Immigration Judge.</a:t>
            </a:r>
          </a:p>
          <a:p>
            <a:pPr marL="548640" indent="-411480" fontAlgn="auto">
              <a:lnSpc>
                <a:spcPct val="90000"/>
              </a:lnSpc>
              <a:spcAft>
                <a:spcPts val="0"/>
              </a:spcAft>
              <a:buClr>
                <a:schemeClr val="tx1">
                  <a:shade val="95000"/>
                </a:schemeClr>
              </a:buClr>
              <a:buFont typeface="Wingdings 2"/>
              <a:buChar char=""/>
              <a:defRPr/>
            </a:pPr>
            <a:endParaRPr lang="en-NZ" sz="3000" dirty="0" smtClean="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943600"/>
          </a:xfrm>
        </p:spPr>
        <p:txBody>
          <a:bodyPr>
            <a:normAutofit/>
          </a:bodyPr>
          <a:lstStyle/>
          <a:p>
            <a:pPr fontAlgn="auto">
              <a:spcAft>
                <a:spcPts val="0"/>
              </a:spcAft>
              <a:buFont typeface="Wingdings 2" pitchFamily="18" charset="2"/>
              <a:buNone/>
              <a:defRPr/>
            </a:pPr>
            <a:r>
              <a:rPr lang="en-US" sz="2400" dirty="0" smtClean="0">
                <a:solidFill>
                  <a:prstClr val="white"/>
                </a:solidFill>
              </a:rPr>
              <a:t>     Paragraph (a), Title 8, Section 1325 of the U.S. Code</a:t>
            </a:r>
            <a:r>
              <a:rPr lang="en-US" sz="2400" baseline="30000" dirty="0" smtClean="0">
                <a:solidFill>
                  <a:prstClr val="white"/>
                </a:solidFill>
              </a:rPr>
              <a:t>   </a:t>
            </a:r>
            <a:r>
              <a:rPr lang="en-US" sz="2400" dirty="0" smtClean="0">
                <a:solidFill>
                  <a:prstClr val="white"/>
                </a:solidFill>
              </a:rPr>
              <a:t> refers to "Improper Entry By Alien", any citizen of any country other than the United States who-</a:t>
            </a:r>
          </a:p>
          <a:p>
            <a:pPr fontAlgn="auto">
              <a:spcAft>
                <a:spcPts val="0"/>
              </a:spcAft>
              <a:buFont typeface="Wingdings 2" pitchFamily="18" charset="2"/>
              <a:buNone/>
              <a:defRPr/>
            </a:pPr>
            <a:r>
              <a:rPr lang="en-US" sz="2400" dirty="0" smtClean="0">
                <a:solidFill>
                  <a:prstClr val="white"/>
                </a:solidFill>
              </a:rPr>
              <a:t>     Enters or attempts to enter the</a:t>
            </a:r>
          </a:p>
          <a:p>
            <a:pPr fontAlgn="auto">
              <a:spcAft>
                <a:spcPts val="0"/>
              </a:spcAft>
              <a:buFont typeface="Wingdings 2" pitchFamily="18" charset="2"/>
              <a:buNone/>
              <a:defRPr/>
            </a:pPr>
            <a:r>
              <a:rPr lang="en-US" sz="2400" dirty="0" smtClean="0">
                <a:solidFill>
                  <a:prstClr val="white"/>
                </a:solidFill>
              </a:rPr>
              <a:t>     United States at any time or </a:t>
            </a:r>
          </a:p>
          <a:p>
            <a:pPr fontAlgn="auto">
              <a:spcAft>
                <a:spcPts val="0"/>
              </a:spcAft>
              <a:buFont typeface="Wingdings 2" pitchFamily="18" charset="2"/>
              <a:buNone/>
              <a:defRPr/>
            </a:pPr>
            <a:r>
              <a:rPr lang="en-US" sz="2400" dirty="0" smtClean="0">
                <a:solidFill>
                  <a:prstClr val="white"/>
                </a:solidFill>
              </a:rPr>
              <a:t>     place other  than as</a:t>
            </a:r>
          </a:p>
          <a:p>
            <a:pPr fontAlgn="auto">
              <a:spcAft>
                <a:spcPts val="0"/>
              </a:spcAft>
              <a:buFont typeface="Wingdings 2" pitchFamily="18" charset="2"/>
              <a:buNone/>
              <a:defRPr/>
            </a:pPr>
            <a:r>
              <a:rPr lang="en-US" sz="2400" dirty="0" smtClean="0">
                <a:solidFill>
                  <a:prstClr val="white"/>
                </a:solidFill>
              </a:rPr>
              <a:t>     designated by immigration</a:t>
            </a:r>
          </a:p>
          <a:p>
            <a:pPr fontAlgn="auto">
              <a:spcAft>
                <a:spcPts val="0"/>
              </a:spcAft>
              <a:buFont typeface="Wingdings 2" pitchFamily="18" charset="2"/>
              <a:buNone/>
              <a:defRPr/>
            </a:pPr>
            <a:r>
              <a:rPr lang="en-US" sz="2400" dirty="0" smtClean="0">
                <a:solidFill>
                  <a:prstClr val="white"/>
                </a:solidFill>
              </a:rPr>
              <a:t>     officers. – or Eludes </a:t>
            </a:r>
          </a:p>
          <a:p>
            <a:pPr fontAlgn="auto">
              <a:spcAft>
                <a:spcPts val="0"/>
              </a:spcAft>
              <a:buFont typeface="Wingdings 2" pitchFamily="18" charset="2"/>
              <a:buNone/>
              <a:defRPr/>
            </a:pPr>
            <a:r>
              <a:rPr lang="en-US" sz="2400" dirty="0" smtClean="0">
                <a:solidFill>
                  <a:prstClr val="white"/>
                </a:solidFill>
              </a:rPr>
              <a:t>     examination</a:t>
            </a:r>
          </a:p>
          <a:p>
            <a:pPr fontAlgn="auto">
              <a:spcAft>
                <a:spcPts val="0"/>
              </a:spcAft>
              <a:buFont typeface="Wingdings 2" pitchFamily="18" charset="2"/>
              <a:buNone/>
              <a:defRPr/>
            </a:pPr>
            <a:r>
              <a:rPr lang="en-US" sz="2400" dirty="0" smtClean="0">
                <a:solidFill>
                  <a:prstClr val="white"/>
                </a:solidFill>
              </a:rPr>
              <a:t>     or inspection by immigration </a:t>
            </a:r>
          </a:p>
          <a:p>
            <a:pPr fontAlgn="auto">
              <a:spcAft>
                <a:spcPts val="0"/>
              </a:spcAft>
              <a:buFont typeface="Wingdings 2" pitchFamily="18" charset="2"/>
              <a:buNone/>
              <a:defRPr/>
            </a:pPr>
            <a:r>
              <a:rPr lang="en-US" sz="2400" dirty="0" smtClean="0">
                <a:solidFill>
                  <a:prstClr val="white"/>
                </a:solidFill>
              </a:rPr>
              <a:t>     officers – or -                                                                                        Attempts to enter or obtains entry to the United States by a willfully false or misleading representation or the willful concealment of a material fact; </a:t>
            </a:r>
          </a:p>
          <a:p>
            <a:pPr marL="548640" indent="-411480" fontAlgn="auto">
              <a:spcAft>
                <a:spcPts val="0"/>
              </a:spcAft>
              <a:buClr>
                <a:schemeClr val="tx1">
                  <a:shade val="95000"/>
                </a:schemeClr>
              </a:buClr>
              <a:buFont typeface="Wingdings 2"/>
              <a:buChar char=""/>
              <a:defRPr/>
            </a:pPr>
            <a:endParaRPr lang="en-NZ" sz="2400" dirty="0"/>
          </a:p>
        </p:txBody>
      </p:sp>
      <p:pic>
        <p:nvPicPr>
          <p:cNvPr id="31746" name="Picture 4" descr="gallery_5_5.jpg"/>
          <p:cNvPicPr>
            <a:picLocks noChangeAspect="1"/>
          </p:cNvPicPr>
          <p:nvPr/>
        </p:nvPicPr>
        <p:blipFill>
          <a:blip r:embed="rId2"/>
          <a:srcRect/>
          <a:stretch>
            <a:fillRect/>
          </a:stretch>
        </p:blipFill>
        <p:spPr bwMode="auto">
          <a:xfrm>
            <a:off x="5334000" y="1371600"/>
            <a:ext cx="3352800" cy="3467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533400"/>
            <a:ext cx="8229600" cy="5775325"/>
          </a:xfrm>
        </p:spPr>
        <p:txBody>
          <a:bodyPr>
            <a:normAutofit fontScale="92500"/>
          </a:bodyPr>
          <a:lstStyle/>
          <a:p>
            <a:pPr marL="548640" indent="-411480" fontAlgn="auto">
              <a:spcBef>
                <a:spcPts val="0"/>
              </a:spcBef>
              <a:spcAft>
                <a:spcPts val="0"/>
              </a:spcAft>
              <a:buClr>
                <a:schemeClr val="tx1">
                  <a:shade val="95000"/>
                </a:schemeClr>
              </a:buClr>
              <a:buFont typeface="Wingdings" pitchFamily="2" charset="2"/>
              <a:buChar char="q"/>
              <a:defRPr/>
            </a:pPr>
            <a:r>
              <a:rPr lang="en-NZ" sz="3600" dirty="0" smtClean="0"/>
              <a:t>While the 1951 Convention on  Refugees, offers protection to people fleeing war and/or persecution, it does not specifically offer any protection towards migrant workers.</a:t>
            </a:r>
          </a:p>
          <a:p>
            <a:pPr marL="548640" indent="-411480" fontAlgn="auto">
              <a:spcBef>
                <a:spcPts val="0"/>
              </a:spcBef>
              <a:spcAft>
                <a:spcPts val="0"/>
              </a:spcAft>
              <a:buClr>
                <a:schemeClr val="tx1">
                  <a:shade val="95000"/>
                </a:schemeClr>
              </a:buClr>
              <a:buFont typeface="Wingdings" pitchFamily="2" charset="2"/>
              <a:buChar char="q"/>
              <a:defRPr/>
            </a:pPr>
            <a:r>
              <a:rPr lang="en-NZ" sz="3600" dirty="0" smtClean="0"/>
              <a:t>In recognition of this, in 1990, The UN drafted and adapted The Migrant Workers Convention (MWC). The official name of the convention being The International Convention On The Rights Of Migrants and their Families.</a:t>
            </a:r>
          </a:p>
          <a:p>
            <a:pPr marL="548640" indent="-411480" fontAlgn="auto">
              <a:spcBef>
                <a:spcPts val="0"/>
              </a:spcBef>
              <a:spcAft>
                <a:spcPts val="0"/>
              </a:spcAft>
              <a:buClr>
                <a:schemeClr val="tx1">
                  <a:shade val="95000"/>
                </a:schemeClr>
              </a:buClr>
              <a:buFont typeface="Wingdings 2" pitchFamily="18" charset="2"/>
              <a:buNone/>
              <a:defRPr/>
            </a:pPr>
            <a:endParaRPr lang="en-N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027"/>
          <p:cNvSpPr>
            <a:spLocks noGrp="1"/>
          </p:cNvSpPr>
          <p:nvPr>
            <p:ph idx="1"/>
          </p:nvPr>
        </p:nvSpPr>
        <p:spPr>
          <a:xfrm>
            <a:off x="457200" y="228600"/>
            <a:ext cx="8229600" cy="6400800"/>
          </a:xfrm>
        </p:spPr>
        <p:txBody>
          <a:bodyPr/>
          <a:lstStyle/>
          <a:p>
            <a:pPr>
              <a:lnSpc>
                <a:spcPct val="90000"/>
              </a:lnSpc>
            </a:pPr>
            <a:endParaRPr lang="en-US" smtClean="0"/>
          </a:p>
          <a:p>
            <a:pPr>
              <a:lnSpc>
                <a:spcPct val="90000"/>
              </a:lnSpc>
              <a:buFont typeface="Wingdings" pitchFamily="2" charset="2"/>
              <a:buChar char="q"/>
            </a:pPr>
            <a:r>
              <a:rPr lang="en-US" smtClean="0"/>
              <a:t>Regardless of their legality, all migrant workers are said to be protected  by the MWC.</a:t>
            </a:r>
          </a:p>
          <a:p>
            <a:pPr>
              <a:lnSpc>
                <a:spcPct val="90000"/>
              </a:lnSpc>
              <a:buFont typeface="Wingdings" pitchFamily="2" charset="2"/>
              <a:buChar char="q"/>
            </a:pPr>
            <a:r>
              <a:rPr lang="en-US" smtClean="0"/>
              <a:t>Although being adapted by The UN in 1990, the convention required the ratification of 20 countries before it could come into effect.</a:t>
            </a:r>
          </a:p>
          <a:p>
            <a:pPr>
              <a:lnSpc>
                <a:spcPct val="90000"/>
              </a:lnSpc>
              <a:buFont typeface="Wingdings" pitchFamily="2" charset="2"/>
              <a:buChar char="q"/>
            </a:pPr>
            <a:r>
              <a:rPr lang="en-US" smtClean="0"/>
              <a:t>For this reason the convention was not able to come into effect until 2003.</a:t>
            </a:r>
          </a:p>
          <a:p>
            <a:pPr>
              <a:lnSpc>
                <a:spcPct val="90000"/>
              </a:lnSpc>
              <a:buFont typeface="Wingdings" pitchFamily="2" charset="2"/>
              <a:buChar char="q"/>
            </a:pPr>
            <a:r>
              <a:rPr lang="en-US" smtClean="0"/>
              <a:t>Many countries have not signed up to the MWC. To date the only states to ratify the treaty have been largely developing nations.</a:t>
            </a:r>
          </a:p>
          <a:p>
            <a:pPr>
              <a:lnSpc>
                <a:spcPct val="90000"/>
              </a:lnSpc>
              <a:buFont typeface="Wingdings" pitchFamily="2" charset="2"/>
              <a:buChar char="q"/>
            </a:pPr>
            <a:r>
              <a:rPr lang="en-US" smtClean="0"/>
              <a:t>The original proposal for The Convention was first proposed in 1980, by a working group of nations, of which Mexico was a leading force.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304800"/>
            <a:ext cx="8229600" cy="6400800"/>
          </a:xfrm>
        </p:spPr>
        <p:txBody>
          <a:bodyPr>
            <a:normAutofit lnSpcReduction="10000"/>
          </a:bodyPr>
          <a:lstStyle/>
          <a:p>
            <a:pPr marL="548640" indent="-411480" fontAlgn="auto">
              <a:spcAft>
                <a:spcPts val="0"/>
              </a:spcAft>
              <a:buClr>
                <a:schemeClr val="tx1">
                  <a:shade val="95000"/>
                </a:schemeClr>
              </a:buClr>
              <a:buFont typeface="Wingdings" pitchFamily="2" charset="2"/>
              <a:buChar char="q"/>
              <a:defRPr/>
            </a:pPr>
            <a:r>
              <a:rPr lang="en-NZ" sz="2400" dirty="0" smtClean="0"/>
              <a:t>Most of the member states who have ratified are typically Migrant Sending Countries. The Philippines, Mexico, Turkey and Morocco have all ratified The Convention.</a:t>
            </a:r>
          </a:p>
          <a:p>
            <a:pPr marL="548640" indent="-411480" fontAlgn="auto">
              <a:spcAft>
                <a:spcPts val="0"/>
              </a:spcAft>
              <a:buClr>
                <a:schemeClr val="tx1">
                  <a:shade val="95000"/>
                </a:schemeClr>
              </a:buClr>
              <a:buFont typeface="Wingdings" pitchFamily="2" charset="2"/>
              <a:buChar char="q"/>
              <a:defRPr/>
            </a:pPr>
            <a:r>
              <a:rPr lang="en-NZ" sz="2400" dirty="0" smtClean="0"/>
              <a:t>All three of these nations are amongst the worlds largest senders of migrants.</a:t>
            </a:r>
          </a:p>
          <a:p>
            <a:pPr marL="548640" indent="-411480" fontAlgn="auto">
              <a:spcAft>
                <a:spcPts val="0"/>
              </a:spcAft>
              <a:buClr>
                <a:schemeClr val="tx1">
                  <a:shade val="95000"/>
                </a:schemeClr>
              </a:buClr>
              <a:buFont typeface="Wingdings" pitchFamily="2" charset="2"/>
              <a:buChar char="q"/>
              <a:defRPr/>
            </a:pPr>
            <a:r>
              <a:rPr lang="en-NZ" sz="2400" dirty="0" smtClean="0"/>
              <a:t>India and China, are two major migrant sending nations who haven’t ratified.</a:t>
            </a:r>
          </a:p>
          <a:p>
            <a:pPr marL="548640" indent="-411480" fontAlgn="auto">
              <a:spcAft>
                <a:spcPts val="0"/>
              </a:spcAft>
              <a:buClr>
                <a:schemeClr val="tx1">
                  <a:shade val="95000"/>
                </a:schemeClr>
              </a:buClr>
              <a:buFont typeface="Wingdings" pitchFamily="2" charset="2"/>
              <a:buChar char="q"/>
              <a:defRPr/>
            </a:pPr>
            <a:r>
              <a:rPr lang="en-NZ" sz="2400" dirty="0" smtClean="0"/>
              <a:t>To date no major migrant receiving country has ratified The Convention.</a:t>
            </a:r>
          </a:p>
          <a:p>
            <a:pPr marL="548640" indent="-411480" fontAlgn="auto">
              <a:spcAft>
                <a:spcPts val="0"/>
              </a:spcAft>
              <a:buClr>
                <a:schemeClr val="tx1">
                  <a:shade val="95000"/>
                </a:schemeClr>
              </a:buClr>
              <a:buFont typeface="Wingdings" pitchFamily="2" charset="2"/>
              <a:buChar char="q"/>
              <a:defRPr/>
            </a:pPr>
            <a:r>
              <a:rPr lang="en-NZ" sz="2400" dirty="0" smtClean="0"/>
              <a:t>For migrant sending countries</a:t>
            </a:r>
            <a:r>
              <a:rPr lang="en-US" sz="2400" dirty="0" smtClean="0"/>
              <a:t> the Convention is an important vehicle to protect their citizens living abroad. </a:t>
            </a:r>
          </a:p>
          <a:p>
            <a:pPr marL="548640" indent="-411480" fontAlgn="auto">
              <a:spcAft>
                <a:spcPts val="0"/>
              </a:spcAft>
              <a:buClr>
                <a:schemeClr val="tx1">
                  <a:shade val="95000"/>
                </a:schemeClr>
              </a:buClr>
              <a:buFont typeface="Wingdings" pitchFamily="2" charset="2"/>
              <a:buChar char="q"/>
              <a:defRPr/>
            </a:pPr>
            <a:r>
              <a:rPr lang="en-US" sz="2400" dirty="0" smtClean="0"/>
              <a:t>In the Philippines, for example, ratification of the Convention took place following the mistreatment of Filipino workers abroad.</a:t>
            </a:r>
            <a:endParaRPr lang="en-NZ" sz="2400" dirty="0" smtClean="0"/>
          </a:p>
          <a:p>
            <a:pPr marL="548640" indent="-411480" fontAlgn="auto">
              <a:spcAft>
                <a:spcPts val="0"/>
              </a:spcAft>
              <a:buClr>
                <a:schemeClr val="tx1">
                  <a:shade val="95000"/>
                </a:schemeClr>
              </a:buClr>
              <a:buFont typeface="Wingdings 2" pitchFamily="18" charset="2"/>
              <a:buNone/>
              <a:defRPr/>
            </a:pPr>
            <a:r>
              <a:rPr lang="en-NZ" sz="24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1779</TotalTime>
  <Words>3282</Words>
  <Application>Microsoft Office PowerPoint</Application>
  <PresentationFormat>On-screen Show (4:3)</PresentationFormat>
  <Paragraphs>247</Paragraphs>
  <Slides>39</Slides>
  <Notes>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Apex</vt:lpstr>
      <vt:lpstr>1_Apex</vt:lpstr>
      <vt:lpstr>          Kieran Beggs POLITICS 750 Immigrants and Migrant Workers   </vt:lpstr>
      <vt:lpstr>What is an immigrant, a migrant worker, an illegal immigrant ?. What rights does each have ?.</vt:lpstr>
      <vt:lpstr>PowerPoint Presentation</vt:lpstr>
      <vt:lpstr>What is an immigrant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Obstacles to Ratification</vt:lpstr>
      <vt:lpstr>PowerPoint Presentation</vt:lpstr>
      <vt:lpstr>The Reluctance of States to Ratify</vt:lpstr>
      <vt:lpstr>PowerPoint Presentation</vt:lpstr>
      <vt:lpstr>PowerPoint Presentation</vt:lpstr>
      <vt:lpstr>Sending Countries </vt:lpstr>
      <vt:lpstr>The Success Of  The Convention to date</vt:lpstr>
      <vt:lpstr>Regional Agreements </vt:lpstr>
      <vt:lpstr>PowerPoint Presentation</vt:lpstr>
      <vt:lpstr>Current Estimates</vt:lpstr>
      <vt:lpstr>The Benefits for host countries</vt:lpstr>
      <vt:lpstr>Current trends in immigration.</vt:lpstr>
      <vt:lpstr>EU Enlargement and labour (The UK)</vt:lpstr>
      <vt:lpstr>Figures from The UK</vt:lpstr>
      <vt:lpstr>New Zealand</vt:lpstr>
      <vt:lpstr>PowerPoint Presentation</vt:lpstr>
      <vt:lpstr>Conclusion</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sanctuary, in the meaning that a person who fled into a holy place could not be harmed without inviting divine retribution, was understood by the      ancient Greeksand ancient Egyptians.  However, the right to seek asylum in a church or other holy place, was first codified in law by King Ethelbert Of kent in about 600 A.D.  Similar laws were implemented throughout Europe in the Middle Ages.  The related concept of political exile also has a long history:</dc:title>
  <dc:creator>ITS</dc:creator>
  <cp:lastModifiedBy>Steve Hoadley</cp:lastModifiedBy>
  <cp:revision>179</cp:revision>
  <dcterms:created xsi:type="dcterms:W3CDTF">2008-03-31T00:38:37Z</dcterms:created>
  <dcterms:modified xsi:type="dcterms:W3CDTF">2015-12-07T22:51:57Z</dcterms:modified>
</cp:coreProperties>
</file>