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7" r:id="rId1"/>
  </p:sldMasterIdLst>
  <p:notesMasterIdLst>
    <p:notesMasterId r:id="rId19"/>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8" d="100"/>
          <a:sy n="78" d="100"/>
        </p:scale>
        <p:origin x="-110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04067-66D2-9E49-BF0C-62715B36FD58}"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901208-62DF-6A44-AF90-7FAA3F8D6519}" type="slidenum">
              <a:rPr lang="en-US" smtClean="0"/>
              <a:t>‹#›</a:t>
            </a:fld>
            <a:endParaRPr lang="en-US"/>
          </a:p>
        </p:txBody>
      </p:sp>
    </p:spTree>
    <p:extLst>
      <p:ext uri="{BB962C8B-B14F-4D97-AF65-F5344CB8AC3E}">
        <p14:creationId xmlns:p14="http://schemas.microsoft.com/office/powerpoint/2010/main" val="14225221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aim is to also guide policies and create more cohesion between states. The idea to fight international criminal </a:t>
            </a:r>
            <a:r>
              <a:rPr lang="en-US" baseline="0" dirty="0" err="1" smtClean="0"/>
              <a:t>organisations</a:t>
            </a:r>
            <a:r>
              <a:rPr lang="en-US" baseline="0" dirty="0" smtClean="0"/>
              <a:t> you need cohesive international actions</a:t>
            </a:r>
            <a:endParaRPr lang="en-US" dirty="0"/>
          </a:p>
        </p:txBody>
      </p:sp>
      <p:sp>
        <p:nvSpPr>
          <p:cNvPr id="4" name="Slide Number Placeholder 3"/>
          <p:cNvSpPr>
            <a:spLocks noGrp="1"/>
          </p:cNvSpPr>
          <p:nvPr>
            <p:ph type="sldNum" sz="quarter" idx="10"/>
          </p:nvPr>
        </p:nvSpPr>
        <p:spPr/>
        <p:txBody>
          <a:bodyPr/>
          <a:lstStyle/>
          <a:p>
            <a:fld id="{99901208-62DF-6A44-AF90-7FAA3F8D6519}"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a:t>
            </a:r>
            <a:r>
              <a:rPr lang="en-US" baseline="0" dirty="0" smtClean="0"/>
              <a:t> total number of smuggled peoples is showing a decline, the number of deaths due to smuggling is increasing</a:t>
            </a:r>
            <a:endParaRPr lang="en-US" dirty="0"/>
          </a:p>
        </p:txBody>
      </p:sp>
      <p:sp>
        <p:nvSpPr>
          <p:cNvPr id="4" name="Slide Number Placeholder 3"/>
          <p:cNvSpPr>
            <a:spLocks noGrp="1"/>
          </p:cNvSpPr>
          <p:nvPr>
            <p:ph type="sldNum" sz="quarter" idx="10"/>
          </p:nvPr>
        </p:nvSpPr>
        <p:spPr/>
        <p:txBody>
          <a:bodyPr/>
          <a:lstStyle/>
          <a:p>
            <a:fld id="{99901208-62DF-6A44-AF90-7FAA3F8D6519}"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4AB02A5-4FE5-49D9-9E24-09F23B90C450}"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FFE20E2-B11C-4F49-93C7-9117A4B89C04}"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AD9A5-23A1-BD40-A41C-827C81D0A784}"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FFE20E2-B11C-4F49-93C7-9117A4B89C04}"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AD9A5-23A1-BD40-A41C-827C81D0A784}"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FFE20E2-B11C-4F49-93C7-9117A4B89C04}"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AD9A5-23A1-BD40-A41C-827C81D0A784}"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FFE20E2-B11C-4F49-93C7-9117A4B89C04}"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AD9A5-23A1-BD40-A41C-827C81D0A784}"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7FFE20E2-B11C-4F49-93C7-9117A4B89C04}"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AD9A5-23A1-BD40-A41C-827C81D0A784}"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FE20E2-B11C-4F49-93C7-9117A4B89C04}"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AD9A5-23A1-BD40-A41C-827C81D0A784}"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FE20E2-B11C-4F49-93C7-9117A4B89C04}"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AD9A5-23A1-BD40-A41C-827C81D0A784}"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FE20E2-B11C-4F49-93C7-9117A4B89C04}"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AD9A5-23A1-BD40-A41C-827C81D0A784}"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FFE20E2-B11C-4F49-93C7-9117A4B89C04}"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AD9A5-23A1-BD40-A41C-827C81D0A784}"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FFE20E2-B11C-4F49-93C7-9117A4B89C04}"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AD9A5-23A1-BD40-A41C-827C81D0A784}"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FFE20E2-B11C-4F49-93C7-9117A4B89C04}"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AD9A5-23A1-BD40-A41C-827C81D0A784}"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FFE20E2-B11C-4F49-93C7-9117A4B89C04}"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AD9A5-23A1-BD40-A41C-827C81D0A7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E20E2-B11C-4F49-93C7-9117A4B89C04}"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AD9A5-23A1-BD40-A41C-827C81D0A7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E20E2-B11C-4F49-93C7-9117A4B89C04}"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7FFE20E2-B11C-4F49-93C7-9117A4B89C04}" type="datetimeFigureOut">
              <a:rPr lang="en-US" smtClean="0"/>
              <a:t>12/8/2015</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4BDAD9A5-23A1-BD40-A41C-827C81D0A7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676401"/>
            <a:ext cx="8001000" cy="2424766"/>
          </a:xfrm>
        </p:spPr>
        <p:txBody>
          <a:bodyPr/>
          <a:lstStyle/>
          <a:p>
            <a:r>
              <a:rPr lang="en-US" dirty="0" smtClean="0"/>
              <a:t>Human Trafficking </a:t>
            </a:r>
            <a:br>
              <a:rPr lang="en-US" dirty="0" smtClean="0"/>
            </a:br>
            <a:r>
              <a:rPr lang="en-US" dirty="0" smtClean="0"/>
              <a:t>and </a:t>
            </a:r>
            <a:br>
              <a:rPr lang="en-US" dirty="0" smtClean="0"/>
            </a:br>
            <a:r>
              <a:rPr lang="en-US" dirty="0" smtClean="0"/>
              <a:t>People Smuggling</a:t>
            </a:r>
            <a:endParaRPr lang="en-US" dirty="0"/>
          </a:p>
        </p:txBody>
      </p:sp>
      <p:sp>
        <p:nvSpPr>
          <p:cNvPr id="3" name="Subtitle 2"/>
          <p:cNvSpPr>
            <a:spLocks noGrp="1"/>
          </p:cNvSpPr>
          <p:nvPr>
            <p:ph type="subTitle" idx="1"/>
          </p:nvPr>
        </p:nvSpPr>
        <p:spPr/>
        <p:txBody>
          <a:bodyPr/>
          <a:lstStyle/>
          <a:p>
            <a:r>
              <a:rPr lang="en-US" dirty="0" smtClean="0"/>
              <a:t/>
            </a:r>
            <a:br>
              <a:rPr lang="en-US" dirty="0" smtClean="0"/>
            </a:br>
            <a:endParaRPr lang="en-US" dirty="0"/>
          </a:p>
        </p:txBody>
      </p:sp>
      <p:sp>
        <p:nvSpPr>
          <p:cNvPr id="4" name="TextBox 3"/>
          <p:cNvSpPr txBox="1"/>
          <p:nvPr/>
        </p:nvSpPr>
        <p:spPr>
          <a:xfrm>
            <a:off x="3396237" y="4858750"/>
            <a:ext cx="3018775" cy="1200328"/>
          </a:xfrm>
          <a:prstGeom prst="rect">
            <a:avLst/>
          </a:prstGeom>
          <a:noFill/>
        </p:spPr>
        <p:txBody>
          <a:bodyPr wrap="none" rtlCol="0">
            <a:spAutoFit/>
          </a:bodyPr>
          <a:lstStyle/>
          <a:p>
            <a:r>
              <a:rPr lang="en-US" sz="2400" dirty="0" smtClean="0"/>
              <a:t>By </a:t>
            </a:r>
            <a:r>
              <a:rPr lang="en-US" sz="2400" dirty="0" err="1" smtClean="0"/>
              <a:t>Kahukura</a:t>
            </a:r>
            <a:r>
              <a:rPr lang="en-US" sz="2400" dirty="0" smtClean="0"/>
              <a:t> Bennett</a:t>
            </a:r>
          </a:p>
          <a:p>
            <a:endParaRPr lang="en-US" sz="2400" dirty="0" smtClean="0"/>
          </a:p>
          <a:p>
            <a:r>
              <a:rPr lang="en-US" sz="2400" dirty="0" smtClean="0"/>
              <a:t>      29 April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People Smuggling</a:t>
            </a:r>
            <a:endParaRPr lang="en-US" sz="4000" dirty="0"/>
          </a:p>
        </p:txBody>
      </p:sp>
      <p:sp>
        <p:nvSpPr>
          <p:cNvPr id="3" name="TextBox 2"/>
          <p:cNvSpPr txBox="1"/>
          <p:nvPr/>
        </p:nvSpPr>
        <p:spPr>
          <a:xfrm>
            <a:off x="571501" y="1713115"/>
            <a:ext cx="8001000" cy="1754327"/>
          </a:xfrm>
          <a:prstGeom prst="rect">
            <a:avLst/>
          </a:prstGeom>
          <a:noFill/>
        </p:spPr>
        <p:txBody>
          <a:bodyPr wrap="square" rtlCol="0">
            <a:spAutoFit/>
          </a:bodyPr>
          <a:lstStyle/>
          <a:p>
            <a:pPr>
              <a:buFontTx/>
              <a:buChar char="-"/>
            </a:pPr>
            <a:r>
              <a:rPr lang="en-US" dirty="0" smtClean="0"/>
              <a:t>4 million people smuggled annually</a:t>
            </a:r>
          </a:p>
          <a:p>
            <a:pPr>
              <a:buFontTx/>
              <a:buChar char="-"/>
            </a:pPr>
            <a:endParaRPr lang="en-US" dirty="0" smtClean="0"/>
          </a:p>
          <a:p>
            <a:pPr>
              <a:buFontTx/>
              <a:buChar char="-"/>
            </a:pPr>
            <a:r>
              <a:rPr lang="en-US" dirty="0" smtClean="0"/>
              <a:t> Revenues over US$5 Billion</a:t>
            </a:r>
          </a:p>
          <a:p>
            <a:pPr>
              <a:buFontTx/>
              <a:buChar char="-"/>
            </a:pPr>
            <a:endParaRPr lang="en-US" dirty="0" smtClean="0"/>
          </a:p>
          <a:p>
            <a:pPr>
              <a:buFontTx/>
              <a:buChar char="-"/>
            </a:pPr>
            <a:r>
              <a:rPr lang="en-US" dirty="0" smtClean="0"/>
              <a:t> In comparison to trafficking victims, smuggling victims are often the ones that are prosecuted, as opposed to the smugglers</a:t>
            </a:r>
            <a:endParaRPr lang="en-US" dirty="0"/>
          </a:p>
        </p:txBody>
      </p:sp>
      <p:pic>
        <p:nvPicPr>
          <p:cNvPr id="4" name="Picture 3" descr="Screen Shot 2014-04-29 at 12.51.43 am.png"/>
          <p:cNvPicPr>
            <a:picLocks noChangeAspect="1"/>
          </p:cNvPicPr>
          <p:nvPr/>
        </p:nvPicPr>
        <p:blipFill>
          <a:blip r:embed="rId2"/>
          <a:stretch>
            <a:fillRect/>
          </a:stretch>
        </p:blipFill>
        <p:spPr>
          <a:xfrm>
            <a:off x="5187764" y="3467442"/>
            <a:ext cx="3059879" cy="2955023"/>
          </a:xfrm>
          <a:prstGeom prst="rect">
            <a:avLst/>
          </a:prstGeom>
        </p:spPr>
      </p:pic>
      <p:sp>
        <p:nvSpPr>
          <p:cNvPr id="5" name="Rectangle 4"/>
          <p:cNvSpPr/>
          <p:nvPr/>
        </p:nvSpPr>
        <p:spPr>
          <a:xfrm>
            <a:off x="4572000" y="6396335"/>
            <a:ext cx="4572000" cy="461665"/>
          </a:xfrm>
          <a:prstGeom prst="rect">
            <a:avLst/>
          </a:prstGeom>
        </p:spPr>
        <p:txBody>
          <a:bodyPr>
            <a:spAutoFit/>
          </a:bodyPr>
          <a:lstStyle/>
          <a:p>
            <a:r>
              <a:rPr lang="en-US" sz="1200" dirty="0" smtClean="0"/>
              <a:t>http://thestringer.com.au/98-bodies-thrown-into-the-sea-32-asylum-seekers-rescued/#.U15O1eaSxR4</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Helping the Victims of Human Trafficking and People Smuggling</a:t>
            </a:r>
            <a:endParaRPr lang="en-US" sz="4000" dirty="0"/>
          </a:p>
        </p:txBody>
      </p:sp>
      <p:sp>
        <p:nvSpPr>
          <p:cNvPr id="5" name="TextBox 4"/>
          <p:cNvSpPr txBox="1"/>
          <p:nvPr/>
        </p:nvSpPr>
        <p:spPr>
          <a:xfrm>
            <a:off x="571500" y="1609738"/>
            <a:ext cx="8376847" cy="5909310"/>
          </a:xfrm>
          <a:prstGeom prst="rect">
            <a:avLst/>
          </a:prstGeom>
          <a:noFill/>
        </p:spPr>
        <p:txBody>
          <a:bodyPr wrap="square" rtlCol="0">
            <a:spAutoFit/>
          </a:bodyPr>
          <a:lstStyle/>
          <a:p>
            <a:r>
              <a:rPr lang="en-US" dirty="0" smtClean="0"/>
              <a:t>The dominant perspective taken by the two UNODC Protocols addressing human trafficking and people smuggling is a human rights approach. States can be placed into three categories: 1) Source Country, 2) Transit Country, 3) Destination Country</a:t>
            </a:r>
          </a:p>
          <a:p>
            <a:endParaRPr lang="en-US" dirty="0" smtClean="0"/>
          </a:p>
          <a:p>
            <a:pPr marL="342900" indent="-342900">
              <a:buAutoNum type="arabicParenR"/>
            </a:pPr>
            <a:r>
              <a:rPr lang="en-US" dirty="0" smtClean="0"/>
              <a:t>The Source Country:</a:t>
            </a:r>
            <a:br>
              <a:rPr lang="en-US" dirty="0" smtClean="0"/>
            </a:br>
            <a:r>
              <a:rPr lang="en-US" dirty="0" smtClean="0"/>
              <a:t>     Create greater social, political and economic stability so that potential victims do not have a desire to leave the country</a:t>
            </a:r>
          </a:p>
          <a:p>
            <a:pPr marL="342900" indent="-342900">
              <a:buAutoNum type="arabicParenR"/>
            </a:pPr>
            <a:endParaRPr lang="en-US" dirty="0" smtClean="0"/>
          </a:p>
          <a:p>
            <a:pPr marL="342900" indent="-342900"/>
            <a:r>
              <a:rPr lang="en-US" dirty="0" smtClean="0"/>
              <a:t>2)  The Transit Country</a:t>
            </a:r>
          </a:p>
          <a:p>
            <a:pPr marL="342900" indent="-342900"/>
            <a:r>
              <a:rPr lang="en-US" dirty="0" smtClean="0"/>
              <a:t>		   Monitor the inward and outward flow of peoples. </a:t>
            </a:r>
            <a:br>
              <a:rPr lang="en-US" dirty="0" smtClean="0"/>
            </a:br>
            <a:r>
              <a:rPr lang="en-US" dirty="0" smtClean="0"/>
              <a:t>Attempt to stop illegal organizations and also to support victims, including keeping them within the transit country until it is deemed safe for them to return to their country of origin </a:t>
            </a:r>
            <a:endParaRPr lang="en-US" dirty="0"/>
          </a:p>
          <a:p>
            <a:pPr marL="342900" indent="-342900"/>
            <a:endParaRPr lang="en-US" dirty="0" smtClean="0"/>
          </a:p>
          <a:p>
            <a:pPr marL="342900" indent="-342900"/>
            <a:r>
              <a:rPr lang="en-US" dirty="0" smtClean="0"/>
              <a:t>3) The Destination Country</a:t>
            </a:r>
            <a:br>
              <a:rPr lang="en-US" dirty="0" smtClean="0"/>
            </a:br>
            <a:r>
              <a:rPr lang="en-US" dirty="0" smtClean="0"/>
              <a:t>	   Ensure the human rights of victims. Destination countries may even be asked to assimilate victims if it is too dangerous for them to return to their country of origin</a:t>
            </a:r>
            <a:br>
              <a:rPr lang="en-US" dirty="0" smtClean="0"/>
            </a:br>
            <a:r>
              <a:rPr lang="en-US" dirty="0" smtClean="0"/>
              <a:t>	    </a:t>
            </a:r>
          </a:p>
          <a:p>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Text Placeholder 2"/>
          <p:cNvSpPr>
            <a:spLocks noGrp="1"/>
          </p:cNvSpPr>
          <p:nvPr>
            <p:ph type="body" idx="1"/>
          </p:nvPr>
        </p:nvSpPr>
        <p:spPr/>
        <p:txBody>
          <a:bodyPr>
            <a:noAutofit/>
          </a:bodyPr>
          <a:lstStyle/>
          <a:p>
            <a:r>
              <a:rPr lang="en-US" sz="2400" dirty="0" smtClean="0"/>
              <a:t>The Smuggling of Peoples into the United States of America</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4-29 at 1.11.54 am.png"/>
          <p:cNvPicPr>
            <a:picLocks noChangeAspect="1"/>
          </p:cNvPicPr>
          <p:nvPr/>
        </p:nvPicPr>
        <p:blipFill>
          <a:blip r:embed="rId2"/>
          <a:stretch>
            <a:fillRect/>
          </a:stretch>
        </p:blipFill>
        <p:spPr>
          <a:xfrm>
            <a:off x="0" y="0"/>
            <a:ext cx="9144000" cy="6858000"/>
          </a:xfrm>
          <a:prstGeom prst="rect">
            <a:avLst/>
          </a:prstGeom>
        </p:spPr>
      </p:pic>
      <p:sp>
        <p:nvSpPr>
          <p:cNvPr id="10" name="Right Arrow 9"/>
          <p:cNvSpPr/>
          <p:nvPr/>
        </p:nvSpPr>
        <p:spPr>
          <a:xfrm>
            <a:off x="428221" y="4460008"/>
            <a:ext cx="1417560" cy="3987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20043" y="3337622"/>
            <a:ext cx="948495" cy="1122386"/>
          </a:xfrm>
          <a:prstGeom prst="rect">
            <a:avLst/>
          </a:prstGeom>
        </p:spPr>
      </p:pic>
      <p:sp>
        <p:nvSpPr>
          <p:cNvPr id="12" name="Up Arrow 11"/>
          <p:cNvSpPr/>
          <p:nvPr/>
        </p:nvSpPr>
        <p:spPr>
          <a:xfrm>
            <a:off x="3802309" y="4858750"/>
            <a:ext cx="428221" cy="10773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rved Right Arrow 13"/>
          <p:cNvSpPr/>
          <p:nvPr/>
        </p:nvSpPr>
        <p:spPr>
          <a:xfrm rot="10496496">
            <a:off x="6743802" y="5346597"/>
            <a:ext cx="728546" cy="1071804"/>
          </a:xfrm>
          <a:prstGeom prst="curvedRightArrow">
            <a:avLst>
              <a:gd name="adj1" fmla="val 25000"/>
              <a:gd name="adj2" fmla="val 365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ight Arrow 16"/>
          <p:cNvSpPr/>
          <p:nvPr/>
        </p:nvSpPr>
        <p:spPr>
          <a:xfrm rot="1397641">
            <a:off x="356752" y="5227263"/>
            <a:ext cx="3374088" cy="3340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1300641" flipV="1">
            <a:off x="3787172" y="6291446"/>
            <a:ext cx="1706056" cy="3139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4016420" y="3027489"/>
            <a:ext cx="226908" cy="10337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3458949" y="6266226"/>
            <a:ext cx="400844" cy="6431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4919"/>
            <a:ext cx="8001000" cy="1041623"/>
          </a:xfrm>
        </p:spPr>
        <p:txBody>
          <a:bodyPr/>
          <a:lstStyle/>
          <a:p>
            <a:r>
              <a:rPr lang="en-US" sz="4000" dirty="0" smtClean="0"/>
              <a:t>Facts and Figures </a:t>
            </a:r>
            <a:endParaRPr lang="en-US" sz="4000" dirty="0"/>
          </a:p>
        </p:txBody>
      </p:sp>
      <p:sp>
        <p:nvSpPr>
          <p:cNvPr id="3" name="TextBox 2"/>
          <p:cNvSpPr txBox="1"/>
          <p:nvPr/>
        </p:nvSpPr>
        <p:spPr>
          <a:xfrm>
            <a:off x="571500" y="1182448"/>
            <a:ext cx="8001000" cy="6463308"/>
          </a:xfrm>
          <a:prstGeom prst="rect">
            <a:avLst/>
          </a:prstGeom>
          <a:noFill/>
        </p:spPr>
        <p:txBody>
          <a:bodyPr wrap="square" rtlCol="0">
            <a:spAutoFit/>
          </a:bodyPr>
          <a:lstStyle/>
          <a:p>
            <a:pPr>
              <a:buFontTx/>
              <a:buChar char="-"/>
            </a:pPr>
            <a:r>
              <a:rPr lang="en-US" dirty="0" smtClean="0"/>
              <a:t> There are roughly 11.7 million illegal migrants living in America</a:t>
            </a:r>
          </a:p>
          <a:p>
            <a:pPr>
              <a:buFontTx/>
              <a:buChar char="-"/>
            </a:pPr>
            <a:endParaRPr lang="en-US" dirty="0" smtClean="0"/>
          </a:p>
          <a:p>
            <a:pPr>
              <a:buFontTx/>
              <a:buChar char="-"/>
            </a:pPr>
            <a:r>
              <a:rPr lang="en-US" dirty="0" smtClean="0"/>
              <a:t>In the early 1990s border crossings were largely unmonitored</a:t>
            </a:r>
          </a:p>
          <a:p>
            <a:pPr>
              <a:buFontTx/>
              <a:buChar char="-"/>
            </a:pPr>
            <a:endParaRPr lang="en-US" dirty="0" smtClean="0"/>
          </a:p>
          <a:p>
            <a:pPr>
              <a:buFontTx/>
              <a:buChar char="-"/>
            </a:pPr>
            <a:r>
              <a:rPr lang="en-US" dirty="0" smtClean="0"/>
              <a:t> In 1993 large scale campaigns occurred which applied pressure on congress to deal with the large scale migration of ‘alien’ migrants</a:t>
            </a:r>
          </a:p>
          <a:p>
            <a:pPr>
              <a:buFontTx/>
              <a:buChar char="-"/>
            </a:pPr>
            <a:endParaRPr lang="en-US" dirty="0" smtClean="0"/>
          </a:p>
          <a:p>
            <a:pPr>
              <a:buFontTx/>
              <a:buChar char="-"/>
            </a:pPr>
            <a:r>
              <a:rPr lang="en-US" dirty="0" smtClean="0"/>
              <a:t> After this took place there was a surge of smuggler </a:t>
            </a:r>
            <a:r>
              <a:rPr lang="en-US" dirty="0" err="1" smtClean="0"/>
              <a:t>utilisation</a:t>
            </a:r>
            <a:r>
              <a:rPr lang="en-US" dirty="0" smtClean="0"/>
              <a:t>, with estimations approaching 80%</a:t>
            </a:r>
          </a:p>
          <a:p>
            <a:pPr>
              <a:buFontTx/>
              <a:buChar char="-"/>
            </a:pPr>
            <a:endParaRPr lang="en-US" dirty="0" smtClean="0"/>
          </a:p>
          <a:p>
            <a:pPr>
              <a:buFontTx/>
              <a:buChar char="-"/>
            </a:pPr>
            <a:r>
              <a:rPr lang="en-US" dirty="0" smtClean="0"/>
              <a:t> Although Mexicans make up 93% of smuggled individuals in the United States there are still large numbers of people coming from Brazil, El Salvador, Guatemala, Honduras and increasingly China</a:t>
            </a:r>
          </a:p>
          <a:p>
            <a:pPr>
              <a:buFontTx/>
              <a:buChar char="-"/>
            </a:pPr>
            <a:endParaRPr lang="en-US" dirty="0" smtClean="0"/>
          </a:p>
          <a:p>
            <a:pPr>
              <a:buFontTx/>
              <a:buChar char="-"/>
            </a:pPr>
            <a:r>
              <a:rPr lang="en-US" dirty="0" smtClean="0"/>
              <a:t> Immigration Reform Act (1990); Immigrant Responsibility Act (1990); Prevention Through Deterrence Policy (1995)</a:t>
            </a:r>
          </a:p>
          <a:p>
            <a:pPr>
              <a:buFontTx/>
              <a:buChar char="-"/>
            </a:pPr>
            <a:endParaRPr lang="en-US" dirty="0" smtClean="0"/>
          </a:p>
          <a:p>
            <a:pPr>
              <a:buFontTx/>
              <a:buChar char="-"/>
            </a:pPr>
            <a:r>
              <a:rPr lang="en-US" dirty="0" smtClean="0"/>
              <a:t>In 1996 Mexico began to alter their own immigration policies and began deporting illegal immigrants.</a:t>
            </a:r>
          </a:p>
          <a:p>
            <a:endParaRPr lang="en-US" dirty="0" smtClean="0"/>
          </a:p>
          <a:p>
            <a:pPr>
              <a:buFontTx/>
              <a:buChar char="-"/>
            </a:pPr>
            <a:endParaRPr lang="en-US" dirty="0"/>
          </a:p>
          <a:p>
            <a:pPr>
              <a:buFontTx/>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4013" y="254425"/>
            <a:ext cx="7988542" cy="6186310"/>
          </a:xfrm>
          <a:prstGeom prst="rect">
            <a:avLst/>
          </a:prstGeom>
          <a:noFill/>
        </p:spPr>
        <p:txBody>
          <a:bodyPr wrap="square" rtlCol="0">
            <a:spAutoFit/>
          </a:bodyPr>
          <a:lstStyle/>
          <a:p>
            <a:r>
              <a:rPr lang="en-US" dirty="0" smtClean="0"/>
              <a:t>- Estimates for the number of Chinese smuggled into the U.S.A annually range from 30, 000 up to 100, 000</a:t>
            </a:r>
          </a:p>
          <a:p>
            <a:pPr>
              <a:buFontTx/>
              <a:buChar char="-"/>
            </a:pPr>
            <a:endParaRPr lang="en-US" dirty="0" smtClean="0"/>
          </a:p>
          <a:p>
            <a:pPr>
              <a:buFontTx/>
              <a:buChar char="-"/>
            </a:pPr>
            <a:r>
              <a:rPr lang="en-US" dirty="0" smtClean="0"/>
              <a:t> Routes can be directly from China or more elaborate, going by land to South Africa then Smuggled by air to Brazil they then go by sea or land to Costa Rica or Panama, or by air directly to Mexico.</a:t>
            </a:r>
          </a:p>
          <a:p>
            <a:pPr>
              <a:buFontTx/>
              <a:buChar char="-"/>
            </a:pPr>
            <a:endParaRPr lang="en-US" dirty="0" smtClean="0"/>
          </a:p>
          <a:p>
            <a:pPr>
              <a:buFontTx/>
              <a:buChar char="-"/>
            </a:pPr>
            <a:r>
              <a:rPr lang="en-US" dirty="0" smtClean="0"/>
              <a:t> The use of smaller boats are used to avoid detection particularly when transiting through the Caribbean</a:t>
            </a:r>
          </a:p>
          <a:p>
            <a:pPr>
              <a:buFontTx/>
              <a:buChar char="-"/>
            </a:pPr>
            <a:endParaRPr lang="en-US" dirty="0" smtClean="0"/>
          </a:p>
          <a:p>
            <a:pPr>
              <a:buFontTx/>
              <a:buChar char="-"/>
            </a:pPr>
            <a:r>
              <a:rPr lang="en-US" dirty="0" smtClean="0"/>
              <a:t> Smuggling is a high risk venture for the smuggled individuals. In 2010 417 would be migrants died on route to the U.S.A with the causes of death primarily being through exposure, dehydration, heatstroke and drowning. </a:t>
            </a:r>
          </a:p>
          <a:p>
            <a:pPr>
              <a:buFontTx/>
              <a:buChar char="-"/>
            </a:pPr>
            <a:endParaRPr lang="en-US" dirty="0" smtClean="0"/>
          </a:p>
          <a:p>
            <a:pPr>
              <a:buFontTx/>
              <a:buChar char="-"/>
            </a:pPr>
            <a:r>
              <a:rPr lang="en-US" dirty="0" smtClean="0"/>
              <a:t> Fees can vary between $2, 000 between Mexico and America and beyond $10,000 for those that must pass multiple borders</a:t>
            </a:r>
          </a:p>
          <a:p>
            <a:pPr>
              <a:buFontTx/>
              <a:buChar char="-"/>
            </a:pPr>
            <a:endParaRPr lang="en-US" dirty="0" smtClean="0"/>
          </a:p>
          <a:p>
            <a:pPr>
              <a:buFontTx/>
              <a:buChar char="-"/>
            </a:pPr>
            <a:r>
              <a:rPr lang="en-US" dirty="0" smtClean="0"/>
              <a:t>The push factors for the source countries vary. In Central and South America it is often due to poverty and lack of opportunities. In China it is usually the middle class who attempt to be smuggled into U.S.A as they know of the potential for a better life in U.S.A and can afford the smuggling fees </a:t>
            </a:r>
          </a:p>
          <a:p>
            <a:pPr>
              <a:buFontTx/>
              <a:buChar cha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7"/>
            <a:ext cx="8001000" cy="1512319"/>
          </a:xfrm>
        </p:spPr>
        <p:txBody>
          <a:bodyPr/>
          <a:lstStyle/>
          <a:p>
            <a:r>
              <a:rPr lang="en-US" sz="4000" dirty="0" smtClean="0"/>
              <a:t>Americas approach to ‘controlling the border’ and a potential alternative</a:t>
            </a:r>
            <a:endParaRPr lang="en-US" sz="4000" dirty="0"/>
          </a:p>
        </p:txBody>
      </p:sp>
      <p:sp>
        <p:nvSpPr>
          <p:cNvPr id="6" name="TextBox 5"/>
          <p:cNvSpPr txBox="1"/>
          <p:nvPr/>
        </p:nvSpPr>
        <p:spPr>
          <a:xfrm>
            <a:off x="571500" y="2185572"/>
            <a:ext cx="8001000" cy="4524316"/>
          </a:xfrm>
          <a:prstGeom prst="rect">
            <a:avLst/>
          </a:prstGeom>
          <a:noFill/>
        </p:spPr>
        <p:txBody>
          <a:bodyPr wrap="square" rtlCol="0">
            <a:spAutoFit/>
          </a:bodyPr>
          <a:lstStyle/>
          <a:p>
            <a:pPr>
              <a:buFontTx/>
              <a:buChar char="-"/>
            </a:pPr>
            <a:r>
              <a:rPr lang="en-US" dirty="0" smtClean="0"/>
              <a:t>Is very much an enforcement-only approach</a:t>
            </a:r>
          </a:p>
          <a:p>
            <a:pPr>
              <a:buFontTx/>
              <a:buChar char="-"/>
            </a:pPr>
            <a:endParaRPr lang="en-US" dirty="0" smtClean="0"/>
          </a:p>
          <a:p>
            <a:pPr>
              <a:buFontTx/>
              <a:buChar char="-"/>
            </a:pPr>
            <a:r>
              <a:rPr lang="en-US" dirty="0" smtClean="0"/>
              <a:t> They control and monitor the borders between Mexico and Canada as well as 2,000 miles of coast</a:t>
            </a:r>
          </a:p>
          <a:p>
            <a:pPr>
              <a:buFontTx/>
              <a:buChar char="-"/>
            </a:pPr>
            <a:endParaRPr lang="en-US" dirty="0" smtClean="0"/>
          </a:p>
          <a:p>
            <a:pPr>
              <a:buFontTx/>
              <a:buChar char="-"/>
            </a:pPr>
            <a:r>
              <a:rPr lang="en-US" dirty="0" smtClean="0"/>
              <a:t> Although the total number of smuggled peoples shows that it is on the decline, the number of deaths due to smuggling is increasing. </a:t>
            </a:r>
          </a:p>
          <a:p>
            <a:pPr>
              <a:buFontTx/>
              <a:buChar char="-"/>
            </a:pPr>
            <a:endParaRPr lang="en-US" dirty="0" smtClean="0"/>
          </a:p>
          <a:p>
            <a:pPr>
              <a:buFontTx/>
              <a:buChar char="-"/>
            </a:pPr>
            <a:r>
              <a:rPr lang="en-US" dirty="0" smtClean="0"/>
              <a:t> A potential alternative, as proposed by the National Foundation for American Policy is to increase the avenues of legal migration, such as providing more temporary work visas and making them more accessible, or perhaps creating seasonal work visas.</a:t>
            </a:r>
          </a:p>
          <a:p>
            <a:pPr>
              <a:buFontTx/>
              <a:buChar char="-"/>
            </a:pPr>
            <a:endParaRPr lang="en-US" dirty="0" smtClean="0"/>
          </a:p>
          <a:p>
            <a:pPr>
              <a:buFontTx/>
              <a:buChar char="-"/>
            </a:pPr>
            <a:r>
              <a:rPr lang="en-US" dirty="0" smtClean="0"/>
              <a:t> Additionally a change in mentality from seeing those who are smuggled as victims as opposed to criminals. This could allow for a greater focus upon stopping the criminal </a:t>
            </a:r>
            <a:r>
              <a:rPr lang="en-US" dirty="0" err="1" smtClean="0"/>
              <a:t>organisations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QUESTIONS</a:t>
            </a:r>
            <a:endParaRPr lang="en-US" sz="4000" dirty="0"/>
          </a:p>
        </p:txBody>
      </p:sp>
      <p:sp>
        <p:nvSpPr>
          <p:cNvPr id="4" name="TextBox 3"/>
          <p:cNvSpPr txBox="1"/>
          <p:nvPr/>
        </p:nvSpPr>
        <p:spPr>
          <a:xfrm>
            <a:off x="571500" y="1698347"/>
            <a:ext cx="8001000" cy="2308324"/>
          </a:xfrm>
          <a:prstGeom prst="rect">
            <a:avLst/>
          </a:prstGeom>
          <a:noFill/>
        </p:spPr>
        <p:txBody>
          <a:bodyPr wrap="square" rtlCol="0">
            <a:spAutoFit/>
          </a:bodyPr>
          <a:lstStyle/>
          <a:p>
            <a:r>
              <a:rPr lang="en-US" dirty="0" smtClean="0"/>
              <a:t>1. There is a lot of attention put upon the ‘push’ and ‘pull’ factors in attempting to understand illegal migration. Would it be beneficial to expand our conception of what it is that lures people to other countries and what motivates them to leave their own, such as historical and family reasons?</a:t>
            </a:r>
          </a:p>
          <a:p>
            <a:endParaRPr lang="en-US" dirty="0" smtClean="0"/>
          </a:p>
          <a:p>
            <a:r>
              <a:rPr lang="en-US" dirty="0" smtClean="0"/>
              <a:t>2. Is a human rights approach an adequate way of addressing the issue of human trafficking and people smuggling victims, as it may undermine state sovereignty and security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Definitions</a:t>
            </a:r>
            <a:endParaRPr lang="en-US" dirty="0"/>
          </a:p>
        </p:txBody>
      </p:sp>
      <p:sp>
        <p:nvSpPr>
          <p:cNvPr id="14" name="TextBox 13"/>
          <p:cNvSpPr txBox="1"/>
          <p:nvPr/>
        </p:nvSpPr>
        <p:spPr>
          <a:xfrm>
            <a:off x="571500" y="1875566"/>
            <a:ext cx="8347315" cy="2031325"/>
          </a:xfrm>
          <a:prstGeom prst="rect">
            <a:avLst/>
          </a:prstGeom>
          <a:noFill/>
        </p:spPr>
        <p:txBody>
          <a:bodyPr wrap="square" rtlCol="0">
            <a:spAutoFit/>
          </a:bodyPr>
          <a:lstStyle/>
          <a:p>
            <a:r>
              <a:rPr lang="en-US" dirty="0" smtClean="0"/>
              <a:t>Human Trafficking</a:t>
            </a:r>
          </a:p>
          <a:p>
            <a:endParaRPr lang="en-US" dirty="0" smtClean="0"/>
          </a:p>
          <a:p>
            <a:pPr algn="just"/>
            <a:r>
              <a:rPr lang="en-US" dirty="0" smtClean="0"/>
              <a:t>“The recruitment, transportation, transfer, </a:t>
            </a:r>
            <a:r>
              <a:rPr lang="en-US" dirty="0" err="1" smtClean="0"/>
              <a:t>harbouring</a:t>
            </a:r>
            <a:r>
              <a:rPr lang="en-US" dirty="0" smtClean="0"/>
              <a:t> or receipt of persons, by means of threat or use of force or other forms of coercion, of abduction, of fraud, of deception, of the abuse of power or of a position to achieve the consent of a person having control over another for the purpose of exploitation”</a:t>
            </a:r>
            <a:br>
              <a:rPr lang="en-US" dirty="0" smtClean="0"/>
            </a:br>
            <a:r>
              <a:rPr lang="en-US" dirty="0" smtClean="0"/>
              <a:t>														 UNODC, 2003 </a:t>
            </a:r>
            <a:endParaRPr lang="en-US" dirty="0"/>
          </a:p>
        </p:txBody>
      </p:sp>
      <p:sp>
        <p:nvSpPr>
          <p:cNvPr id="15" name="TextBox 14"/>
          <p:cNvSpPr txBox="1"/>
          <p:nvPr/>
        </p:nvSpPr>
        <p:spPr>
          <a:xfrm>
            <a:off x="571500" y="4260573"/>
            <a:ext cx="8347315" cy="1754327"/>
          </a:xfrm>
          <a:prstGeom prst="rect">
            <a:avLst/>
          </a:prstGeom>
          <a:noFill/>
        </p:spPr>
        <p:txBody>
          <a:bodyPr wrap="square" rtlCol="0">
            <a:spAutoFit/>
          </a:bodyPr>
          <a:lstStyle/>
          <a:p>
            <a:r>
              <a:rPr lang="en-US" dirty="0" smtClean="0"/>
              <a:t>People Smuggling</a:t>
            </a:r>
          </a:p>
          <a:p>
            <a:endParaRPr lang="en-US" dirty="0" smtClean="0"/>
          </a:p>
          <a:p>
            <a:pPr algn="just"/>
            <a:r>
              <a:rPr lang="en-US" dirty="0" smtClean="0"/>
              <a:t>“The procurement, in order to obtain, directly or indirectly, a financial or other material benefit, of the illegal entry of a person into a state of which the person is not a national or permanent resident”</a:t>
            </a:r>
          </a:p>
          <a:p>
            <a:pPr algn="just"/>
            <a:r>
              <a:rPr lang="en-US" dirty="0" smtClean="0"/>
              <a:t>														UNODC, 2004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4-28 at 11.46.59 pm.png"/>
          <p:cNvPicPr>
            <a:picLocks noChangeAspect="1"/>
          </p:cNvPicPr>
          <p:nvPr/>
        </p:nvPicPr>
        <p:blipFill>
          <a:blip r:embed="rId2"/>
          <a:stretch>
            <a:fillRect/>
          </a:stretch>
        </p:blipFill>
        <p:spPr>
          <a:xfrm>
            <a:off x="767845" y="0"/>
            <a:ext cx="7279761"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24" y="1905103"/>
            <a:ext cx="8505359" cy="3785652"/>
          </a:xfrm>
          <a:prstGeom prst="rect">
            <a:avLst/>
          </a:prstGeom>
          <a:noFill/>
        </p:spPr>
        <p:txBody>
          <a:bodyPr wrap="square" rtlCol="0">
            <a:spAutoFit/>
          </a:bodyPr>
          <a:lstStyle/>
          <a:p>
            <a:r>
              <a:rPr lang="en-US" sz="2400" dirty="0"/>
              <a:t>1</a:t>
            </a:r>
            <a:r>
              <a:rPr lang="en-US" sz="2400" dirty="0" smtClean="0"/>
              <a:t>. The Protocol to Prevent, Suppress and Punish Trafficking in Persons, Especially Women and Children (2003)</a:t>
            </a:r>
          </a:p>
          <a:p>
            <a:endParaRPr lang="en-US" sz="2400" dirty="0" smtClean="0"/>
          </a:p>
          <a:p>
            <a:r>
              <a:rPr lang="en-US" sz="2400" dirty="0" smtClean="0"/>
              <a:t>	- Purpose: To prevent and combat trafficking in persons, paying particular 	attention to women and children, to protect and assist the victims of such 	trafficking, with full respect for their human rights and to promote cooperation 	among States Parties in order to meet those objectives.</a:t>
            </a:r>
          </a:p>
          <a:p>
            <a:r>
              <a:rPr lang="en-US" sz="2400" dirty="0" smtClean="0"/>
              <a:t>	</a:t>
            </a:r>
          </a:p>
          <a:p>
            <a:r>
              <a:rPr lang="en-US" sz="2400" dirty="0" smtClean="0"/>
              <a:t>	- 117 Signatories and 159 State Parties</a:t>
            </a:r>
            <a:endParaRPr lang="en-US" sz="2400" dirty="0"/>
          </a:p>
        </p:txBody>
      </p:sp>
      <p:sp>
        <p:nvSpPr>
          <p:cNvPr id="5" name="Title 4"/>
          <p:cNvSpPr>
            <a:spLocks noGrp="1"/>
          </p:cNvSpPr>
          <p:nvPr>
            <p:ph type="title"/>
          </p:nvPr>
        </p:nvSpPr>
        <p:spPr/>
        <p:txBody>
          <a:bodyPr/>
          <a:lstStyle/>
          <a:p>
            <a:r>
              <a:rPr lang="en-US" sz="4000" dirty="0" smtClean="0"/>
              <a:t>Convention against Transnational Organized Crime</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45719"/>
          </a:xfrm>
        </p:spPr>
        <p:txBody>
          <a:bodyPr/>
          <a:lstStyle/>
          <a:p>
            <a:endParaRPr lang="en-US" sz="4000" dirty="0"/>
          </a:p>
        </p:txBody>
      </p:sp>
      <p:sp>
        <p:nvSpPr>
          <p:cNvPr id="3" name="TextBox 2"/>
          <p:cNvSpPr txBox="1"/>
          <p:nvPr/>
        </p:nvSpPr>
        <p:spPr>
          <a:xfrm>
            <a:off x="571500" y="782717"/>
            <a:ext cx="8001000" cy="5632310"/>
          </a:xfrm>
          <a:prstGeom prst="rect">
            <a:avLst/>
          </a:prstGeom>
          <a:noFill/>
        </p:spPr>
        <p:txBody>
          <a:bodyPr wrap="square" rtlCol="0">
            <a:spAutoFit/>
          </a:bodyPr>
          <a:lstStyle/>
          <a:p>
            <a:r>
              <a:rPr lang="en-US" sz="2400" dirty="0"/>
              <a:t>2</a:t>
            </a:r>
            <a:r>
              <a:rPr lang="en-US" sz="2400" dirty="0" smtClean="0"/>
              <a:t>. The Protocol Against the Smuggling of Migrants by Land, Air and Sea 	(2004) </a:t>
            </a:r>
          </a:p>
          <a:p>
            <a:endParaRPr lang="en-US" sz="2400" dirty="0" smtClean="0"/>
          </a:p>
          <a:p>
            <a:r>
              <a:rPr lang="en-US" sz="2400" dirty="0" smtClean="0"/>
              <a:t>	- Purpose: To tackle the facilitation or irregular migration by profit seeking 	criminals, to cooperate across borders to achieve this goal and to protect the 	rights of migrants. </a:t>
            </a:r>
          </a:p>
          <a:p>
            <a:endParaRPr lang="en-US" sz="2400" dirty="0" smtClean="0"/>
          </a:p>
          <a:p>
            <a:r>
              <a:rPr lang="en-US" sz="2400" dirty="0" smtClean="0"/>
              <a:t>	- Article 5:</a:t>
            </a:r>
          </a:p>
          <a:p>
            <a:r>
              <a:rPr lang="en-US" sz="2400" dirty="0" smtClean="0"/>
              <a:t>			“ Migrants shall not become liable to criminal prosecution under 	this Protocol for the fact of having been the object of conduct set forth in 	article 6 of this Protocol”</a:t>
            </a:r>
          </a:p>
          <a:p>
            <a:endParaRPr lang="en-US" sz="2400" dirty="0" smtClean="0"/>
          </a:p>
          <a:p>
            <a:r>
              <a:rPr lang="en-US" sz="2400" dirty="0" smtClean="0"/>
              <a:t>	- 112 signatories and 138 State Parties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Trafficking</a:t>
            </a:r>
            <a:endParaRPr lang="en-US" dirty="0"/>
          </a:p>
        </p:txBody>
      </p:sp>
      <p:sp>
        <p:nvSpPr>
          <p:cNvPr id="3" name="TextBox 2"/>
          <p:cNvSpPr txBox="1"/>
          <p:nvPr/>
        </p:nvSpPr>
        <p:spPr>
          <a:xfrm>
            <a:off x="571500" y="1698347"/>
            <a:ext cx="8001000" cy="4801315"/>
          </a:xfrm>
          <a:prstGeom prst="rect">
            <a:avLst/>
          </a:prstGeom>
          <a:noFill/>
        </p:spPr>
        <p:txBody>
          <a:bodyPr wrap="square" rtlCol="0">
            <a:spAutoFit/>
          </a:bodyPr>
          <a:lstStyle/>
          <a:p>
            <a:pPr>
              <a:buFontTx/>
              <a:buChar char="-"/>
            </a:pPr>
            <a:r>
              <a:rPr lang="en-US" dirty="0" smtClean="0"/>
              <a:t>The International </a:t>
            </a:r>
            <a:r>
              <a:rPr lang="en-US" dirty="0" err="1" smtClean="0"/>
              <a:t>Labour</a:t>
            </a:r>
            <a:r>
              <a:rPr lang="en-US" dirty="0" smtClean="0"/>
              <a:t> Organization (ILO) estimates that there are 2.4 million trafficking victims globally at any one time. With profits beginning at US$10  billion for traffickers.</a:t>
            </a:r>
          </a:p>
          <a:p>
            <a:pPr>
              <a:buFontTx/>
              <a:buChar char="-"/>
            </a:pPr>
            <a:endParaRPr lang="en-US" dirty="0" smtClean="0"/>
          </a:p>
          <a:p>
            <a:pPr>
              <a:buFontTx/>
              <a:buChar char="-"/>
            </a:pPr>
            <a:r>
              <a:rPr lang="en-US" dirty="0" smtClean="0"/>
              <a:t> Human trafficking is a global phenomenon with victims from at least 127 countries being reported to be exploited in 137 states</a:t>
            </a:r>
          </a:p>
          <a:p>
            <a:pPr>
              <a:buFontTx/>
              <a:buChar char="-"/>
            </a:pPr>
            <a:endParaRPr lang="en-US" dirty="0" smtClean="0"/>
          </a:p>
          <a:p>
            <a:pPr>
              <a:buFontTx/>
              <a:buChar char="-"/>
            </a:pPr>
            <a:r>
              <a:rPr lang="en-US" dirty="0" smtClean="0"/>
              <a:t> Approximately 460 different trafficking routes were identified between 2007 and 2010</a:t>
            </a:r>
          </a:p>
          <a:p>
            <a:pPr>
              <a:buFontTx/>
              <a:buChar char="-"/>
            </a:pPr>
            <a:endParaRPr lang="en-US" dirty="0" smtClean="0"/>
          </a:p>
          <a:p>
            <a:pPr>
              <a:buFontTx/>
              <a:buChar char="-"/>
            </a:pPr>
            <a:r>
              <a:rPr lang="en-US" dirty="0" smtClean="0"/>
              <a:t> Sexual Exploitation is more common in Europe, Central Asia and the Americas</a:t>
            </a:r>
          </a:p>
          <a:p>
            <a:pPr>
              <a:buFontTx/>
              <a:buChar char="-"/>
            </a:pPr>
            <a:endParaRPr lang="en-US" dirty="0" smtClean="0"/>
          </a:p>
          <a:p>
            <a:pPr>
              <a:buFontTx/>
              <a:buChar char="-"/>
            </a:pPr>
            <a:r>
              <a:rPr lang="en-US" dirty="0" smtClean="0"/>
              <a:t> Forced </a:t>
            </a:r>
            <a:r>
              <a:rPr lang="en-US" dirty="0" err="1" smtClean="0"/>
              <a:t>Labour</a:t>
            </a:r>
            <a:r>
              <a:rPr lang="en-US" dirty="0" smtClean="0"/>
              <a:t> is more common in Africa, the Middle East, South and East Asia and the Pacific </a:t>
            </a:r>
          </a:p>
          <a:p>
            <a:endParaRPr lang="en-US" dirty="0"/>
          </a:p>
          <a:p>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715" y="494052"/>
            <a:ext cx="5463512" cy="400110"/>
          </a:xfrm>
          <a:prstGeom prst="rect">
            <a:avLst/>
          </a:prstGeom>
          <a:noFill/>
        </p:spPr>
        <p:txBody>
          <a:bodyPr wrap="square" rtlCol="0">
            <a:spAutoFit/>
          </a:bodyPr>
          <a:lstStyle/>
          <a:p>
            <a:r>
              <a:rPr lang="en-US" dirty="0" smtClean="0"/>
              <a:t>One in five trafficking victims are </a:t>
            </a:r>
            <a:r>
              <a:rPr lang="en-US" sz="2000" dirty="0" smtClean="0"/>
              <a:t>children</a:t>
            </a:r>
            <a:r>
              <a:rPr lang="en-US" dirty="0" smtClean="0"/>
              <a:t>….</a:t>
            </a:r>
            <a:endParaRPr lang="en-US" dirty="0"/>
          </a:p>
        </p:txBody>
      </p:sp>
      <p:sp>
        <p:nvSpPr>
          <p:cNvPr id="4" name="TextBox 3"/>
          <p:cNvSpPr txBox="1"/>
          <p:nvPr/>
        </p:nvSpPr>
        <p:spPr>
          <a:xfrm>
            <a:off x="500347" y="3560878"/>
            <a:ext cx="5155127" cy="369332"/>
          </a:xfrm>
          <a:prstGeom prst="rect">
            <a:avLst/>
          </a:prstGeom>
          <a:noFill/>
        </p:spPr>
        <p:txBody>
          <a:bodyPr wrap="square" rtlCol="0">
            <a:spAutoFit/>
          </a:bodyPr>
          <a:lstStyle/>
          <a:p>
            <a:r>
              <a:rPr lang="en-US" dirty="0" smtClean="0"/>
              <a:t>Two in three trafficking victims are women….</a:t>
            </a:r>
            <a:endParaRPr lang="en-US" dirty="0"/>
          </a:p>
        </p:txBody>
      </p:sp>
      <p:pic>
        <p:nvPicPr>
          <p:cNvPr id="6" name="Picture 5" descr="African-child-labour.jpg"/>
          <p:cNvPicPr>
            <a:picLocks noChangeAspect="1"/>
          </p:cNvPicPr>
          <p:nvPr/>
        </p:nvPicPr>
        <p:blipFill>
          <a:blip r:embed="rId2"/>
          <a:stretch>
            <a:fillRect/>
          </a:stretch>
        </p:blipFill>
        <p:spPr>
          <a:xfrm>
            <a:off x="649714" y="1094217"/>
            <a:ext cx="3542195" cy="1847115"/>
          </a:xfrm>
          <a:prstGeom prst="rect">
            <a:avLst/>
          </a:prstGeom>
        </p:spPr>
      </p:pic>
      <p:sp>
        <p:nvSpPr>
          <p:cNvPr id="7" name="TextBox 6"/>
          <p:cNvSpPr txBox="1"/>
          <p:nvPr/>
        </p:nvSpPr>
        <p:spPr>
          <a:xfrm>
            <a:off x="649715" y="3034136"/>
            <a:ext cx="3542195" cy="461665"/>
          </a:xfrm>
          <a:prstGeom prst="rect">
            <a:avLst/>
          </a:prstGeom>
          <a:noFill/>
        </p:spPr>
        <p:txBody>
          <a:bodyPr wrap="square" rtlCol="0">
            <a:spAutoFit/>
          </a:bodyPr>
          <a:lstStyle/>
          <a:p>
            <a:r>
              <a:rPr lang="en-US" sz="1200" dirty="0" smtClean="0"/>
              <a:t>http://www.knowledgefountain.co.uk/nestle-failing-on-child-labour/#!prettyPhoto/0/</a:t>
            </a:r>
            <a:endParaRPr lang="en-US" sz="1200" dirty="0"/>
          </a:p>
        </p:txBody>
      </p:sp>
      <p:pic>
        <p:nvPicPr>
          <p:cNvPr id="8" name="Picture 7" descr="cp47a.jpg"/>
          <p:cNvPicPr>
            <a:picLocks noChangeAspect="1"/>
          </p:cNvPicPr>
          <p:nvPr/>
        </p:nvPicPr>
        <p:blipFill>
          <a:blip r:embed="rId3"/>
          <a:stretch>
            <a:fillRect/>
          </a:stretch>
        </p:blipFill>
        <p:spPr>
          <a:xfrm>
            <a:off x="4782558" y="1094217"/>
            <a:ext cx="3294579" cy="1847115"/>
          </a:xfrm>
          <a:prstGeom prst="rect">
            <a:avLst/>
          </a:prstGeom>
        </p:spPr>
      </p:pic>
      <p:sp>
        <p:nvSpPr>
          <p:cNvPr id="9" name="TextBox 8"/>
          <p:cNvSpPr txBox="1"/>
          <p:nvPr/>
        </p:nvSpPr>
        <p:spPr>
          <a:xfrm>
            <a:off x="4782559" y="3034136"/>
            <a:ext cx="3294579" cy="276999"/>
          </a:xfrm>
          <a:prstGeom prst="rect">
            <a:avLst/>
          </a:prstGeom>
          <a:noFill/>
        </p:spPr>
        <p:txBody>
          <a:bodyPr wrap="square" rtlCol="0">
            <a:spAutoFit/>
          </a:bodyPr>
          <a:lstStyle/>
          <a:p>
            <a:r>
              <a:rPr lang="en-US" sz="1200" dirty="0" smtClean="0"/>
              <a:t>http://www.unicef.org/turkey/sy22/cp47.html</a:t>
            </a:r>
            <a:endParaRPr lang="en-US" sz="1200" dirty="0"/>
          </a:p>
        </p:txBody>
      </p:sp>
      <p:sp>
        <p:nvSpPr>
          <p:cNvPr id="10" name="Rectangle 9"/>
          <p:cNvSpPr/>
          <p:nvPr/>
        </p:nvSpPr>
        <p:spPr>
          <a:xfrm>
            <a:off x="1385470" y="6411402"/>
            <a:ext cx="5612880" cy="276999"/>
          </a:xfrm>
          <a:prstGeom prst="rect">
            <a:avLst/>
          </a:prstGeom>
        </p:spPr>
        <p:txBody>
          <a:bodyPr wrap="square">
            <a:spAutoFit/>
          </a:bodyPr>
          <a:lstStyle/>
          <a:p>
            <a:r>
              <a:rPr lang="en-US" sz="1200" dirty="0" smtClean="0"/>
              <a:t>http://tbtcreative.blogspot.co.nz/2013/03/human-trafficking-in-south-africa.html</a:t>
            </a:r>
            <a:endParaRPr lang="en-US" sz="1200" dirty="0"/>
          </a:p>
        </p:txBody>
      </p:sp>
      <p:pic>
        <p:nvPicPr>
          <p:cNvPr id="11" name="Picture 10" descr="TRAFFICKING2.jpg"/>
          <p:cNvPicPr>
            <a:picLocks noChangeAspect="1"/>
          </p:cNvPicPr>
          <p:nvPr/>
        </p:nvPicPr>
        <p:blipFill>
          <a:blip r:embed="rId4"/>
          <a:stretch>
            <a:fillRect/>
          </a:stretch>
        </p:blipFill>
        <p:spPr>
          <a:xfrm>
            <a:off x="995017" y="4178686"/>
            <a:ext cx="6393786" cy="213792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144" y="546299"/>
            <a:ext cx="3366705" cy="400110"/>
          </a:xfrm>
          <a:prstGeom prst="rect">
            <a:avLst/>
          </a:prstGeom>
          <a:noFill/>
        </p:spPr>
        <p:txBody>
          <a:bodyPr wrap="square" rtlCol="0">
            <a:spAutoFit/>
          </a:bodyPr>
          <a:lstStyle/>
          <a:p>
            <a:r>
              <a:rPr lang="en-US" sz="2000" b="1" dirty="0" smtClean="0"/>
              <a:t>Human Rights Violations</a:t>
            </a:r>
            <a:endParaRPr lang="en-US" sz="2000" b="1" dirty="0"/>
          </a:p>
        </p:txBody>
      </p:sp>
      <p:sp>
        <p:nvSpPr>
          <p:cNvPr id="3" name="TextBox 2"/>
          <p:cNvSpPr txBox="1"/>
          <p:nvPr/>
        </p:nvSpPr>
        <p:spPr>
          <a:xfrm>
            <a:off x="5083281" y="546299"/>
            <a:ext cx="3510676" cy="400110"/>
          </a:xfrm>
          <a:prstGeom prst="rect">
            <a:avLst/>
          </a:prstGeom>
          <a:noFill/>
        </p:spPr>
        <p:txBody>
          <a:bodyPr wrap="square" rtlCol="0">
            <a:spAutoFit/>
          </a:bodyPr>
          <a:lstStyle/>
          <a:p>
            <a:r>
              <a:rPr lang="en-US" sz="2000" b="1" dirty="0" smtClean="0"/>
              <a:t>Threats to National Security</a:t>
            </a:r>
            <a:endParaRPr lang="en-US" sz="2000" b="1" dirty="0"/>
          </a:p>
        </p:txBody>
      </p:sp>
      <p:sp>
        <p:nvSpPr>
          <p:cNvPr id="4" name="TextBox 3"/>
          <p:cNvSpPr txBox="1"/>
          <p:nvPr/>
        </p:nvSpPr>
        <p:spPr>
          <a:xfrm>
            <a:off x="812143" y="1373446"/>
            <a:ext cx="3721096" cy="4247317"/>
          </a:xfrm>
          <a:prstGeom prst="rect">
            <a:avLst/>
          </a:prstGeom>
          <a:noFill/>
        </p:spPr>
        <p:txBody>
          <a:bodyPr wrap="square" rtlCol="0">
            <a:spAutoFit/>
          </a:bodyPr>
          <a:lstStyle/>
          <a:p>
            <a:pPr algn="just">
              <a:buFontTx/>
              <a:buChar char="-"/>
            </a:pPr>
            <a:r>
              <a:rPr lang="en-US" dirty="0" smtClean="0"/>
              <a:t>The Right to personal autonomy</a:t>
            </a:r>
          </a:p>
          <a:p>
            <a:pPr algn="just">
              <a:buFontTx/>
              <a:buChar char="-"/>
            </a:pPr>
            <a:endParaRPr lang="en-US" dirty="0" smtClean="0"/>
          </a:p>
          <a:p>
            <a:pPr algn="just">
              <a:buFontTx/>
              <a:buChar char="-"/>
            </a:pPr>
            <a:r>
              <a:rPr lang="en-US" dirty="0" smtClean="0"/>
              <a:t> The Right not to be held in slavery or servitude</a:t>
            </a:r>
          </a:p>
          <a:p>
            <a:pPr algn="just">
              <a:buFontTx/>
              <a:buChar char="-"/>
            </a:pPr>
            <a:endParaRPr lang="en-US" dirty="0" smtClean="0"/>
          </a:p>
          <a:p>
            <a:pPr algn="just">
              <a:buFontTx/>
              <a:buChar char="-"/>
            </a:pPr>
            <a:r>
              <a:rPr lang="en-US" dirty="0" smtClean="0"/>
              <a:t> The Right to liberty and security of person</a:t>
            </a:r>
          </a:p>
          <a:p>
            <a:pPr algn="just">
              <a:buFontTx/>
              <a:buChar char="-"/>
            </a:pPr>
            <a:endParaRPr lang="en-US" dirty="0" smtClean="0"/>
          </a:p>
          <a:p>
            <a:pPr algn="just">
              <a:buFontTx/>
              <a:buChar char="-"/>
            </a:pPr>
            <a:r>
              <a:rPr lang="en-US" dirty="0" smtClean="0"/>
              <a:t> The Right to be free from cruel or inhuman treatment</a:t>
            </a:r>
          </a:p>
          <a:p>
            <a:pPr algn="just">
              <a:buFontTx/>
              <a:buChar char="-"/>
            </a:pPr>
            <a:endParaRPr lang="en-US" dirty="0" smtClean="0"/>
          </a:p>
          <a:p>
            <a:pPr algn="just">
              <a:buFontTx/>
              <a:buChar char="-"/>
            </a:pPr>
            <a:r>
              <a:rPr lang="en-US" dirty="0" smtClean="0"/>
              <a:t> The Right to safe and healthy working conditions</a:t>
            </a:r>
          </a:p>
          <a:p>
            <a:pPr algn="just">
              <a:buFontTx/>
              <a:buChar char="-"/>
            </a:pPr>
            <a:endParaRPr lang="en-US" dirty="0" smtClean="0"/>
          </a:p>
          <a:p>
            <a:pPr algn="just">
              <a:buFontTx/>
              <a:buChar char="-"/>
            </a:pPr>
            <a:r>
              <a:rPr lang="en-US" dirty="0" smtClean="0"/>
              <a:t> The freedom of movement</a:t>
            </a:r>
            <a:endParaRPr lang="en-US" dirty="0"/>
          </a:p>
        </p:txBody>
      </p:sp>
      <p:sp>
        <p:nvSpPr>
          <p:cNvPr id="5" name="TextBox 4"/>
          <p:cNvSpPr txBox="1"/>
          <p:nvPr/>
        </p:nvSpPr>
        <p:spPr>
          <a:xfrm>
            <a:off x="5301084" y="1373446"/>
            <a:ext cx="3292873" cy="3693319"/>
          </a:xfrm>
          <a:prstGeom prst="rect">
            <a:avLst/>
          </a:prstGeom>
          <a:noFill/>
        </p:spPr>
        <p:txBody>
          <a:bodyPr wrap="square" rtlCol="0">
            <a:spAutoFit/>
          </a:bodyPr>
          <a:lstStyle/>
          <a:p>
            <a:pPr algn="just">
              <a:buFontTx/>
              <a:buChar char="-"/>
            </a:pPr>
            <a:r>
              <a:rPr lang="en-US" dirty="0" smtClean="0"/>
              <a:t>Increasing social breakdown</a:t>
            </a:r>
          </a:p>
          <a:p>
            <a:pPr algn="just">
              <a:buFontTx/>
              <a:buChar char="-"/>
            </a:pPr>
            <a:endParaRPr lang="en-US" dirty="0" smtClean="0"/>
          </a:p>
          <a:p>
            <a:pPr algn="just">
              <a:buFontTx/>
              <a:buChar char="-"/>
            </a:pPr>
            <a:r>
              <a:rPr lang="en-US" dirty="0" smtClean="0"/>
              <a:t> Depriving countries of human capital</a:t>
            </a:r>
          </a:p>
          <a:p>
            <a:pPr algn="just">
              <a:buFontTx/>
              <a:buChar char="-"/>
            </a:pPr>
            <a:endParaRPr lang="en-US" dirty="0" smtClean="0"/>
          </a:p>
          <a:p>
            <a:pPr algn="just">
              <a:buFontTx/>
              <a:buChar char="-"/>
            </a:pPr>
            <a:r>
              <a:rPr lang="en-US" dirty="0" smtClean="0"/>
              <a:t> Undermining public health</a:t>
            </a:r>
          </a:p>
          <a:p>
            <a:pPr algn="just">
              <a:buFontTx/>
              <a:buChar char="-"/>
            </a:pPr>
            <a:endParaRPr lang="en-US" dirty="0" smtClean="0"/>
          </a:p>
          <a:p>
            <a:pPr algn="just">
              <a:buFontTx/>
              <a:buChar char="-"/>
            </a:pPr>
            <a:r>
              <a:rPr lang="en-US" dirty="0" smtClean="0"/>
              <a:t> Subverts government authority</a:t>
            </a:r>
          </a:p>
          <a:p>
            <a:pPr algn="just">
              <a:buFontTx/>
              <a:buChar char="-"/>
            </a:pPr>
            <a:endParaRPr lang="en-US" dirty="0" smtClean="0"/>
          </a:p>
          <a:p>
            <a:pPr algn="just">
              <a:buFontTx/>
              <a:buChar char="-"/>
            </a:pPr>
            <a:r>
              <a:rPr lang="en-US" dirty="0" smtClean="0"/>
              <a:t>Promotes </a:t>
            </a:r>
            <a:r>
              <a:rPr lang="en-US" dirty="0" err="1" smtClean="0"/>
              <a:t>organised</a:t>
            </a:r>
            <a:r>
              <a:rPr lang="en-US" dirty="0" smtClean="0"/>
              <a:t> crime</a:t>
            </a:r>
          </a:p>
          <a:p>
            <a:pPr algn="just">
              <a:buFontTx/>
              <a:buChar char="-"/>
            </a:pPr>
            <a:endParaRPr lang="en-US" dirty="0" smtClean="0"/>
          </a:p>
          <a:p>
            <a:pPr algn="just">
              <a:buFontTx/>
              <a:buChar char="-"/>
            </a:pPr>
            <a:r>
              <a:rPr lang="en-US" dirty="0" smtClean="0"/>
              <a:t> Can finance illicit activities and terrorism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Human trafficking - convictions</a:t>
            </a:r>
            <a:endParaRPr lang="en-US" sz="4000" dirty="0"/>
          </a:p>
        </p:txBody>
      </p:sp>
      <p:sp>
        <p:nvSpPr>
          <p:cNvPr id="3" name="TextBox 2"/>
          <p:cNvSpPr txBox="1"/>
          <p:nvPr/>
        </p:nvSpPr>
        <p:spPr>
          <a:xfrm>
            <a:off x="571500" y="1609738"/>
            <a:ext cx="8001000" cy="1754327"/>
          </a:xfrm>
          <a:prstGeom prst="rect">
            <a:avLst/>
          </a:prstGeom>
          <a:noFill/>
        </p:spPr>
        <p:txBody>
          <a:bodyPr wrap="square" rtlCol="0">
            <a:spAutoFit/>
          </a:bodyPr>
          <a:lstStyle/>
          <a:p>
            <a:r>
              <a:rPr lang="en-US" dirty="0" smtClean="0"/>
              <a:t>Human trafficking convictions are still relatively low</a:t>
            </a:r>
          </a:p>
          <a:p>
            <a:endParaRPr lang="en-US" dirty="0" smtClean="0"/>
          </a:p>
          <a:p>
            <a:r>
              <a:rPr lang="en-US" dirty="0" smtClean="0"/>
              <a:t>	- 16% of state signatories to the Protocol to Prevent, Suppress and Punish trafficking in persons recorded </a:t>
            </a:r>
            <a:r>
              <a:rPr lang="en-US" b="1" dirty="0" smtClean="0"/>
              <a:t>zero </a:t>
            </a:r>
            <a:r>
              <a:rPr lang="en-US" dirty="0" smtClean="0"/>
              <a:t>convictions between the years 2007 and 2010. However, there are still success stories. This January alone a number of convictions have occurred worldwide</a:t>
            </a:r>
          </a:p>
        </p:txBody>
      </p:sp>
      <p:pic>
        <p:nvPicPr>
          <p:cNvPr id="5" name="Picture 4" descr="Screen Shot 2014-04-29 at 12.38.04 am.png"/>
          <p:cNvPicPr>
            <a:picLocks noChangeAspect="1"/>
          </p:cNvPicPr>
          <p:nvPr/>
        </p:nvPicPr>
        <p:blipFill>
          <a:blip r:embed="rId2"/>
          <a:stretch>
            <a:fillRect/>
          </a:stretch>
        </p:blipFill>
        <p:spPr>
          <a:xfrm>
            <a:off x="379539" y="4192691"/>
            <a:ext cx="1929046" cy="2411308"/>
          </a:xfrm>
          <a:prstGeom prst="rect">
            <a:avLst/>
          </a:prstGeom>
        </p:spPr>
      </p:pic>
      <p:pic>
        <p:nvPicPr>
          <p:cNvPr id="6" name="Picture 5" descr="Screen Shot 2014-04-29 at 12.38.17 am.png"/>
          <p:cNvPicPr>
            <a:picLocks noChangeAspect="1"/>
          </p:cNvPicPr>
          <p:nvPr/>
        </p:nvPicPr>
        <p:blipFill>
          <a:blip r:embed="rId3"/>
          <a:stretch>
            <a:fillRect/>
          </a:stretch>
        </p:blipFill>
        <p:spPr>
          <a:xfrm>
            <a:off x="362011" y="3602141"/>
            <a:ext cx="8509000" cy="393700"/>
          </a:xfrm>
          <a:prstGeom prst="rect">
            <a:avLst/>
          </a:prstGeom>
        </p:spPr>
      </p:pic>
      <p:pic>
        <p:nvPicPr>
          <p:cNvPr id="7" name="Picture 6" descr="Screen Shot 2014-04-29 at 12.44.45 am.png"/>
          <p:cNvPicPr>
            <a:picLocks noChangeAspect="1"/>
          </p:cNvPicPr>
          <p:nvPr/>
        </p:nvPicPr>
        <p:blipFill>
          <a:blip r:embed="rId4"/>
          <a:stretch>
            <a:fillRect/>
          </a:stretch>
        </p:blipFill>
        <p:spPr>
          <a:xfrm>
            <a:off x="3174745" y="4192691"/>
            <a:ext cx="4502160" cy="670776"/>
          </a:xfrm>
          <a:prstGeom prst="rect">
            <a:avLst/>
          </a:prstGeom>
        </p:spPr>
      </p:pic>
      <p:pic>
        <p:nvPicPr>
          <p:cNvPr id="8" name="Picture 7" descr="Screen Shot 2014-04-29 at 12.47.06 am.png"/>
          <p:cNvPicPr>
            <a:picLocks noChangeAspect="1"/>
          </p:cNvPicPr>
          <p:nvPr/>
        </p:nvPicPr>
        <p:blipFill>
          <a:blip r:embed="rId5"/>
          <a:stretch>
            <a:fillRect/>
          </a:stretch>
        </p:blipFill>
        <p:spPr>
          <a:xfrm>
            <a:off x="2500546" y="5266268"/>
            <a:ext cx="4127541" cy="917231"/>
          </a:xfrm>
          <a:prstGeom prst="rect">
            <a:avLst/>
          </a:prstGeom>
        </p:spPr>
      </p:pic>
      <p:pic>
        <p:nvPicPr>
          <p:cNvPr id="9" name="Picture 8" descr="Screen Shot 2014-04-29 at 12.47.16 am.png"/>
          <p:cNvPicPr>
            <a:picLocks noChangeAspect="1"/>
          </p:cNvPicPr>
          <p:nvPr/>
        </p:nvPicPr>
        <p:blipFill>
          <a:blip r:embed="rId6"/>
          <a:stretch>
            <a:fillRect/>
          </a:stretch>
        </p:blipFill>
        <p:spPr>
          <a:xfrm>
            <a:off x="6707354" y="5015624"/>
            <a:ext cx="2163657" cy="1418520"/>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505</TotalTime>
  <Words>1106</Words>
  <Application>Microsoft Office PowerPoint</Application>
  <PresentationFormat>On-screen Show (4:3)</PresentationFormat>
  <Paragraphs>135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Travelogue</vt:lpstr>
      <vt:lpstr>Human Trafficking  and  People Smuggling</vt:lpstr>
      <vt:lpstr>Definitions</vt:lpstr>
      <vt:lpstr>PowerPoint Presentation</vt:lpstr>
      <vt:lpstr>Convention against Transnational Organized Crime</vt:lpstr>
      <vt:lpstr>PowerPoint Presentation</vt:lpstr>
      <vt:lpstr>Human Trafficking</vt:lpstr>
      <vt:lpstr>PowerPoint Presentation</vt:lpstr>
      <vt:lpstr>PowerPoint Presentation</vt:lpstr>
      <vt:lpstr>Human trafficking - convictions</vt:lpstr>
      <vt:lpstr>People Smuggling</vt:lpstr>
      <vt:lpstr>Helping the Victims of Human Trafficking and People Smuggling</vt:lpstr>
      <vt:lpstr>Case Study</vt:lpstr>
      <vt:lpstr>PowerPoint Presentation</vt:lpstr>
      <vt:lpstr>Facts and Figures </vt:lpstr>
      <vt:lpstr>PowerPoint Presentation</vt:lpstr>
      <vt:lpstr>Americas approach to ‘controlling the border’ and a potential alternative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and  People Smuggling</dc:title>
  <dc:creator>Daniel Gasson</dc:creator>
  <cp:lastModifiedBy>Steve Hoadley</cp:lastModifiedBy>
  <cp:revision>20</cp:revision>
  <dcterms:created xsi:type="dcterms:W3CDTF">2014-04-28T11:26:04Z</dcterms:created>
  <dcterms:modified xsi:type="dcterms:W3CDTF">2015-12-07T22:55:03Z</dcterms:modified>
</cp:coreProperties>
</file>