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66" r:id="rId4"/>
    <p:sldId id="267" r:id="rId5"/>
    <p:sldId id="268" r:id="rId6"/>
    <p:sldId id="298" r:id="rId7"/>
    <p:sldId id="273" r:id="rId8"/>
    <p:sldId id="305" r:id="rId9"/>
    <p:sldId id="313" r:id="rId10"/>
    <p:sldId id="301" r:id="rId11"/>
    <p:sldId id="304" r:id="rId12"/>
    <p:sldId id="300" r:id="rId13"/>
    <p:sldId id="299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31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40"/>
    </p:cViewPr>
  </p:sorterViewPr>
  <p:notesViewPr>
    <p:cSldViewPr>
      <p:cViewPr>
        <p:scale>
          <a:sx n="100" d="100"/>
          <a:sy n="100" d="100"/>
        </p:scale>
        <p:origin x="1676" y="-7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7907F-CA71-4B0B-90BD-4439780C159F}" type="datetimeFigureOut">
              <a:rPr lang="en-NZ" smtClean="0"/>
              <a:t>6/03/2020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3DB0B-95B8-4F17-823C-C347F22EEBA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9525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3DB0B-95B8-4F17-823C-C347F22EEBAA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7526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4563" y="701675"/>
            <a:ext cx="4960937" cy="3722688"/>
          </a:xfrm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31037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18AC0D-2E52-48D8-9D59-8347680F1D19}" type="slidenum">
              <a:rPr lang="en-GB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254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3DB0B-95B8-4F17-823C-C347F22EEBAA}" type="slidenum">
              <a:rPr lang="en-NZ" smtClean="0"/>
              <a:t>12</a:t>
            </a:fld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33993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3DB0B-95B8-4F17-823C-C347F22EEBAA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3595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3DB0B-95B8-4F17-823C-C347F22EEBAA}" type="slidenum">
              <a:rPr lang="en-NZ" smtClean="0"/>
              <a:t>2</a:t>
            </a:fld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6234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27DD974-BB19-47EA-A7D1-8AF62F913A86}" type="slidenum">
              <a:rPr lang="en-GB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71525"/>
            <a:ext cx="4962525" cy="3722688"/>
          </a:xfrm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5376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2F259D-D476-4F96-AD94-4D3D9F5FCA9E}" type="slidenum">
              <a:rPr lang="en-GB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31703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506B46-A829-4757-84EF-313BAA386704}" type="slidenum">
              <a:rPr lang="en-GB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GB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0964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3DB0B-95B8-4F17-823C-C347F22EEBAA}" type="slidenum">
              <a:rPr lang="en-NZ" smtClean="0"/>
              <a:t>6</a:t>
            </a:fld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2335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79BFFD-3FF0-474F-93E8-05BD6E4FB8AF}" type="slidenum">
              <a:rPr lang="en-GB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GB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69850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C2F48EE-3624-48F1-9AC1-C9FA068AA7E3}" type="slidenum">
              <a:rPr lang="en-GB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GB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9390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3DB0B-95B8-4F17-823C-C347F22EEBAA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6392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9892672-1FA0-403E-8233-61FFBCD0865D}" type="datetimeFigureOut">
              <a:rPr lang="en-NZ" smtClean="0"/>
              <a:t>6/03/2020</a:t>
            </a:fld>
            <a:endParaRPr lang="en-N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N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35F9409-8DC0-430C-80ED-FDB63020DDA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2672-1FA0-403E-8233-61FFBCD0865D}" type="datetimeFigureOut">
              <a:rPr lang="en-NZ" smtClean="0"/>
              <a:t>6/03/2020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9409-8DC0-430C-80ED-FDB63020DDA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2672-1FA0-403E-8233-61FFBCD0865D}" type="datetimeFigureOut">
              <a:rPr lang="en-NZ" smtClean="0"/>
              <a:t>6/03/2020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9409-8DC0-430C-80ED-FDB63020DDA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2672-1FA0-403E-8233-61FFBCD0865D}" type="datetimeFigureOut">
              <a:rPr lang="en-NZ" smtClean="0"/>
              <a:t>6/03/2020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9409-8DC0-430C-80ED-FDB63020DDA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2672-1FA0-403E-8233-61FFBCD0865D}" type="datetimeFigureOut">
              <a:rPr lang="en-NZ" smtClean="0"/>
              <a:t>6/03/2020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9409-8DC0-430C-80ED-FDB63020DDA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2672-1FA0-403E-8233-61FFBCD0865D}" type="datetimeFigureOut">
              <a:rPr lang="en-NZ" smtClean="0"/>
              <a:t>6/03/2020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9409-8DC0-430C-80ED-FDB63020DDA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892672-1FA0-403E-8233-61FFBCD0865D}" type="datetimeFigureOut">
              <a:rPr lang="en-NZ" smtClean="0"/>
              <a:t>6/03/2020</a:t>
            </a:fld>
            <a:endParaRPr lang="en-N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5F9409-8DC0-430C-80ED-FDB63020DDAD}" type="slidenum">
              <a:rPr lang="en-NZ" smtClean="0"/>
              <a:t>‹#›</a:t>
            </a:fld>
            <a:endParaRPr lang="en-NZ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9892672-1FA0-403E-8233-61FFBCD0865D}" type="datetimeFigureOut">
              <a:rPr lang="en-NZ" smtClean="0"/>
              <a:t>6/03/2020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35F9409-8DC0-430C-80ED-FDB63020DDA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2672-1FA0-403E-8233-61FFBCD0865D}" type="datetimeFigureOut">
              <a:rPr lang="en-NZ" smtClean="0"/>
              <a:t>6/03/2020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9409-8DC0-430C-80ED-FDB63020DDA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2672-1FA0-403E-8233-61FFBCD0865D}" type="datetimeFigureOut">
              <a:rPr lang="en-NZ" smtClean="0"/>
              <a:t>6/03/2020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9409-8DC0-430C-80ED-FDB63020DDA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2672-1FA0-403E-8233-61FFBCD0865D}" type="datetimeFigureOut">
              <a:rPr lang="en-NZ" smtClean="0"/>
              <a:t>6/03/2020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9409-8DC0-430C-80ED-FDB63020DDA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9892672-1FA0-403E-8233-61FFBCD0865D}" type="datetimeFigureOut">
              <a:rPr lang="en-NZ" smtClean="0"/>
              <a:t>6/03/2020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N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35F9409-8DC0-430C-80ED-FDB63020DDAD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rohedge.com/news/2015-03-31/world-without-welfare-stat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dw-world.de/image/0,,1151751_4,00.jpg&amp;imgrefurl=http://www.dw-world.de/popups/popup_lupe/0,,1624076_ind_1,00.html&amp;h=244&amp;w=330&amp;sz=16&amp;tbnid=FECBx4zpOSkjRM:&amp;tbnh=84&amp;tbnw=114&amp;hl=en&amp;start=2&amp;prev=/images?q%3Dblair%2Band%2Bschroeder%26svnum%3D10%26hl%3Den%26lr%3D%26rls%3DGGLG,GGLG:2005-28,GGLG:en%26sa%3DN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bized.ac.uk/images/petrol2.jpg&amp;imgrefurl=http://www.bized.ac.uk/educators/16-19/economics/international/activity/shocks.htm&amp;h=296&amp;w=450&amp;sz=24&amp;tbnid=gYewebDxNKi2pM:&amp;tbnh=81&amp;tbnw=124&amp;hl=en&amp;start=3&amp;prev=/images?q%3Doil%2Bcrisis%26svnum%3D10%26hl%3Den%26lr%3D%26rls%3DGGLG,GGLG:2005-28,GGLG:en%26sa%3D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792300"/>
            <a:ext cx="8458200" cy="147002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NZ" sz="4000" dirty="0" smtClean="0">
                <a:solidFill>
                  <a:schemeClr val="tx1"/>
                </a:solidFill>
              </a:rPr>
              <a:t>SOCIOLOGY OF THE WELFARE STATE</a:t>
            </a:r>
            <a:endParaRPr lang="en-NZ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53776"/>
            <a:ext cx="4953000" cy="1752600"/>
          </a:xfrm>
        </p:spPr>
        <p:txBody>
          <a:bodyPr/>
          <a:lstStyle/>
          <a:p>
            <a:r>
              <a:rPr lang="en-NZ" dirty="0" smtClean="0"/>
              <a:t>Lecture 4 </a:t>
            </a:r>
          </a:p>
          <a:p>
            <a:r>
              <a:rPr lang="en-NZ" dirty="0" smtClean="0"/>
              <a:t>Challenges to welfare states</a:t>
            </a:r>
          </a:p>
          <a:p>
            <a:r>
              <a:rPr lang="en-NZ" dirty="0" smtClean="0"/>
              <a:t>12 March 2020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6804248" y="332656"/>
            <a:ext cx="2256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3200" dirty="0" smtClean="0">
                <a:solidFill>
                  <a:schemeClr val="bg1"/>
                </a:solidFill>
                <a:latin typeface="+mj-lt"/>
              </a:rPr>
              <a:t>SOCIOL 317</a:t>
            </a:r>
            <a:endParaRPr lang="en-NZ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 descr="Image result for crisis of the welfare stat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6" name="AutoShape 4" descr="Image result for crisis of the welfare state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030" name="Picture 6" descr="http://cdn3.epictimes.com/richardebeling/wp-content/uploads/sites/15/2015/03/Welfare-State-House-of-Card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9984"/>
            <a:ext cx="4335725" cy="306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51184" y="7937"/>
            <a:ext cx="44726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000" dirty="0" smtClean="0"/>
              <a:t>http</a:t>
            </a:r>
            <a:r>
              <a:rPr lang="en-NZ" sz="1000" dirty="0"/>
              <a:t>://www.zerohedge.com/news/2015-03-31/world-without-welfare-state</a:t>
            </a:r>
          </a:p>
        </p:txBody>
      </p:sp>
    </p:spTree>
    <p:extLst>
      <p:ext uri="{BB962C8B-B14F-4D97-AF65-F5344CB8AC3E}">
        <p14:creationId xmlns:p14="http://schemas.microsoft.com/office/powerpoint/2010/main" val="368442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16340" y="194374"/>
            <a:ext cx="8229600" cy="1066800"/>
          </a:xfrm>
        </p:spPr>
        <p:txBody>
          <a:bodyPr/>
          <a:lstStyle/>
          <a:p>
            <a:pPr algn="ctr" eaLnBrk="1" hangingPunct="1"/>
            <a:r>
              <a:rPr lang="en-NZ" altLang="en-US" dirty="0" smtClean="0">
                <a:solidFill>
                  <a:schemeClr val="accent6"/>
                </a:solidFill>
              </a:rPr>
              <a:t>Shifts in political context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94978" y="1889448"/>
            <a:ext cx="8640960" cy="4968552"/>
          </a:xfrm>
        </p:spPr>
        <p:txBody>
          <a:bodyPr>
            <a:normAutofit fontScale="25000" lnSpcReduction="20000"/>
          </a:bodyPr>
          <a:lstStyle/>
          <a:p>
            <a:pPr eaLnBrk="1" hangingPunct="1"/>
            <a:r>
              <a:rPr lang="en-NZ" altLang="en-US" sz="9600" dirty="0" smtClean="0"/>
              <a:t>Although most evident in the ‘liberal welfare regime’, neoliberalism has come to dominate the political/economic sphere in many countries</a:t>
            </a:r>
          </a:p>
          <a:p>
            <a:pPr marL="109728" indent="0" eaLnBrk="1" hangingPunct="1">
              <a:buNone/>
            </a:pPr>
            <a:endParaRPr lang="en-NZ" altLang="en-US" sz="9600" dirty="0" smtClean="0"/>
          </a:p>
          <a:p>
            <a:pPr marL="109728" indent="0" eaLnBrk="1" hangingPunct="1">
              <a:buNone/>
            </a:pPr>
            <a:r>
              <a:rPr lang="en-NZ" altLang="en-US" sz="9600" b="1" dirty="0" smtClean="0">
                <a:solidFill>
                  <a:srgbClr val="FF0000"/>
                </a:solidFill>
              </a:rPr>
              <a:t>Neoliberalism</a:t>
            </a:r>
            <a:r>
              <a:rPr lang="en-NZ" altLang="en-US" sz="9600" dirty="0" smtClean="0"/>
              <a:t> </a:t>
            </a:r>
            <a:r>
              <a:rPr lang="en-NZ" altLang="en-US" sz="9600" dirty="0">
                <a:solidFill>
                  <a:srgbClr val="FF0000"/>
                </a:solidFill>
              </a:rPr>
              <a:t>=</a:t>
            </a:r>
            <a:r>
              <a:rPr lang="en-NZ" altLang="en-US" sz="9600" dirty="0" smtClean="0">
                <a:solidFill>
                  <a:srgbClr val="FF0000"/>
                </a:solidFill>
              </a:rPr>
              <a:t> </a:t>
            </a:r>
            <a:r>
              <a:rPr lang="en-NZ" altLang="en-US" sz="9600" dirty="0" smtClean="0"/>
              <a:t>an amalgam of different ideas, including:</a:t>
            </a:r>
          </a:p>
          <a:p>
            <a:pPr eaLnBrk="1" hangingPunct="1">
              <a:buFont typeface="Wingdings" pitchFamily="2" charset="2"/>
              <a:buNone/>
            </a:pPr>
            <a:endParaRPr lang="en-NZ" altLang="en-US" sz="42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NZ" altLang="en-US" sz="5500" b="1" dirty="0" smtClean="0">
                <a:solidFill>
                  <a:schemeClr val="accent1"/>
                </a:solidFill>
              </a:rPr>
              <a:t>Neo-classical economic theory</a:t>
            </a:r>
          </a:p>
          <a:p>
            <a:pPr lvl="1" eaLnBrk="1" hangingPunct="1"/>
            <a:r>
              <a:rPr lang="en-NZ" altLang="en-US" sz="5500" dirty="0" smtClean="0">
                <a:solidFill>
                  <a:schemeClr val="accent6"/>
                </a:solidFill>
              </a:rPr>
              <a:t>Market best institution for conduct of economic matters because most efficient = consumer sovereignty</a:t>
            </a:r>
          </a:p>
          <a:p>
            <a:pPr lvl="1" eaLnBrk="1" hangingPunct="1"/>
            <a:r>
              <a:rPr lang="en-NZ" altLang="en-US" sz="5500" dirty="0" smtClean="0">
                <a:solidFill>
                  <a:schemeClr val="accent6"/>
                </a:solidFill>
              </a:rPr>
              <a:t>Low inflation best way to ensure economic growth (monetarist policy)</a:t>
            </a:r>
          </a:p>
          <a:p>
            <a:pPr eaLnBrk="1" hangingPunct="1">
              <a:buFont typeface="Wingdings" pitchFamily="2" charset="2"/>
              <a:buNone/>
            </a:pPr>
            <a:r>
              <a:rPr lang="en-NZ" altLang="en-US" sz="5500" b="1" dirty="0" smtClean="0">
                <a:solidFill>
                  <a:schemeClr val="accent1"/>
                </a:solidFill>
              </a:rPr>
              <a:t>Public choice theory</a:t>
            </a:r>
          </a:p>
          <a:p>
            <a:pPr lvl="1" eaLnBrk="1" hangingPunct="1"/>
            <a:r>
              <a:rPr lang="en-NZ" altLang="en-US" sz="5500" dirty="0" smtClean="0">
                <a:solidFill>
                  <a:schemeClr val="accent6"/>
                </a:solidFill>
              </a:rPr>
              <a:t>Individuals act in own self-interest to rationally maximise benefits,  including public bureaucrats - so need to introduce competition in public services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NZ" altLang="en-US" sz="5500" b="1" dirty="0" smtClean="0">
                <a:solidFill>
                  <a:schemeClr val="accent1"/>
                </a:solidFill>
              </a:rPr>
              <a:t>Neo-conservatism</a:t>
            </a:r>
          </a:p>
          <a:p>
            <a:pPr lvl="1" eaLnBrk="1" hangingPunct="1"/>
            <a:r>
              <a:rPr lang="en-NZ" altLang="en-US" sz="5500" dirty="0" smtClean="0">
                <a:solidFill>
                  <a:schemeClr val="accent6"/>
                </a:solidFill>
              </a:rPr>
              <a:t>Moral values  and  ‘enterprise culture ’ promoted – poverty culturally determined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NZ" altLang="en-US" sz="5500" dirty="0" smtClean="0">
                <a:solidFill>
                  <a:schemeClr val="accent6"/>
                </a:solidFill>
              </a:rPr>
              <a:t>	by the values, attitudes, mores and lack of aspirations transmitted across generations</a:t>
            </a:r>
          </a:p>
          <a:p>
            <a:pPr marL="109728" indent="0">
              <a:buNone/>
            </a:pPr>
            <a:r>
              <a:rPr lang="en-NZ" altLang="en-US" sz="5500" dirty="0" smtClean="0"/>
              <a:t>	</a:t>
            </a:r>
            <a:endParaRPr lang="en-GB" altLang="en-US" sz="5500" dirty="0" smtClean="0"/>
          </a:p>
        </p:txBody>
      </p:sp>
      <p:pic>
        <p:nvPicPr>
          <p:cNvPr id="8196" name="Picture 5" descr="Portrait of F.A. Hay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29" y="548680"/>
            <a:ext cx="1277938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5795515"/>
            <a:ext cx="8039161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NZ" altLang="en-US" b="1" dirty="0" smtClean="0"/>
              <a:t>In </a:t>
            </a:r>
            <a:r>
              <a:rPr lang="en-NZ" altLang="en-US" b="1" dirty="0"/>
              <a:t>policy terms: </a:t>
            </a:r>
            <a:r>
              <a:rPr lang="en-NZ" altLang="en-US" dirty="0"/>
              <a:t>greater privatisation of social services; deregulation of economy; </a:t>
            </a:r>
            <a:r>
              <a:rPr lang="en-NZ" altLang="en-US" dirty="0" smtClean="0"/>
              <a:t>focus on low </a:t>
            </a:r>
            <a:r>
              <a:rPr lang="en-NZ" altLang="en-US" dirty="0"/>
              <a:t>inflation as key macro-economic goal; </a:t>
            </a:r>
            <a:r>
              <a:rPr lang="en-NZ" altLang="en-US" dirty="0" smtClean="0"/>
              <a:t>individual </a:t>
            </a:r>
            <a:r>
              <a:rPr lang="en-NZ" altLang="en-US" dirty="0"/>
              <a:t>(rather than government) responsibility for addressing social risks </a:t>
            </a:r>
            <a:r>
              <a:rPr lang="en-NZ" altLang="en-US" dirty="0" err="1"/>
              <a:t>etc</a:t>
            </a: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12626" y="132185"/>
            <a:ext cx="3315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900" dirty="0">
                <a:solidFill>
                  <a:schemeClr val="bg1"/>
                </a:solidFill>
              </a:rPr>
              <a:t>http://oll.libertyfund.org/people/friedrich-august-von-hayek</a:t>
            </a:r>
          </a:p>
        </p:txBody>
      </p:sp>
      <p:pic>
        <p:nvPicPr>
          <p:cNvPr id="3074" name="Picture 2" descr="http://www.theimaginativeconservative.org/wp-content/uploads/2015/09/Milton-Friedman-Pic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287" y="0"/>
            <a:ext cx="1475656" cy="116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27425" y="35770"/>
            <a:ext cx="3828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900" dirty="0">
                <a:solidFill>
                  <a:schemeClr val="bg1"/>
                </a:solidFill>
              </a:rPr>
              <a:t>http://</a:t>
            </a:r>
            <a:r>
              <a:rPr lang="en-NZ" sz="900" dirty="0" smtClean="0">
                <a:solidFill>
                  <a:schemeClr val="bg1"/>
                </a:solidFill>
              </a:rPr>
              <a:t>www.theimaginativeconservative.org/2015/09/the-free-market-</a:t>
            </a:r>
          </a:p>
          <a:p>
            <a:r>
              <a:rPr lang="en-NZ" sz="900" dirty="0" smtClean="0">
                <a:solidFill>
                  <a:schemeClr val="bg1"/>
                </a:solidFill>
              </a:rPr>
              <a:t>wisdom-of-milton-friedman.html</a:t>
            </a:r>
            <a:endParaRPr lang="en-NZ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38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37991" y="254214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dirty="0" smtClean="0">
                <a:solidFill>
                  <a:schemeClr val="accent6"/>
                </a:solidFill>
              </a:rPr>
              <a:t>Further shifts in the economic context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28" y="1668919"/>
            <a:ext cx="8718326" cy="3413290"/>
          </a:xfrm>
        </p:spPr>
        <p:txBody>
          <a:bodyPr>
            <a:normAutofit fontScale="77500" lnSpcReduction="20000"/>
          </a:bodyPr>
          <a:lstStyle/>
          <a:p>
            <a:r>
              <a:rPr lang="en-NZ" dirty="0"/>
              <a:t>As </a:t>
            </a:r>
            <a:r>
              <a:rPr lang="en-NZ" dirty="0" smtClean="0"/>
              <a:t>economic conditions improved </a:t>
            </a:r>
            <a:r>
              <a:rPr lang="en-NZ" dirty="0"/>
              <a:t>in the mid-to-late 1990s and 2000s, </a:t>
            </a:r>
            <a:r>
              <a:rPr lang="en-NZ" dirty="0" smtClean="0"/>
              <a:t>however, public less tolerant of retrenchment and of growing inequality/poverty</a:t>
            </a:r>
          </a:p>
          <a:p>
            <a:pPr marL="109728" indent="0">
              <a:buNone/>
            </a:pPr>
            <a:endParaRPr lang="en-NZ" altLang="en-US" dirty="0"/>
          </a:p>
          <a:p>
            <a:r>
              <a:rPr lang="en-NZ" altLang="en-US" dirty="0"/>
              <a:t>M</a:t>
            </a:r>
            <a:r>
              <a:rPr lang="en-NZ" altLang="en-US" dirty="0" smtClean="0"/>
              <a:t>any citizens wanted change but decreasing distinctions between Left and Right left them with little electoral choice … the political Left thus reinvented itself with </a:t>
            </a:r>
            <a:r>
              <a:rPr lang="en-US" altLang="en-US" dirty="0" smtClean="0"/>
              <a:t>increasing talk about:</a:t>
            </a:r>
          </a:p>
          <a:p>
            <a:pPr lvl="1" eaLnBrk="1" hangingPunct="1"/>
            <a:r>
              <a:rPr lang="en-US" altLang="en-US" dirty="0" smtClean="0">
                <a:solidFill>
                  <a:schemeClr val="accent6"/>
                </a:solidFill>
              </a:rPr>
              <a:t>‘</a:t>
            </a:r>
            <a:r>
              <a:rPr lang="en-US" altLang="en-US" dirty="0" err="1" smtClean="0">
                <a:solidFill>
                  <a:schemeClr val="accent6"/>
                </a:solidFill>
              </a:rPr>
              <a:t>Modernising</a:t>
            </a:r>
            <a:r>
              <a:rPr lang="en-US" altLang="en-US" dirty="0" smtClean="0">
                <a:solidFill>
                  <a:schemeClr val="accent6"/>
                </a:solidFill>
              </a:rPr>
              <a:t>’ the European social model</a:t>
            </a:r>
          </a:p>
          <a:p>
            <a:pPr lvl="1" eaLnBrk="1" hangingPunct="1"/>
            <a:r>
              <a:rPr lang="en-US" altLang="en-US" dirty="0" smtClean="0">
                <a:solidFill>
                  <a:schemeClr val="accent6"/>
                </a:solidFill>
              </a:rPr>
              <a:t>The ‘Third Way’</a:t>
            </a:r>
          </a:p>
          <a:p>
            <a:pPr lvl="1" eaLnBrk="1" hangingPunct="1"/>
            <a:r>
              <a:rPr lang="en-US" altLang="en-US" dirty="0" smtClean="0">
                <a:solidFill>
                  <a:schemeClr val="accent6"/>
                </a:solidFill>
              </a:rPr>
              <a:t>A ‘new social democracy’</a:t>
            </a:r>
          </a:p>
          <a:p>
            <a:pPr marL="411480" lvl="1" indent="0">
              <a:buNone/>
            </a:pPr>
            <a:endParaRPr lang="en-US" altLang="en-US" dirty="0" smtClean="0"/>
          </a:p>
          <a:p>
            <a:pPr marL="411480" lvl="1" indent="0">
              <a:buNone/>
            </a:pPr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07505" y="4725144"/>
            <a:ext cx="7776864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b="1" dirty="0"/>
              <a:t>In policy terms: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altLang="en-US" dirty="0"/>
              <a:t>Neoliberal economic policies BUT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altLang="en-US" dirty="0"/>
              <a:t>State </a:t>
            </a:r>
            <a:r>
              <a:rPr lang="en-NZ" altLang="en-US" i="1" dirty="0"/>
              <a:t>facilitates </a:t>
            </a:r>
            <a:r>
              <a:rPr lang="en-NZ" altLang="en-US" dirty="0"/>
              <a:t>(not provides) services through </a:t>
            </a:r>
            <a:r>
              <a:rPr lang="en-NZ" altLang="en-US" i="1" dirty="0"/>
              <a:t>social investment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State facilitates </a:t>
            </a:r>
            <a:r>
              <a:rPr lang="en-US" altLang="en-US" i="1" dirty="0"/>
              <a:t>integration of people into the market </a:t>
            </a:r>
            <a:r>
              <a:rPr lang="en-US" altLang="en-US" dirty="0"/>
              <a:t>by building </a:t>
            </a:r>
            <a:r>
              <a:rPr lang="en-US" altLang="en-US" i="1" dirty="0"/>
              <a:t>human capital  </a:t>
            </a:r>
            <a:r>
              <a:rPr lang="en-US" altLang="en-US" dirty="0" smtClean="0"/>
              <a:t>(</a:t>
            </a:r>
            <a:r>
              <a:rPr lang="en-US" altLang="en-US" dirty="0"/>
              <a:t>rather than protecting them from the market)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i="1" dirty="0"/>
              <a:t>A future-focused </a:t>
            </a:r>
            <a:r>
              <a:rPr lang="en-US" altLang="en-US" dirty="0"/>
              <a:t>interest in preventing </a:t>
            </a:r>
            <a:r>
              <a:rPr lang="en-US" altLang="en-US" i="1" dirty="0"/>
              <a:t>social </a:t>
            </a:r>
            <a:r>
              <a:rPr lang="en-US" altLang="en-US" i="1" dirty="0" smtClean="0"/>
              <a:t>exclusion</a:t>
            </a:r>
            <a:endParaRPr lang="en-US" altLang="en-US" i="1" dirty="0"/>
          </a:p>
        </p:txBody>
      </p:sp>
      <p:pic>
        <p:nvPicPr>
          <p:cNvPr id="10244" name="Picture 5" descr="0,,1151751_4,0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669418"/>
            <a:ext cx="2246651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884369" y="5325602"/>
            <a:ext cx="11233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smtClean="0"/>
              <a:t>http</a:t>
            </a:r>
            <a:r>
              <a:rPr lang="en-NZ" sz="1100" dirty="0"/>
              <a:t>://www.dw.com/en/britain-france-lock-horns-over-budget/a-1617092</a:t>
            </a:r>
          </a:p>
        </p:txBody>
      </p:sp>
    </p:spTree>
    <p:extLst>
      <p:ext uri="{BB962C8B-B14F-4D97-AF65-F5344CB8AC3E}">
        <p14:creationId xmlns:p14="http://schemas.microsoft.com/office/powerpoint/2010/main" val="343292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88840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2007-2008 global financial crisis again challenged the neoliberal orthodoxy</a:t>
            </a:r>
          </a:p>
          <a:p>
            <a:pPr lvl="1"/>
            <a:r>
              <a:rPr lang="en-NZ" dirty="0" smtClean="0">
                <a:solidFill>
                  <a:schemeClr val="accent6"/>
                </a:solidFill>
              </a:rPr>
              <a:t>Bank bail-outs</a:t>
            </a:r>
          </a:p>
          <a:p>
            <a:pPr lvl="1"/>
            <a:r>
              <a:rPr lang="en-NZ" dirty="0" smtClean="0">
                <a:solidFill>
                  <a:schemeClr val="accent6"/>
                </a:solidFill>
              </a:rPr>
              <a:t>Stimulus packages (tax cuts, corporate subsidies, increased welfare provision)</a:t>
            </a:r>
          </a:p>
          <a:p>
            <a:pPr lvl="1"/>
            <a:r>
              <a:rPr lang="en-NZ" dirty="0">
                <a:solidFill>
                  <a:schemeClr val="accent6"/>
                </a:solidFill>
              </a:rPr>
              <a:t>Reversed or stalled economic growth so </a:t>
            </a:r>
          </a:p>
          <a:p>
            <a:pPr marL="411480" lvl="1" indent="0">
              <a:buNone/>
            </a:pPr>
            <a:r>
              <a:rPr lang="en-NZ" dirty="0">
                <a:solidFill>
                  <a:schemeClr val="accent6"/>
                </a:solidFill>
              </a:rPr>
              <a:t>   less tax revenue yet more spending needed </a:t>
            </a:r>
          </a:p>
          <a:p>
            <a:pPr marL="411480" lvl="1" indent="0">
              <a:buNone/>
            </a:pPr>
            <a:r>
              <a:rPr lang="en-NZ" dirty="0">
                <a:solidFill>
                  <a:schemeClr val="accent6"/>
                </a:solidFill>
              </a:rPr>
              <a:t>   because of growth in unemployment</a:t>
            </a:r>
          </a:p>
          <a:p>
            <a:pPr marL="411480" lvl="1" indent="0">
              <a:buNone/>
            </a:pPr>
            <a:endParaRPr lang="en-NZ" dirty="0"/>
          </a:p>
          <a:p>
            <a:r>
              <a:rPr lang="en-NZ" dirty="0" smtClean="0"/>
              <a:t>But also provided the rationale for a new wave of welfare state retrenchment (see later lectures)</a:t>
            </a:r>
            <a:endParaRPr lang="en-NZ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7972" y="402973"/>
            <a:ext cx="8732499" cy="1066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NZ" altLang="en-US" dirty="0" smtClean="0">
                <a:solidFill>
                  <a:schemeClr val="accent6"/>
                </a:solidFill>
              </a:rPr>
              <a:t>Even further shifts </a:t>
            </a:r>
            <a:br>
              <a:rPr lang="en-NZ" altLang="en-US" dirty="0" smtClean="0">
                <a:solidFill>
                  <a:schemeClr val="accent6"/>
                </a:solidFill>
              </a:rPr>
            </a:br>
            <a:r>
              <a:rPr lang="en-NZ" altLang="en-US" dirty="0" smtClean="0">
                <a:solidFill>
                  <a:schemeClr val="accent6"/>
                </a:solidFill>
              </a:rPr>
              <a:t>in the economic context</a:t>
            </a:r>
            <a:endParaRPr lang="en-GB" altLang="en-US" dirty="0" smtClean="0">
              <a:solidFill>
                <a:schemeClr val="accent6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7721284" y="2780928"/>
            <a:ext cx="155708" cy="10394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7873584" y="2561999"/>
            <a:ext cx="13484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>
                <a:solidFill>
                  <a:srgbClr val="FF0000"/>
                </a:solidFill>
              </a:rPr>
              <a:t>Often 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referred to 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as ‘pseudo-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Keynesian’ 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responses</a:t>
            </a:r>
            <a:endParaRPr lang="en-N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28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NZ" dirty="0" smtClean="0">
                <a:solidFill>
                  <a:schemeClr val="accent6"/>
                </a:solidFill>
              </a:rPr>
              <a:t>Lecture summary</a:t>
            </a:r>
            <a:endParaRPr lang="en-NZ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 fontScale="77500" lnSpcReduction="20000"/>
          </a:bodyPr>
          <a:lstStyle/>
          <a:p>
            <a:r>
              <a:rPr lang="en-NZ" sz="3100" dirty="0" smtClean="0"/>
              <a:t>The last 50 years have seen significant social, economic and political shifts </a:t>
            </a:r>
          </a:p>
          <a:p>
            <a:pPr marL="109728" indent="0">
              <a:buNone/>
            </a:pPr>
            <a:endParaRPr lang="en-NZ" sz="3100" dirty="0" smtClean="0"/>
          </a:p>
          <a:p>
            <a:r>
              <a:rPr lang="en-NZ" sz="3100" dirty="0" smtClean="0"/>
              <a:t>These are linked to the emergence of </a:t>
            </a:r>
            <a:r>
              <a:rPr lang="en-NZ" sz="3100" b="1" dirty="0" smtClean="0">
                <a:solidFill>
                  <a:srgbClr val="FF0000"/>
                </a:solidFill>
              </a:rPr>
              <a:t>new ‘social risks’</a:t>
            </a:r>
            <a:r>
              <a:rPr lang="en-NZ" sz="3100" dirty="0" smtClean="0"/>
              <a:t> e.g.</a:t>
            </a:r>
          </a:p>
          <a:p>
            <a:pPr lvl="1"/>
            <a:r>
              <a:rPr lang="en-NZ" dirty="0" smtClean="0">
                <a:solidFill>
                  <a:schemeClr val="accent6"/>
                </a:solidFill>
              </a:rPr>
              <a:t>Work: </a:t>
            </a:r>
            <a:r>
              <a:rPr lang="en-NZ" dirty="0">
                <a:solidFill>
                  <a:schemeClr val="accent6"/>
                </a:solidFill>
              </a:rPr>
              <a:t>I</a:t>
            </a:r>
            <a:r>
              <a:rPr lang="en-NZ" dirty="0" smtClean="0">
                <a:solidFill>
                  <a:schemeClr val="accent6"/>
                </a:solidFill>
              </a:rPr>
              <a:t>nsecure/part-time work, reduced employment protections/wage </a:t>
            </a:r>
            <a:r>
              <a:rPr lang="en-NZ" dirty="0">
                <a:solidFill>
                  <a:schemeClr val="accent6"/>
                </a:solidFill>
              </a:rPr>
              <a:t>adequacy, </a:t>
            </a:r>
            <a:r>
              <a:rPr lang="en-NZ" dirty="0" smtClean="0">
                <a:solidFill>
                  <a:schemeClr val="accent6"/>
                </a:solidFill>
              </a:rPr>
              <a:t>multiple </a:t>
            </a:r>
            <a:r>
              <a:rPr lang="en-NZ" dirty="0">
                <a:solidFill>
                  <a:schemeClr val="accent6"/>
                </a:solidFill>
              </a:rPr>
              <a:t>careers across the </a:t>
            </a:r>
            <a:r>
              <a:rPr lang="en-NZ" dirty="0" smtClean="0">
                <a:solidFill>
                  <a:schemeClr val="accent6"/>
                </a:solidFill>
              </a:rPr>
              <a:t>life-course </a:t>
            </a:r>
            <a:r>
              <a:rPr lang="en-NZ" dirty="0" err="1" smtClean="0">
                <a:solidFill>
                  <a:schemeClr val="accent6"/>
                </a:solidFill>
              </a:rPr>
              <a:t>etc</a:t>
            </a:r>
            <a:endParaRPr lang="en-NZ" dirty="0" smtClean="0">
              <a:solidFill>
                <a:schemeClr val="accent6"/>
              </a:solidFill>
            </a:endParaRPr>
          </a:p>
          <a:p>
            <a:pPr lvl="1"/>
            <a:r>
              <a:rPr lang="en-NZ" dirty="0" smtClean="0">
                <a:solidFill>
                  <a:schemeClr val="accent6"/>
                </a:solidFill>
              </a:rPr>
              <a:t>Family: Divorce/family </a:t>
            </a:r>
            <a:r>
              <a:rPr lang="en-NZ" dirty="0">
                <a:solidFill>
                  <a:schemeClr val="accent6"/>
                </a:solidFill>
              </a:rPr>
              <a:t>break-up more </a:t>
            </a:r>
            <a:r>
              <a:rPr lang="en-NZ" dirty="0" smtClean="0">
                <a:solidFill>
                  <a:schemeClr val="accent6"/>
                </a:solidFill>
              </a:rPr>
              <a:t>common, multiple family forms</a:t>
            </a:r>
          </a:p>
          <a:p>
            <a:pPr marL="411480" lvl="1" indent="0">
              <a:buNone/>
            </a:pPr>
            <a:endParaRPr lang="en-NZ" dirty="0" smtClean="0"/>
          </a:p>
          <a:p>
            <a:r>
              <a:rPr lang="en-NZ" altLang="en-US" sz="3100" dirty="0" smtClean="0"/>
              <a:t>Many of these are common to welfare </a:t>
            </a:r>
            <a:r>
              <a:rPr lang="en-NZ" altLang="en-US" sz="3100" dirty="0"/>
              <a:t>states across the developed </a:t>
            </a:r>
            <a:r>
              <a:rPr lang="en-NZ" altLang="en-US" sz="3100" dirty="0" smtClean="0"/>
              <a:t>world but their responses reflect differences in their institutional and political context and have resulted in different levels of inequality/poverty</a:t>
            </a:r>
            <a:endParaRPr lang="en-NZ" sz="3100" dirty="0"/>
          </a:p>
        </p:txBody>
      </p:sp>
    </p:spTree>
    <p:extLst>
      <p:ext uri="{BB962C8B-B14F-4D97-AF65-F5344CB8AC3E}">
        <p14:creationId xmlns:p14="http://schemas.microsoft.com/office/powerpoint/2010/main" val="32140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algn="ctr"/>
            <a:r>
              <a:rPr lang="en-NZ" dirty="0" smtClean="0">
                <a:solidFill>
                  <a:schemeClr val="accent6"/>
                </a:solidFill>
              </a:rPr>
              <a:t>Lecture outline</a:t>
            </a:r>
            <a:endParaRPr lang="en-NZ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25112"/>
          </a:xfrm>
        </p:spPr>
        <p:txBody>
          <a:bodyPr/>
          <a:lstStyle/>
          <a:p>
            <a:r>
              <a:rPr lang="en-NZ" dirty="0" smtClean="0"/>
              <a:t>Common challenges to welfare states 1960s-1980s</a:t>
            </a:r>
          </a:p>
          <a:p>
            <a:pPr lvl="1"/>
            <a:r>
              <a:rPr lang="en-NZ" dirty="0" smtClean="0">
                <a:solidFill>
                  <a:schemeClr val="accent6"/>
                </a:solidFill>
              </a:rPr>
              <a:t>Shifts in the social context</a:t>
            </a:r>
          </a:p>
          <a:p>
            <a:pPr lvl="1"/>
            <a:r>
              <a:rPr lang="en-NZ" dirty="0" smtClean="0">
                <a:solidFill>
                  <a:schemeClr val="accent6"/>
                </a:solidFill>
              </a:rPr>
              <a:t>Shifts in the economic context</a:t>
            </a:r>
          </a:p>
          <a:p>
            <a:pPr lvl="1"/>
            <a:r>
              <a:rPr lang="en-NZ" dirty="0" smtClean="0">
                <a:solidFill>
                  <a:schemeClr val="accent6"/>
                </a:solidFill>
              </a:rPr>
              <a:t>Shifts in the political context</a:t>
            </a:r>
          </a:p>
          <a:p>
            <a:r>
              <a:rPr lang="en-NZ" dirty="0" smtClean="0"/>
              <a:t>Different routes taken by differing welfare regimes</a:t>
            </a:r>
          </a:p>
          <a:p>
            <a:r>
              <a:rPr lang="en-NZ" dirty="0" smtClean="0"/>
              <a:t>Further shifts in the economic context 1990s+</a:t>
            </a:r>
          </a:p>
          <a:p>
            <a:endParaRPr lang="en-NZ" dirty="0" smtClean="0"/>
          </a:p>
          <a:p>
            <a:pPr marL="109728" indent="0">
              <a:buNone/>
            </a:pPr>
            <a:endParaRPr lang="en-NZ" dirty="0"/>
          </a:p>
          <a:p>
            <a:pPr marL="109728" indent="0">
              <a:buNone/>
            </a:pP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88267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5428"/>
            <a:ext cx="8229600" cy="1066800"/>
          </a:xfrm>
        </p:spPr>
        <p:txBody>
          <a:bodyPr/>
          <a:lstStyle/>
          <a:p>
            <a:pPr algn="ctr" eaLnBrk="1" hangingPunct="1"/>
            <a:r>
              <a:rPr lang="en-NZ" altLang="en-US" dirty="0" smtClean="0">
                <a:solidFill>
                  <a:schemeClr val="accent6"/>
                </a:solidFill>
              </a:rPr>
              <a:t>Shifts in the social context</a:t>
            </a:r>
            <a:endParaRPr lang="en-GB" altLang="en-US" dirty="0" smtClean="0">
              <a:solidFill>
                <a:schemeClr val="accent6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060848"/>
            <a:ext cx="8229600" cy="4325112"/>
          </a:xfrm>
        </p:spPr>
        <p:txBody>
          <a:bodyPr>
            <a:normAutofit/>
          </a:bodyPr>
          <a:lstStyle/>
          <a:p>
            <a:pPr eaLnBrk="1" hangingPunct="1"/>
            <a:r>
              <a:rPr lang="en-NZ" altLang="en-US" dirty="0" smtClean="0"/>
              <a:t>Demographic changes since 1960s </a:t>
            </a:r>
          </a:p>
          <a:p>
            <a:pPr lvl="1" eaLnBrk="1" hangingPunct="1"/>
            <a:r>
              <a:rPr lang="en-NZ" altLang="en-US" dirty="0" smtClean="0">
                <a:solidFill>
                  <a:schemeClr val="accent6"/>
                </a:solidFill>
              </a:rPr>
              <a:t>Growth of middle-class</a:t>
            </a:r>
          </a:p>
          <a:p>
            <a:pPr lvl="1" eaLnBrk="1" hangingPunct="1"/>
            <a:r>
              <a:rPr lang="en-NZ" altLang="en-US" dirty="0" smtClean="0">
                <a:solidFill>
                  <a:schemeClr val="accent6"/>
                </a:solidFill>
              </a:rPr>
              <a:t>Population boom - youth culture</a:t>
            </a:r>
          </a:p>
          <a:p>
            <a:pPr lvl="1" eaLnBrk="1" hangingPunct="1"/>
            <a:r>
              <a:rPr lang="en-NZ" altLang="en-US" dirty="0" smtClean="0">
                <a:solidFill>
                  <a:schemeClr val="accent6"/>
                </a:solidFill>
              </a:rPr>
              <a:t>Ageing population</a:t>
            </a:r>
          </a:p>
          <a:p>
            <a:pPr lvl="1" eaLnBrk="1" hangingPunct="1"/>
            <a:r>
              <a:rPr lang="en-NZ" altLang="en-US" dirty="0" smtClean="0">
                <a:solidFill>
                  <a:schemeClr val="accent6"/>
                </a:solidFill>
              </a:rPr>
              <a:t>Changing family structures </a:t>
            </a:r>
          </a:p>
          <a:p>
            <a:pPr lvl="1" eaLnBrk="1" hangingPunct="1"/>
            <a:r>
              <a:rPr lang="en-NZ" altLang="en-US" dirty="0" smtClean="0">
                <a:solidFill>
                  <a:schemeClr val="accent6"/>
                </a:solidFill>
              </a:rPr>
              <a:t>Increasing participation of women in paid workforce</a:t>
            </a:r>
          </a:p>
          <a:p>
            <a:pPr lvl="1" eaLnBrk="1" hangingPunct="1"/>
            <a:r>
              <a:rPr lang="en-NZ" altLang="en-US" dirty="0" smtClean="0">
                <a:solidFill>
                  <a:schemeClr val="accent6"/>
                </a:solidFill>
              </a:rPr>
              <a:t>Increasing urbanisation and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NZ" altLang="en-US" dirty="0" smtClean="0">
                <a:solidFill>
                  <a:schemeClr val="accent6"/>
                </a:solidFill>
              </a:rPr>
              <a:t>	immigration</a:t>
            </a:r>
          </a:p>
          <a:p>
            <a:pPr eaLnBrk="1" hangingPunct="1">
              <a:buFont typeface="Wingdings" pitchFamily="2" charset="2"/>
              <a:buNone/>
            </a:pPr>
            <a:endParaRPr lang="en-NZ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GB" altLang="en-US" dirty="0" smtClean="0"/>
          </a:p>
        </p:txBody>
      </p:sp>
      <p:pic>
        <p:nvPicPr>
          <p:cNvPr id="1026" name="Picture 2" descr="https://historyofourworld.files.wordpress.com/2009/12/mongrel-mob-convention-porirua-1982.jpg?w=720&amp;h=5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683968"/>
            <a:ext cx="2646589" cy="201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63105" y="6615304"/>
            <a:ext cx="44165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000" dirty="0" smtClean="0"/>
              <a:t>http</a:t>
            </a:r>
            <a:r>
              <a:rPr lang="en-NZ" sz="1000" dirty="0"/>
              <a:t>://publicaddress.net/speaker/damian-christie-interviews-ans-westra/</a:t>
            </a:r>
          </a:p>
        </p:txBody>
      </p:sp>
    </p:spTree>
    <p:extLst>
      <p:ext uri="{BB962C8B-B14F-4D97-AF65-F5344CB8AC3E}">
        <p14:creationId xmlns:p14="http://schemas.microsoft.com/office/powerpoint/2010/main" val="413348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3790" y="260648"/>
            <a:ext cx="8229600" cy="1066800"/>
          </a:xfrm>
        </p:spPr>
        <p:txBody>
          <a:bodyPr/>
          <a:lstStyle/>
          <a:p>
            <a:pPr algn="ctr" eaLnBrk="1" hangingPunct="1"/>
            <a:r>
              <a:rPr lang="en-NZ" altLang="en-US" dirty="0" smtClean="0">
                <a:solidFill>
                  <a:schemeClr val="accent6"/>
                </a:solidFill>
              </a:rPr>
              <a:t>Shifts in the social context </a:t>
            </a:r>
            <a:endParaRPr lang="en-GB" altLang="en-US" dirty="0" smtClean="0">
              <a:solidFill>
                <a:schemeClr val="accent6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488" y="1196752"/>
            <a:ext cx="8062912" cy="4895850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NZ" altLang="en-US" dirty="0" smtClean="0"/>
          </a:p>
          <a:p>
            <a:pPr eaLnBrk="1" hangingPunct="1"/>
            <a:r>
              <a:rPr lang="en-NZ" altLang="en-US" dirty="0" smtClean="0"/>
              <a:t>New social movements since 1960s have encouraged new claims against the welfare state</a:t>
            </a:r>
          </a:p>
          <a:p>
            <a:pPr marL="109728" indent="0" eaLnBrk="1" hangingPunct="1">
              <a:buNone/>
            </a:pPr>
            <a:endParaRPr lang="en-NZ" altLang="en-US" sz="2400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NZ" altLang="en-US" b="1" dirty="0" smtClean="0">
                <a:solidFill>
                  <a:schemeClr val="accent6"/>
                </a:solidFill>
              </a:rPr>
              <a:t>Feminists </a:t>
            </a:r>
            <a:r>
              <a:rPr lang="en-NZ" altLang="en-US" dirty="0" smtClean="0">
                <a:solidFill>
                  <a:schemeClr val="accent6"/>
                </a:solidFill>
              </a:rPr>
              <a:t>challenged the way in which the welfare state assumes and has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NZ" altLang="en-US" dirty="0" smtClean="0">
                <a:solidFill>
                  <a:schemeClr val="accent6"/>
                </a:solidFill>
              </a:rPr>
              <a:t>	promoted the gendered division of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NZ" altLang="en-US" dirty="0" smtClean="0">
                <a:solidFill>
                  <a:schemeClr val="accent6"/>
                </a:solidFill>
              </a:rPr>
              <a:t>	labour – but also saw it as a way of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NZ" altLang="en-US" dirty="0" smtClean="0">
                <a:solidFill>
                  <a:schemeClr val="accent6"/>
                </a:solidFill>
              </a:rPr>
              <a:t>	improving women’s wellbeing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NZ" altLang="en-US" sz="2400" dirty="0" smtClean="0"/>
              <a:t>e.g. 1972 NZ </a:t>
            </a:r>
            <a:r>
              <a:rPr lang="en-GB" altLang="en-US" sz="2400" dirty="0" smtClean="0"/>
              <a:t>Equal Pay Act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NZ" altLang="en-US" sz="2400" dirty="0" smtClean="0"/>
              <a:t>e.g. 1973 NZ Domestic Purposes Benefit</a:t>
            </a:r>
          </a:p>
          <a:p>
            <a:pPr lvl="1" eaLnBrk="1" hangingPunct="1"/>
            <a:endParaRPr lang="en-NZ" altLang="en-US" sz="1800" dirty="0" smtClean="0"/>
          </a:p>
        </p:txBody>
      </p:sp>
      <p:pic>
        <p:nvPicPr>
          <p:cNvPr id="9220" name="Picture 6" descr="http://www.unpac.ca/economy/images/waring-boo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077072"/>
            <a:ext cx="1758292" cy="2592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21447" y="6611779"/>
            <a:ext cx="42851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000" smtClean="0"/>
              <a:t>http</a:t>
            </a:r>
            <a:r>
              <a:rPr lang="en-NZ" sz="1000" dirty="0"/>
              <a:t>://www.goodreads.com/book/show/414923.Counting_for_Nothing</a:t>
            </a:r>
          </a:p>
        </p:txBody>
      </p:sp>
    </p:spTree>
    <p:extLst>
      <p:ext uri="{BB962C8B-B14F-4D97-AF65-F5344CB8AC3E}">
        <p14:creationId xmlns:p14="http://schemas.microsoft.com/office/powerpoint/2010/main" val="82116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http://tpo.tepapa.govt.nz/Images/PictureWM/TPO_TTY076o800_W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541" y="3501008"/>
            <a:ext cx="2470458" cy="3356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91025"/>
            <a:ext cx="8229600" cy="1139825"/>
          </a:xfrm>
        </p:spPr>
        <p:txBody>
          <a:bodyPr/>
          <a:lstStyle/>
          <a:p>
            <a:pPr algn="ctr" eaLnBrk="1" hangingPunct="1"/>
            <a:r>
              <a:rPr lang="en-NZ" altLang="en-US" dirty="0" smtClean="0">
                <a:solidFill>
                  <a:schemeClr val="accent6"/>
                </a:solidFill>
              </a:rPr>
              <a:t>Shifts in the social context</a:t>
            </a:r>
            <a:endParaRPr lang="en-GB" altLang="en-US" dirty="0" smtClean="0">
              <a:solidFill>
                <a:schemeClr val="accent6"/>
              </a:solidFill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49056"/>
            <a:ext cx="7993063" cy="5184576"/>
          </a:xfrm>
        </p:spPr>
        <p:txBody>
          <a:bodyPr>
            <a:normAutofit/>
          </a:bodyPr>
          <a:lstStyle/>
          <a:p>
            <a:pPr lvl="1"/>
            <a:r>
              <a:rPr lang="en-NZ" altLang="en-US" b="1" dirty="0" smtClean="0">
                <a:solidFill>
                  <a:schemeClr val="accent6"/>
                </a:solidFill>
              </a:rPr>
              <a:t>Anti-racists</a:t>
            </a:r>
            <a:r>
              <a:rPr lang="en-NZ" altLang="en-US" dirty="0" smtClean="0">
                <a:solidFill>
                  <a:schemeClr val="accent6"/>
                </a:solidFill>
              </a:rPr>
              <a:t> challenged the way that welfare state policies had promoted colonisation and racism – but also saw welfare state </a:t>
            </a:r>
          </a:p>
          <a:p>
            <a:pPr marL="411480" lvl="1" indent="0">
              <a:buNone/>
            </a:pPr>
            <a:r>
              <a:rPr lang="en-NZ" altLang="en-US" dirty="0">
                <a:solidFill>
                  <a:schemeClr val="accent6"/>
                </a:solidFill>
              </a:rPr>
              <a:t> </a:t>
            </a:r>
            <a:r>
              <a:rPr lang="en-NZ" altLang="en-US" dirty="0" smtClean="0">
                <a:solidFill>
                  <a:schemeClr val="accent6"/>
                </a:solidFill>
              </a:rPr>
              <a:t>  as a way of achieving anti-racist goals </a:t>
            </a:r>
          </a:p>
          <a:p>
            <a:pPr marL="411480" lvl="1" indent="0">
              <a:buNone/>
            </a:pPr>
            <a:r>
              <a:rPr lang="en-NZ" altLang="en-US" dirty="0" smtClean="0">
                <a:solidFill>
                  <a:schemeClr val="accent6"/>
                </a:solidFill>
              </a:rPr>
              <a:t>   and improved distribution of resources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NZ" altLang="en-US" sz="2400" dirty="0" err="1" smtClean="0"/>
              <a:t>e.g</a:t>
            </a:r>
            <a:r>
              <a:rPr lang="en-NZ" altLang="en-US" sz="2400" dirty="0" smtClean="0"/>
              <a:t>  1975 NZ Treaty of Waitangi Act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NZ" altLang="en-US" dirty="0" err="1" smtClean="0"/>
              <a:t>e.g</a:t>
            </a:r>
            <a:r>
              <a:rPr lang="en-NZ" altLang="en-US" dirty="0" smtClean="0"/>
              <a:t>  </a:t>
            </a:r>
            <a:r>
              <a:rPr lang="en-NZ" altLang="en-US" sz="2400" dirty="0" smtClean="0"/>
              <a:t>1984+ biculturalism endorsed</a:t>
            </a:r>
          </a:p>
          <a:p>
            <a:pPr lvl="2" eaLnBrk="1" hangingPunct="1">
              <a:buFont typeface="Wingdings" pitchFamily="2" charset="2"/>
              <a:buNone/>
            </a:pPr>
            <a:endParaRPr lang="en-NZ" altLang="en-US" sz="2400" dirty="0" smtClean="0"/>
          </a:p>
          <a:p>
            <a:pPr>
              <a:lnSpc>
                <a:spcPct val="80000"/>
              </a:lnSpc>
            </a:pPr>
            <a:endParaRPr lang="en-NZ" altLang="en-US" dirty="0" smtClean="0"/>
          </a:p>
          <a:p>
            <a:pPr>
              <a:lnSpc>
                <a:spcPct val="80000"/>
              </a:lnSpc>
            </a:pPr>
            <a:r>
              <a:rPr lang="en-NZ" altLang="en-US" dirty="0" smtClean="0"/>
              <a:t>By </a:t>
            </a:r>
            <a:r>
              <a:rPr lang="en-NZ" altLang="en-US" dirty="0"/>
              <a:t>1970s, </a:t>
            </a:r>
            <a:r>
              <a:rPr lang="en-NZ" altLang="en-US" dirty="0" smtClean="0"/>
              <a:t>less focus on right to minimal decency and greater focus on equal right </a:t>
            </a:r>
            <a:r>
              <a:rPr lang="en-NZ" altLang="en-US" dirty="0" smtClean="0">
                <a:solidFill>
                  <a:schemeClr val="bg1"/>
                </a:solidFill>
              </a:rPr>
              <a:t>to</a:t>
            </a:r>
            <a:r>
              <a:rPr lang="en-NZ" altLang="en-US" dirty="0" smtClean="0"/>
              <a:t> participate and belong in society </a:t>
            </a:r>
            <a:endParaRPr lang="en-NZ" altLang="en-US" dirty="0"/>
          </a:p>
          <a:p>
            <a:pPr lvl="2"/>
            <a:endParaRPr lang="en-NZ" altLang="en-US" sz="2800" dirty="0" smtClean="0"/>
          </a:p>
        </p:txBody>
      </p:sp>
      <p:pic>
        <p:nvPicPr>
          <p:cNvPr id="2050" name="Picture 2" descr="http://www.teara.govt.nz/files/29815-en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270" y="1351650"/>
            <a:ext cx="1645236" cy="2149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701599" y="517322"/>
            <a:ext cx="1442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http://www.teara.govt.nz/en/document/29815/wahine-toa-donna-awatere-and-ripeka-evans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82668" y="6484694"/>
            <a:ext cx="3284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900" dirty="0"/>
              <a:t>https://horiwood.wordpress.com/tag/dame-whina-cooper</a:t>
            </a:r>
            <a:r>
              <a:rPr lang="en-NZ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15431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NZ" altLang="en-US" dirty="0">
                <a:solidFill>
                  <a:schemeClr val="accent6"/>
                </a:solidFill>
              </a:rPr>
              <a:t>Shifts in the economic context</a:t>
            </a:r>
            <a:endParaRPr lang="en-NZ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Long-term trends have had a significant impact on the welfare state: </a:t>
            </a:r>
          </a:p>
          <a:p>
            <a:pPr lvl="1"/>
            <a:r>
              <a:rPr lang="en-NZ" dirty="0">
                <a:solidFill>
                  <a:schemeClr val="accent6"/>
                </a:solidFill>
              </a:rPr>
              <a:t>S</a:t>
            </a:r>
            <a:r>
              <a:rPr lang="en-NZ" dirty="0" smtClean="0">
                <a:solidFill>
                  <a:schemeClr val="accent6"/>
                </a:solidFill>
              </a:rPr>
              <a:t>hift from norm of low-skilled industrial jobs to service </a:t>
            </a:r>
            <a:r>
              <a:rPr lang="en-NZ" dirty="0">
                <a:solidFill>
                  <a:schemeClr val="accent6"/>
                </a:solidFill>
              </a:rPr>
              <a:t>jobs </a:t>
            </a:r>
            <a:r>
              <a:rPr lang="en-NZ" dirty="0">
                <a:solidFill>
                  <a:srgbClr val="FF0000"/>
                </a:solidFill>
              </a:rPr>
              <a:t>= </a:t>
            </a:r>
            <a:r>
              <a:rPr lang="en-NZ" dirty="0" smtClean="0">
                <a:solidFill>
                  <a:srgbClr val="FF0000"/>
                </a:solidFill>
              </a:rPr>
              <a:t>de-industrialisation</a:t>
            </a:r>
          </a:p>
          <a:p>
            <a:pPr lvl="1"/>
            <a:r>
              <a:rPr lang="en-NZ" dirty="0" smtClean="0">
                <a:solidFill>
                  <a:schemeClr val="accent6"/>
                </a:solidFill>
              </a:rPr>
              <a:t>Increasing levels of global connectivity and inter-relationships in labour market, policy learning</a:t>
            </a:r>
            <a:r>
              <a:rPr lang="en-NZ" dirty="0" smtClean="0">
                <a:solidFill>
                  <a:srgbClr val="FF0000"/>
                </a:solidFill>
              </a:rPr>
              <a:t> = globalisation</a:t>
            </a:r>
          </a:p>
          <a:p>
            <a:pPr lvl="1"/>
            <a:r>
              <a:rPr lang="en-NZ" dirty="0" smtClean="0">
                <a:solidFill>
                  <a:schemeClr val="accent6"/>
                </a:solidFill>
              </a:rPr>
              <a:t>Increasing dominance of financial institutions (instead of manufacturing or agricultural institutions) </a:t>
            </a:r>
            <a:r>
              <a:rPr lang="en-NZ" dirty="0" smtClean="0">
                <a:solidFill>
                  <a:srgbClr val="FF0000"/>
                </a:solidFill>
              </a:rPr>
              <a:t>= </a:t>
            </a:r>
            <a:r>
              <a:rPr lang="en-NZ" dirty="0" err="1" smtClean="0">
                <a:solidFill>
                  <a:srgbClr val="FF0000"/>
                </a:solidFill>
              </a:rPr>
              <a:t>financialisation</a:t>
            </a:r>
            <a:endParaRPr lang="en-NZ" dirty="0" smtClean="0">
              <a:solidFill>
                <a:srgbClr val="FF0000"/>
              </a:solidFill>
            </a:endParaRPr>
          </a:p>
          <a:p>
            <a:pPr lvl="1"/>
            <a:endParaRPr lang="en-NZ" dirty="0" smtClean="0"/>
          </a:p>
          <a:p>
            <a:r>
              <a:rPr lang="en-NZ" altLang="en-US" dirty="0"/>
              <a:t>P</a:t>
            </a:r>
            <a:r>
              <a:rPr lang="en-NZ" altLang="en-US" dirty="0" smtClean="0"/>
              <a:t>eriods </a:t>
            </a:r>
            <a:r>
              <a:rPr lang="en-NZ" altLang="en-US" dirty="0"/>
              <a:t>of economic crisis </a:t>
            </a:r>
            <a:r>
              <a:rPr lang="en-NZ" altLang="en-US" dirty="0" smtClean="0"/>
              <a:t>have also provided </a:t>
            </a:r>
            <a:r>
              <a:rPr lang="en-NZ" altLang="en-US" dirty="0"/>
              <a:t>a political rationale for welfare state </a:t>
            </a:r>
            <a:r>
              <a:rPr lang="en-NZ" altLang="en-US" dirty="0" smtClean="0"/>
              <a:t>retrenchment …</a:t>
            </a:r>
            <a:endParaRPr lang="en-NZ" altLang="en-US" dirty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marL="704088" lvl="2" indent="0">
              <a:buNone/>
            </a:pP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41392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petrol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340768"/>
            <a:ext cx="2160240" cy="1410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77485" y="188640"/>
            <a:ext cx="8229600" cy="1066800"/>
          </a:xfrm>
        </p:spPr>
        <p:txBody>
          <a:bodyPr/>
          <a:lstStyle/>
          <a:p>
            <a:pPr algn="ctr" eaLnBrk="1" hangingPunct="1"/>
            <a:r>
              <a:rPr lang="en-NZ" altLang="en-US" dirty="0" smtClean="0">
                <a:solidFill>
                  <a:schemeClr val="accent6"/>
                </a:solidFill>
              </a:rPr>
              <a:t>Shifts in the economic context</a:t>
            </a:r>
            <a:endParaRPr lang="en-GB" altLang="en-US" dirty="0" smtClean="0">
              <a:solidFill>
                <a:schemeClr val="accent6"/>
              </a:solidFill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844824"/>
            <a:ext cx="8363272" cy="4729712"/>
          </a:xfrm>
        </p:spPr>
        <p:txBody>
          <a:bodyPr>
            <a:normAutofit fontScale="92500" lnSpcReduction="10000"/>
          </a:bodyPr>
          <a:lstStyle/>
          <a:p>
            <a:pPr marL="109728" indent="0" eaLnBrk="1" hangingPunct="1">
              <a:lnSpc>
                <a:spcPct val="90000"/>
              </a:lnSpc>
              <a:buNone/>
            </a:pPr>
            <a:r>
              <a:rPr lang="en-NZ" altLang="en-US" sz="2400" dirty="0" smtClean="0"/>
              <a:t>1970s-1990s global economic crisis</a:t>
            </a:r>
          </a:p>
          <a:p>
            <a:pPr lvl="1" eaLnBrk="1" hangingPunct="1">
              <a:lnSpc>
                <a:spcPct val="90000"/>
              </a:lnSpc>
            </a:pPr>
            <a:r>
              <a:rPr lang="en-NZ" altLang="en-US" sz="2000" dirty="0" smtClean="0">
                <a:solidFill>
                  <a:schemeClr val="accent6"/>
                </a:solidFill>
              </a:rPr>
              <a:t>1971 collapse of Bretton Woods monetary </a:t>
            </a:r>
            <a:r>
              <a:rPr lang="en-NZ" altLang="en-US" sz="2000" smtClean="0">
                <a:solidFill>
                  <a:schemeClr val="accent6"/>
                </a:solidFill>
              </a:rPr>
              <a:t>order </a:t>
            </a:r>
            <a:endParaRPr lang="en-NZ" altLang="en-US" sz="2000" smtClean="0">
              <a:solidFill>
                <a:schemeClr val="accent6"/>
              </a:solidFill>
            </a:endParaRPr>
          </a:p>
          <a:p>
            <a:pPr marL="411480" lvl="1" indent="0" eaLnBrk="1" hangingPunct="1">
              <a:lnSpc>
                <a:spcPct val="90000"/>
              </a:lnSpc>
              <a:buNone/>
            </a:pPr>
            <a:r>
              <a:rPr lang="en-NZ" altLang="en-US" sz="2000" smtClean="0">
                <a:solidFill>
                  <a:schemeClr val="accent6"/>
                </a:solidFill>
              </a:rPr>
              <a:t>- </a:t>
            </a:r>
            <a:r>
              <a:rPr lang="en-NZ" altLang="en-US" sz="2000" dirty="0" smtClean="0">
                <a:solidFill>
                  <a:schemeClr val="accent6"/>
                </a:solidFill>
              </a:rPr>
              <a:t>unstable exchange rates</a:t>
            </a:r>
          </a:p>
          <a:p>
            <a:pPr lvl="1" eaLnBrk="1" hangingPunct="1">
              <a:lnSpc>
                <a:spcPct val="90000"/>
              </a:lnSpc>
            </a:pPr>
            <a:r>
              <a:rPr lang="en-NZ" altLang="en-US" sz="2000" dirty="0" smtClean="0">
                <a:solidFill>
                  <a:schemeClr val="accent6"/>
                </a:solidFill>
              </a:rPr>
              <a:t>1973 OPEC price shock</a:t>
            </a:r>
          </a:p>
          <a:p>
            <a:pPr lvl="1" eaLnBrk="1" hangingPunct="1">
              <a:lnSpc>
                <a:spcPct val="90000"/>
              </a:lnSpc>
            </a:pPr>
            <a:r>
              <a:rPr lang="en-NZ" altLang="en-US" sz="2000" dirty="0" smtClean="0">
                <a:solidFill>
                  <a:schemeClr val="accent6"/>
                </a:solidFill>
              </a:rPr>
              <a:t>International trade stagnation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NZ" altLang="en-US" sz="2000" dirty="0" smtClean="0">
                <a:solidFill>
                  <a:schemeClr val="accent6"/>
                </a:solidFill>
              </a:rPr>
              <a:t>Falling industrial profits</a:t>
            </a:r>
          </a:p>
          <a:p>
            <a:pPr lvl="1" eaLnBrk="1" hangingPunct="1">
              <a:lnSpc>
                <a:spcPct val="90000"/>
              </a:lnSpc>
            </a:pPr>
            <a:r>
              <a:rPr lang="en-NZ" altLang="en-US" sz="2000" dirty="0" smtClean="0">
                <a:solidFill>
                  <a:schemeClr val="accent6"/>
                </a:solidFill>
              </a:rPr>
              <a:t>Low growth, increasing inflation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NZ" altLang="en-US" sz="2000" dirty="0" smtClean="0">
                <a:solidFill>
                  <a:schemeClr val="accent6"/>
                </a:solidFill>
              </a:rPr>
              <a:t>Expanding budget deficits, deteriorating balance of payments</a:t>
            </a:r>
          </a:p>
          <a:p>
            <a:pPr lvl="1" eaLnBrk="1" hangingPunct="1">
              <a:lnSpc>
                <a:spcPct val="90000"/>
              </a:lnSpc>
            </a:pPr>
            <a:r>
              <a:rPr lang="en-NZ" altLang="en-US" sz="2000" dirty="0" smtClean="0">
                <a:solidFill>
                  <a:schemeClr val="accent6"/>
                </a:solidFill>
              </a:rPr>
              <a:t>Rising volume of national/international debt</a:t>
            </a:r>
          </a:p>
          <a:p>
            <a:pPr lvl="1" eaLnBrk="1" hangingPunct="1">
              <a:lnSpc>
                <a:spcPct val="90000"/>
              </a:lnSpc>
            </a:pPr>
            <a:endParaRPr lang="en-NZ" altLang="en-US" sz="2000" dirty="0" smtClean="0"/>
          </a:p>
          <a:p>
            <a:pPr>
              <a:lnSpc>
                <a:spcPct val="90000"/>
              </a:lnSpc>
            </a:pPr>
            <a:r>
              <a:rPr lang="en-NZ" altLang="en-US" sz="2400" dirty="0" smtClean="0"/>
              <a:t>Impacted </a:t>
            </a:r>
            <a:r>
              <a:rPr lang="en-NZ" altLang="en-US" sz="2400" dirty="0"/>
              <a:t>negatively on the material wellbeing of all but the richest citizens</a:t>
            </a:r>
          </a:p>
          <a:p>
            <a:pPr>
              <a:lnSpc>
                <a:spcPct val="80000"/>
              </a:lnSpc>
            </a:pPr>
            <a:r>
              <a:rPr lang="en-NZ" altLang="en-US" sz="2400" dirty="0"/>
              <a:t>Changed the relations between workers and </a:t>
            </a:r>
            <a:r>
              <a:rPr lang="en-NZ" altLang="en-US" sz="2400" dirty="0" smtClean="0"/>
              <a:t>employers</a:t>
            </a:r>
            <a:endParaRPr lang="en-NZ" altLang="en-US" sz="2400" dirty="0"/>
          </a:p>
          <a:p>
            <a:pPr>
              <a:lnSpc>
                <a:spcPct val="80000"/>
              </a:lnSpc>
            </a:pPr>
            <a:r>
              <a:rPr lang="en-NZ" altLang="en-US" sz="2400" dirty="0"/>
              <a:t>Challenged the appropriateness of state intervention in the </a:t>
            </a:r>
            <a:r>
              <a:rPr lang="en-NZ" altLang="en-US" sz="2400" dirty="0" smtClean="0"/>
              <a:t>economy/Keynesian orthodoxy in many countries, especially those in the ‘liberal welfare regime’</a:t>
            </a:r>
          </a:p>
          <a:p>
            <a:pPr>
              <a:lnSpc>
                <a:spcPct val="80000"/>
              </a:lnSpc>
            </a:pPr>
            <a:r>
              <a:rPr lang="en-NZ" altLang="en-US" sz="2400" dirty="0" smtClean="0"/>
              <a:t>Raised questions about the sustainability of the welfare state</a:t>
            </a:r>
          </a:p>
          <a:p>
            <a:pPr eaLnBrk="1" hangingPunct="1">
              <a:lnSpc>
                <a:spcPct val="90000"/>
              </a:lnSpc>
            </a:pPr>
            <a:endParaRPr lang="en-NZ" altLang="en-US" dirty="0" smtClean="0"/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6516216" y="2802272"/>
            <a:ext cx="19622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800">
                <a:solidFill>
                  <a:schemeClr val="tx1"/>
                </a:solidFill>
                <a:latin typeface="Arial" panose="020B0604020202020204" pitchFamily="34" charset="0"/>
              </a:rPr>
              <a:t>http://www.gettyimages.co.nz/pictures/garage-during-the-petrol-shortage-of-1973-displaying-a-no-news-photo-3253512</a:t>
            </a:r>
          </a:p>
        </p:txBody>
      </p:sp>
    </p:spTree>
    <p:extLst>
      <p:ext uri="{BB962C8B-B14F-4D97-AF65-F5344CB8AC3E}">
        <p14:creationId xmlns:p14="http://schemas.microsoft.com/office/powerpoint/2010/main" val="153579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98723" y="260648"/>
            <a:ext cx="8229600" cy="1066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NZ" altLang="en-US" sz="3600" dirty="0" smtClean="0"/>
              <a:t> </a:t>
            </a:r>
            <a:r>
              <a:rPr lang="en-NZ" altLang="en-US" sz="3600" dirty="0" smtClean="0">
                <a:solidFill>
                  <a:schemeClr val="accent6"/>
                </a:solidFill>
              </a:rPr>
              <a:t>‘Crisis of the welfare state’ </a:t>
            </a:r>
            <a:br>
              <a:rPr lang="en-NZ" altLang="en-US" sz="3600" dirty="0" smtClean="0">
                <a:solidFill>
                  <a:schemeClr val="accent6"/>
                </a:solidFill>
              </a:rPr>
            </a:br>
            <a:r>
              <a:rPr lang="en-NZ" altLang="en-US" sz="3600" dirty="0" smtClean="0">
                <a:solidFill>
                  <a:schemeClr val="accent6"/>
                </a:solidFill>
              </a:rPr>
              <a:t>1970s-1980s</a:t>
            </a:r>
            <a:endParaRPr lang="en-GB" altLang="en-US" sz="3600" dirty="0" smtClean="0">
              <a:solidFill>
                <a:schemeClr val="accent6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435975" cy="482381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NZ" altLang="en-US" sz="2400" dirty="0" smtClean="0"/>
              <a:t>Different welfare states faced similar pressures:</a:t>
            </a:r>
          </a:p>
          <a:p>
            <a:pPr lvl="1" eaLnBrk="1" hangingPunct="1">
              <a:lnSpc>
                <a:spcPct val="80000"/>
              </a:lnSpc>
            </a:pPr>
            <a:r>
              <a:rPr lang="en-NZ" altLang="en-US" sz="1800" dirty="0" smtClean="0">
                <a:solidFill>
                  <a:schemeClr val="accent6"/>
                </a:solidFill>
              </a:rPr>
              <a:t>Wanted to defer wage increases and cut labour costs to deal with immediate financial crisis BUT</a:t>
            </a:r>
          </a:p>
          <a:p>
            <a:pPr lvl="1" eaLnBrk="1" hangingPunct="1">
              <a:lnSpc>
                <a:spcPct val="80000"/>
              </a:lnSpc>
            </a:pPr>
            <a:r>
              <a:rPr lang="en-NZ" altLang="en-US" sz="1800" dirty="0" smtClean="0">
                <a:solidFill>
                  <a:schemeClr val="accent6"/>
                </a:solidFill>
              </a:rPr>
              <a:t>To do this had to increase public expenditure on welfare state to compensate YET</a:t>
            </a:r>
          </a:p>
          <a:p>
            <a:pPr lvl="1" eaLnBrk="1" hangingPunct="1">
              <a:lnSpc>
                <a:spcPct val="80000"/>
              </a:lnSpc>
            </a:pPr>
            <a:r>
              <a:rPr lang="en-NZ" altLang="en-US" sz="1800" dirty="0" smtClean="0">
                <a:solidFill>
                  <a:schemeClr val="accent6"/>
                </a:solidFill>
              </a:rPr>
              <a:t>Tax revenue was not very high because low wages/ unemployment</a:t>
            </a:r>
          </a:p>
          <a:p>
            <a:pPr eaLnBrk="1" hangingPunct="1">
              <a:lnSpc>
                <a:spcPct val="80000"/>
              </a:lnSpc>
            </a:pPr>
            <a:endParaRPr lang="en-NZ" alt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n-NZ" altLang="en-US" sz="2400" dirty="0" smtClean="0"/>
              <a:t>The welfare state was increasingly seen as a </a:t>
            </a:r>
            <a:r>
              <a:rPr lang="en-NZ" altLang="en-US" sz="2400" i="1" dirty="0" smtClean="0"/>
              <a:t>barrier </a:t>
            </a:r>
            <a:r>
              <a:rPr lang="en-NZ" altLang="en-US" sz="2400" dirty="0" smtClean="0"/>
              <a:t>to (not facilitator of) economic recovery and as having reached its upper limit</a:t>
            </a:r>
          </a:p>
          <a:p>
            <a:pPr eaLnBrk="1" hangingPunct="1">
              <a:lnSpc>
                <a:spcPct val="80000"/>
              </a:lnSpc>
            </a:pPr>
            <a:endParaRPr lang="en-NZ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NZ" altLang="en-US" sz="2400" dirty="0" smtClean="0"/>
              <a:t>None of the regime types managed full employment and </a:t>
            </a:r>
            <a:r>
              <a:rPr lang="en-NZ" altLang="en-US" sz="2400" i="1" dirty="0" smtClean="0"/>
              <a:t>sustained</a:t>
            </a:r>
            <a:r>
              <a:rPr lang="en-NZ" altLang="en-US" sz="2400" dirty="0" smtClean="0"/>
              <a:t> balanced growth after 1973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NZ" altLang="en-US" sz="2400" dirty="0" smtClean="0">
                <a:solidFill>
                  <a:schemeClr val="accent6"/>
                </a:solidFill>
              </a:rPr>
              <a:t>BUT</a:t>
            </a:r>
          </a:p>
          <a:p>
            <a:pPr eaLnBrk="1" hangingPunct="1">
              <a:lnSpc>
                <a:spcPct val="80000"/>
              </a:lnSpc>
            </a:pPr>
            <a:r>
              <a:rPr lang="en-NZ" altLang="en-US" sz="2400" dirty="0" smtClean="0"/>
              <a:t>Some combined welfare state expansion with full employment and </a:t>
            </a:r>
            <a:r>
              <a:rPr lang="en-NZ" altLang="en-US" sz="2400" i="1" dirty="0" smtClean="0"/>
              <a:t>reasonable </a:t>
            </a:r>
            <a:r>
              <a:rPr lang="en-NZ" altLang="en-US" sz="2400" dirty="0" smtClean="0"/>
              <a:t>rates of economic growth for some years</a:t>
            </a:r>
            <a:endParaRPr lang="en-GB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NZ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3291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1066800"/>
          </a:xfrm>
        </p:spPr>
        <p:txBody>
          <a:bodyPr/>
          <a:lstStyle/>
          <a:p>
            <a:pPr algn="ctr"/>
            <a:r>
              <a:rPr lang="en-NZ" altLang="en-US" dirty="0">
                <a:solidFill>
                  <a:schemeClr val="accent6"/>
                </a:solidFill>
              </a:rPr>
              <a:t>Responses to the ‘crisis’</a:t>
            </a:r>
            <a:endParaRPr lang="en-NZ" dirty="0">
              <a:solidFill>
                <a:schemeClr val="accent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363403"/>
              </p:ext>
            </p:extLst>
          </p:nvPr>
        </p:nvGraphicFramePr>
        <p:xfrm>
          <a:off x="1" y="836712"/>
          <a:ext cx="9144000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Social</a:t>
                      </a:r>
                      <a:r>
                        <a:rPr lang="en-NZ" baseline="0" dirty="0" smtClean="0"/>
                        <a:t> democratic</a:t>
                      </a:r>
                      <a:endParaRPr lang="en-N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Corporatist</a:t>
                      </a:r>
                      <a:endParaRPr lang="en-N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Liberal</a:t>
                      </a:r>
                      <a:endParaRPr lang="en-N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altLang="en-US" sz="1600" b="1" dirty="0" smtClean="0"/>
                        <a:t>Expanded</a:t>
                      </a:r>
                      <a:r>
                        <a:rPr lang="en-NZ" altLang="en-US" sz="1600" b="1" baseline="0" dirty="0" smtClean="0"/>
                        <a:t> w</a:t>
                      </a:r>
                      <a:r>
                        <a:rPr lang="en-NZ" altLang="en-US" sz="1600" b="1" dirty="0" smtClean="0"/>
                        <a:t>elfare state employment, </a:t>
                      </a:r>
                      <a:r>
                        <a:rPr lang="en-NZ" altLang="en-US" sz="1600" b="1" dirty="0" smtClean="0">
                          <a:solidFill>
                            <a:schemeClr val="tx1"/>
                          </a:solidFill>
                        </a:rPr>
                        <a:t>while </a:t>
                      </a:r>
                      <a:r>
                        <a:rPr lang="en-NZ" altLang="en-US" sz="1600" b="1" dirty="0" smtClean="0">
                          <a:solidFill>
                            <a:srgbClr val="FF0000"/>
                          </a:solidFill>
                        </a:rPr>
                        <a:t>maintaining</a:t>
                      </a:r>
                      <a:r>
                        <a:rPr lang="en-NZ" altLang="en-US" sz="1600" b="1" dirty="0" smtClean="0">
                          <a:solidFill>
                            <a:schemeClr val="tx1"/>
                          </a:solidFill>
                        </a:rPr>
                        <a:t> existing social security standards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altLang="en-US" sz="1600" b="1" dirty="0" smtClean="0"/>
                        <a:t>Induced reduction in labour supply, while </a:t>
                      </a:r>
                      <a:r>
                        <a:rPr lang="en-NZ" altLang="en-US" sz="1600" b="1" dirty="0" smtClean="0">
                          <a:solidFill>
                            <a:srgbClr val="FF0000"/>
                          </a:solidFill>
                        </a:rPr>
                        <a:t>maintaining</a:t>
                      </a:r>
                      <a:r>
                        <a:rPr lang="en-NZ" altLang="en-US" sz="1600" b="1" dirty="0" smtClean="0"/>
                        <a:t> existing social security standards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altLang="en-US" sz="1600" b="1" dirty="0" smtClean="0"/>
                        <a:t>Deregulated wages and labour market, while </a:t>
                      </a:r>
                      <a:r>
                        <a:rPr lang="en-NZ" altLang="en-US" sz="1600" b="1" dirty="0" smtClean="0">
                          <a:solidFill>
                            <a:srgbClr val="FF0000"/>
                          </a:solidFill>
                        </a:rPr>
                        <a:t>eroding</a:t>
                      </a:r>
                      <a:r>
                        <a:rPr lang="en-NZ" altLang="en-US" sz="1600" b="1" dirty="0" smtClean="0"/>
                        <a:t> welfare state services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altLang="en-US" sz="1600" dirty="0" smtClean="0"/>
                        <a:t>Active labour market policies e.g. subsidies to employers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altLang="en-US" sz="1600" dirty="0" smtClean="0"/>
                        <a:t>Subsidise exit of unemployed, primarily through early retirement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altLang="en-US" sz="1600" dirty="0" smtClean="0"/>
                        <a:t>Greater labour market and wage flexibility</a:t>
                      </a:r>
                    </a:p>
                    <a:p>
                      <a:endParaRPr lang="en-N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altLang="en-US" sz="1600" dirty="0" smtClean="0"/>
                        <a:t>Expansion of public sector service jobs – especially affected women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altLang="en-US" sz="1600" dirty="0" smtClean="0"/>
                        <a:t>Discourage female participation</a:t>
                      </a:r>
                    </a:p>
                    <a:p>
                      <a:endParaRPr lang="en-N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altLang="en-US" sz="1600" dirty="0" smtClean="0"/>
                        <a:t>Greater selectivity for welfare assistance</a:t>
                      </a:r>
                    </a:p>
                    <a:p>
                      <a:endParaRPr lang="en-N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altLang="en-US" sz="1600" i="1" dirty="0" smtClean="0"/>
                        <a:t>This worked till early 1990s, then: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altLang="en-US" sz="1600" dirty="0" smtClean="0"/>
                        <a:t>Trimming of social insurance entitlements only minor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altLang="en-US" sz="1600" dirty="0" smtClean="0"/>
                        <a:t>Workfare – activity tests, work for the dole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altLang="en-US" sz="1600" dirty="0" smtClean="0"/>
                        <a:t>Stronger emphasis on work and training for unemployed, especially young AND tightening of social security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altLang="en-US" sz="1600" i="1" dirty="0" smtClean="0"/>
                        <a:t>This led to poor job growth/labour market flexibility, significant social exclusion</a:t>
                      </a:r>
                    </a:p>
                    <a:p>
                      <a:endParaRPr lang="en-N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altLang="en-US" sz="1600" i="1" dirty="0" smtClean="0"/>
                        <a:t>Wage deregulation generally led to employment growth but also increased wage inequality and poverty</a:t>
                      </a:r>
                      <a:endParaRPr lang="en-GB" altLang="en-US" sz="1600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altLang="en-US" sz="1600" dirty="0" smtClean="0"/>
                        <a:t>Drift towards privatisation BUT</a:t>
                      </a:r>
                      <a:r>
                        <a:rPr lang="en-NZ" altLang="en-US" sz="1600" baseline="0" dirty="0" smtClean="0"/>
                        <a:t> </a:t>
                      </a:r>
                      <a:r>
                        <a:rPr lang="en-NZ" altLang="en-US" sz="1600" dirty="0" smtClean="0"/>
                        <a:t>basic principles of social democratic welfare state remain</a:t>
                      </a:r>
                      <a:endParaRPr lang="en-GB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38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4969</TotalTime>
  <Words>1098</Words>
  <Application>Microsoft Office PowerPoint</Application>
  <PresentationFormat>On-screen Show (4:3)</PresentationFormat>
  <Paragraphs>166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Trebuchet MS</vt:lpstr>
      <vt:lpstr>Wingdings</vt:lpstr>
      <vt:lpstr>Wingdings 2</vt:lpstr>
      <vt:lpstr>Urban</vt:lpstr>
      <vt:lpstr>SOCIOLOGY OF THE WELFARE STATE</vt:lpstr>
      <vt:lpstr>Lecture outline</vt:lpstr>
      <vt:lpstr>Shifts in the social context</vt:lpstr>
      <vt:lpstr>Shifts in the social context </vt:lpstr>
      <vt:lpstr>Shifts in the social context</vt:lpstr>
      <vt:lpstr>Shifts in the economic context</vt:lpstr>
      <vt:lpstr>Shifts in the economic context</vt:lpstr>
      <vt:lpstr> ‘Crisis of the welfare state’  1970s-1980s</vt:lpstr>
      <vt:lpstr>Responses to the ‘crisis’</vt:lpstr>
      <vt:lpstr>Shifts in political context</vt:lpstr>
      <vt:lpstr>Further shifts in the economic context</vt:lpstr>
      <vt:lpstr>Even further shifts  in the economic context</vt:lpstr>
      <vt:lpstr>Lecture summary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OF THE WELFARE STATE</dc:title>
  <dc:creator>Louise</dc:creator>
  <cp:lastModifiedBy>Louise</cp:lastModifiedBy>
  <cp:revision>82</cp:revision>
  <dcterms:created xsi:type="dcterms:W3CDTF">2015-10-15T03:55:59Z</dcterms:created>
  <dcterms:modified xsi:type="dcterms:W3CDTF">2020-03-08T20:12:24Z</dcterms:modified>
</cp:coreProperties>
</file>