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8" r:id="rId2"/>
    <p:sldId id="261" r:id="rId3"/>
    <p:sldId id="262" r:id="rId4"/>
    <p:sldId id="339" r:id="rId5"/>
    <p:sldId id="340" r:id="rId6"/>
    <p:sldId id="353" r:id="rId7"/>
    <p:sldId id="362" r:id="rId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9009" autoAdjust="0"/>
    <p:restoredTop sz="70426" autoAdjust="0"/>
  </p:normalViewPr>
  <p:slideViewPr>
    <p:cSldViewPr>
      <p:cViewPr varScale="1">
        <p:scale>
          <a:sx n="113" d="100"/>
          <a:sy n="113" d="100"/>
        </p:scale>
        <p:origin x="1278"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190"/>
    </p:cViewPr>
  </p:sorterViewPr>
  <p:notesViewPr>
    <p:cSldViewPr>
      <p:cViewPr varScale="1">
        <p:scale>
          <a:sx n="79" d="100"/>
          <a:sy n="79" d="100"/>
        </p:scale>
        <p:origin x="3954"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F0A392F-3AF0-4AC7-8A2A-C4538F07807A}" type="datetimeFigureOut">
              <a:rPr lang="en-NZ" smtClean="0"/>
              <a:t>24/03/2020</a:t>
            </a:fld>
            <a:endParaRPr lang="en-NZ"/>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DB4676E-C250-4759-8901-6232BA737843}" type="slidenum">
              <a:rPr lang="en-NZ" smtClean="0"/>
              <a:t>‹#›</a:t>
            </a:fld>
            <a:endParaRPr lang="en-NZ"/>
          </a:p>
        </p:txBody>
      </p:sp>
    </p:spTree>
    <p:extLst>
      <p:ext uri="{BB962C8B-B14F-4D97-AF65-F5344CB8AC3E}">
        <p14:creationId xmlns:p14="http://schemas.microsoft.com/office/powerpoint/2010/main" val="2112579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ltLang="en-US" smtClean="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5341005-A0C3-494D-9174-A531E23252D4}" type="slidenum">
              <a:rPr lang="en-GB" altLang="en-US">
                <a:solidFill>
                  <a:prstClr val="black"/>
                </a:solidFill>
              </a:rPr>
              <a:pPr eaLnBrk="1" hangingPunct="1">
                <a:spcBef>
                  <a:spcPct val="0"/>
                </a:spcBef>
              </a:pPr>
              <a:t>1</a:t>
            </a:fld>
            <a:endParaRPr lang="en-GB" altLang="en-US">
              <a:solidFill>
                <a:prstClr val="black"/>
              </a:solidFill>
            </a:endParaRPr>
          </a:p>
        </p:txBody>
      </p:sp>
    </p:spTree>
    <p:extLst>
      <p:ext uri="{BB962C8B-B14F-4D97-AF65-F5344CB8AC3E}">
        <p14:creationId xmlns:p14="http://schemas.microsoft.com/office/powerpoint/2010/main" val="2447233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DB4676E-C250-4759-8901-6232BA737843}" type="slidenum">
              <a:rPr lang="en-NZ" smtClean="0"/>
              <a:t>2</a:t>
            </a:fld>
            <a:endParaRPr lang="en-NZ"/>
          </a:p>
        </p:txBody>
      </p:sp>
    </p:spTree>
    <p:extLst>
      <p:ext uri="{BB962C8B-B14F-4D97-AF65-F5344CB8AC3E}">
        <p14:creationId xmlns:p14="http://schemas.microsoft.com/office/powerpoint/2010/main" val="2717610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DB4676E-C250-4759-8901-6232BA737843}" type="slidenum">
              <a:rPr lang="en-NZ" smtClean="0"/>
              <a:t>3</a:t>
            </a:fld>
            <a:endParaRPr lang="en-NZ"/>
          </a:p>
        </p:txBody>
      </p:sp>
      <p:sp>
        <p:nvSpPr>
          <p:cNvPr id="5" name="Notes Placeholder 4"/>
          <p:cNvSpPr>
            <a:spLocks noGrp="1"/>
          </p:cNvSpPr>
          <p:nvPr>
            <p:ph type="body" sz="quarter" idx="11"/>
          </p:nvPr>
        </p:nvSpPr>
        <p:spPr/>
        <p:txBody>
          <a:bodyPr/>
          <a:lstStyle/>
          <a:p>
            <a:endParaRPr lang="en-NZ"/>
          </a:p>
        </p:txBody>
      </p:sp>
    </p:spTree>
    <p:extLst>
      <p:ext uri="{BB962C8B-B14F-4D97-AF65-F5344CB8AC3E}">
        <p14:creationId xmlns:p14="http://schemas.microsoft.com/office/powerpoint/2010/main" val="2512923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BDB4676E-C250-4759-8901-6232BA737843}" type="slidenum">
              <a:rPr lang="en-NZ" smtClean="0"/>
              <a:t>4</a:t>
            </a:fld>
            <a:endParaRPr lang="en-NZ"/>
          </a:p>
        </p:txBody>
      </p:sp>
    </p:spTree>
    <p:extLst>
      <p:ext uri="{BB962C8B-B14F-4D97-AF65-F5344CB8AC3E}">
        <p14:creationId xmlns:p14="http://schemas.microsoft.com/office/powerpoint/2010/main" val="2465880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DB4676E-C250-4759-8901-6232BA737843}" type="slidenum">
              <a:rPr lang="en-NZ" smtClean="0"/>
              <a:t>5</a:t>
            </a:fld>
            <a:endParaRPr lang="en-NZ"/>
          </a:p>
        </p:txBody>
      </p:sp>
      <p:sp>
        <p:nvSpPr>
          <p:cNvPr id="5" name="Notes Placeholder 4"/>
          <p:cNvSpPr>
            <a:spLocks noGrp="1"/>
          </p:cNvSpPr>
          <p:nvPr>
            <p:ph type="body" sz="quarter" idx="11"/>
          </p:nvPr>
        </p:nvSpPr>
        <p:spPr/>
        <p:txBody>
          <a:bodyPr/>
          <a:lstStyle/>
          <a:p>
            <a:endParaRPr lang="en-NZ"/>
          </a:p>
        </p:txBody>
      </p:sp>
    </p:spTree>
    <p:extLst>
      <p:ext uri="{BB962C8B-B14F-4D97-AF65-F5344CB8AC3E}">
        <p14:creationId xmlns:p14="http://schemas.microsoft.com/office/powerpoint/2010/main" val="3460510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4A627FD0-F5C1-4FD1-AF45-B884AA108B68}" type="slidenum">
              <a:rPr lang="en-GB" smtClean="0"/>
              <a:pPr>
                <a:defRPr/>
              </a:pPr>
              <a:t>6</a:t>
            </a:fld>
            <a:endParaRPr lang="en-GB"/>
          </a:p>
        </p:txBody>
      </p:sp>
      <p:sp>
        <p:nvSpPr>
          <p:cNvPr id="5" name="Notes Placeholder 4"/>
          <p:cNvSpPr>
            <a:spLocks noGrp="1"/>
          </p:cNvSpPr>
          <p:nvPr>
            <p:ph type="body" sz="quarter" idx="11"/>
          </p:nvPr>
        </p:nvSpPr>
        <p:spPr/>
        <p:txBody>
          <a:bodyPr/>
          <a:lstStyle/>
          <a:p>
            <a:endParaRPr lang="en-NZ"/>
          </a:p>
        </p:txBody>
      </p:sp>
    </p:spTree>
    <p:extLst>
      <p:ext uri="{BB962C8B-B14F-4D97-AF65-F5344CB8AC3E}">
        <p14:creationId xmlns:p14="http://schemas.microsoft.com/office/powerpoint/2010/main" val="354368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BDB4676E-C250-4759-8901-6232BA737843}" type="slidenum">
              <a:rPr lang="en-NZ" smtClean="0"/>
              <a:t>7</a:t>
            </a:fld>
            <a:endParaRPr lang="en-NZ"/>
          </a:p>
        </p:txBody>
      </p:sp>
    </p:spTree>
    <p:extLst>
      <p:ext uri="{BB962C8B-B14F-4D97-AF65-F5344CB8AC3E}">
        <p14:creationId xmlns:p14="http://schemas.microsoft.com/office/powerpoint/2010/main" val="75669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altLang="en-US">
              <a:solidFill>
                <a:srgbClr val="438086"/>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endParaRPr lang="en-US" altLang="en-US">
              <a:solidFill>
                <a:srgbClr val="438086"/>
              </a:solidFill>
            </a:endParaRPr>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3FC0593F-5DC2-4F60-9835-CABBDB8885C2}"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3116001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lt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ltLang="en-US">
              <a:solidFill>
                <a:srgbClr val="438086"/>
              </a:solidFill>
            </a:endParaRPr>
          </a:p>
        </p:txBody>
      </p:sp>
      <p:sp>
        <p:nvSpPr>
          <p:cNvPr id="6" name="Slide Number Placeholder 22"/>
          <p:cNvSpPr>
            <a:spLocks noGrp="1"/>
          </p:cNvSpPr>
          <p:nvPr>
            <p:ph type="sldNum" sz="quarter" idx="12"/>
          </p:nvPr>
        </p:nvSpPr>
        <p:spPr/>
        <p:txBody>
          <a:bodyPr/>
          <a:lstStyle>
            <a:lvl1pPr>
              <a:defRPr/>
            </a:lvl1pPr>
          </a:lstStyle>
          <a:p>
            <a:pPr>
              <a:defRPr/>
            </a:pPr>
            <a:fld id="{40542478-F323-451A-9577-A5518E6E0611}" type="slidenum">
              <a:rPr lang="en-GB" altLang="en-US"/>
              <a:pPr>
                <a:defRPr/>
              </a:pPr>
              <a:t>‹#›</a:t>
            </a:fld>
            <a:endParaRPr lang="en-GB" altLang="en-US"/>
          </a:p>
        </p:txBody>
      </p:sp>
    </p:spTree>
    <p:extLst>
      <p:ext uri="{BB962C8B-B14F-4D97-AF65-F5344CB8AC3E}">
        <p14:creationId xmlns:p14="http://schemas.microsoft.com/office/powerpoint/2010/main" val="80799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lt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ltLang="en-US">
              <a:solidFill>
                <a:srgbClr val="438086"/>
              </a:solidFill>
            </a:endParaRPr>
          </a:p>
        </p:txBody>
      </p:sp>
      <p:sp>
        <p:nvSpPr>
          <p:cNvPr id="6" name="Slide Number Placeholder 22"/>
          <p:cNvSpPr>
            <a:spLocks noGrp="1"/>
          </p:cNvSpPr>
          <p:nvPr>
            <p:ph type="sldNum" sz="quarter" idx="12"/>
          </p:nvPr>
        </p:nvSpPr>
        <p:spPr/>
        <p:txBody>
          <a:bodyPr/>
          <a:lstStyle>
            <a:lvl1pPr>
              <a:defRPr/>
            </a:lvl1pPr>
          </a:lstStyle>
          <a:p>
            <a:pPr>
              <a:defRPr/>
            </a:pPr>
            <a:fld id="{0958CA02-FE36-4B1F-8BE2-BB07DE9ECD4E}" type="slidenum">
              <a:rPr lang="en-GB" altLang="en-US"/>
              <a:pPr>
                <a:defRPr/>
              </a:pPr>
              <a:t>‹#›</a:t>
            </a:fld>
            <a:endParaRPr lang="en-GB" altLang="en-US"/>
          </a:p>
        </p:txBody>
      </p:sp>
    </p:spTree>
    <p:extLst>
      <p:ext uri="{BB962C8B-B14F-4D97-AF65-F5344CB8AC3E}">
        <p14:creationId xmlns:p14="http://schemas.microsoft.com/office/powerpoint/2010/main" val="3956732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lt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ltLang="en-US">
              <a:solidFill>
                <a:srgbClr val="438086"/>
              </a:solidFill>
            </a:endParaRPr>
          </a:p>
        </p:txBody>
      </p:sp>
      <p:sp>
        <p:nvSpPr>
          <p:cNvPr id="6" name="Slide Number Placeholder 22"/>
          <p:cNvSpPr>
            <a:spLocks noGrp="1"/>
          </p:cNvSpPr>
          <p:nvPr>
            <p:ph type="sldNum" sz="quarter" idx="12"/>
          </p:nvPr>
        </p:nvSpPr>
        <p:spPr/>
        <p:txBody>
          <a:bodyPr/>
          <a:lstStyle>
            <a:lvl1pPr>
              <a:defRPr/>
            </a:lvl1pPr>
          </a:lstStyle>
          <a:p>
            <a:pPr>
              <a:defRPr/>
            </a:pPr>
            <a:fld id="{6FE14C0A-3A9D-4721-B603-405806FA9282}" type="slidenum">
              <a:rPr lang="en-GB" altLang="en-US"/>
              <a:pPr>
                <a:defRPr/>
              </a:pPr>
              <a:t>‹#›</a:t>
            </a:fld>
            <a:endParaRPr lang="en-GB" altLang="en-US"/>
          </a:p>
        </p:txBody>
      </p:sp>
    </p:spTree>
    <p:extLst>
      <p:ext uri="{BB962C8B-B14F-4D97-AF65-F5344CB8AC3E}">
        <p14:creationId xmlns:p14="http://schemas.microsoft.com/office/powerpoint/2010/main" val="691186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lt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ltLang="en-US">
              <a:solidFill>
                <a:srgbClr val="438086"/>
              </a:solidFill>
            </a:endParaRPr>
          </a:p>
        </p:txBody>
      </p:sp>
      <p:sp>
        <p:nvSpPr>
          <p:cNvPr id="6" name="Slide Number Placeholder 22"/>
          <p:cNvSpPr>
            <a:spLocks noGrp="1"/>
          </p:cNvSpPr>
          <p:nvPr>
            <p:ph type="sldNum" sz="quarter" idx="12"/>
          </p:nvPr>
        </p:nvSpPr>
        <p:spPr/>
        <p:txBody>
          <a:bodyPr/>
          <a:lstStyle>
            <a:lvl1pPr>
              <a:defRPr/>
            </a:lvl1pPr>
          </a:lstStyle>
          <a:p>
            <a:pPr>
              <a:defRPr/>
            </a:pPr>
            <a:fld id="{EDB6D8A4-D923-4DC9-B4D0-82C6D112180F}" type="slidenum">
              <a:rPr lang="en-GB" altLang="en-US"/>
              <a:pPr>
                <a:defRPr/>
              </a:pPr>
              <a:t>‹#›</a:t>
            </a:fld>
            <a:endParaRPr lang="en-GB" altLang="en-US"/>
          </a:p>
        </p:txBody>
      </p:sp>
    </p:spTree>
    <p:extLst>
      <p:ext uri="{BB962C8B-B14F-4D97-AF65-F5344CB8AC3E}">
        <p14:creationId xmlns:p14="http://schemas.microsoft.com/office/powerpoint/2010/main" val="1038139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lt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ltLang="en-US">
              <a:solidFill>
                <a:srgbClr val="438086"/>
              </a:solidFill>
            </a:endParaRPr>
          </a:p>
        </p:txBody>
      </p:sp>
      <p:sp>
        <p:nvSpPr>
          <p:cNvPr id="7" name="Slide Number Placeholder 22"/>
          <p:cNvSpPr>
            <a:spLocks noGrp="1"/>
          </p:cNvSpPr>
          <p:nvPr>
            <p:ph type="sldNum" sz="quarter" idx="12"/>
          </p:nvPr>
        </p:nvSpPr>
        <p:spPr/>
        <p:txBody>
          <a:bodyPr/>
          <a:lstStyle>
            <a:lvl1pPr>
              <a:defRPr/>
            </a:lvl1pPr>
          </a:lstStyle>
          <a:p>
            <a:pPr>
              <a:defRPr/>
            </a:pPr>
            <a:fld id="{EB2FAEB2-8F67-4019-B727-4D05811E5565}" type="slidenum">
              <a:rPr lang="en-GB" altLang="en-US"/>
              <a:pPr>
                <a:defRPr/>
              </a:pPr>
              <a:t>‹#›</a:t>
            </a:fld>
            <a:endParaRPr lang="en-GB" altLang="en-US"/>
          </a:p>
        </p:txBody>
      </p:sp>
    </p:spTree>
    <p:extLst>
      <p:ext uri="{BB962C8B-B14F-4D97-AF65-F5344CB8AC3E}">
        <p14:creationId xmlns:p14="http://schemas.microsoft.com/office/powerpoint/2010/main" val="900667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5"/>
          <p:cNvSpPr>
            <a:spLocks noGrp="1"/>
          </p:cNvSpPr>
          <p:nvPr>
            <p:ph type="dt" sz="half" idx="10"/>
          </p:nvPr>
        </p:nvSpPr>
        <p:spPr/>
        <p:txBody>
          <a:bodyPr rtlCol="0"/>
          <a:lstStyle>
            <a:lvl1pPr>
              <a:defRPr/>
            </a:lvl1pPr>
          </a:lstStyle>
          <a:p>
            <a:pPr>
              <a:defRPr/>
            </a:pPr>
            <a:endParaRPr lang="en-US" altLang="en-US">
              <a:solidFill>
                <a:srgbClr val="438086"/>
              </a:solidFill>
            </a:endParaRPr>
          </a:p>
        </p:txBody>
      </p:sp>
      <p:sp>
        <p:nvSpPr>
          <p:cNvPr id="8" name="Slide Number Placeholder 26"/>
          <p:cNvSpPr>
            <a:spLocks noGrp="1"/>
          </p:cNvSpPr>
          <p:nvPr>
            <p:ph type="sldNum" sz="quarter" idx="11"/>
          </p:nvPr>
        </p:nvSpPr>
        <p:spPr/>
        <p:txBody>
          <a:bodyPr rtlCol="0"/>
          <a:lstStyle>
            <a:lvl1pPr>
              <a:defRPr/>
            </a:lvl1pPr>
          </a:lstStyle>
          <a:p>
            <a:pPr>
              <a:defRPr/>
            </a:pPr>
            <a:fld id="{EC265D3E-6A73-4894-9DBA-DA8715739C75}" type="slidenum">
              <a:rPr lang="en-GB" altLang="en-US"/>
              <a:pPr>
                <a:defRPr/>
              </a:pPr>
              <a:t>‹#›</a:t>
            </a:fld>
            <a:endParaRPr lang="en-GB" altLang="en-US"/>
          </a:p>
        </p:txBody>
      </p:sp>
      <p:sp>
        <p:nvSpPr>
          <p:cNvPr id="9" name="Footer Placeholder 27"/>
          <p:cNvSpPr>
            <a:spLocks noGrp="1"/>
          </p:cNvSpPr>
          <p:nvPr>
            <p:ph type="ftr" sz="quarter" idx="12"/>
          </p:nvPr>
        </p:nvSpPr>
        <p:spPr/>
        <p:txBody>
          <a:bodyPr rtlCol="0"/>
          <a:lstStyle>
            <a:lvl1pPr>
              <a:defRPr/>
            </a:lvl1pPr>
          </a:lstStyle>
          <a:p>
            <a:pPr>
              <a:defRPr/>
            </a:pPr>
            <a:endParaRPr lang="en-US" altLang="en-US">
              <a:solidFill>
                <a:srgbClr val="438086"/>
              </a:solidFill>
            </a:endParaRPr>
          </a:p>
        </p:txBody>
      </p:sp>
    </p:spTree>
    <p:extLst>
      <p:ext uri="{BB962C8B-B14F-4D97-AF65-F5344CB8AC3E}">
        <p14:creationId xmlns:p14="http://schemas.microsoft.com/office/powerpoint/2010/main" val="1687570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smtClean="0"/>
              <a:t>Click to edit Master title style</a:t>
            </a:r>
            <a:endParaRPr lang="en-US"/>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altLang="en-US">
              <a:solidFill>
                <a:srgbClr val="438086"/>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ltLang="en-US">
              <a:solidFill>
                <a:srgbClr val="438086"/>
              </a:solidFill>
            </a:endParaRPr>
          </a:p>
        </p:txBody>
      </p:sp>
      <p:sp>
        <p:nvSpPr>
          <p:cNvPr id="5" name="Slide Number Placeholder 4"/>
          <p:cNvSpPr>
            <a:spLocks noGrp="1"/>
          </p:cNvSpPr>
          <p:nvPr>
            <p:ph type="sldNum" sz="quarter" idx="12"/>
          </p:nvPr>
        </p:nvSpPr>
        <p:spPr/>
        <p:txBody>
          <a:bodyPr/>
          <a:lstStyle>
            <a:lvl1pPr>
              <a:defRPr/>
            </a:lvl1pPr>
          </a:lstStyle>
          <a:p>
            <a:pPr>
              <a:defRPr/>
            </a:pPr>
            <a:fld id="{D21023F7-D750-419B-BB4F-86A7FA1C6A83}" type="slidenum">
              <a:rPr lang="en-GB" altLang="en-US"/>
              <a:pPr>
                <a:defRPr/>
              </a:pPr>
              <a:t>‹#›</a:t>
            </a:fld>
            <a:endParaRPr lang="en-GB" altLang="en-US"/>
          </a:p>
        </p:txBody>
      </p:sp>
    </p:spTree>
    <p:extLst>
      <p:ext uri="{BB962C8B-B14F-4D97-AF65-F5344CB8AC3E}">
        <p14:creationId xmlns:p14="http://schemas.microsoft.com/office/powerpoint/2010/main" val="3727084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ltLang="en-US">
              <a:solidFill>
                <a:srgbClr val="438086"/>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ltLang="en-US">
              <a:solidFill>
                <a:srgbClr val="438086"/>
              </a:solidFill>
            </a:endParaRPr>
          </a:p>
        </p:txBody>
      </p:sp>
      <p:sp>
        <p:nvSpPr>
          <p:cNvPr id="4" name="Slide Number Placeholder 22"/>
          <p:cNvSpPr>
            <a:spLocks noGrp="1"/>
          </p:cNvSpPr>
          <p:nvPr>
            <p:ph type="sldNum" sz="quarter" idx="12"/>
          </p:nvPr>
        </p:nvSpPr>
        <p:spPr/>
        <p:txBody>
          <a:bodyPr/>
          <a:lstStyle>
            <a:lvl1pPr>
              <a:defRPr/>
            </a:lvl1pPr>
          </a:lstStyle>
          <a:p>
            <a:pPr>
              <a:defRPr/>
            </a:pPr>
            <a:fld id="{9627DAD8-3A8D-4B11-8D46-31C597A082D7}" type="slidenum">
              <a:rPr lang="en-GB" altLang="en-US"/>
              <a:pPr>
                <a:defRPr/>
              </a:pPr>
              <a:t>‹#›</a:t>
            </a:fld>
            <a:endParaRPr lang="en-GB" altLang="en-US"/>
          </a:p>
        </p:txBody>
      </p:sp>
    </p:spTree>
    <p:extLst>
      <p:ext uri="{BB962C8B-B14F-4D97-AF65-F5344CB8AC3E}">
        <p14:creationId xmlns:p14="http://schemas.microsoft.com/office/powerpoint/2010/main" val="1475637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smtClean="0"/>
              <a:t>Click to edit Master title style</a:t>
            </a:r>
            <a:endParaRPr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lt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ltLang="en-US">
              <a:solidFill>
                <a:srgbClr val="438086"/>
              </a:solidFill>
            </a:endParaRPr>
          </a:p>
        </p:txBody>
      </p:sp>
      <p:sp>
        <p:nvSpPr>
          <p:cNvPr id="7" name="Slide Number Placeholder 22"/>
          <p:cNvSpPr>
            <a:spLocks noGrp="1"/>
          </p:cNvSpPr>
          <p:nvPr>
            <p:ph type="sldNum" sz="quarter" idx="12"/>
          </p:nvPr>
        </p:nvSpPr>
        <p:spPr/>
        <p:txBody>
          <a:bodyPr/>
          <a:lstStyle>
            <a:lvl1pPr>
              <a:defRPr/>
            </a:lvl1pPr>
          </a:lstStyle>
          <a:p>
            <a:pPr>
              <a:defRPr/>
            </a:pPr>
            <a:fld id="{9BAD558A-836B-4379-9D89-5D4611AB5D8D}" type="slidenum">
              <a:rPr lang="en-GB" altLang="en-US"/>
              <a:pPr>
                <a:defRPr/>
              </a:pPr>
              <a:t>‹#›</a:t>
            </a:fld>
            <a:endParaRPr lang="en-GB" altLang="en-US"/>
          </a:p>
        </p:txBody>
      </p:sp>
    </p:spTree>
    <p:extLst>
      <p:ext uri="{BB962C8B-B14F-4D97-AF65-F5344CB8AC3E}">
        <p14:creationId xmlns:p14="http://schemas.microsoft.com/office/powerpoint/2010/main" val="1064775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lt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ltLang="en-US">
              <a:solidFill>
                <a:srgbClr val="438086"/>
              </a:solidFill>
            </a:endParaRPr>
          </a:p>
        </p:txBody>
      </p:sp>
      <p:sp>
        <p:nvSpPr>
          <p:cNvPr id="7" name="Slide Number Placeholder 22"/>
          <p:cNvSpPr>
            <a:spLocks noGrp="1"/>
          </p:cNvSpPr>
          <p:nvPr>
            <p:ph type="sldNum" sz="quarter" idx="12"/>
          </p:nvPr>
        </p:nvSpPr>
        <p:spPr/>
        <p:txBody>
          <a:bodyPr/>
          <a:lstStyle>
            <a:lvl1pPr>
              <a:defRPr/>
            </a:lvl1pPr>
          </a:lstStyle>
          <a:p>
            <a:pPr>
              <a:defRPr/>
            </a:pPr>
            <a:fld id="{AE8DFDA1-5DA5-4D14-BE17-AB41D3F6358C}" type="slidenum">
              <a:rPr lang="en-GB" altLang="en-US"/>
              <a:pPr>
                <a:defRPr/>
              </a:pPr>
              <a:t>‹#›</a:t>
            </a:fld>
            <a:endParaRPr lang="en-GB" altLang="en-US"/>
          </a:p>
        </p:txBody>
      </p:sp>
    </p:spTree>
    <p:extLst>
      <p:ext uri="{BB962C8B-B14F-4D97-AF65-F5344CB8AC3E}">
        <p14:creationId xmlns:p14="http://schemas.microsoft.com/office/powerpoint/2010/main" val="392102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5400" dirty="0">
              <a:solidFill>
                <a:prstClr val="white"/>
              </a:solidFill>
            </a:endParaRPr>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defRPr/>
            </a:pPr>
            <a:endParaRPr lang="en-US" altLang="en-US">
              <a:solidFill>
                <a:srgbClr val="438086"/>
              </a:solidFill>
              <a:latin typeface="Verdana" pitchFamily="34" charset="0"/>
              <a:cs typeface="Arial"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defRPr/>
            </a:pPr>
            <a:endParaRPr lang="en-US" altLang="en-US">
              <a:solidFill>
                <a:srgbClr val="438086"/>
              </a:solidFill>
              <a:latin typeface="Verdana" pitchFamily="34" charset="0"/>
              <a:cs typeface="Arial" charset="0"/>
            </a:endParaRP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EC66A70C-F2E4-46C1-9811-61DA3AC51670}" type="slidenum">
              <a:rPr lang="en-GB" altLang="en-US">
                <a:latin typeface="Verdana" pitchFamily="34" charset="0"/>
                <a:cs typeface="Arial" charset="0"/>
              </a:rPr>
              <a:pPr fontAlgn="base">
                <a:spcBef>
                  <a:spcPct val="0"/>
                </a:spcBef>
                <a:spcAft>
                  <a:spcPct val="0"/>
                </a:spcAft>
                <a:defRPr/>
              </a:pPr>
              <a:t>‹#›</a:t>
            </a:fld>
            <a:endParaRPr lang="en-GB" altLang="en-US">
              <a:latin typeface="Verdana" pitchFamily="34" charset="0"/>
              <a:cs typeface="Arial" charset="0"/>
            </a:endParaRPr>
          </a:p>
        </p:txBody>
      </p:sp>
    </p:spTree>
    <p:extLst>
      <p:ext uri="{BB962C8B-B14F-4D97-AF65-F5344CB8AC3E}">
        <p14:creationId xmlns:p14="http://schemas.microsoft.com/office/powerpoint/2010/main" val="17338896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occ.org.nz/assets/State-of-Care.pdf"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abuseincare.org.nz/" TargetMode="External"/><Relationship Id="rId5" Type="http://schemas.openxmlformats.org/officeDocument/2006/relationships/hyperlink" Target="http://www.teara.govt.nz/en/childrens-homes-and-fostering"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msd.govt.nz/about-msd-and-our-work/publications-resources/statistics/cyf/kids-in-care.html"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nzherald.co.nz/nz/news/article.cfm?c_id=1&amp;objectid=12005194" TargetMode="External"/><Relationship Id="rId5" Type="http://schemas.openxmlformats.org/officeDocument/2006/relationships/hyperlink" Target="https://www.occ.org.nz/assets/Uploads/20200116-OCC-StatisticalSnapshot2.pdf"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mediacentre.maramatanga.ac.nz/content/tiakina-pa-harakeke" TargetMode="External"/><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123" name="Title 1"/>
          <p:cNvSpPr>
            <a:spLocks noGrp="1"/>
          </p:cNvSpPr>
          <p:nvPr>
            <p:ph type="ctrTitle"/>
          </p:nvPr>
        </p:nvSpPr>
        <p:spPr>
          <a:xfrm>
            <a:off x="468313" y="2349500"/>
            <a:ext cx="8458200" cy="1470025"/>
          </a:xfrm>
          <a:solidFill>
            <a:schemeClr val="accent2">
              <a:lumMod val="40000"/>
              <a:lumOff val="60000"/>
            </a:schemeClr>
          </a:solidFill>
        </p:spPr>
        <p:txBody>
          <a:bodyPr/>
          <a:lstStyle/>
          <a:p>
            <a:pPr eaLnBrk="1" hangingPunct="1"/>
            <a:r>
              <a:rPr lang="en-NZ" altLang="en-US" sz="4000" dirty="0" smtClean="0">
                <a:solidFill>
                  <a:schemeClr val="tx1"/>
                </a:solidFill>
              </a:rPr>
              <a:t>SOCIOLOGY OF THE WELFARE STATE</a:t>
            </a:r>
          </a:p>
        </p:txBody>
      </p:sp>
      <p:sp>
        <p:nvSpPr>
          <p:cNvPr id="5124" name="Subtitle 2"/>
          <p:cNvSpPr>
            <a:spLocks noGrp="1"/>
          </p:cNvSpPr>
          <p:nvPr>
            <p:ph type="subTitle" idx="1"/>
          </p:nvPr>
        </p:nvSpPr>
        <p:spPr>
          <a:xfrm>
            <a:off x="304800" y="4005262"/>
            <a:ext cx="6211416" cy="2088033"/>
          </a:xfrm>
        </p:spPr>
        <p:txBody>
          <a:bodyPr/>
          <a:lstStyle/>
          <a:p>
            <a:pPr marL="63500" eaLnBrk="1" hangingPunct="1"/>
            <a:r>
              <a:rPr lang="en-NZ" altLang="en-US" dirty="0" smtClean="0"/>
              <a:t>Lecture 7 (a)</a:t>
            </a:r>
          </a:p>
          <a:p>
            <a:pPr marL="63500" eaLnBrk="1" hangingPunct="1"/>
            <a:r>
              <a:rPr lang="en-NZ" altLang="en-US" dirty="0" smtClean="0"/>
              <a:t>From social protection to social investment:</a:t>
            </a:r>
          </a:p>
          <a:p>
            <a:pPr marL="63500" eaLnBrk="1" hangingPunct="1"/>
            <a:r>
              <a:rPr lang="en-NZ" altLang="en-US" dirty="0" smtClean="0"/>
              <a:t>Child Protection</a:t>
            </a:r>
          </a:p>
          <a:p>
            <a:pPr marL="63500" eaLnBrk="1" hangingPunct="1"/>
            <a:r>
              <a:rPr lang="en-NZ" altLang="en-US" dirty="0" smtClean="0"/>
              <a:t>Week 4: 31 March 2020</a:t>
            </a:r>
          </a:p>
        </p:txBody>
      </p:sp>
      <p:sp>
        <p:nvSpPr>
          <p:cNvPr id="4" name="TextBox 3"/>
          <p:cNvSpPr txBox="1"/>
          <p:nvPr/>
        </p:nvSpPr>
        <p:spPr>
          <a:xfrm>
            <a:off x="6804025" y="333375"/>
            <a:ext cx="2257425" cy="584200"/>
          </a:xfrm>
          <a:prstGeom prst="rect">
            <a:avLst/>
          </a:prstGeom>
          <a:noFill/>
        </p:spPr>
        <p:txBody>
          <a:bodyPr wrap="none">
            <a:spAutoFit/>
          </a:bodyPr>
          <a:lstStyle/>
          <a:p>
            <a:pPr fontAlgn="base">
              <a:spcBef>
                <a:spcPct val="0"/>
              </a:spcBef>
              <a:spcAft>
                <a:spcPct val="0"/>
              </a:spcAft>
              <a:defRPr/>
            </a:pPr>
            <a:r>
              <a:rPr lang="en-NZ" sz="3200" dirty="0">
                <a:solidFill>
                  <a:prstClr val="white"/>
                </a:solidFill>
                <a:latin typeface="Trebuchet MS"/>
                <a:cs typeface="Arial" charset="0"/>
              </a:rPr>
              <a:t>SOCIOL 317</a:t>
            </a:r>
          </a:p>
        </p:txBody>
      </p:sp>
      <p:sp>
        <p:nvSpPr>
          <p:cNvPr id="5126" name="AutoShape 6" descr="Image result for world map"/>
          <p:cNvSpPr>
            <a:spLocks noChangeAspect="1" noChangeArrowheads="1"/>
          </p:cNvSpPr>
          <p:nvPr/>
        </p:nvSpPr>
        <p:spPr bwMode="auto">
          <a:xfrm>
            <a:off x="0" y="-4111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fontAlgn="base" hangingPunct="1">
              <a:spcBef>
                <a:spcPct val="0"/>
              </a:spcBef>
              <a:spcAft>
                <a:spcPct val="0"/>
              </a:spcAft>
              <a:buClrTx/>
              <a:buFontTx/>
              <a:buNone/>
            </a:pPr>
            <a:endParaRPr lang="en-NZ" altLang="en-US" sz="5400" smtClean="0">
              <a:solidFill>
                <a:prstClr val="black"/>
              </a:solidFill>
              <a:latin typeface="Verdana" pitchFamily="34" charset="0"/>
              <a:cs typeface="Arial" charset="0"/>
            </a:endParaRPr>
          </a:p>
        </p:txBody>
      </p:sp>
      <p:sp>
        <p:nvSpPr>
          <p:cNvPr id="5127" name="AutoShape 8" descr="Image result for world map"/>
          <p:cNvSpPr>
            <a:spLocks noChangeAspect="1" noChangeArrowheads="1"/>
          </p:cNvSpPr>
          <p:nvPr/>
        </p:nvSpPr>
        <p:spPr bwMode="auto">
          <a:xfrm>
            <a:off x="152400" y="-2587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fontAlgn="base" hangingPunct="1">
              <a:spcBef>
                <a:spcPct val="0"/>
              </a:spcBef>
              <a:spcAft>
                <a:spcPct val="0"/>
              </a:spcAft>
              <a:buClrTx/>
              <a:buFontTx/>
              <a:buNone/>
            </a:pPr>
            <a:endParaRPr lang="en-NZ" altLang="en-US" sz="5400" smtClean="0">
              <a:solidFill>
                <a:prstClr val="black"/>
              </a:solidFill>
              <a:latin typeface="Verdana" pitchFamily="34" charset="0"/>
              <a:cs typeface="Arial" charset="0"/>
            </a:endParaRPr>
          </a:p>
        </p:txBody>
      </p:sp>
      <p:sp>
        <p:nvSpPr>
          <p:cNvPr id="5128" name="TextBox 1"/>
          <p:cNvSpPr txBox="1">
            <a:spLocks noChangeArrowheads="1"/>
          </p:cNvSpPr>
          <p:nvPr/>
        </p:nvSpPr>
        <p:spPr bwMode="auto">
          <a:xfrm>
            <a:off x="1610207" y="96887"/>
            <a:ext cx="42771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fontAlgn="base" hangingPunct="1">
              <a:spcBef>
                <a:spcPct val="0"/>
              </a:spcBef>
              <a:spcAft>
                <a:spcPct val="0"/>
              </a:spcAft>
              <a:buClrTx/>
              <a:buFontTx/>
              <a:buNone/>
            </a:pPr>
            <a:r>
              <a:rPr lang="en-NZ" altLang="en-US" sz="1400" dirty="0" smtClean="0">
                <a:solidFill>
                  <a:prstClr val="black"/>
                </a:solidFill>
                <a:latin typeface="Verdana" pitchFamily="34" charset="0"/>
                <a:cs typeface="Arial" charset="0"/>
              </a:rPr>
              <a:t>http</a:t>
            </a:r>
            <a:r>
              <a:rPr lang="en-NZ" altLang="en-US" sz="1400" dirty="0">
                <a:solidFill>
                  <a:prstClr val="black"/>
                </a:solidFill>
                <a:latin typeface="Verdana" pitchFamily="34" charset="0"/>
                <a:cs typeface="Arial" charset="0"/>
              </a:rPr>
              <a:t>://blogs.oregonstate.edu/katherinemain/</a:t>
            </a:r>
            <a:endParaRPr lang="en-NZ" altLang="en-US" sz="1400" dirty="0" smtClean="0">
              <a:solidFill>
                <a:prstClr val="black"/>
              </a:solidFill>
              <a:latin typeface="Verdana" pitchFamily="34" charset="0"/>
              <a:cs typeface="Arial" charset="0"/>
            </a:endParaRPr>
          </a:p>
        </p:txBody>
      </p:sp>
      <p:pic>
        <p:nvPicPr>
          <p:cNvPr id="3074" name="Picture 2" descr="http://blogs.oregonstate.edu/katherinemain/wp-content/blogs.dir/872/thumb/box_cat_left_cro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404664"/>
            <a:ext cx="5011757"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69681236"/>
      </p:ext>
    </p:extLst>
  </p:cSld>
  <p:clrMapOvr>
    <a:masterClrMapping/>
  </p:clrMapOvr>
  <mc:AlternateContent xmlns:mc="http://schemas.openxmlformats.org/markup-compatibility/2006" xmlns:p14="http://schemas.microsoft.com/office/powerpoint/2010/main">
    <mc:Choice Requires="p14">
      <p:transition spd="slow" p14:dur="2000" advTm="103298"/>
    </mc:Choice>
    <mc:Fallback xmlns="">
      <p:transition spd="slow" advTm="103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066800"/>
          </a:xfrm>
        </p:spPr>
        <p:txBody>
          <a:bodyPr/>
          <a:lstStyle/>
          <a:p>
            <a:pPr algn="ctr"/>
            <a:r>
              <a:rPr lang="en-NZ" dirty="0" smtClean="0">
                <a:solidFill>
                  <a:schemeClr val="accent6"/>
                </a:solidFill>
              </a:rPr>
              <a:t>Lecture outline</a:t>
            </a:r>
            <a:endParaRPr lang="en-NZ" dirty="0">
              <a:solidFill>
                <a:schemeClr val="accent6"/>
              </a:solidFill>
            </a:endParaRPr>
          </a:p>
        </p:txBody>
      </p:sp>
      <p:sp>
        <p:nvSpPr>
          <p:cNvPr id="3" name="Content Placeholder 2"/>
          <p:cNvSpPr>
            <a:spLocks noGrp="1"/>
          </p:cNvSpPr>
          <p:nvPr>
            <p:ph idx="1"/>
          </p:nvPr>
        </p:nvSpPr>
        <p:spPr>
          <a:xfrm>
            <a:off x="395536" y="1196752"/>
            <a:ext cx="8352928" cy="5472608"/>
          </a:xfrm>
        </p:spPr>
        <p:txBody>
          <a:bodyPr/>
          <a:lstStyle/>
          <a:p>
            <a:pPr>
              <a:spcBef>
                <a:spcPts val="1200"/>
              </a:spcBef>
            </a:pPr>
            <a:r>
              <a:rPr lang="en-NZ" dirty="0" smtClean="0">
                <a:solidFill>
                  <a:srgbClr val="FF0000"/>
                </a:solidFill>
              </a:rPr>
              <a:t>Early focus on child protection</a:t>
            </a:r>
          </a:p>
          <a:p>
            <a:pPr>
              <a:spcBef>
                <a:spcPts val="1200"/>
              </a:spcBef>
            </a:pPr>
            <a:endParaRPr lang="en-NZ" dirty="0" smtClean="0">
              <a:solidFill>
                <a:srgbClr val="FF0000"/>
              </a:solidFill>
            </a:endParaRPr>
          </a:p>
          <a:p>
            <a:pPr>
              <a:spcBef>
                <a:spcPts val="1200"/>
              </a:spcBef>
            </a:pPr>
            <a:r>
              <a:rPr lang="en-NZ" dirty="0" smtClean="0">
                <a:solidFill>
                  <a:srgbClr val="FF0000"/>
                </a:solidFill>
              </a:rPr>
              <a:t>Recent trends in child protection</a:t>
            </a:r>
          </a:p>
          <a:p>
            <a:pPr>
              <a:spcBef>
                <a:spcPts val="1200"/>
              </a:spcBef>
            </a:pPr>
            <a:endParaRPr lang="en-NZ" dirty="0" smtClean="0"/>
          </a:p>
          <a:p>
            <a:pPr>
              <a:spcBef>
                <a:spcPts val="1200"/>
              </a:spcBef>
            </a:pPr>
            <a:r>
              <a:rPr lang="en-NZ" dirty="0" smtClean="0"/>
              <a:t>National-led government’s reforms 2013-2015</a:t>
            </a:r>
          </a:p>
          <a:p>
            <a:pPr>
              <a:spcBef>
                <a:spcPts val="1200"/>
              </a:spcBef>
            </a:pPr>
            <a:endParaRPr lang="en-NZ" dirty="0"/>
          </a:p>
          <a:p>
            <a:pPr>
              <a:spcBef>
                <a:spcPts val="1200"/>
              </a:spcBef>
            </a:pPr>
            <a:r>
              <a:rPr lang="en-NZ" dirty="0" smtClean="0"/>
              <a:t>Labour-led government’s response 2017+</a:t>
            </a:r>
          </a:p>
          <a:p>
            <a:pPr marL="109537" indent="0">
              <a:spcBef>
                <a:spcPts val="1200"/>
              </a:spcBef>
              <a:buNone/>
            </a:pPr>
            <a:endParaRPr lang="en-NZ" dirty="0" smtClean="0"/>
          </a:p>
          <a:p>
            <a:pPr>
              <a:spcBef>
                <a:spcPts val="1200"/>
              </a:spcBef>
            </a:pPr>
            <a:r>
              <a:rPr lang="en-NZ" dirty="0" smtClean="0"/>
              <a:t>What could NZ learn from the Family House and </a:t>
            </a:r>
            <a:r>
              <a:rPr lang="en-NZ" dirty="0" err="1" smtClean="0"/>
              <a:t>Wh</a:t>
            </a:r>
            <a:r>
              <a:rPr lang="en-NZ" dirty="0" err="1" smtClean="0">
                <a:cs typeface="Calibri" panose="020F0502020204030204" pitchFamily="34" charset="0"/>
              </a:rPr>
              <a:t>ānau</a:t>
            </a:r>
            <a:r>
              <a:rPr lang="en-NZ" dirty="0" smtClean="0">
                <a:cs typeface="Calibri" panose="020F0502020204030204" pitchFamily="34" charset="0"/>
              </a:rPr>
              <a:t> Ora models ?</a:t>
            </a:r>
            <a:endParaRPr lang="en-NZ" dirty="0" smtClean="0"/>
          </a:p>
          <a:p>
            <a:endParaRPr lang="en-N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29935910"/>
      </p:ext>
    </p:extLst>
  </p:cSld>
  <p:clrMapOvr>
    <a:masterClrMapping/>
  </p:clrMapOvr>
  <mc:AlternateContent xmlns:mc="http://schemas.openxmlformats.org/markup-compatibility/2006" xmlns:p14="http://schemas.microsoft.com/office/powerpoint/2010/main">
    <mc:Choice Requires="p14">
      <p:transition spd="slow" p14:dur="2000" advTm="26044"/>
    </mc:Choice>
    <mc:Fallback xmlns="">
      <p:transition spd="slow" advTm="26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8133" y="116632"/>
            <a:ext cx="8229600" cy="1066800"/>
          </a:xfrm>
        </p:spPr>
        <p:txBody>
          <a:bodyPr/>
          <a:lstStyle/>
          <a:p>
            <a:pPr algn="ctr"/>
            <a:r>
              <a:rPr lang="en-NZ" dirty="0" smtClean="0">
                <a:solidFill>
                  <a:schemeClr val="accent6"/>
                </a:solidFill>
              </a:rPr>
              <a:t>Early focus on child protection</a:t>
            </a:r>
            <a:endParaRPr lang="en-NZ" dirty="0">
              <a:solidFill>
                <a:schemeClr val="accent6"/>
              </a:solidFill>
            </a:endParaRPr>
          </a:p>
        </p:txBody>
      </p:sp>
      <p:sp>
        <p:nvSpPr>
          <p:cNvPr id="3" name="Content Placeholder 2"/>
          <p:cNvSpPr>
            <a:spLocks noGrp="1"/>
          </p:cNvSpPr>
          <p:nvPr>
            <p:ph idx="1"/>
          </p:nvPr>
        </p:nvSpPr>
        <p:spPr>
          <a:xfrm>
            <a:off x="161380" y="1412776"/>
            <a:ext cx="8803107" cy="5400600"/>
          </a:xfrm>
        </p:spPr>
        <p:txBody>
          <a:bodyPr/>
          <a:lstStyle/>
          <a:p>
            <a:r>
              <a:rPr lang="en-NZ" dirty="0"/>
              <a:t>W</a:t>
            </a:r>
            <a:r>
              <a:rPr lang="en-NZ" dirty="0" smtClean="0"/>
              <a:t>elfare regimes have differed in their views about the role of the state in child welfare</a:t>
            </a:r>
          </a:p>
          <a:p>
            <a:pPr lvl="1"/>
            <a:r>
              <a:rPr lang="en-NZ" sz="2000" dirty="0" smtClean="0">
                <a:solidFill>
                  <a:schemeClr val="tx1"/>
                </a:solidFill>
              </a:rPr>
              <a:t>Historically</a:t>
            </a:r>
            <a:r>
              <a:rPr lang="en-NZ" sz="2000" dirty="0">
                <a:solidFill>
                  <a:schemeClr val="tx1"/>
                </a:solidFill>
              </a:rPr>
              <a:t>, there was greater tolerance of autonomy in parental </a:t>
            </a:r>
            <a:r>
              <a:rPr lang="en-NZ" sz="2000" dirty="0" smtClean="0">
                <a:solidFill>
                  <a:schemeClr val="tx1"/>
                </a:solidFill>
              </a:rPr>
              <a:t>discipline than now BUT</a:t>
            </a:r>
          </a:p>
          <a:p>
            <a:pPr lvl="1"/>
            <a:r>
              <a:rPr lang="en-NZ" sz="2000" dirty="0">
                <a:solidFill>
                  <a:schemeClr val="tx1"/>
                </a:solidFill>
              </a:rPr>
              <a:t>S</a:t>
            </a:r>
            <a:r>
              <a:rPr lang="en-NZ" sz="2000" dirty="0" smtClean="0">
                <a:solidFill>
                  <a:schemeClr val="tx1"/>
                </a:solidFill>
              </a:rPr>
              <a:t>tate intervention has been more evident in social democratic welfare regimes than corporatist, southern European and liberal welfare regimes ones</a:t>
            </a:r>
          </a:p>
          <a:p>
            <a:pPr lvl="1"/>
            <a:r>
              <a:rPr lang="en-NZ" sz="2000" dirty="0" smtClean="0">
                <a:solidFill>
                  <a:schemeClr val="tx1"/>
                </a:solidFill>
              </a:rPr>
              <a:t>In most countries there was a tendency to place orphaned/neglected/abused children in institutions until the 1970s and </a:t>
            </a:r>
            <a:r>
              <a:rPr lang="en-NZ" sz="2000" dirty="0">
                <a:solidFill>
                  <a:schemeClr val="tx1"/>
                </a:solidFill>
              </a:rPr>
              <a:t>1980s – </a:t>
            </a:r>
            <a:r>
              <a:rPr lang="en-NZ" sz="2000" dirty="0" smtClean="0">
                <a:solidFill>
                  <a:schemeClr val="tx1"/>
                </a:solidFill>
              </a:rPr>
              <a:t>for more info on NZ experience, see </a:t>
            </a:r>
            <a:r>
              <a:rPr lang="en-NZ" sz="2000" dirty="0" smtClean="0">
                <a:solidFill>
                  <a:schemeClr val="tx1"/>
                </a:solidFill>
                <a:hlinkClick r:id="rId5"/>
              </a:rPr>
              <a:t>http</a:t>
            </a:r>
            <a:r>
              <a:rPr lang="en-NZ" sz="2000" dirty="0">
                <a:solidFill>
                  <a:schemeClr val="tx1"/>
                </a:solidFill>
                <a:hlinkClick r:id="rId5"/>
              </a:rPr>
              <a:t>://</a:t>
            </a:r>
            <a:r>
              <a:rPr lang="en-NZ" sz="2000" dirty="0" smtClean="0">
                <a:solidFill>
                  <a:schemeClr val="tx1"/>
                </a:solidFill>
                <a:hlinkClick r:id="rId5"/>
              </a:rPr>
              <a:t>www.teara.govt.nz/en/childrens-homes-and-fostering</a:t>
            </a:r>
            <a:endParaRPr lang="en-NZ" sz="2000" dirty="0" smtClean="0">
              <a:solidFill>
                <a:schemeClr val="tx1"/>
              </a:solidFill>
            </a:endParaRPr>
          </a:p>
          <a:p>
            <a:pPr lvl="1"/>
            <a:r>
              <a:rPr lang="en-NZ" sz="2000" dirty="0" smtClean="0">
                <a:solidFill>
                  <a:schemeClr val="tx1"/>
                </a:solidFill>
              </a:rPr>
              <a:t>There is growing evidence that many such institutions were the sites of abuse for children, see </a:t>
            </a:r>
            <a:r>
              <a:rPr lang="en-NZ" sz="1800" dirty="0">
                <a:hlinkClick r:id="rId6"/>
              </a:rPr>
              <a:t>https://www.abuseincare.org.nz</a:t>
            </a:r>
            <a:r>
              <a:rPr lang="en-NZ" sz="1800" dirty="0" smtClean="0">
                <a:hlinkClick r:id="rId6"/>
              </a:rPr>
              <a:t>/</a:t>
            </a:r>
            <a:r>
              <a:rPr lang="en-NZ" sz="1800" dirty="0" smtClean="0"/>
              <a:t> and </a:t>
            </a:r>
            <a:r>
              <a:rPr lang="en-NZ" sz="1800" dirty="0">
                <a:hlinkClick r:id="rId7"/>
              </a:rPr>
              <a:t>https://www.occ.org.nz/assets/State-of-Care.pdf</a:t>
            </a:r>
            <a:endParaRPr lang="en-NZ" sz="1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08006373"/>
      </p:ext>
    </p:extLst>
  </p:cSld>
  <p:clrMapOvr>
    <a:masterClrMapping/>
  </p:clrMapOvr>
  <mc:AlternateContent xmlns:mc="http://schemas.openxmlformats.org/markup-compatibility/2006" xmlns:p14="http://schemas.microsoft.com/office/powerpoint/2010/main">
    <mc:Choice Requires="p14">
      <p:transition spd="slow" p14:dur="2000" advTm="233198"/>
    </mc:Choice>
    <mc:Fallback xmlns="">
      <p:transition spd="slow" advTm="23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066800"/>
          </a:xfrm>
        </p:spPr>
        <p:txBody>
          <a:bodyPr/>
          <a:lstStyle/>
          <a:p>
            <a:pPr algn="ctr"/>
            <a:r>
              <a:rPr lang="en-NZ" dirty="0" smtClean="0">
                <a:solidFill>
                  <a:schemeClr val="accent6"/>
                </a:solidFill>
              </a:rPr>
              <a:t>Recent trends in </a:t>
            </a:r>
            <a:r>
              <a:rPr lang="en-NZ" dirty="0">
                <a:solidFill>
                  <a:schemeClr val="accent6"/>
                </a:solidFill>
              </a:rPr>
              <a:t>child </a:t>
            </a:r>
            <a:r>
              <a:rPr lang="en-NZ" dirty="0" smtClean="0">
                <a:solidFill>
                  <a:schemeClr val="accent6"/>
                </a:solidFill>
              </a:rPr>
              <a:t>protection</a:t>
            </a:r>
            <a:endParaRPr lang="en-NZ" dirty="0"/>
          </a:p>
        </p:txBody>
      </p:sp>
      <p:sp>
        <p:nvSpPr>
          <p:cNvPr id="3" name="Content Placeholder 2"/>
          <p:cNvSpPr>
            <a:spLocks noGrp="1"/>
          </p:cNvSpPr>
          <p:nvPr>
            <p:ph idx="1"/>
          </p:nvPr>
        </p:nvSpPr>
        <p:spPr>
          <a:xfrm>
            <a:off x="539552" y="1327448"/>
            <a:ext cx="8229600" cy="5269904"/>
          </a:xfrm>
        </p:spPr>
        <p:txBody>
          <a:bodyPr/>
          <a:lstStyle/>
          <a:p>
            <a:pPr marL="452438" indent="-344488"/>
            <a:r>
              <a:rPr lang="en-NZ" dirty="0"/>
              <a:t>There has since been a process of </a:t>
            </a:r>
            <a:r>
              <a:rPr lang="en-NZ" i="1" dirty="0"/>
              <a:t>deinstitutionalisation</a:t>
            </a:r>
            <a:r>
              <a:rPr lang="en-NZ" dirty="0"/>
              <a:t>, a greater focus on fostering rather than adoption and a greater focus on children’s rights </a:t>
            </a:r>
          </a:p>
          <a:p>
            <a:pPr marL="738188" lvl="1" indent="-285750"/>
            <a:r>
              <a:rPr lang="en-NZ" sz="2000" dirty="0">
                <a:solidFill>
                  <a:schemeClr val="tx1"/>
                </a:solidFill>
              </a:rPr>
              <a:t>In NZ, the </a:t>
            </a:r>
            <a:r>
              <a:rPr lang="en-NZ" sz="2000" i="1" dirty="0" err="1">
                <a:solidFill>
                  <a:schemeClr val="tx1"/>
                </a:solidFill>
              </a:rPr>
              <a:t>Puao-Te-Atata-Tu</a:t>
            </a:r>
            <a:r>
              <a:rPr lang="en-NZ" sz="2000" dirty="0">
                <a:solidFill>
                  <a:schemeClr val="tx1"/>
                </a:solidFill>
              </a:rPr>
              <a:t> report in 1988 highlighted institutional discrimination towards Māori in social welfare (including child welfare), leading to the 1989 Children and Young Person’s Act’s focus on children rights and emphasis on </a:t>
            </a:r>
            <a:r>
              <a:rPr lang="en-NZ" sz="2000" dirty="0" err="1">
                <a:solidFill>
                  <a:schemeClr val="tx1"/>
                </a:solidFill>
              </a:rPr>
              <a:t>whānau</a:t>
            </a:r>
            <a:r>
              <a:rPr lang="en-NZ" sz="2000" dirty="0">
                <a:solidFill>
                  <a:schemeClr val="tx1"/>
                </a:solidFill>
              </a:rPr>
              <a:t> placements for Māori children</a:t>
            </a:r>
          </a:p>
          <a:p>
            <a:pPr marL="738188" lvl="1" indent="-285750"/>
            <a:r>
              <a:rPr lang="en-NZ" sz="2000" dirty="0">
                <a:solidFill>
                  <a:schemeClr val="tx1"/>
                </a:solidFill>
              </a:rPr>
              <a:t>More </a:t>
            </a:r>
            <a:r>
              <a:rPr lang="en-NZ" sz="2000" dirty="0" smtClean="0">
                <a:solidFill>
                  <a:schemeClr val="tx1"/>
                </a:solidFill>
              </a:rPr>
              <a:t>recently, </a:t>
            </a:r>
            <a:r>
              <a:rPr lang="en-NZ" sz="2000" dirty="0">
                <a:solidFill>
                  <a:schemeClr val="tx1"/>
                </a:solidFill>
              </a:rPr>
              <a:t>there has also been public debate about acceptable forms of parental discipline. The ‘Anti Smacking’ legislation (Crimes (Substituted Section 59) Amendment Act 2007) removed the defence of reasonable force for parents prosecuted for assault of their </a:t>
            </a:r>
            <a:r>
              <a:rPr lang="en-NZ" sz="2000" dirty="0" smtClean="0">
                <a:solidFill>
                  <a:schemeClr val="tx1"/>
                </a:solidFill>
              </a:rPr>
              <a:t>children </a:t>
            </a:r>
            <a:endParaRPr lang="en-NZ" sz="2000" dirty="0">
              <a:solidFill>
                <a:schemeClr val="tx1"/>
              </a:solidFill>
            </a:endParaRPr>
          </a:p>
          <a:p>
            <a:endParaRPr lang="en-N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71833566"/>
      </p:ext>
    </p:extLst>
  </p:cSld>
  <p:clrMapOvr>
    <a:masterClrMapping/>
  </p:clrMapOvr>
  <mc:AlternateContent xmlns:mc="http://schemas.openxmlformats.org/markup-compatibility/2006" xmlns:p14="http://schemas.microsoft.com/office/powerpoint/2010/main">
    <mc:Choice Requires="p14">
      <p:transition spd="slow" p14:dur="2000" advTm="232208"/>
    </mc:Choice>
    <mc:Fallback xmlns="">
      <p:transition spd="slow" advTm="23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03376"/>
            <a:ext cx="8229600" cy="1066800"/>
          </a:xfrm>
        </p:spPr>
        <p:txBody>
          <a:bodyPr/>
          <a:lstStyle/>
          <a:p>
            <a:r>
              <a:rPr lang="en-NZ" dirty="0" smtClean="0">
                <a:solidFill>
                  <a:schemeClr val="accent6"/>
                </a:solidFill>
              </a:rPr>
              <a:t>Recent trends in child protection</a:t>
            </a:r>
            <a:endParaRPr lang="en-NZ" dirty="0">
              <a:solidFill>
                <a:schemeClr val="accent6"/>
              </a:solidFill>
            </a:endParaRPr>
          </a:p>
        </p:txBody>
      </p:sp>
      <p:sp>
        <p:nvSpPr>
          <p:cNvPr id="3" name="Content Placeholder 2"/>
          <p:cNvSpPr>
            <a:spLocks noGrp="1"/>
          </p:cNvSpPr>
          <p:nvPr>
            <p:ph idx="1"/>
          </p:nvPr>
        </p:nvSpPr>
        <p:spPr>
          <a:xfrm>
            <a:off x="251520" y="701919"/>
            <a:ext cx="8547711" cy="5918014"/>
          </a:xfrm>
        </p:spPr>
        <p:txBody>
          <a:bodyPr/>
          <a:lstStyle/>
          <a:p>
            <a:r>
              <a:rPr lang="en-GB" sz="2400" dirty="0" smtClean="0">
                <a:solidFill>
                  <a:srgbClr val="000000"/>
                </a:solidFill>
              </a:rPr>
              <a:t>The </a:t>
            </a:r>
            <a:r>
              <a:rPr lang="en-GB" sz="2400" i="1" dirty="0">
                <a:solidFill>
                  <a:srgbClr val="000000"/>
                </a:solidFill>
              </a:rPr>
              <a:t>Cumulative Prevalence of Maltreatment Among New Zealand Children </a:t>
            </a:r>
            <a:r>
              <a:rPr lang="en-GB" sz="2400" dirty="0">
                <a:solidFill>
                  <a:srgbClr val="000000"/>
                </a:solidFill>
              </a:rPr>
              <a:t>report (</a:t>
            </a:r>
            <a:r>
              <a:rPr lang="en-GB" sz="2400" dirty="0" err="1">
                <a:solidFill>
                  <a:srgbClr val="000000"/>
                </a:solidFill>
              </a:rPr>
              <a:t>Rouland</a:t>
            </a:r>
            <a:r>
              <a:rPr lang="en-GB" sz="2400" dirty="0">
                <a:solidFill>
                  <a:srgbClr val="000000"/>
                </a:solidFill>
              </a:rPr>
              <a:t> &amp; </a:t>
            </a:r>
            <a:r>
              <a:rPr lang="en-GB" sz="2400" dirty="0" err="1">
                <a:solidFill>
                  <a:srgbClr val="000000"/>
                </a:solidFill>
              </a:rPr>
              <a:t>Vaithianathan</a:t>
            </a:r>
            <a:r>
              <a:rPr lang="en-GB" sz="2400" dirty="0">
                <a:solidFill>
                  <a:srgbClr val="000000"/>
                </a:solidFill>
              </a:rPr>
              <a:t> 2018) </a:t>
            </a:r>
            <a:r>
              <a:rPr lang="en-GB" sz="2400" dirty="0" smtClean="0">
                <a:solidFill>
                  <a:srgbClr val="000000"/>
                </a:solidFill>
              </a:rPr>
              <a:t>followed 55,443 </a:t>
            </a:r>
            <a:r>
              <a:rPr lang="en-GB" sz="2400" dirty="0">
                <a:solidFill>
                  <a:srgbClr val="000000"/>
                </a:solidFill>
              </a:rPr>
              <a:t>children born in 1998 until 2015 </a:t>
            </a:r>
            <a:r>
              <a:rPr lang="en-GB" sz="2400" dirty="0" smtClean="0">
                <a:solidFill>
                  <a:srgbClr val="000000"/>
                </a:solidFill>
              </a:rPr>
              <a:t>– by age </a:t>
            </a:r>
            <a:r>
              <a:rPr lang="en-GB" sz="2400" dirty="0">
                <a:solidFill>
                  <a:srgbClr val="000000"/>
                </a:solidFill>
              </a:rPr>
              <a:t>17:</a:t>
            </a:r>
          </a:p>
          <a:p>
            <a:pPr marL="577850" lvl="1" indent="-285750">
              <a:buFont typeface="Arial" panose="020B0604020202020204" pitchFamily="34" charset="0"/>
              <a:buChar char="•"/>
            </a:pPr>
            <a:r>
              <a:rPr lang="en-GB" sz="1800" dirty="0">
                <a:solidFill>
                  <a:schemeClr val="accent6"/>
                </a:solidFill>
              </a:rPr>
              <a:t>Almost 1 in 4 NZ children had been reported to child protection services</a:t>
            </a:r>
          </a:p>
          <a:p>
            <a:pPr marL="577850" lvl="1" indent="-285750">
              <a:buFont typeface="Arial" panose="020B0604020202020204" pitchFamily="34" charset="0"/>
              <a:buChar char="•"/>
            </a:pPr>
            <a:r>
              <a:rPr lang="en-GB" sz="1800" dirty="0">
                <a:solidFill>
                  <a:schemeClr val="accent6"/>
                </a:solidFill>
              </a:rPr>
              <a:t>Almost 10% had been a victim of abuse or neglect </a:t>
            </a:r>
          </a:p>
          <a:p>
            <a:pPr marL="577850" lvl="1" indent="-285750">
              <a:buFont typeface="Arial" panose="020B0604020202020204" pitchFamily="34" charset="0"/>
              <a:buChar char="•"/>
            </a:pPr>
            <a:r>
              <a:rPr lang="en-GB" sz="1800" dirty="0">
                <a:solidFill>
                  <a:schemeClr val="accent6"/>
                </a:solidFill>
              </a:rPr>
              <a:t>3% had been put into foster or other care</a:t>
            </a:r>
          </a:p>
          <a:p>
            <a:pPr marL="577850" lvl="1" indent="-285750">
              <a:buFont typeface="Arial" panose="020B0604020202020204" pitchFamily="34" charset="0"/>
              <a:buChar char="•"/>
            </a:pPr>
            <a:r>
              <a:rPr lang="en-GB" sz="1800" dirty="0">
                <a:solidFill>
                  <a:schemeClr val="accent6"/>
                </a:solidFill>
              </a:rPr>
              <a:t>½ of the substantiated neglect occurred by age 6 years, whereas the medians for emotional abuse, physical abuse, and sexual abuse were 9 years, 11 years, and approximately 13 years respectively</a:t>
            </a:r>
          </a:p>
          <a:p>
            <a:pPr marL="577850" lvl="1" indent="-285750">
              <a:buFont typeface="Arial" panose="020B0604020202020204" pitchFamily="34" charset="0"/>
              <a:buChar char="•"/>
            </a:pPr>
            <a:r>
              <a:rPr lang="en-GB" sz="1800" dirty="0">
                <a:solidFill>
                  <a:schemeClr val="accent6"/>
                </a:solidFill>
              </a:rPr>
              <a:t>Girls were more likely to have reports of concern and be found to been maltreated (e.g. 3.2% of girls had been sexually abused by age 17 compared to 0.8% of boys</a:t>
            </a:r>
            <a:r>
              <a:rPr lang="en-GB" sz="1800" dirty="0" smtClean="0">
                <a:solidFill>
                  <a:schemeClr val="accent6"/>
                </a:solidFill>
              </a:rPr>
              <a:t>)</a:t>
            </a:r>
          </a:p>
          <a:p>
            <a:pPr marL="577850" lvl="1" indent="-285750">
              <a:buFont typeface="Arial" panose="020B0604020202020204" pitchFamily="34" charset="0"/>
              <a:buChar char="•"/>
            </a:pPr>
            <a:endParaRPr lang="en-GB" sz="1800" dirty="0" smtClean="0">
              <a:solidFill>
                <a:schemeClr val="accent6"/>
              </a:solidFill>
            </a:endParaRPr>
          </a:p>
          <a:p>
            <a:pPr marL="285750" indent="-285750">
              <a:buFont typeface="Arial" panose="020B0604020202020204" pitchFamily="34" charset="0"/>
              <a:buChar char="•"/>
            </a:pPr>
            <a:r>
              <a:rPr lang="en-NZ" sz="2400" dirty="0"/>
              <a:t>The number of children/young people in custody increased overall  2013-2017 </a:t>
            </a:r>
            <a:r>
              <a:rPr lang="en-NZ" sz="2400" dirty="0" smtClean="0"/>
              <a:t>(overall and for </a:t>
            </a:r>
            <a:r>
              <a:rPr lang="en-NZ" sz="2400" dirty="0"/>
              <a:t>all ethnic groups except NZ </a:t>
            </a:r>
            <a:r>
              <a:rPr lang="en-NZ" sz="2400" dirty="0" err="1"/>
              <a:t>Pakeha</a:t>
            </a:r>
            <a:r>
              <a:rPr lang="en-NZ" sz="2400" dirty="0"/>
              <a:t> and ‘other/multiple ethnicity’) </a:t>
            </a:r>
          </a:p>
          <a:p>
            <a:pPr marL="577850" lvl="1" indent="-285750">
              <a:buFont typeface="Arial" panose="020B0604020202020204" pitchFamily="34" charset="0"/>
              <a:buChar char="•"/>
            </a:pPr>
            <a:endParaRPr lang="en-GB" sz="2000" dirty="0" smtClean="0">
              <a:solidFill>
                <a:prstClr val="black"/>
              </a:solidFill>
            </a:endParaRPr>
          </a:p>
          <a:p>
            <a:pPr marL="577850" lvl="1" indent="-285750">
              <a:buFont typeface="Arial" panose="020B0604020202020204" pitchFamily="34" charset="0"/>
              <a:buChar char="•"/>
            </a:pPr>
            <a:endParaRPr lang="en-GB" sz="2000" dirty="0" smtClean="0">
              <a:solidFill>
                <a:prstClr val="black"/>
              </a:solidFill>
            </a:endParaRPr>
          </a:p>
          <a:p>
            <a:pPr marL="577850" lvl="1" indent="-285750">
              <a:buFont typeface="Arial" panose="020B0604020202020204" pitchFamily="34" charset="0"/>
              <a:buChar char="•"/>
            </a:pPr>
            <a:endParaRPr lang="en-GB" sz="1600" dirty="0">
              <a:solidFill>
                <a:prstClr val="black"/>
              </a:solidFill>
            </a:endParaRPr>
          </a:p>
          <a:p>
            <a:pPr marL="577850" lvl="1" indent="-285750">
              <a:buFont typeface="Arial" panose="020B0604020202020204" pitchFamily="34" charset="0"/>
              <a:buChar char="•"/>
            </a:pPr>
            <a:endParaRPr lang="en-GB" sz="1600" dirty="0" smtClean="0">
              <a:solidFill>
                <a:prstClr val="black"/>
              </a:solidFill>
            </a:endParaRPr>
          </a:p>
          <a:p>
            <a:pPr marL="577850" lvl="1" indent="-285750">
              <a:buFont typeface="Arial" panose="020B0604020202020204" pitchFamily="34" charset="0"/>
              <a:buChar char="•"/>
            </a:pPr>
            <a:endParaRPr lang="en-GB" sz="1600" dirty="0">
              <a:solidFill>
                <a:srgbClr val="000000"/>
              </a:solidFill>
              <a:latin typeface="Source Sans Pro Light"/>
            </a:endParaRPr>
          </a:p>
          <a:p>
            <a:pPr marL="109537" indent="0">
              <a:buNone/>
            </a:pPr>
            <a:endParaRPr lang="en-GB" dirty="0" smtClean="0"/>
          </a:p>
          <a:p>
            <a:endParaRPr lang="en-NZ" dirty="0"/>
          </a:p>
        </p:txBody>
      </p:sp>
      <p:sp>
        <p:nvSpPr>
          <p:cNvPr id="4" name="TextBox 3"/>
          <p:cNvSpPr txBox="1"/>
          <p:nvPr/>
        </p:nvSpPr>
        <p:spPr>
          <a:xfrm>
            <a:off x="0" y="6365557"/>
            <a:ext cx="6341801" cy="984885"/>
          </a:xfrm>
          <a:prstGeom prst="rect">
            <a:avLst/>
          </a:prstGeom>
          <a:noFill/>
        </p:spPr>
        <p:txBody>
          <a:bodyPr wrap="none" rtlCol="0">
            <a:spAutoFit/>
          </a:bodyPr>
          <a:lstStyle/>
          <a:p>
            <a:r>
              <a:rPr lang="en-NZ" sz="1000" dirty="0">
                <a:hlinkClick r:id="rId5"/>
              </a:rPr>
              <a:t>https://</a:t>
            </a:r>
            <a:r>
              <a:rPr lang="en-NZ" sz="1000" dirty="0" smtClean="0">
                <a:hlinkClick r:id="rId5"/>
              </a:rPr>
              <a:t>www.occ.org.nz/assets/Uploads/20200116-OCC-StatisticalSnapshot2.pdf</a:t>
            </a:r>
            <a:endParaRPr lang="en-NZ" sz="1000" dirty="0" smtClean="0"/>
          </a:p>
          <a:p>
            <a:r>
              <a:rPr lang="en-NZ" sz="1000" dirty="0">
                <a:hlinkClick r:id="rId6"/>
              </a:rPr>
              <a:t>https://</a:t>
            </a:r>
            <a:r>
              <a:rPr lang="en-NZ" sz="1000" dirty="0" smtClean="0">
                <a:hlinkClick r:id="rId6"/>
              </a:rPr>
              <a:t>www.nzherald.co.nz/nz/news/article.cfm?c_id=1&amp;objectid=12005194</a:t>
            </a:r>
            <a:endParaRPr lang="en-NZ" sz="1000" dirty="0" smtClean="0"/>
          </a:p>
          <a:p>
            <a:r>
              <a:rPr lang="en-NZ" sz="1000" dirty="0">
                <a:hlinkClick r:id="rId7"/>
              </a:rPr>
              <a:t>https://</a:t>
            </a:r>
            <a:r>
              <a:rPr lang="en-NZ" sz="1000" dirty="0" smtClean="0">
                <a:hlinkClick r:id="rId7"/>
              </a:rPr>
              <a:t>www.msd.govt.nz/about-msd-and-our-work/publications-resources/statistics/cyf/kids-in-care.html</a:t>
            </a:r>
            <a:endParaRPr lang="en-NZ" sz="1000" dirty="0" smtClean="0"/>
          </a:p>
          <a:p>
            <a:endParaRPr lang="en-NZ" sz="1000" dirty="0"/>
          </a:p>
          <a:p>
            <a:endParaRPr lang="en-NZ"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43863841"/>
      </p:ext>
    </p:extLst>
  </p:cSld>
  <p:clrMapOvr>
    <a:masterClrMapping/>
  </p:clrMapOvr>
  <mc:AlternateContent xmlns:mc="http://schemas.openxmlformats.org/markup-compatibility/2006" xmlns:p14="http://schemas.microsoft.com/office/powerpoint/2010/main">
    <mc:Choice Requires="p14">
      <p:transition spd="slow" p14:dur="2000" advTm="207854"/>
    </mc:Choice>
    <mc:Fallback xmlns="">
      <p:transition spd="slow" advTm="207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755979" y="3223901"/>
            <a:ext cx="5201266" cy="3418655"/>
          </a:xfrm>
          <a:prstGeom prst="rect">
            <a:avLst/>
          </a:prstGeom>
        </p:spPr>
      </p:pic>
      <p:sp>
        <p:nvSpPr>
          <p:cNvPr id="2" name="Title 1"/>
          <p:cNvSpPr>
            <a:spLocks noGrp="1"/>
          </p:cNvSpPr>
          <p:nvPr>
            <p:ph type="title"/>
          </p:nvPr>
        </p:nvSpPr>
        <p:spPr>
          <a:xfrm>
            <a:off x="1139831" y="-410367"/>
            <a:ext cx="7024744" cy="1143000"/>
          </a:xfrm>
        </p:spPr>
        <p:txBody>
          <a:bodyPr>
            <a:normAutofit fontScale="90000"/>
          </a:bodyPr>
          <a:lstStyle/>
          <a:p>
            <a:pPr algn="ctr"/>
            <a:r>
              <a:rPr lang="en-NZ" dirty="0" smtClean="0"/>
              <a:t/>
            </a:r>
            <a:br>
              <a:rPr lang="en-NZ" dirty="0" smtClean="0"/>
            </a:br>
            <a:r>
              <a:rPr lang="en-NZ" dirty="0">
                <a:solidFill>
                  <a:schemeClr val="accent6"/>
                </a:solidFill>
              </a:rPr>
              <a:t>Recent trends in child protection</a:t>
            </a:r>
            <a:endParaRPr lang="en-NZ" dirty="0">
              <a:solidFill>
                <a:schemeClr val="accent1">
                  <a:lumMod val="75000"/>
                </a:schemeClr>
              </a:solidFill>
            </a:endParaRPr>
          </a:p>
        </p:txBody>
      </p:sp>
      <p:sp>
        <p:nvSpPr>
          <p:cNvPr id="3" name="Content Placeholder 2"/>
          <p:cNvSpPr>
            <a:spLocks noGrp="1"/>
          </p:cNvSpPr>
          <p:nvPr>
            <p:ph idx="1"/>
          </p:nvPr>
        </p:nvSpPr>
        <p:spPr>
          <a:xfrm>
            <a:off x="160411" y="980728"/>
            <a:ext cx="8983587" cy="4833664"/>
          </a:xfrm>
        </p:spPr>
        <p:txBody>
          <a:bodyPr>
            <a:noAutofit/>
          </a:bodyPr>
          <a:lstStyle/>
          <a:p>
            <a:pPr lvl="1"/>
            <a:endParaRPr lang="en-US" sz="1800" dirty="0"/>
          </a:p>
          <a:p>
            <a:pPr lvl="1"/>
            <a:endParaRPr lang="en-US" sz="1800" dirty="0"/>
          </a:p>
          <a:p>
            <a:pPr lvl="1"/>
            <a:endParaRPr lang="en-NZ" sz="1800" dirty="0" smtClean="0"/>
          </a:p>
          <a:p>
            <a:pPr marL="365760" lvl="1" indent="0">
              <a:buNone/>
            </a:pPr>
            <a:endParaRPr lang="en-NZ" sz="1800" dirty="0" smtClean="0"/>
          </a:p>
        </p:txBody>
      </p:sp>
      <p:sp>
        <p:nvSpPr>
          <p:cNvPr id="5" name="TextBox 4"/>
          <p:cNvSpPr txBox="1"/>
          <p:nvPr/>
        </p:nvSpPr>
        <p:spPr>
          <a:xfrm>
            <a:off x="1755979" y="6642556"/>
            <a:ext cx="5101076" cy="215444"/>
          </a:xfrm>
          <a:prstGeom prst="rect">
            <a:avLst/>
          </a:prstGeom>
          <a:noFill/>
        </p:spPr>
        <p:txBody>
          <a:bodyPr wrap="none" rtlCol="0">
            <a:spAutoFit/>
          </a:bodyPr>
          <a:lstStyle/>
          <a:p>
            <a:r>
              <a:rPr lang="en-NZ" sz="800" dirty="0"/>
              <a:t>https://thespinoff.co.nz/atea/19-06-2019/uplifting-children-is-not-a-maori-problem-its-a-colonisation-problem/</a:t>
            </a:r>
          </a:p>
        </p:txBody>
      </p:sp>
      <p:sp>
        <p:nvSpPr>
          <p:cNvPr id="6" name="Rectangle 5"/>
          <p:cNvSpPr/>
          <p:nvPr/>
        </p:nvSpPr>
        <p:spPr>
          <a:xfrm>
            <a:off x="377788" y="872434"/>
            <a:ext cx="8388424" cy="2554545"/>
          </a:xfrm>
          <a:prstGeom prst="rect">
            <a:avLst/>
          </a:prstGeom>
        </p:spPr>
        <p:txBody>
          <a:bodyPr wrap="square">
            <a:spAutoFit/>
          </a:bodyPr>
          <a:lstStyle/>
          <a:p>
            <a:pPr marL="342900" indent="-342900">
              <a:buFont typeface="Arial" panose="020B0604020202020204" pitchFamily="34" charset="0"/>
              <a:buChar char="•"/>
            </a:pPr>
            <a:r>
              <a:rPr lang="en-GB" sz="2000" dirty="0" smtClean="0">
                <a:solidFill>
                  <a:prstClr val="black"/>
                </a:solidFill>
              </a:rPr>
              <a:t>In </a:t>
            </a:r>
            <a:r>
              <a:rPr lang="en-GB" sz="2000" dirty="0">
                <a:solidFill>
                  <a:prstClr val="black"/>
                </a:solidFill>
              </a:rPr>
              <a:t>June 2019, 6,429 NZ children were in state custody (69% Māori despite </a:t>
            </a:r>
            <a:r>
              <a:rPr lang="en-GB" sz="2000" dirty="0" err="1">
                <a:solidFill>
                  <a:prstClr val="black"/>
                </a:solidFill>
              </a:rPr>
              <a:t>tamariki</a:t>
            </a:r>
            <a:r>
              <a:rPr lang="en-GB" sz="2000" dirty="0">
                <a:solidFill>
                  <a:prstClr val="black"/>
                </a:solidFill>
              </a:rPr>
              <a:t> Māori making up only 25 percent of all children) </a:t>
            </a:r>
            <a:r>
              <a:rPr lang="en-NZ" sz="2000" dirty="0" smtClean="0">
                <a:solidFill>
                  <a:prstClr val="black"/>
                </a:solidFill>
              </a:rPr>
              <a:t>– </a:t>
            </a:r>
            <a:r>
              <a:rPr lang="en-NZ" sz="2000" dirty="0">
                <a:solidFill>
                  <a:prstClr val="black"/>
                </a:solidFill>
              </a:rPr>
              <a:t>thus they are most likely to be targeted for </a:t>
            </a:r>
            <a:r>
              <a:rPr lang="en-NZ" sz="2000" dirty="0" smtClean="0">
                <a:solidFill>
                  <a:prstClr val="black"/>
                </a:solidFill>
              </a:rPr>
              <a:t>intervention</a:t>
            </a:r>
          </a:p>
          <a:p>
            <a:pPr marL="342900" indent="-342900">
              <a:buFont typeface="Arial" panose="020B0604020202020204" pitchFamily="34" charset="0"/>
              <a:buChar char="•"/>
            </a:pPr>
            <a:endParaRPr lang="en-NZ" sz="2000" dirty="0" smtClean="0">
              <a:solidFill>
                <a:prstClr val="black"/>
              </a:solidFill>
            </a:endParaRPr>
          </a:p>
          <a:p>
            <a:pPr marL="342900" indent="-342900">
              <a:buFont typeface="Arial" panose="020B0604020202020204" pitchFamily="34" charset="0"/>
              <a:buChar char="•"/>
            </a:pPr>
            <a:r>
              <a:rPr lang="en-NZ" sz="2000" dirty="0" smtClean="0">
                <a:solidFill>
                  <a:prstClr val="black"/>
                </a:solidFill>
              </a:rPr>
              <a:t>This is </a:t>
            </a:r>
            <a:r>
              <a:rPr lang="en-NZ" sz="2000" dirty="0" smtClean="0"/>
              <a:t>linked </a:t>
            </a:r>
            <a:r>
              <a:rPr lang="en-NZ" sz="2000" dirty="0"/>
              <a:t>to the ongoing impacts of colonisation and the suppression of </a:t>
            </a:r>
            <a:r>
              <a:rPr lang="en-NZ" sz="2000" i="1" dirty="0"/>
              <a:t>protective</a:t>
            </a:r>
            <a:r>
              <a:rPr lang="en-NZ" sz="2000" dirty="0"/>
              <a:t> M</a:t>
            </a:r>
            <a:r>
              <a:rPr lang="en-NZ" sz="2000" dirty="0">
                <a:cs typeface="Calibri"/>
              </a:rPr>
              <a:t>ā</a:t>
            </a:r>
            <a:r>
              <a:rPr lang="en-NZ" sz="2000" dirty="0"/>
              <a:t>ori culture and practices – see Leonie </a:t>
            </a:r>
            <a:r>
              <a:rPr lang="en-NZ" sz="2000" dirty="0" err="1"/>
              <a:t>Pihama</a:t>
            </a:r>
            <a:r>
              <a:rPr lang="en-NZ" sz="2000" dirty="0"/>
              <a:t> speak about these issues at </a:t>
            </a:r>
            <a:r>
              <a:rPr lang="en-US" sz="2000" dirty="0">
                <a:hlinkClick r:id="rId6"/>
              </a:rPr>
              <a:t>http://mediacentre.maramatanga.ac.nz/content/tiakina-pa-harakeke</a:t>
            </a:r>
            <a:endParaRPr lang="en-NZ" sz="2000" dirty="0">
              <a:solidFill>
                <a:prstClr val="black"/>
              </a:solidFill>
              <a:latin typeface="Century Gothic"/>
            </a:endParaRPr>
          </a:p>
        </p:txBody>
      </p:sp>
      <p:sp>
        <p:nvSpPr>
          <p:cNvPr id="8" name="TextBox 7"/>
          <p:cNvSpPr txBox="1"/>
          <p:nvPr/>
        </p:nvSpPr>
        <p:spPr>
          <a:xfrm>
            <a:off x="6957246" y="3717032"/>
            <a:ext cx="1595568" cy="2308324"/>
          </a:xfrm>
          <a:prstGeom prst="rect">
            <a:avLst/>
          </a:prstGeom>
          <a:noFill/>
        </p:spPr>
        <p:txBody>
          <a:bodyPr wrap="square" rtlCol="0">
            <a:spAutoFit/>
          </a:bodyPr>
          <a:lstStyle/>
          <a:p>
            <a:r>
              <a:rPr lang="en-NZ" dirty="0" smtClean="0"/>
              <a:t>Indigenous peoples </a:t>
            </a:r>
          </a:p>
          <a:p>
            <a:r>
              <a:rPr lang="en-NZ" dirty="0" smtClean="0"/>
              <a:t>are also more like to </a:t>
            </a:r>
          </a:p>
          <a:p>
            <a:r>
              <a:rPr lang="en-NZ" dirty="0" smtClean="0"/>
              <a:t>be in receipt of a </a:t>
            </a:r>
          </a:p>
          <a:p>
            <a:r>
              <a:rPr lang="en-NZ" dirty="0" smtClean="0"/>
              <a:t>government </a:t>
            </a:r>
          </a:p>
          <a:p>
            <a:r>
              <a:rPr lang="en-NZ" dirty="0"/>
              <a:t>b</a:t>
            </a:r>
            <a:r>
              <a:rPr lang="en-NZ" dirty="0" smtClean="0"/>
              <a:t>enefit …</a:t>
            </a:r>
            <a:endParaRPr lang="en-NZ"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47280181"/>
      </p:ext>
    </p:extLst>
  </p:cSld>
  <p:clrMapOvr>
    <a:masterClrMapping/>
  </p:clrMapOvr>
  <mc:AlternateContent xmlns:mc="http://schemas.openxmlformats.org/markup-compatibility/2006" xmlns:p14="http://schemas.microsoft.com/office/powerpoint/2010/main">
    <mc:Choice Requires="p14">
      <p:transition spd="slow" p14:dur="2000" advTm="265549"/>
    </mc:Choice>
    <mc:Fallback xmlns="">
      <p:transition spd="slow" advTm="265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066800"/>
          </a:xfrm>
        </p:spPr>
        <p:txBody>
          <a:bodyPr/>
          <a:lstStyle/>
          <a:p>
            <a:pPr algn="ctr"/>
            <a:r>
              <a:rPr lang="en-NZ" dirty="0" smtClean="0">
                <a:solidFill>
                  <a:schemeClr val="accent6"/>
                </a:solidFill>
              </a:rPr>
              <a:t>Revision</a:t>
            </a:r>
            <a:endParaRPr lang="en-NZ" dirty="0">
              <a:solidFill>
                <a:schemeClr val="accent6"/>
              </a:solidFill>
            </a:endParaRPr>
          </a:p>
        </p:txBody>
      </p:sp>
      <p:sp>
        <p:nvSpPr>
          <p:cNvPr id="3" name="Content Placeholder 2"/>
          <p:cNvSpPr>
            <a:spLocks noGrp="1"/>
          </p:cNvSpPr>
          <p:nvPr>
            <p:ph idx="1"/>
          </p:nvPr>
        </p:nvSpPr>
        <p:spPr>
          <a:xfrm>
            <a:off x="457200" y="1844824"/>
            <a:ext cx="8229600" cy="4324350"/>
          </a:xfrm>
        </p:spPr>
        <p:txBody>
          <a:bodyPr/>
          <a:lstStyle/>
          <a:p>
            <a:r>
              <a:rPr lang="en-NZ" dirty="0" smtClean="0"/>
              <a:t>What did the National-led government’s social investment approach involve?</a:t>
            </a:r>
            <a:endParaRPr lang="en-NZ"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54415100"/>
      </p:ext>
    </p:extLst>
  </p:cSld>
  <p:clrMapOvr>
    <a:masterClrMapping/>
  </p:clrMapOvr>
  <mc:AlternateContent xmlns:mc="http://schemas.openxmlformats.org/markup-compatibility/2006" xmlns:p14="http://schemas.microsoft.com/office/powerpoint/2010/main">
    <mc:Choice Requires="p14">
      <p:transition spd="slow" p14:dur="2000" advTm="36937"/>
    </mc:Choice>
    <mc:Fallback xmlns="">
      <p:transition spd="slow" advTm="36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5771</TotalTime>
  <Words>573</Words>
  <Application>Microsoft Office PowerPoint</Application>
  <PresentationFormat>On-screen Show (4:3)</PresentationFormat>
  <Paragraphs>65</Paragraphs>
  <Slides>7</Slides>
  <Notes>7</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vt:i4>
      </vt:variant>
    </vt:vector>
  </HeadingPairs>
  <TitlesOfParts>
    <vt:vector size="16" baseType="lpstr">
      <vt:lpstr>Arial</vt:lpstr>
      <vt:lpstr>Calibri</vt:lpstr>
      <vt:lpstr>Century Gothic</vt:lpstr>
      <vt:lpstr>Georgia</vt:lpstr>
      <vt:lpstr>Source Sans Pro Light</vt:lpstr>
      <vt:lpstr>Trebuchet MS</vt:lpstr>
      <vt:lpstr>Verdana</vt:lpstr>
      <vt:lpstr>Wingdings 2</vt:lpstr>
      <vt:lpstr>Urban</vt:lpstr>
      <vt:lpstr>SOCIOLOGY OF THE WELFARE STATE</vt:lpstr>
      <vt:lpstr>Lecture outline</vt:lpstr>
      <vt:lpstr>Early focus on child protection</vt:lpstr>
      <vt:lpstr>Recent trends in child protection</vt:lpstr>
      <vt:lpstr>Recent trends in child protection</vt:lpstr>
      <vt:lpstr> Recent trends in child protection</vt:lpstr>
      <vt:lpstr>Revision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dc:creator>
  <cp:lastModifiedBy>Louise</cp:lastModifiedBy>
  <cp:revision>187</cp:revision>
  <dcterms:created xsi:type="dcterms:W3CDTF">2016-02-16T23:36:07Z</dcterms:created>
  <dcterms:modified xsi:type="dcterms:W3CDTF">2020-03-23T22:42:32Z</dcterms:modified>
</cp:coreProperties>
</file>