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8" r:id="rId3"/>
    <p:sldId id="261" r:id="rId4"/>
    <p:sldId id="362" r:id="rId5"/>
    <p:sldId id="342" r:id="rId6"/>
    <p:sldId id="349" r:id="rId7"/>
    <p:sldId id="351" r:id="rId8"/>
    <p:sldId id="352" r:id="rId9"/>
    <p:sldId id="343" r:id="rId10"/>
    <p:sldId id="344" r:id="rId11"/>
    <p:sldId id="345" r:id="rId12"/>
    <p:sldId id="357" r:id="rId13"/>
    <p:sldId id="361" r:id="rId1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9009" autoAdjust="0"/>
    <p:restoredTop sz="70426" autoAdjust="0"/>
  </p:normalViewPr>
  <p:slideViewPr>
    <p:cSldViewPr>
      <p:cViewPr varScale="1">
        <p:scale>
          <a:sx n="113" d="100"/>
          <a:sy n="113" d="100"/>
        </p:scale>
        <p:origin x="12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190"/>
    </p:cViewPr>
  </p:sorterViewPr>
  <p:notesViewPr>
    <p:cSldViewPr>
      <p:cViewPr>
        <p:scale>
          <a:sx n="77" d="100"/>
          <a:sy n="77" d="100"/>
        </p:scale>
        <p:origin x="4002" y="16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A392F-3AF0-4AC7-8A2A-C4538F07807A}" type="datetimeFigureOut">
              <a:rPr lang="en-NZ" smtClean="0"/>
              <a:t>24/03/2020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4676E-C250-4759-8901-6232BA73784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12579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341005-A0C3-494D-9174-A531E23252D4}" type="slidenum">
              <a:rPr lang="en-GB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33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/>
            </a:r>
            <a:br>
              <a:rPr lang="en-N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</a:br>
            <a:endParaRPr lang="en-NZ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en-NZ" b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 smtClean="0"/>
          </a:p>
          <a:p>
            <a:endParaRPr lang="en-NZ" dirty="0" smtClean="0"/>
          </a:p>
          <a:p>
            <a:endParaRPr lang="en-NZ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4676E-C250-4759-8901-6232BA737843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49460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27FD0-F5C1-4FD1-AF45-B884AA108B6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6831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27FD0-F5C1-4FD1-AF45-B884AA108B6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89301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4676E-C250-4759-8901-6232BA737843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7610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4676E-C250-4759-8901-6232BA737843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4047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27FD0-F5C1-4FD1-AF45-B884AA108B6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0411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4676E-C250-4759-8901-6232BA737843}" type="slidenum">
              <a:rPr lang="en-NZ" smtClean="0">
                <a:solidFill>
                  <a:prstClr val="black"/>
                </a:solidFill>
              </a:rPr>
              <a:pPr/>
              <a:t>5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770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4676E-C250-4759-8901-6232BA737843}" type="slidenum">
              <a:rPr lang="en-NZ" smtClean="0">
                <a:solidFill>
                  <a:prstClr val="black"/>
                </a:solidFill>
              </a:rPr>
              <a:pPr/>
              <a:t>6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30443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4676E-C250-4759-8901-6232BA737843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37917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27FD0-F5C1-4FD1-AF45-B884AA108B68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3414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4676E-C250-4759-8901-6232BA737843}" type="slidenum">
              <a:rPr lang="en-NZ" smtClean="0"/>
              <a:t>9</a:t>
            </a:fld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009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FC0593F-5DC2-4F60-9835-CABBDB8885C2}" type="slidenum">
              <a:rPr lang="en-GB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01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42478-F323-451A-9577-A5518E6E06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7992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8CA02-FE36-4B1F-8BE2-BB07DE9ECD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6732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F306F00-F74A-474E-AE79-A6694E9BF519}" type="slidenum">
              <a:rPr lang="en-GB" smtClean="0">
                <a:solidFill>
                  <a:srgbClr val="94C6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02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F49C7-E61C-4778-9410-D6C00D0B7F3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808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33358-3438-42FF-88B3-6D3FA709BFE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20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E26A-D683-4345-9D2C-560CF8EFB32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10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3E58C-044B-42F7-98B8-8A9FAFE5ACE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983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7EF3E-9D09-4A09-8D5D-1184BEEE1F0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833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6F47C-BA7E-4B28-B64C-179C55FC8E8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60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17533E-0578-4F62-B886-93021CF7A84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n-GB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954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14C0A-3A9D-4721-B603-405806FA928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1186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n-GB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1E4A54-91BA-4471-AC46-849A0555DC5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426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AF9F5-71DC-4A2E-B34C-053E97D4C3C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060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BC2327-904E-40CA-87AB-A8B016ED1F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878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94C6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B33DC-1389-4D16-9C52-6DFF7F277D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37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6D8A4-D923-4DC9-B4D0-82C6D112180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813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FAEB2-8F67-4019-B727-4D05811E55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066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C265D3E-6A73-4894-9DBA-DA8715739C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7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023F7-D750-419B-BB4F-86A7FA1C6A8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7084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7DAD8-3A8D-4B11-8D46-31C597A082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5637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D558A-836B-4379-9D89-5D4611AB5D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477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DFDA1-5DA5-4D14-BE17-AB41D3F635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102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43808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43808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66A70C-F2E4-46C1-9811-61DA3AC51670}" type="slidenum">
              <a:rPr lang="en-GB" altLang="en-US"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8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94C6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66A9A0-923F-410E-AAD0-6A59ACB9FD6E}" type="slidenum">
              <a:rPr lang="en-GB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2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wshub.co.nz/home/shows/2019/07/m-ori-at-war-with-oranga-tamariki.html" TargetMode="External"/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www.tvnz.co.nz/one-news/new-zealand/m-ori-oranga-tamariki-hui-reveals-want-look-after-their-own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2.xml"/><Relationship Id="rId9" Type="http://schemas.openxmlformats.org/officeDocument/2006/relationships/hyperlink" Target="https://www.tvnz.co.nz/one-news/new-zealand/ive-seen-dark-sides-country-oranga-tamariki-social-workers-describe-working-frontlin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treasury.govt.nz/publications/research-policy/ap/2016/16-01/ap16-01.pdf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www.treasury.govt.nz/publications/research-policy/ap/2016/16-01/ap16-01-infographic.pdf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ctrTitle"/>
          </p:nvPr>
        </p:nvSpPr>
        <p:spPr>
          <a:xfrm>
            <a:off x="468313" y="2349500"/>
            <a:ext cx="8458200" cy="14700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eaLnBrk="1" hangingPunct="1"/>
            <a:r>
              <a:rPr lang="en-NZ" altLang="en-US" sz="4000" dirty="0" smtClean="0">
                <a:solidFill>
                  <a:schemeClr val="tx1"/>
                </a:solidFill>
              </a:rPr>
              <a:t>SOCIOLOGY OF THE WELFARE STATE</a:t>
            </a:r>
          </a:p>
        </p:txBody>
      </p:sp>
      <p:sp>
        <p:nvSpPr>
          <p:cNvPr id="5124" name="Subtitle 2"/>
          <p:cNvSpPr>
            <a:spLocks noGrp="1"/>
          </p:cNvSpPr>
          <p:nvPr>
            <p:ph type="subTitle" idx="1"/>
          </p:nvPr>
        </p:nvSpPr>
        <p:spPr>
          <a:xfrm>
            <a:off x="304800" y="4005262"/>
            <a:ext cx="6211416" cy="2088033"/>
          </a:xfrm>
        </p:spPr>
        <p:txBody>
          <a:bodyPr/>
          <a:lstStyle/>
          <a:p>
            <a:pPr marL="63500" eaLnBrk="1" hangingPunct="1"/>
            <a:r>
              <a:rPr lang="en-NZ" altLang="en-US" dirty="0" smtClean="0"/>
              <a:t>Lecture 7 (b)</a:t>
            </a:r>
          </a:p>
          <a:p>
            <a:pPr marL="63500" eaLnBrk="1" hangingPunct="1"/>
            <a:r>
              <a:rPr lang="en-NZ" altLang="en-US" dirty="0" smtClean="0"/>
              <a:t>From social protection to social investment:</a:t>
            </a:r>
          </a:p>
          <a:p>
            <a:pPr marL="63500" eaLnBrk="1" hangingPunct="1"/>
            <a:r>
              <a:rPr lang="en-NZ" altLang="en-US" dirty="0" smtClean="0"/>
              <a:t>Child Protection</a:t>
            </a:r>
          </a:p>
          <a:p>
            <a:pPr marL="63500" eaLnBrk="1" hangingPunct="1"/>
            <a:r>
              <a:rPr lang="en-NZ" altLang="en-US" dirty="0" smtClean="0"/>
              <a:t>Week 4: 31 March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04025" y="333375"/>
            <a:ext cx="22574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3200" dirty="0">
                <a:solidFill>
                  <a:prstClr val="white"/>
                </a:solidFill>
                <a:latin typeface="Trebuchet MS"/>
                <a:cs typeface="Arial" charset="0"/>
              </a:rPr>
              <a:t>SOCIOL 317</a:t>
            </a:r>
          </a:p>
        </p:txBody>
      </p:sp>
      <p:sp>
        <p:nvSpPr>
          <p:cNvPr id="5126" name="AutoShape 6" descr="Image result for world map"/>
          <p:cNvSpPr>
            <a:spLocks noChangeAspect="1" noChangeArrowheads="1"/>
          </p:cNvSpPr>
          <p:nvPr/>
        </p:nvSpPr>
        <p:spPr bwMode="auto">
          <a:xfrm>
            <a:off x="0" y="-4111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NZ" altLang="en-US" sz="5400" smtClean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7" name="AutoShape 8" descr="Image result for world map"/>
          <p:cNvSpPr>
            <a:spLocks noChangeAspect="1" noChangeArrowheads="1"/>
          </p:cNvSpPr>
          <p:nvPr/>
        </p:nvSpPr>
        <p:spPr bwMode="auto">
          <a:xfrm>
            <a:off x="152400" y="-2587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NZ" altLang="en-US" sz="5400" smtClean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8" name="TextBox 1"/>
          <p:cNvSpPr txBox="1">
            <a:spLocks noChangeArrowheads="1"/>
          </p:cNvSpPr>
          <p:nvPr/>
        </p:nvSpPr>
        <p:spPr bwMode="auto">
          <a:xfrm>
            <a:off x="1610207" y="96887"/>
            <a:ext cx="42771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NZ" altLang="en-US" sz="140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http</a:t>
            </a:r>
            <a:r>
              <a:rPr lang="en-NZ" altLang="en-US" sz="140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://blogs.oregonstate.edu/katherinemain/</a:t>
            </a:r>
            <a:endParaRPr lang="en-NZ" altLang="en-US" sz="1400" dirty="0" smtClean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3074" name="Picture 2" descr="http://blogs.oregonstate.edu/katherinemain/wp-content/blogs.dir/872/thumb/box_cat_left_cro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501175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96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8"/>
    </mc:Choice>
    <mc:Fallback xmlns="">
      <p:transition spd="slow" advTm="9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537" y="1032913"/>
            <a:ext cx="8178080" cy="5186583"/>
          </a:xfrm>
        </p:spPr>
        <p:txBody>
          <a:bodyPr>
            <a:noAutofit/>
          </a:bodyPr>
          <a:lstStyle/>
          <a:p>
            <a:r>
              <a:rPr lang="en-NZ" dirty="0"/>
              <a:t>Resulted in amendments to the Children, Young </a:t>
            </a:r>
            <a:r>
              <a:rPr lang="en-NZ" dirty="0" smtClean="0"/>
              <a:t>Persons </a:t>
            </a:r>
            <a:r>
              <a:rPr lang="en-NZ" dirty="0"/>
              <a:t>and Their Families Act 1989</a:t>
            </a:r>
          </a:p>
          <a:p>
            <a:pPr lvl="1"/>
            <a:r>
              <a:rPr lang="en-NZ" sz="2000" dirty="0">
                <a:solidFill>
                  <a:schemeClr val="tx1"/>
                </a:solidFill>
              </a:rPr>
              <a:t>Increased age of children in care from 17 to 18+</a:t>
            </a:r>
          </a:p>
          <a:p>
            <a:pPr lvl="1"/>
            <a:r>
              <a:rPr lang="en-NZ" sz="2000" dirty="0">
                <a:solidFill>
                  <a:schemeClr val="tx1"/>
                </a:solidFill>
              </a:rPr>
              <a:t>Ensured the views of children and young people taken into account as part of decision making at an individual level and in the development of services and policy</a:t>
            </a:r>
          </a:p>
          <a:p>
            <a:pPr lvl="1"/>
            <a:r>
              <a:rPr lang="en-NZ" sz="2000" dirty="0">
                <a:solidFill>
                  <a:schemeClr val="tx1"/>
                </a:solidFill>
              </a:rPr>
              <a:t>Supported the establishment of an independent youth advocacy service called </a:t>
            </a:r>
            <a:r>
              <a:rPr lang="en-NZ" sz="2000" dirty="0" err="1">
                <a:solidFill>
                  <a:schemeClr val="tx1"/>
                </a:solidFill>
              </a:rPr>
              <a:t>Voyce</a:t>
            </a:r>
            <a:endParaRPr lang="en-NZ" sz="2000" dirty="0">
              <a:solidFill>
                <a:schemeClr val="tx1"/>
              </a:solidFill>
            </a:endParaRPr>
          </a:p>
          <a:p>
            <a:pPr lvl="1"/>
            <a:r>
              <a:rPr lang="en-NZ" sz="2000" dirty="0">
                <a:solidFill>
                  <a:schemeClr val="tx1"/>
                </a:solidFill>
              </a:rPr>
              <a:t>Enabled broader range of professionals with specialist skills to widen the expertise </a:t>
            </a:r>
            <a:r>
              <a:rPr lang="en-NZ" sz="2000" dirty="0" smtClean="0">
                <a:solidFill>
                  <a:schemeClr val="tx1"/>
                </a:solidFill>
              </a:rPr>
              <a:t>performing </a:t>
            </a:r>
            <a:r>
              <a:rPr lang="en-NZ" sz="2000" dirty="0">
                <a:solidFill>
                  <a:schemeClr val="tx1"/>
                </a:solidFill>
              </a:rPr>
              <a:t>some functions under the Act</a:t>
            </a:r>
          </a:p>
          <a:p>
            <a:pPr marL="68580" indent="0">
              <a:buNone/>
            </a:pPr>
            <a:r>
              <a:rPr lang="en-NZ" sz="3000" dirty="0" smtClean="0"/>
              <a:t>BUT</a:t>
            </a:r>
            <a:endParaRPr lang="en-NZ" sz="3000" dirty="0"/>
          </a:p>
          <a:p>
            <a:r>
              <a:rPr lang="en-NZ" dirty="0" smtClean="0"/>
              <a:t>Weakened preference for placing </a:t>
            </a:r>
            <a:r>
              <a:rPr lang="en-NZ" dirty="0"/>
              <a:t>Māori children within </a:t>
            </a:r>
            <a:r>
              <a:rPr lang="en-NZ" dirty="0" err="1"/>
              <a:t>whānau</a:t>
            </a:r>
            <a:r>
              <a:rPr lang="en-NZ" dirty="0"/>
              <a:t>, </a:t>
            </a:r>
            <a:r>
              <a:rPr lang="en-NZ" dirty="0" err="1" smtClean="0"/>
              <a:t>hap</a:t>
            </a:r>
            <a:r>
              <a:rPr lang="en-N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ū</a:t>
            </a:r>
            <a:r>
              <a:rPr lang="en-NZ" dirty="0" smtClean="0"/>
              <a:t> </a:t>
            </a:r>
            <a:r>
              <a:rPr lang="en-NZ" dirty="0"/>
              <a:t>and </a:t>
            </a:r>
            <a:r>
              <a:rPr lang="en-NZ" dirty="0" smtClean="0"/>
              <a:t>iwi (note </a:t>
            </a:r>
            <a:r>
              <a:rPr lang="en-GB" dirty="0" smtClean="0">
                <a:solidFill>
                  <a:srgbClr val="3E3D2D"/>
                </a:solidFill>
              </a:rPr>
              <a:t>there was </a:t>
            </a:r>
            <a:r>
              <a:rPr lang="en-GB" i="1" dirty="0">
                <a:solidFill>
                  <a:srgbClr val="3E3D2D"/>
                </a:solidFill>
              </a:rPr>
              <a:t>no </a:t>
            </a:r>
            <a:r>
              <a:rPr lang="en-GB" dirty="0">
                <a:solidFill>
                  <a:srgbClr val="3E3D2D"/>
                </a:solidFill>
              </a:rPr>
              <a:t>Māori representation on the Expert </a:t>
            </a:r>
            <a:r>
              <a:rPr lang="en-GB" dirty="0" smtClean="0">
                <a:solidFill>
                  <a:srgbClr val="3E3D2D"/>
                </a:solidFill>
              </a:rPr>
              <a:t>Panel)</a:t>
            </a:r>
            <a:endParaRPr lang="en-NZ" dirty="0"/>
          </a:p>
          <a:p>
            <a:pPr marL="68580" indent="0">
              <a:buNone/>
            </a:pPr>
            <a:endParaRPr lang="en-NZ" sz="3000" dirty="0">
              <a:solidFill>
                <a:schemeClr val="tx1"/>
              </a:solidFill>
            </a:endParaRPr>
          </a:p>
          <a:p>
            <a:endParaRPr lang="en-NZ" dirty="0" smtClean="0"/>
          </a:p>
          <a:p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739142" y="6615301"/>
            <a:ext cx="7848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800" dirty="0"/>
              <a:t>https://mvcot.govt.nz/assets/Uploads/About-Us-Brochhttps://mvcot.govt.nz/assets/Uploads/About-Us-BrochureMAR2017.pdf ureMAR2017.pdf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8537" y="0"/>
            <a:ext cx="8351837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National’s child protection reforms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0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46"/>
    </mc:Choice>
    <mc:Fallback xmlns="">
      <p:transition spd="slow" advTm="131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1"/>
            </a:gs>
            <a:gs pos="100000">
              <a:schemeClr val="bg2">
                <a:tint val="92000"/>
                <a:shade val="66000"/>
                <a:satMod val="110000"/>
                <a:lumMod val="80000"/>
              </a:schemeClr>
            </a:gs>
            <a:gs pos="100000">
              <a:schemeClr val="bg2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727" t="28192" r="28412" b="40083"/>
          <a:stretch/>
        </p:blipFill>
        <p:spPr>
          <a:xfrm>
            <a:off x="21668" y="29471"/>
            <a:ext cx="6790354" cy="3168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951" t="30242" r="27884" b="34740"/>
          <a:stretch/>
        </p:blipFill>
        <p:spPr>
          <a:xfrm>
            <a:off x="107504" y="3203049"/>
            <a:ext cx="6984776" cy="3573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6668933"/>
            <a:ext cx="67874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sz="800" dirty="0">
                <a:solidFill>
                  <a:prstClr val="black"/>
                </a:solidFill>
                <a:latin typeface="Arial" charset="0"/>
                <a:cs typeface="Arial" charset="0"/>
              </a:rPr>
              <a:t>https://orangatamariki.govt.nz/assets/Uploads/OIA-responses/children-in-care/20190628-Babies-and-children-entering-Oranga-Tamariki-care.pdf</a:t>
            </a:r>
          </a:p>
        </p:txBody>
      </p:sp>
      <p:sp>
        <p:nvSpPr>
          <p:cNvPr id="2" name="Rectangle 1"/>
          <p:cNvSpPr/>
          <p:nvPr/>
        </p:nvSpPr>
        <p:spPr>
          <a:xfrm>
            <a:off x="6228184" y="404664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dirty="0">
                <a:solidFill>
                  <a:srgbClr val="FF0000"/>
                </a:solidFill>
                <a:latin typeface="Arial" charset="0"/>
                <a:cs typeface="Arial" charset="0"/>
              </a:rPr>
              <a:t>Decreased 2013-2017?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32240" y="1268760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yes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Māori yes</a:t>
            </a:r>
            <a:endParaRPr lang="en-N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4973" y="5046712"/>
            <a:ext cx="1082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Total no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Māori </a:t>
            </a:r>
            <a:r>
              <a:rPr lang="en-N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N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NZ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endParaRPr lang="en-NZ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9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57"/>
    </mc:Choice>
    <mc:Fallback xmlns="">
      <p:transition spd="slow" advTm="9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1"/>
            </a:gs>
            <a:gs pos="0">
              <a:schemeClr val="bg1"/>
            </a:gs>
            <a:gs pos="100000">
              <a:schemeClr val="bg2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Video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03059"/>
            <a:ext cx="8352244" cy="2792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468" y="-28609"/>
            <a:ext cx="4572396" cy="23166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31615" y="3158715"/>
            <a:ext cx="8420718" cy="36186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4C600"/>
              </a:buClr>
              <a:buSzTx/>
            </a:pPr>
            <a:r>
              <a:rPr lang="en-US" altLang="en-US" dirty="0" smtClean="0">
                <a:solidFill>
                  <a:srgbClr val="333333"/>
                </a:solidFill>
                <a:latin typeface="Georgia" panose="02040502050405020303" pitchFamily="18" charset="0"/>
              </a:rPr>
              <a:t>BUT </a:t>
            </a:r>
            <a:r>
              <a:rPr lang="en-US" altLang="en-US" dirty="0">
                <a:solidFill>
                  <a:srgbClr val="333333"/>
                </a:solidFill>
                <a:latin typeface="Georgia" panose="02040502050405020303" pitchFamily="18" charset="0"/>
              </a:rPr>
              <a:t>growing M</a:t>
            </a:r>
            <a:r>
              <a:rPr lang="en-US" altLang="en-US" dirty="0" smtClean="0">
                <a:solidFill>
                  <a:srgbClr val="333333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ā</a:t>
            </a:r>
            <a:r>
              <a:rPr lang="en-US" altLang="en-US" dirty="0" smtClean="0">
                <a:solidFill>
                  <a:srgbClr val="333333"/>
                </a:solidFill>
                <a:latin typeface="Georgia" panose="02040502050405020303" pitchFamily="18" charset="0"/>
              </a:rPr>
              <a:t>ori protest around continuing uplifts of M</a:t>
            </a:r>
            <a:r>
              <a:rPr lang="en-US" altLang="en-US" dirty="0">
                <a:solidFill>
                  <a:srgbClr val="333333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ā</a:t>
            </a:r>
            <a:r>
              <a:rPr lang="en-US" altLang="en-US" dirty="0" smtClean="0">
                <a:solidFill>
                  <a:srgbClr val="333333"/>
                </a:solidFill>
                <a:latin typeface="Georgia" panose="02040502050405020303" pitchFamily="18" charset="0"/>
              </a:rPr>
              <a:t>ori babies has led to calls for a ‘by M</a:t>
            </a:r>
            <a:r>
              <a:rPr lang="en-US" altLang="en-US" dirty="0" smtClean="0">
                <a:solidFill>
                  <a:srgbClr val="333333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ā</a:t>
            </a:r>
            <a:r>
              <a:rPr lang="en-US" altLang="en-US" dirty="0" smtClean="0">
                <a:solidFill>
                  <a:srgbClr val="333333"/>
                </a:solidFill>
                <a:latin typeface="Georgia" panose="02040502050405020303" pitchFamily="18" charset="0"/>
              </a:rPr>
              <a:t>ori, for M</a:t>
            </a:r>
            <a:r>
              <a:rPr lang="en-US" altLang="en-US" dirty="0" smtClean="0">
                <a:solidFill>
                  <a:srgbClr val="333333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ā</a:t>
            </a:r>
            <a:r>
              <a:rPr lang="en-US" altLang="en-US" dirty="0" smtClean="0">
                <a:solidFill>
                  <a:srgbClr val="333333"/>
                </a:solidFill>
                <a:latin typeface="Georgia" panose="02040502050405020303" pitchFamily="18" charset="0"/>
              </a:rPr>
              <a:t>ori’ approach in child protection based </a:t>
            </a:r>
            <a:r>
              <a:rPr lang="en-US" altLang="en-US" dirty="0">
                <a:solidFill>
                  <a:srgbClr val="333333"/>
                </a:solidFill>
                <a:latin typeface="Georgia" panose="02040502050405020303" pitchFamily="18" charset="0"/>
              </a:rPr>
              <a:t>on </a:t>
            </a:r>
            <a:r>
              <a:rPr lang="en-US" altLang="en-US" dirty="0" smtClean="0">
                <a:solidFill>
                  <a:srgbClr val="333333"/>
                </a:solidFill>
                <a:latin typeface="Georgia" panose="02040502050405020303" pitchFamily="18" charset="0"/>
              </a:rPr>
              <a:t>M</a:t>
            </a:r>
            <a:r>
              <a:rPr lang="en-US" altLang="en-US" dirty="0" smtClean="0">
                <a:solidFill>
                  <a:srgbClr val="333333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ā</a:t>
            </a:r>
            <a:r>
              <a:rPr lang="en-US" altLang="en-US" dirty="0" smtClean="0">
                <a:solidFill>
                  <a:srgbClr val="333333"/>
                </a:solidFill>
                <a:latin typeface="Georgia" panose="02040502050405020303" pitchFamily="18" charset="0"/>
              </a:rPr>
              <a:t>ori values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4C600"/>
              </a:buClr>
              <a:buSzTx/>
            </a:pPr>
            <a:r>
              <a:rPr lang="en-US" altLang="en-US" dirty="0" smtClean="0">
                <a:solidFill>
                  <a:prstClr val="black"/>
                </a:solidFill>
                <a:latin typeface="Georgia" panose="02040502050405020303" pitchFamily="18" charset="0"/>
              </a:rPr>
              <a:t>See these links to learn more: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NZ" sz="1800" dirty="0" smtClean="0">
                <a:solidFill>
                  <a:srgbClr val="3E3D2D"/>
                </a:solidFill>
                <a:hlinkClick r:id="rId7"/>
              </a:rPr>
              <a:t> https</a:t>
            </a:r>
            <a:r>
              <a:rPr lang="en-NZ" sz="1800" dirty="0">
                <a:solidFill>
                  <a:srgbClr val="3E3D2D"/>
                </a:solidFill>
                <a:hlinkClick r:id="rId7"/>
              </a:rPr>
              <a:t>://</a:t>
            </a:r>
            <a:r>
              <a:rPr lang="en-NZ" sz="1800" dirty="0" smtClean="0">
                <a:solidFill>
                  <a:srgbClr val="3E3D2D"/>
                </a:solidFill>
                <a:hlinkClick r:id="rId7"/>
              </a:rPr>
              <a:t>www.tvnz.co.nz/one-news/new-zealand/m-ori-oranga-tamariki- hui-reveals-want-look-after-their-own</a:t>
            </a:r>
            <a:endParaRPr lang="en-US" dirty="0">
              <a:solidFill>
                <a:srgbClr val="333333"/>
              </a:solidFill>
              <a:hlinkClick r:id="rId8"/>
            </a:endParaRPr>
          </a:p>
          <a:p>
            <a:pPr marL="68580" indent="0">
              <a:buClr>
                <a:srgbClr val="94C600"/>
              </a:buClr>
              <a:buFont typeface="Wingdings 2" pitchFamily="18" charset="2"/>
              <a:buNone/>
            </a:pPr>
            <a:r>
              <a:rPr lang="en-NZ" sz="1900" dirty="0" smtClean="0">
                <a:solidFill>
                  <a:srgbClr val="3E3D2D"/>
                </a:solidFill>
                <a:hlinkClick r:id="rId8"/>
              </a:rPr>
              <a:t>https</a:t>
            </a:r>
            <a:r>
              <a:rPr lang="en-NZ" sz="1900" dirty="0">
                <a:solidFill>
                  <a:srgbClr val="3E3D2D"/>
                </a:solidFill>
                <a:hlinkClick r:id="rId8"/>
              </a:rPr>
              <a:t>://www.newshub.co.nz/home/shows/2019/07/m-ori-at-war-with-oranga-tamariki.html</a:t>
            </a:r>
            <a:endParaRPr lang="en-NZ" sz="1900" dirty="0">
              <a:solidFill>
                <a:srgbClr val="3E3D2D"/>
              </a:solidFill>
            </a:endParaRPr>
          </a:p>
          <a:p>
            <a:pPr marL="68580" indent="0">
              <a:buClr>
                <a:srgbClr val="94C600"/>
              </a:buClr>
              <a:buFont typeface="Wingdings 2" pitchFamily="18" charset="2"/>
              <a:buNone/>
            </a:pPr>
            <a:r>
              <a:rPr lang="en-NZ" sz="2000" dirty="0" smtClean="0">
                <a:solidFill>
                  <a:srgbClr val="3E3D2D"/>
                </a:solidFill>
                <a:hlinkClick r:id="rId9"/>
              </a:rPr>
              <a:t>https</a:t>
            </a:r>
            <a:r>
              <a:rPr lang="en-NZ" sz="2000" dirty="0">
                <a:solidFill>
                  <a:srgbClr val="3E3D2D"/>
                </a:solidFill>
                <a:hlinkClick r:id="rId9"/>
              </a:rPr>
              <a:t>://www.tvnz.co.nz/one-news/new-zealand/ive-seen-dark-sides-country-oranga-tamariki-social-workers-describe-working-frontline</a:t>
            </a:r>
            <a:endParaRPr lang="en-NZ" sz="1900" dirty="0">
              <a:solidFill>
                <a:srgbClr val="3E3D2D"/>
              </a:solidFill>
            </a:endParaRPr>
          </a:p>
          <a:p>
            <a:pPr>
              <a:buClr>
                <a:srgbClr val="94C600"/>
              </a:buClr>
            </a:pPr>
            <a:endParaRPr lang="en-NZ" dirty="0">
              <a:solidFill>
                <a:srgbClr val="3E3D2D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37"/>
    </mc:Choice>
    <mc:Fallback xmlns="">
      <p:transition spd="slow" advTm="70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66800"/>
          </a:xfrm>
        </p:spPr>
        <p:txBody>
          <a:bodyPr/>
          <a:lstStyle/>
          <a:p>
            <a:pPr algn="ctr"/>
            <a:r>
              <a:rPr lang="en-NZ" dirty="0" smtClean="0">
                <a:solidFill>
                  <a:schemeClr val="accent6"/>
                </a:solidFill>
              </a:rPr>
              <a:t>Lecture outline</a:t>
            </a:r>
            <a:endParaRPr lang="en-NZ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352928" cy="547260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NZ" dirty="0" smtClean="0"/>
              <a:t>Early focus on child protection</a:t>
            </a:r>
          </a:p>
          <a:p>
            <a:pPr>
              <a:spcBef>
                <a:spcPts val="1200"/>
              </a:spcBef>
            </a:pPr>
            <a:endParaRPr lang="en-NZ" dirty="0" smtClean="0"/>
          </a:p>
          <a:p>
            <a:pPr>
              <a:spcBef>
                <a:spcPts val="1200"/>
              </a:spcBef>
            </a:pPr>
            <a:r>
              <a:rPr lang="en-NZ" dirty="0" smtClean="0"/>
              <a:t>Recent trends in child protection</a:t>
            </a:r>
          </a:p>
          <a:p>
            <a:pPr>
              <a:spcBef>
                <a:spcPts val="1200"/>
              </a:spcBef>
            </a:pPr>
            <a:endParaRPr lang="en-NZ" dirty="0" smtClean="0"/>
          </a:p>
          <a:p>
            <a:pPr>
              <a:spcBef>
                <a:spcPts val="1200"/>
              </a:spcBef>
            </a:pPr>
            <a:r>
              <a:rPr lang="en-NZ" dirty="0" smtClean="0">
                <a:solidFill>
                  <a:srgbClr val="FF0000"/>
                </a:solidFill>
              </a:rPr>
              <a:t>National-led government’s reforms 2013-2015</a:t>
            </a:r>
          </a:p>
          <a:p>
            <a:pPr>
              <a:spcBef>
                <a:spcPts val="1200"/>
              </a:spcBef>
            </a:pPr>
            <a:endParaRPr lang="en-NZ" dirty="0"/>
          </a:p>
          <a:p>
            <a:pPr>
              <a:spcBef>
                <a:spcPts val="1200"/>
              </a:spcBef>
            </a:pPr>
            <a:r>
              <a:rPr lang="en-NZ" dirty="0" smtClean="0"/>
              <a:t>Labour-led government’s response 2017+</a:t>
            </a:r>
          </a:p>
          <a:p>
            <a:pPr marL="109537" indent="0">
              <a:spcBef>
                <a:spcPts val="1200"/>
              </a:spcBef>
              <a:buNone/>
            </a:pPr>
            <a:endParaRPr lang="en-NZ" dirty="0" smtClean="0"/>
          </a:p>
          <a:p>
            <a:pPr>
              <a:spcBef>
                <a:spcPts val="1200"/>
              </a:spcBef>
            </a:pPr>
            <a:r>
              <a:rPr lang="en-NZ" dirty="0" smtClean="0"/>
              <a:t>What could NZ learn from the Family House and </a:t>
            </a:r>
            <a:r>
              <a:rPr lang="en-NZ" dirty="0" err="1" smtClean="0"/>
              <a:t>Wh</a:t>
            </a:r>
            <a:r>
              <a:rPr lang="en-NZ" dirty="0" err="1" smtClean="0">
                <a:cs typeface="Calibri" panose="020F0502020204030204" pitchFamily="34" charset="0"/>
              </a:rPr>
              <a:t>ānau</a:t>
            </a:r>
            <a:r>
              <a:rPr lang="en-NZ" dirty="0" smtClean="0">
                <a:cs typeface="Calibri" panose="020F0502020204030204" pitchFamily="34" charset="0"/>
              </a:rPr>
              <a:t> Ora models ?</a:t>
            </a:r>
            <a:endParaRPr lang="en-NZ" dirty="0" smtClean="0"/>
          </a:p>
          <a:p>
            <a:endParaRPr lang="en-NZ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3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1"/>
    </mc:Choice>
    <mc:Fallback xmlns="">
      <p:transition spd="slow" advTm="26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66800"/>
          </a:xfrm>
        </p:spPr>
        <p:txBody>
          <a:bodyPr/>
          <a:lstStyle/>
          <a:p>
            <a:pPr algn="ctr"/>
            <a:r>
              <a:rPr lang="en-NZ" dirty="0" smtClean="0">
                <a:solidFill>
                  <a:schemeClr val="accent6"/>
                </a:solidFill>
              </a:rPr>
              <a:t>Revision</a:t>
            </a:r>
            <a:endParaRPr lang="en-NZ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324350"/>
          </a:xfrm>
        </p:spPr>
        <p:txBody>
          <a:bodyPr/>
          <a:lstStyle/>
          <a:p>
            <a:r>
              <a:rPr lang="en-NZ" dirty="0" smtClean="0"/>
              <a:t>What did the National-led government’s social investment approach involve?</a:t>
            </a:r>
            <a:endParaRPr lang="en-NZ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64"/>
    </mc:Choice>
    <mc:Fallback xmlns="">
      <p:transition spd="slow" advTm="70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830" y="148879"/>
            <a:ext cx="780673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National’s child protection reforms 2013-2015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81" y="1291879"/>
            <a:ext cx="8549642" cy="4573930"/>
          </a:xfrm>
        </p:spPr>
        <p:txBody>
          <a:bodyPr>
            <a:noAutofit/>
          </a:bodyPr>
          <a:lstStyle/>
          <a:p>
            <a:r>
              <a:rPr lang="en-NZ" sz="3200" dirty="0" smtClean="0"/>
              <a:t>Shifted from focusing on </a:t>
            </a:r>
            <a:r>
              <a:rPr lang="en-NZ" sz="3200" i="1" dirty="0" smtClean="0"/>
              <a:t>all </a:t>
            </a:r>
            <a:r>
              <a:rPr lang="en-NZ" sz="3200" dirty="0" smtClean="0"/>
              <a:t>children to targeting ‘vulnerable’ children</a:t>
            </a:r>
          </a:p>
          <a:p>
            <a:pPr lvl="1"/>
            <a:r>
              <a:rPr lang="en-NZ" sz="2000" dirty="0" smtClean="0">
                <a:solidFill>
                  <a:schemeClr val="tx1"/>
                </a:solidFill>
              </a:rPr>
              <a:t>Plans to use actuarial risk-prediction modelling to identify ‘vulnerable children’ not implemented for ethical reasons (e.g. stigmatising of M</a:t>
            </a:r>
            <a:r>
              <a:rPr lang="en-NZ" sz="2000" dirty="0" smtClean="0">
                <a:solidFill>
                  <a:schemeClr val="tx1"/>
                </a:solidFill>
                <a:cs typeface="Calibri" panose="020F0502020204030204" pitchFamily="34" charset="0"/>
              </a:rPr>
              <a:t>ā</a:t>
            </a:r>
            <a:r>
              <a:rPr lang="en-NZ" sz="2000" dirty="0" smtClean="0">
                <a:solidFill>
                  <a:schemeClr val="tx1"/>
                </a:solidFill>
              </a:rPr>
              <a:t>ori/sole parents) so ‘vulnerable’ never fully defined </a:t>
            </a:r>
          </a:p>
          <a:p>
            <a:pPr lvl="1"/>
            <a:r>
              <a:rPr lang="en-NZ" sz="2000" dirty="0" smtClean="0">
                <a:solidFill>
                  <a:schemeClr val="tx1"/>
                </a:solidFill>
              </a:rPr>
              <a:t>BUT largely identified by the </a:t>
            </a:r>
          </a:p>
          <a:p>
            <a:pPr marL="411162" lvl="1" indent="0">
              <a:buNone/>
            </a:pPr>
            <a:r>
              <a:rPr lang="en-NZ" sz="2000" dirty="0" smtClean="0">
                <a:solidFill>
                  <a:schemeClr val="tx1"/>
                </a:solidFill>
              </a:rPr>
              <a:t>    income source/ethnicity/</a:t>
            </a:r>
          </a:p>
          <a:p>
            <a:pPr marL="411162" lvl="1" indent="0">
              <a:buNone/>
            </a:pPr>
            <a:r>
              <a:rPr lang="en-NZ" sz="2000" dirty="0" smtClean="0">
                <a:solidFill>
                  <a:schemeClr val="tx1"/>
                </a:solidFill>
              </a:rPr>
              <a:t>    sole parent status of parents </a:t>
            </a:r>
          </a:p>
          <a:p>
            <a:pPr marL="109537" indent="0">
              <a:spcBef>
                <a:spcPts val="600"/>
              </a:spcBef>
              <a:buNone/>
            </a:pPr>
            <a:endParaRPr lang="en-NZ" sz="1600" dirty="0"/>
          </a:p>
          <a:p>
            <a:pPr>
              <a:spcBef>
                <a:spcPts val="600"/>
              </a:spcBef>
            </a:pPr>
            <a:endParaRPr lang="en-NZ" sz="1600" dirty="0" smtClean="0"/>
          </a:p>
          <a:p>
            <a:pPr marL="68580" indent="0">
              <a:buNone/>
              <a:defRPr/>
            </a:pPr>
            <a:endParaRPr lang="en-NZ" sz="105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endParaRPr lang="en-NZ" sz="1600" dirty="0"/>
          </a:p>
          <a:p>
            <a:pPr>
              <a:spcBef>
                <a:spcPts val="600"/>
              </a:spcBef>
            </a:pPr>
            <a:endParaRPr lang="en-NZ" sz="1600" dirty="0" smtClean="0"/>
          </a:p>
          <a:p>
            <a:endParaRPr lang="en-NZ" sz="1800" dirty="0" smtClean="0"/>
          </a:p>
          <a:p>
            <a:pPr marL="109537" indent="0">
              <a:buNone/>
            </a:pPr>
            <a:endParaRPr lang="en-NZ" sz="1800" dirty="0" smtClean="0"/>
          </a:p>
          <a:p>
            <a:pPr marL="109537" indent="0">
              <a:buNone/>
            </a:pPr>
            <a:endParaRPr lang="en-NZ" sz="1800" dirty="0" smtClean="0"/>
          </a:p>
          <a:p>
            <a:pPr marL="109537" indent="0">
              <a:buNone/>
            </a:pPr>
            <a:endParaRPr lang="en-NZ" sz="1800" dirty="0"/>
          </a:p>
          <a:p>
            <a:pPr marL="109537" indent="0">
              <a:buNone/>
            </a:pPr>
            <a:endParaRPr lang="en-NZ" sz="1800" dirty="0" smtClean="0"/>
          </a:p>
          <a:p>
            <a:endParaRPr lang="en-NZ" sz="1800" dirty="0"/>
          </a:p>
          <a:p>
            <a:pPr marL="68580" indent="0">
              <a:buNone/>
            </a:pPr>
            <a:endParaRPr lang="en-NZ" sz="1800" dirty="0" smtClean="0"/>
          </a:p>
          <a:p>
            <a:pPr marL="68580" indent="0">
              <a:buNone/>
            </a:pPr>
            <a:endParaRPr lang="en-NZ" sz="1600" dirty="0" smtClean="0"/>
          </a:p>
        </p:txBody>
      </p:sp>
      <p:pic>
        <p:nvPicPr>
          <p:cNvPr id="6" name="Picture 2" descr="Hon Paula Bennet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71" y="-15901"/>
            <a:ext cx="1048829" cy="157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-66564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100" dirty="0" smtClean="0">
                <a:solidFill>
                  <a:prstClr val="white"/>
                </a:solidFill>
              </a:rPr>
              <a:t>Image sourced from</a:t>
            </a:r>
            <a:endParaRPr lang="en-NZ" sz="11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2120" y="-9635"/>
            <a:ext cx="3592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800" dirty="0"/>
              <a:t>http://www.parliament.nz/en-nz/mpp/mps/current/51MP2511/bennett-paula</a:t>
            </a:r>
          </a:p>
          <a:p>
            <a:endParaRPr lang="en-NZ" sz="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7" t="18624" r="9233" b="13713"/>
          <a:stretch/>
        </p:blipFill>
        <p:spPr bwMode="auto">
          <a:xfrm>
            <a:off x="4246838" y="3266748"/>
            <a:ext cx="4897162" cy="359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-193448" y="6624914"/>
            <a:ext cx="8229600" cy="67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7225" indent="-2460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Georgia" pitchFamily="18" charset="0"/>
              <a:buChar char="▫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2338" indent="-21907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13" indent="-20002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 kern="1200">
                <a:solidFill>
                  <a:srgbClr val="A04DA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7" indent="0">
              <a:buFont typeface="Georgia" pitchFamily="18" charset="0"/>
              <a:buNone/>
            </a:pPr>
            <a:r>
              <a:rPr lang="en-NZ" sz="1000" dirty="0" smtClean="0">
                <a:hlinkClick r:id="rId7"/>
              </a:rPr>
              <a:t>http://www.treasury.govt.nz/publications/research-policy/ap/2016/16-01/ap16-01.pdf</a:t>
            </a:r>
            <a:r>
              <a:rPr lang="en-NZ" sz="1000" dirty="0" smtClean="0"/>
              <a:t> </a:t>
            </a:r>
            <a:endParaRPr lang="en-NZ" sz="10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5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31"/>
    </mc:Choice>
    <mc:Fallback xmlns="">
      <p:transition spd="slow" advTm="217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t="13167" r="8000" b="4609"/>
          <a:stretch/>
        </p:blipFill>
        <p:spPr bwMode="auto">
          <a:xfrm>
            <a:off x="223940" y="116632"/>
            <a:ext cx="8696119" cy="663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0366" y="6613526"/>
            <a:ext cx="58432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000" dirty="0" smtClean="0">
                <a:solidFill>
                  <a:prstClr val="black"/>
                </a:solidFill>
                <a:hlinkClick r:id="rId6"/>
              </a:rPr>
              <a:t>http</a:t>
            </a:r>
            <a:r>
              <a:rPr lang="en-NZ" sz="1000" dirty="0">
                <a:solidFill>
                  <a:prstClr val="black"/>
                </a:solidFill>
                <a:hlinkClick r:id="rId6"/>
              </a:rPr>
              <a:t>://</a:t>
            </a:r>
            <a:r>
              <a:rPr lang="en-NZ" sz="1000" dirty="0" smtClean="0">
                <a:solidFill>
                  <a:prstClr val="black"/>
                </a:solidFill>
                <a:hlinkClick r:id="rId6"/>
              </a:rPr>
              <a:t>www.treasury.govt.nz/publications/research-policy/ap/2016/16-01/ap16-01-infographic.pdf</a:t>
            </a:r>
            <a:endParaRPr lang="en-NZ" sz="1000" dirty="0" smtClean="0">
              <a:solidFill>
                <a:prstClr val="black"/>
              </a:solidFill>
            </a:endParaRPr>
          </a:p>
          <a:p>
            <a:endParaRPr lang="en-NZ" sz="1000" dirty="0">
              <a:solidFill>
                <a:prstClr val="black"/>
              </a:solidFill>
            </a:endParaRPr>
          </a:p>
          <a:p>
            <a:endParaRPr lang="en-NZ" sz="1400" dirty="0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4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74"/>
    </mc:Choice>
    <mc:Fallback xmlns="">
      <p:transition spd="slow" advTm="82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12096" y="1556792"/>
            <a:ext cx="8660266" cy="4949435"/>
          </a:xfrm>
        </p:spPr>
        <p:txBody>
          <a:bodyPr/>
          <a:lstStyle/>
          <a:p>
            <a:pPr marL="358775" lvl="1" indent="-358775">
              <a:spcBef>
                <a:spcPts val="600"/>
              </a:spcBef>
            </a:pPr>
            <a:r>
              <a:rPr lang="en-NZ" sz="1800" dirty="0" smtClean="0">
                <a:solidFill>
                  <a:schemeClr val="accent6"/>
                </a:solidFill>
              </a:rPr>
              <a:t>The CYF site offices with the highest rates of child abuse are located in some of the most deprived areas of the country (although can vary a lot from year to year)</a:t>
            </a:r>
          </a:p>
          <a:p>
            <a:pPr marL="358775" lvl="1" indent="-358775">
              <a:spcBef>
                <a:spcPts val="600"/>
              </a:spcBef>
            </a:pPr>
            <a:r>
              <a:rPr lang="en-NZ" sz="1800" dirty="0" smtClean="0">
                <a:solidFill>
                  <a:schemeClr val="accent6"/>
                </a:solidFill>
              </a:rPr>
              <a:t>Māori children are abused at a rate far higher than might be expected given their relative proportion of 0-17 year olds but the relationship between abuse amongst Europeans is less than indicated by their population proportions and the pattern for Pacific and Asian/Other is more mixed </a:t>
            </a:r>
          </a:p>
          <a:p>
            <a:pPr marL="358775" lvl="1" indent="-358775">
              <a:spcBef>
                <a:spcPts val="600"/>
              </a:spcBef>
            </a:pPr>
            <a:r>
              <a:rPr lang="en-NZ" sz="1800" dirty="0">
                <a:solidFill>
                  <a:srgbClr val="7030A0"/>
                </a:solidFill>
              </a:rPr>
              <a:t>Extreme caution  needed because: ethnicity given that of the child; strong link between </a:t>
            </a:r>
            <a:r>
              <a:rPr lang="en-NZ" sz="1800" dirty="0" smtClean="0">
                <a:solidFill>
                  <a:srgbClr val="7030A0"/>
                </a:solidFill>
              </a:rPr>
              <a:t>socio-economic </a:t>
            </a:r>
            <a:r>
              <a:rPr lang="en-NZ" sz="1800" dirty="0">
                <a:solidFill>
                  <a:srgbClr val="7030A0"/>
                </a:solidFill>
              </a:rPr>
              <a:t>deprivation and ethnicity; Māori and </a:t>
            </a:r>
            <a:r>
              <a:rPr lang="en-NZ" sz="1800" dirty="0" smtClean="0">
                <a:solidFill>
                  <a:srgbClr val="7030A0"/>
                </a:solidFill>
              </a:rPr>
              <a:t>Pasifika </a:t>
            </a:r>
            <a:r>
              <a:rPr lang="en-NZ" sz="1800" dirty="0">
                <a:solidFill>
                  <a:srgbClr val="7030A0"/>
                </a:solidFill>
              </a:rPr>
              <a:t>peoples have younger population structure; racial discrimination and ‘profiling’ may play a </a:t>
            </a:r>
            <a:r>
              <a:rPr lang="en-NZ" sz="1800" dirty="0" smtClean="0">
                <a:solidFill>
                  <a:srgbClr val="7030A0"/>
                </a:solidFill>
              </a:rPr>
              <a:t>part.</a:t>
            </a:r>
          </a:p>
          <a:p>
            <a:pPr marL="358775" lvl="1" indent="-358775">
              <a:spcBef>
                <a:spcPts val="600"/>
              </a:spcBef>
            </a:pPr>
            <a:r>
              <a:rPr lang="en-NZ" sz="1800" dirty="0" smtClean="0">
                <a:solidFill>
                  <a:schemeClr val="accent6"/>
                </a:solidFill>
              </a:rPr>
              <a:t>Highest </a:t>
            </a:r>
            <a:r>
              <a:rPr lang="en-NZ" sz="1800" dirty="0">
                <a:solidFill>
                  <a:schemeClr val="accent6"/>
                </a:solidFill>
              </a:rPr>
              <a:t>rates of substantiated abuse were found in offices where higher proportion of 0-17 year-olds within the population, suggesting environmental factors (e.g. clustering of younger families perhaps living in overcrowded households) may </a:t>
            </a:r>
            <a:r>
              <a:rPr lang="en-NZ" sz="1800" dirty="0" smtClean="0">
                <a:solidFill>
                  <a:schemeClr val="accent6"/>
                </a:solidFill>
              </a:rPr>
              <a:t>influence risk </a:t>
            </a:r>
            <a:r>
              <a:rPr lang="en-NZ" sz="1800" dirty="0">
                <a:solidFill>
                  <a:schemeClr val="accent6"/>
                </a:solidFill>
              </a:rPr>
              <a:t>of child </a:t>
            </a:r>
            <a:r>
              <a:rPr lang="en-NZ" sz="1800" dirty="0" smtClean="0">
                <a:solidFill>
                  <a:schemeClr val="accent6"/>
                </a:solidFill>
              </a:rPr>
              <a:t>abuse</a:t>
            </a:r>
          </a:p>
          <a:p>
            <a:pPr marL="358775" lvl="1" indent="-358775">
              <a:spcBef>
                <a:spcPts val="600"/>
              </a:spcBef>
            </a:pPr>
            <a:r>
              <a:rPr lang="en-NZ" sz="1800" dirty="0" smtClean="0">
                <a:solidFill>
                  <a:schemeClr val="accent6"/>
                </a:solidFill>
              </a:rPr>
              <a:t>Only </a:t>
            </a:r>
            <a:r>
              <a:rPr lang="en-NZ" sz="1800" i="1" dirty="0">
                <a:solidFill>
                  <a:schemeClr val="accent6"/>
                </a:solidFill>
              </a:rPr>
              <a:t>weak </a:t>
            </a:r>
            <a:r>
              <a:rPr lang="en-NZ" sz="1800" dirty="0">
                <a:solidFill>
                  <a:schemeClr val="accent6"/>
                </a:solidFill>
              </a:rPr>
              <a:t>relationship between benefit receipt and child abuse, likely caused because of link between abuse and low income</a:t>
            </a:r>
          </a:p>
          <a:p>
            <a:pPr marL="358775" lvl="1" indent="-358775"/>
            <a:endParaRPr lang="en-NZ" sz="1600" dirty="0"/>
          </a:p>
          <a:p>
            <a:pPr marL="354012" lvl="1" indent="0">
              <a:buNone/>
            </a:pPr>
            <a:endParaRPr lang="en-NZ" sz="1600" dirty="0"/>
          </a:p>
        </p:txBody>
      </p:sp>
      <p:sp>
        <p:nvSpPr>
          <p:cNvPr id="5" name="Rectangle 4"/>
          <p:cNvSpPr/>
          <p:nvPr/>
        </p:nvSpPr>
        <p:spPr>
          <a:xfrm>
            <a:off x="107504" y="0"/>
            <a:ext cx="9468544" cy="138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NZ" sz="2400" dirty="0" err="1" smtClean="0">
                <a:solidFill>
                  <a:prstClr val="black"/>
                </a:solidFill>
              </a:rPr>
              <a:t>Wynd’s</a:t>
            </a:r>
            <a:r>
              <a:rPr lang="en-NZ" sz="2400" dirty="0" smtClean="0">
                <a:solidFill>
                  <a:prstClr val="black"/>
                </a:solidFill>
              </a:rPr>
              <a:t> </a:t>
            </a:r>
            <a:r>
              <a:rPr lang="en-NZ" sz="2400" dirty="0">
                <a:solidFill>
                  <a:prstClr val="black"/>
                </a:solidFill>
              </a:rPr>
              <a:t>(2013) analysis of Child Youth and Family (CYF) data on substantiated child abuse cases </a:t>
            </a:r>
            <a:r>
              <a:rPr lang="en-NZ" sz="2400" dirty="0" smtClean="0">
                <a:solidFill>
                  <a:prstClr val="black"/>
                </a:solidFill>
              </a:rPr>
              <a:t>notes </a:t>
            </a:r>
            <a:r>
              <a:rPr lang="en-NZ" sz="2400" dirty="0">
                <a:solidFill>
                  <a:prstClr val="black"/>
                </a:solidFill>
              </a:rPr>
              <a:t>difficulties in determining causality because multiple factors work together in complex ways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09"/>
    </mc:Choice>
    <mc:Fallback xmlns="">
      <p:transition spd="slow" advTm="224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/>
          <a:lstStyle/>
          <a:p>
            <a:r>
              <a:rPr lang="en-GB" sz="3200" dirty="0"/>
              <a:t>Parental rights curtailed: </a:t>
            </a:r>
          </a:p>
          <a:p>
            <a:pPr lvl="1">
              <a:spcBef>
                <a:spcPts val="600"/>
              </a:spcBef>
            </a:pPr>
            <a:r>
              <a:rPr lang="en-GB" sz="2400" dirty="0">
                <a:solidFill>
                  <a:schemeClr val="tx1"/>
                </a:solidFill>
              </a:rPr>
              <a:t>Parents who seriously abuse or kill children </a:t>
            </a:r>
            <a:r>
              <a:rPr lang="en-GB" sz="2400" dirty="0" smtClean="0">
                <a:solidFill>
                  <a:schemeClr val="tx1"/>
                </a:solidFill>
              </a:rPr>
              <a:t>must prove </a:t>
            </a:r>
            <a:r>
              <a:rPr lang="en-GB" sz="2400" dirty="0">
                <a:solidFill>
                  <a:schemeClr val="tx1"/>
                </a:solidFill>
              </a:rPr>
              <a:t>they are safe to parent if go on to have another child</a:t>
            </a:r>
          </a:p>
          <a:p>
            <a:pPr lvl="1">
              <a:spcBef>
                <a:spcPts val="600"/>
              </a:spcBef>
            </a:pPr>
            <a:r>
              <a:rPr lang="en-GB" sz="2400" dirty="0">
                <a:solidFill>
                  <a:schemeClr val="tx1"/>
                </a:solidFill>
              </a:rPr>
              <a:t>Courts </a:t>
            </a:r>
            <a:r>
              <a:rPr lang="en-GB" sz="2400" dirty="0" smtClean="0">
                <a:solidFill>
                  <a:schemeClr val="tx1"/>
                </a:solidFill>
              </a:rPr>
              <a:t>can </a:t>
            </a:r>
            <a:r>
              <a:rPr lang="en-GB" sz="2400" dirty="0">
                <a:solidFill>
                  <a:schemeClr val="tx1"/>
                </a:solidFill>
              </a:rPr>
              <a:t>curtail and define guardianship rights of birth parents in extreme cases</a:t>
            </a:r>
          </a:p>
          <a:p>
            <a:pPr lvl="1">
              <a:spcBef>
                <a:spcPts val="600"/>
              </a:spcBef>
            </a:pPr>
            <a:r>
              <a:rPr lang="en-GB" sz="2400" dirty="0">
                <a:solidFill>
                  <a:schemeClr val="tx1"/>
                </a:solidFill>
              </a:rPr>
              <a:t>Children removed from their parents due to severe abuse and neglect can be placed with Home for Life carers who can provide a safe, stable home</a:t>
            </a:r>
          </a:p>
          <a:p>
            <a:pPr lvl="1">
              <a:spcBef>
                <a:spcPts val="600"/>
              </a:spcBef>
            </a:pPr>
            <a:r>
              <a:rPr lang="en-GB" sz="2400" dirty="0">
                <a:solidFill>
                  <a:schemeClr val="tx1"/>
                </a:solidFill>
              </a:rPr>
              <a:t>Plans for Child Harm Prevention Orders (to restrict people thought to be at risk of abusing from living with children, going to places where children are found) </a:t>
            </a:r>
            <a:r>
              <a:rPr lang="en-GB" sz="2400" dirty="0" smtClean="0">
                <a:solidFill>
                  <a:schemeClr val="tx1"/>
                </a:solidFill>
              </a:rPr>
              <a:t>were put </a:t>
            </a:r>
            <a:r>
              <a:rPr lang="en-GB" sz="2400" dirty="0">
                <a:solidFill>
                  <a:schemeClr val="tx1"/>
                </a:solidFill>
              </a:rPr>
              <a:t>on hold</a:t>
            </a:r>
          </a:p>
          <a:p>
            <a:pPr>
              <a:spcBef>
                <a:spcPts val="600"/>
              </a:spcBef>
            </a:pPr>
            <a:endParaRPr lang="en-NZ" sz="1600" dirty="0"/>
          </a:p>
          <a:p>
            <a:endParaRPr lang="en-NZ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National’s child protection reforms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08"/>
    </mc:Choice>
    <mc:Fallback xmlns="">
      <p:transition spd="slow" advTm="199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r="6186"/>
          <a:stretch/>
        </p:blipFill>
        <p:spPr>
          <a:xfrm>
            <a:off x="4641720" y="2841623"/>
            <a:ext cx="4551828" cy="39701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63582" y="518570"/>
            <a:ext cx="5383654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74320" fontAlgn="auto">
              <a:spcBef>
                <a:spcPts val="600"/>
              </a:spcBef>
              <a:spcAft>
                <a:spcPts val="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endParaRPr lang="en-NZ" sz="1600" dirty="0" smtClean="0">
              <a:solidFill>
                <a:srgbClr val="3E3D2D"/>
              </a:solidFill>
              <a:latin typeface="Century Gothic"/>
              <a:cs typeface="+mn-cs"/>
            </a:endParaRPr>
          </a:p>
          <a:p>
            <a:pPr marL="525780" lvl="0" indent="-457200" fontAlgn="auto">
              <a:spcBef>
                <a:spcPts val="600"/>
              </a:spcBef>
              <a:spcAft>
                <a:spcPts val="0"/>
              </a:spcAft>
              <a:buClr>
                <a:srgbClr val="94C600"/>
              </a:buClr>
              <a:buSzPct val="76000"/>
              <a:buFont typeface="Arial" panose="020B0604020202020204" pitchFamily="34" charset="0"/>
              <a:buChar char="•"/>
            </a:pPr>
            <a:r>
              <a:rPr lang="en-NZ" sz="2800" dirty="0" smtClean="0">
                <a:solidFill>
                  <a:srgbClr val="3E3D2D"/>
                </a:solidFill>
                <a:cs typeface="+mn-cs"/>
              </a:rPr>
              <a:t>Greater emphasis on responsibility of organisations/communities  for reporting </a:t>
            </a:r>
            <a:r>
              <a:rPr lang="en-NZ" sz="2800" dirty="0">
                <a:solidFill>
                  <a:srgbClr val="3E3D2D"/>
                </a:solidFill>
                <a:cs typeface="+mn-cs"/>
              </a:rPr>
              <a:t>abuse</a:t>
            </a:r>
          </a:p>
          <a:p>
            <a:pPr marL="651510" lvl="1" indent="-285750" fontAlgn="auto">
              <a:spcBef>
                <a:spcPts val="600"/>
              </a:spcBef>
              <a:spcAft>
                <a:spcPts val="0"/>
              </a:spcAft>
              <a:buClr>
                <a:srgbClr val="94C600"/>
              </a:buClr>
              <a:buSzPct val="76000"/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E3D2D"/>
                </a:solidFill>
                <a:cs typeface="+mn-cs"/>
              </a:rPr>
              <a:t>Heads of NZ Police and the Ministries of Health, Education, Justice, and Social Development </a:t>
            </a:r>
            <a:r>
              <a:rPr lang="en-NZ" dirty="0" smtClean="0">
                <a:solidFill>
                  <a:srgbClr val="3E3D2D"/>
                </a:solidFill>
                <a:cs typeface="+mn-cs"/>
              </a:rPr>
              <a:t>new</a:t>
            </a:r>
            <a:r>
              <a:rPr lang="en-NZ" dirty="0">
                <a:solidFill>
                  <a:srgbClr val="3E3D2D"/>
                </a:solidFill>
                <a:cs typeface="+mn-cs"/>
              </a:rPr>
              <a:t>, legislated responsibilities to be accountable for protecting and improving the lives of vulnerable children</a:t>
            </a:r>
          </a:p>
          <a:p>
            <a:pPr marL="651510" lvl="1" indent="-285750" fontAlgn="auto">
              <a:spcBef>
                <a:spcPts val="600"/>
              </a:spcBef>
              <a:spcAft>
                <a:spcPts val="0"/>
              </a:spcAft>
              <a:buClr>
                <a:srgbClr val="94C600"/>
              </a:buClr>
              <a:buSzPct val="76000"/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E3D2D"/>
                </a:solidFill>
                <a:cs typeface="+mn-cs"/>
              </a:rPr>
              <a:t>Greater requirements for vetting and checking of people working with children or within government’s ‘children’s workforce’</a:t>
            </a:r>
          </a:p>
          <a:p>
            <a:pPr marL="651510" lvl="1" indent="-285750" fontAlgn="auto">
              <a:spcBef>
                <a:spcPts val="600"/>
              </a:spcBef>
              <a:spcAft>
                <a:spcPts val="0"/>
              </a:spcAft>
              <a:buClr>
                <a:srgbClr val="94C600"/>
              </a:buClr>
              <a:buSzPct val="76000"/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3E3D2D"/>
                </a:solidFill>
                <a:cs typeface="+mn-cs"/>
              </a:rPr>
              <a:t>Professionals, community agencies and communities must ensure abuse is reported, assessed and dealt with through information-sharing across departments about ‘vulnerable’ children and high-risk adults and </a:t>
            </a:r>
            <a:r>
              <a:rPr lang="en-NZ" dirty="0" smtClean="0">
                <a:solidFill>
                  <a:srgbClr val="3E3D2D"/>
                </a:solidFill>
                <a:cs typeface="+mn-cs"/>
              </a:rPr>
              <a:t>offenders</a:t>
            </a:r>
            <a:endParaRPr lang="en-NZ" dirty="0">
              <a:solidFill>
                <a:srgbClr val="3E3D2D"/>
              </a:solidFill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" y="-52930"/>
            <a:ext cx="917070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National’s </a:t>
            </a:r>
            <a:r>
              <a:rPr lang="en-US" dirty="0" smtClean="0">
                <a:solidFill>
                  <a:schemeClr val="accent6"/>
                </a:solidFill>
              </a:rPr>
              <a:t>child </a:t>
            </a:r>
            <a:r>
              <a:rPr lang="en-US" dirty="0">
                <a:solidFill>
                  <a:schemeClr val="accent6"/>
                </a:solidFill>
              </a:rPr>
              <a:t>protection reforms 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endParaRPr lang="en-NZ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4686" y="1090070"/>
            <a:ext cx="4211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rgbClr val="3E3D2D"/>
                </a:solidFill>
              </a:rPr>
              <a:t>New Children’s Teams </a:t>
            </a:r>
            <a:r>
              <a:rPr lang="en-NZ" dirty="0" smtClean="0">
                <a:solidFill>
                  <a:srgbClr val="3E3D2D"/>
                </a:solidFill>
              </a:rPr>
              <a:t>brought </a:t>
            </a:r>
            <a:r>
              <a:rPr lang="en-NZ" dirty="0">
                <a:solidFill>
                  <a:srgbClr val="3E3D2D"/>
                </a:solidFill>
              </a:rPr>
              <a:t>multiple agencies together to develop a single plan for each vulnerable child, with someone taking responsibility for overseeing it and ensuring it is implemented</a:t>
            </a:r>
          </a:p>
          <a:p>
            <a:endParaRPr lang="en-NZ" dirty="0"/>
          </a:p>
        </p:txBody>
      </p:sp>
      <p:sp>
        <p:nvSpPr>
          <p:cNvPr id="2" name="TextBox 1"/>
          <p:cNvSpPr txBox="1"/>
          <p:nvPr/>
        </p:nvSpPr>
        <p:spPr>
          <a:xfrm>
            <a:off x="5076056" y="6715349"/>
            <a:ext cx="32928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800" dirty="0" smtClean="0"/>
              <a:t>NZ Government (2012: 4) </a:t>
            </a:r>
            <a:r>
              <a:rPr lang="en-NZ" sz="800" i="1" dirty="0" smtClean="0"/>
              <a:t>White paper for vulnerable children, </a:t>
            </a:r>
            <a:r>
              <a:rPr lang="en-NZ" sz="800" i="1" dirty="0" err="1" smtClean="0"/>
              <a:t>vol</a:t>
            </a:r>
            <a:r>
              <a:rPr lang="en-NZ" sz="800" i="1" dirty="0" smtClean="0"/>
              <a:t> 2</a:t>
            </a:r>
            <a:r>
              <a:rPr lang="en-NZ" sz="800" dirty="0" smtClean="0"/>
              <a:t>.</a:t>
            </a:r>
            <a:endParaRPr lang="en-NZ" sz="8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6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31"/>
    </mc:Choice>
    <mc:Fallback xmlns="">
      <p:transition spd="slow" advTm="53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611" y="1379989"/>
            <a:ext cx="8136904" cy="4968552"/>
          </a:xfrm>
        </p:spPr>
        <p:txBody>
          <a:bodyPr>
            <a:normAutofit fontScale="70000" lnSpcReduction="20000"/>
          </a:bodyPr>
          <a:lstStyle/>
          <a:p>
            <a:r>
              <a:rPr lang="en-NZ" sz="3800" dirty="0" smtClean="0"/>
              <a:t>Modernising </a:t>
            </a:r>
            <a:r>
              <a:rPr lang="en-NZ" sz="3800" dirty="0"/>
              <a:t>Child Youth and Family Expert Panel </a:t>
            </a:r>
            <a:r>
              <a:rPr lang="en-NZ" sz="3800" dirty="0" smtClean="0"/>
              <a:t>(2015) found:</a:t>
            </a:r>
          </a:p>
          <a:p>
            <a:pPr lvl="1">
              <a:spcBef>
                <a:spcPts val="1200"/>
              </a:spcBef>
            </a:pPr>
            <a:r>
              <a:rPr lang="en-NZ" sz="2900" dirty="0" smtClean="0">
                <a:solidFill>
                  <a:schemeClr val="tx1"/>
                </a:solidFill>
              </a:rPr>
              <a:t>Vulnerable </a:t>
            </a:r>
            <a:r>
              <a:rPr lang="en-NZ" sz="2900" dirty="0">
                <a:solidFill>
                  <a:schemeClr val="tx1"/>
                </a:solidFill>
              </a:rPr>
              <a:t>Children Act </a:t>
            </a:r>
            <a:r>
              <a:rPr lang="en-NZ" sz="2900" dirty="0" smtClean="0">
                <a:solidFill>
                  <a:schemeClr val="tx1"/>
                </a:solidFill>
              </a:rPr>
              <a:t>2014 did </a:t>
            </a:r>
            <a:r>
              <a:rPr lang="en-NZ" sz="2900" dirty="0">
                <a:solidFill>
                  <a:schemeClr val="tx1"/>
                </a:solidFill>
              </a:rPr>
              <a:t>not overcome fragmentation and lack of clarity about who has statutory authority to </a:t>
            </a:r>
            <a:r>
              <a:rPr lang="en-NZ" sz="2900" dirty="0" smtClean="0">
                <a:solidFill>
                  <a:schemeClr val="tx1"/>
                </a:solidFill>
              </a:rPr>
              <a:t>intervene </a:t>
            </a:r>
          </a:p>
          <a:p>
            <a:pPr lvl="1">
              <a:spcBef>
                <a:spcPts val="1200"/>
              </a:spcBef>
            </a:pPr>
            <a:r>
              <a:rPr lang="en-NZ" sz="2900" dirty="0">
                <a:solidFill>
                  <a:schemeClr val="tx1"/>
                </a:solidFill>
              </a:rPr>
              <a:t>I</a:t>
            </a:r>
            <a:r>
              <a:rPr lang="en-NZ" sz="2900" dirty="0" smtClean="0">
                <a:solidFill>
                  <a:schemeClr val="tx1"/>
                </a:solidFill>
              </a:rPr>
              <a:t>nterventions </a:t>
            </a:r>
            <a:r>
              <a:rPr lang="en-NZ" sz="2900" dirty="0">
                <a:solidFill>
                  <a:schemeClr val="tx1"/>
                </a:solidFill>
              </a:rPr>
              <a:t>often too late, </a:t>
            </a:r>
            <a:r>
              <a:rPr lang="en-NZ" sz="2900" dirty="0" smtClean="0">
                <a:solidFill>
                  <a:schemeClr val="tx1"/>
                </a:solidFill>
              </a:rPr>
              <a:t>needed </a:t>
            </a:r>
            <a:r>
              <a:rPr lang="en-NZ" sz="2900" dirty="0">
                <a:solidFill>
                  <a:schemeClr val="tx1"/>
                </a:solidFill>
              </a:rPr>
              <a:t>greater focus on </a:t>
            </a:r>
            <a:r>
              <a:rPr lang="en-NZ" sz="2900" dirty="0" smtClean="0">
                <a:solidFill>
                  <a:schemeClr val="tx1"/>
                </a:solidFill>
              </a:rPr>
              <a:t>prevention </a:t>
            </a:r>
            <a:endParaRPr lang="en-NZ" sz="2900" dirty="0">
              <a:solidFill>
                <a:schemeClr val="tx1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NZ" sz="2900" dirty="0" smtClean="0">
                <a:solidFill>
                  <a:schemeClr val="tx1"/>
                </a:solidFill>
              </a:rPr>
              <a:t>Staff dedicated – but needed an </a:t>
            </a:r>
            <a:r>
              <a:rPr lang="en-NZ" sz="2900" dirty="0">
                <a:solidFill>
                  <a:schemeClr val="tx1"/>
                </a:solidFill>
              </a:rPr>
              <a:t>effective professional practice framework, allowing </a:t>
            </a:r>
            <a:r>
              <a:rPr lang="en-NZ" sz="2900" dirty="0" smtClean="0">
                <a:solidFill>
                  <a:schemeClr val="tx1"/>
                </a:solidFill>
              </a:rPr>
              <a:t>them </a:t>
            </a:r>
            <a:r>
              <a:rPr lang="en-NZ" sz="2900" dirty="0">
                <a:solidFill>
                  <a:schemeClr val="tx1"/>
                </a:solidFill>
              </a:rPr>
              <a:t>to use their professional judgment and cultural competence to support children based on clear </a:t>
            </a:r>
            <a:r>
              <a:rPr lang="en-NZ" sz="2900" dirty="0" smtClean="0">
                <a:solidFill>
                  <a:schemeClr val="tx1"/>
                </a:solidFill>
              </a:rPr>
              <a:t>principles not rules, </a:t>
            </a:r>
            <a:r>
              <a:rPr lang="en-NZ" sz="2900" dirty="0">
                <a:solidFill>
                  <a:schemeClr val="tx1"/>
                </a:solidFill>
              </a:rPr>
              <a:t>compliance and time-driven </a:t>
            </a:r>
            <a:r>
              <a:rPr lang="en-NZ" sz="2900" dirty="0" smtClean="0">
                <a:solidFill>
                  <a:schemeClr val="tx1"/>
                </a:solidFill>
              </a:rPr>
              <a:t>practice </a:t>
            </a:r>
            <a:endParaRPr lang="en-NZ" sz="2900" dirty="0">
              <a:solidFill>
                <a:schemeClr val="tx1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NZ" sz="2900" dirty="0" smtClean="0">
                <a:solidFill>
                  <a:schemeClr val="tx1"/>
                </a:solidFill>
              </a:rPr>
              <a:t>Reiterated </a:t>
            </a:r>
            <a:r>
              <a:rPr lang="en-NZ" sz="2900" dirty="0">
                <a:solidFill>
                  <a:schemeClr val="tx1"/>
                </a:solidFill>
              </a:rPr>
              <a:t>the idea that the </a:t>
            </a:r>
            <a:r>
              <a:rPr lang="en-NZ" sz="2900" i="1" dirty="0">
                <a:solidFill>
                  <a:schemeClr val="tx1"/>
                </a:solidFill>
              </a:rPr>
              <a:t>state</a:t>
            </a:r>
            <a:r>
              <a:rPr lang="en-NZ" sz="2900" dirty="0">
                <a:solidFill>
                  <a:schemeClr val="tx1"/>
                </a:solidFill>
              </a:rPr>
              <a:t> is not responsible for poor child welfare </a:t>
            </a:r>
            <a:r>
              <a:rPr lang="en-NZ" sz="2900" dirty="0" smtClean="0">
                <a:solidFill>
                  <a:schemeClr val="tx1"/>
                </a:solidFill>
              </a:rPr>
              <a:t>outcomes</a:t>
            </a:r>
          </a:p>
          <a:p>
            <a:pPr lvl="1">
              <a:spcBef>
                <a:spcPts val="1200"/>
              </a:spcBef>
            </a:pPr>
            <a:r>
              <a:rPr lang="en-NZ" sz="2900" dirty="0" smtClean="0">
                <a:solidFill>
                  <a:schemeClr val="tx1"/>
                </a:solidFill>
              </a:rPr>
              <a:t>Recommended </a:t>
            </a:r>
            <a:r>
              <a:rPr lang="en-NZ" sz="2900" dirty="0">
                <a:solidFill>
                  <a:schemeClr val="tx1"/>
                </a:solidFill>
              </a:rPr>
              <a:t>a new child-centric operating model for </a:t>
            </a:r>
            <a:r>
              <a:rPr lang="en-NZ" sz="2900" dirty="0" smtClean="0">
                <a:solidFill>
                  <a:schemeClr val="tx1"/>
                </a:solidFill>
              </a:rPr>
              <a:t>CYF = Ministry for Vulnerable Children (</a:t>
            </a:r>
            <a:r>
              <a:rPr lang="en-NZ" sz="2900" dirty="0" err="1" smtClean="0">
                <a:solidFill>
                  <a:schemeClr val="tx1"/>
                </a:solidFill>
              </a:rPr>
              <a:t>Oranga</a:t>
            </a:r>
            <a:r>
              <a:rPr lang="en-NZ" sz="2900" dirty="0" smtClean="0">
                <a:solidFill>
                  <a:schemeClr val="tx1"/>
                </a:solidFill>
              </a:rPr>
              <a:t> </a:t>
            </a:r>
            <a:r>
              <a:rPr lang="en-NZ" sz="2900" dirty="0" err="1" smtClean="0">
                <a:solidFill>
                  <a:schemeClr val="tx1"/>
                </a:solidFill>
              </a:rPr>
              <a:t>Tamariki</a:t>
            </a:r>
            <a:r>
              <a:rPr lang="en-NZ" sz="2900" dirty="0" smtClean="0">
                <a:solidFill>
                  <a:schemeClr val="tx1"/>
                </a:solidFill>
              </a:rPr>
              <a:t>) established 2017</a:t>
            </a:r>
          </a:p>
          <a:p>
            <a:pPr>
              <a:spcBef>
                <a:spcPts val="1200"/>
              </a:spcBef>
            </a:pPr>
            <a:endParaRPr lang="en-NZ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-612576" y="6411262"/>
            <a:ext cx="8680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100" dirty="0" smtClean="0">
                <a:solidFill>
                  <a:schemeClr val="bg1"/>
                </a:solidFill>
              </a:rPr>
              <a:t>Sourced from https</a:t>
            </a:r>
            <a:r>
              <a:rPr lang="en-NZ" sz="1100" dirty="0">
                <a:solidFill>
                  <a:schemeClr val="bg1"/>
                </a:solidFill>
              </a:rPr>
              <a:t>://www.msd.govt.nz/documents/about-msd-and-our-work/work-programmes/cyf-modernisation/interim-report-expert-panel.pdf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96513"/>
            <a:ext cx="8351837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National’s child protection reforms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5497816"/>
            <a:ext cx="2053151" cy="11573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603469"/>
            <a:ext cx="79672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000" dirty="0"/>
              <a:t>https://www.stuff.co.nz/national/politics/90177920/youthdesigned-logo-for-oranga-tamariki-ministry-for-vulnerable-children-unveiled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39"/>
    </mc:Choice>
    <mc:Fallback xmlns="">
      <p:transition spd="slow" advTm="53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5810</TotalTime>
  <Words>849</Words>
  <Application>Microsoft Office PowerPoint</Application>
  <PresentationFormat>On-screen Show (4:3)</PresentationFormat>
  <Paragraphs>109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Georgia</vt:lpstr>
      <vt:lpstr>Trebuchet MS</vt:lpstr>
      <vt:lpstr>Verdana</vt:lpstr>
      <vt:lpstr>Wingdings 2</vt:lpstr>
      <vt:lpstr>Urban</vt:lpstr>
      <vt:lpstr>Austin</vt:lpstr>
      <vt:lpstr>SOCIOLOGY OF THE WELFARE STATE</vt:lpstr>
      <vt:lpstr>Lecture outline</vt:lpstr>
      <vt:lpstr>Revision</vt:lpstr>
      <vt:lpstr>National’s child protection reforms 2013-2015</vt:lpstr>
      <vt:lpstr>PowerPoint Presentation</vt:lpstr>
      <vt:lpstr>PowerPoint Presentation</vt:lpstr>
      <vt:lpstr>National’s child protection reforms</vt:lpstr>
      <vt:lpstr>National’s child protection reforms  </vt:lpstr>
      <vt:lpstr>National’s child protection reforms</vt:lpstr>
      <vt:lpstr>National’s child protection reforms</vt:lpstr>
      <vt:lpstr>PowerPoint Presentation</vt:lpstr>
      <vt:lpstr>Video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</dc:creator>
  <cp:lastModifiedBy>Louise</cp:lastModifiedBy>
  <cp:revision>188</cp:revision>
  <dcterms:created xsi:type="dcterms:W3CDTF">2016-02-16T23:36:07Z</dcterms:created>
  <dcterms:modified xsi:type="dcterms:W3CDTF">2020-03-23T22:41:41Z</dcterms:modified>
</cp:coreProperties>
</file>