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07" r:id="rId2"/>
    <p:sldId id="308" r:id="rId3"/>
    <p:sldId id="309" r:id="rId4"/>
    <p:sldId id="310" r:id="rId5"/>
    <p:sldId id="311" r:id="rId6"/>
    <p:sldId id="313" r:id="rId7"/>
    <p:sldId id="320" r:id="rId8"/>
    <p:sldId id="328" r:id="rId9"/>
    <p:sldId id="323" r:id="rId10"/>
    <p:sldId id="321" r:id="rId11"/>
    <p:sldId id="322" r:id="rId12"/>
    <p:sldId id="324" r:id="rId13"/>
    <p:sldId id="325" r:id="rId14"/>
    <p:sldId id="318" r:id="rId15"/>
    <p:sldId id="319" r:id="rId16"/>
    <p:sldId id="314" r:id="rId17"/>
    <p:sldId id="315" r:id="rId18"/>
    <p:sldId id="326" r:id="rId19"/>
    <p:sldId id="32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88" autoAdjust="0"/>
  </p:normalViewPr>
  <p:slideViewPr>
    <p:cSldViewPr>
      <p:cViewPr varScale="1">
        <p:scale>
          <a:sx n="94" d="100"/>
          <a:sy n="94" d="100"/>
        </p:scale>
        <p:origin x="2016" y="114"/>
      </p:cViewPr>
      <p:guideLst>
        <p:guide orient="horz" pos="2160"/>
        <p:guide pos="2880"/>
      </p:guideLst>
    </p:cSldViewPr>
  </p:slideViewPr>
  <p:notesTextViewPr>
    <p:cViewPr>
      <p:scale>
        <a:sx n="1" d="1"/>
        <a:sy n="1" d="1"/>
      </p:scale>
      <p:origin x="0" y="0"/>
    </p:cViewPr>
  </p:notesTextViewPr>
  <p:sorterViewPr>
    <p:cViewPr>
      <p:scale>
        <a:sx n="100" d="100"/>
        <a:sy n="100" d="100"/>
      </p:scale>
      <p:origin x="0" y="3936"/>
    </p:cViewPr>
  </p:sorterViewPr>
  <p:notesViewPr>
    <p:cSldViewPr>
      <p:cViewPr>
        <p:scale>
          <a:sx n="190" d="100"/>
          <a:sy n="190" d="100"/>
        </p:scale>
        <p:origin x="-72" y="12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6A140A-BDC5-402E-BD4E-F79972323A5E}" type="datetimeFigureOut">
              <a:rPr lang="en-NZ" smtClean="0"/>
              <a:t>7/04/2020</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52A9E4-E837-4D4F-9A02-F387658E6966}" type="slidenum">
              <a:rPr lang="en-NZ" smtClean="0"/>
              <a:t>‹#›</a:t>
            </a:fld>
            <a:endParaRPr lang="en-NZ"/>
          </a:p>
        </p:txBody>
      </p:sp>
    </p:spTree>
    <p:extLst>
      <p:ext uri="{BB962C8B-B14F-4D97-AF65-F5344CB8AC3E}">
        <p14:creationId xmlns:p14="http://schemas.microsoft.com/office/powerpoint/2010/main" val="200922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NZ" altLang="en-US" dirty="0" smtClean="0"/>
          </a:p>
        </p:txBody>
      </p:sp>
      <p:sp>
        <p:nvSpPr>
          <p:cNvPr id="4" name="Slide Number Placeholder 3"/>
          <p:cNvSpPr>
            <a:spLocks noGrp="1"/>
          </p:cNvSpPr>
          <p:nvPr>
            <p:ph type="sldNum" sz="quarter" idx="10"/>
          </p:nvPr>
        </p:nvSpPr>
        <p:spPr/>
        <p:txBody>
          <a:bodyPr/>
          <a:lstStyle/>
          <a:p>
            <a:fld id="{D8F5F2B9-22A9-4830-ABF2-CD2850022DA3}" type="slidenum">
              <a:rPr lang="en-NZ" smtClean="0">
                <a:solidFill>
                  <a:prstClr val="black"/>
                </a:solidFill>
              </a:rPr>
              <a:pPr/>
              <a:t>1</a:t>
            </a:fld>
            <a:endParaRPr lang="en-NZ" dirty="0">
              <a:solidFill>
                <a:prstClr val="black"/>
              </a:solidFill>
            </a:endParaRPr>
          </a:p>
        </p:txBody>
      </p:sp>
    </p:spTree>
    <p:extLst>
      <p:ext uri="{BB962C8B-B14F-4D97-AF65-F5344CB8AC3E}">
        <p14:creationId xmlns:p14="http://schemas.microsoft.com/office/powerpoint/2010/main" val="329597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E52A9E4-E837-4D4F-9A02-F387658E6966}" type="slidenum">
              <a:rPr lang="en-NZ" smtClean="0"/>
              <a:t>10</a:t>
            </a:fld>
            <a:endParaRPr lang="en-NZ"/>
          </a:p>
        </p:txBody>
      </p:sp>
    </p:spTree>
    <p:extLst>
      <p:ext uri="{BB962C8B-B14F-4D97-AF65-F5344CB8AC3E}">
        <p14:creationId xmlns:p14="http://schemas.microsoft.com/office/powerpoint/2010/main" val="746951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E52A9E4-E837-4D4F-9A02-F387658E6966}" type="slidenum">
              <a:rPr lang="en-NZ" smtClean="0"/>
              <a:t>11</a:t>
            </a:fld>
            <a:endParaRPr lang="en-NZ"/>
          </a:p>
        </p:txBody>
      </p:sp>
    </p:spTree>
    <p:extLst>
      <p:ext uri="{BB962C8B-B14F-4D97-AF65-F5344CB8AC3E}">
        <p14:creationId xmlns:p14="http://schemas.microsoft.com/office/powerpoint/2010/main" val="2586907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613CA26-E024-4D26-AD79-9AE6A59EF034}" type="slidenum">
              <a:rPr lang="en-NZ" smtClean="0">
                <a:solidFill>
                  <a:prstClr val="black"/>
                </a:solidFill>
              </a:rPr>
              <a:pPr/>
              <a:t>12</a:t>
            </a:fld>
            <a:endParaRPr lang="en-NZ">
              <a:solidFill>
                <a:prstClr val="black"/>
              </a:solidFill>
            </a:endParaRPr>
          </a:p>
        </p:txBody>
      </p:sp>
    </p:spTree>
    <p:extLst>
      <p:ext uri="{BB962C8B-B14F-4D97-AF65-F5344CB8AC3E}">
        <p14:creationId xmlns:p14="http://schemas.microsoft.com/office/powerpoint/2010/main" val="4093201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E52A9E4-E837-4D4F-9A02-F387658E6966}" type="slidenum">
              <a:rPr lang="en-NZ" smtClean="0"/>
              <a:t>14</a:t>
            </a:fld>
            <a:endParaRPr lang="en-NZ"/>
          </a:p>
        </p:txBody>
      </p:sp>
    </p:spTree>
    <p:extLst>
      <p:ext uri="{BB962C8B-B14F-4D97-AF65-F5344CB8AC3E}">
        <p14:creationId xmlns:p14="http://schemas.microsoft.com/office/powerpoint/2010/main" val="1803565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E52A9E4-E837-4D4F-9A02-F387658E6966}" type="slidenum">
              <a:rPr lang="en-NZ" smtClean="0"/>
              <a:t>15</a:t>
            </a:fld>
            <a:endParaRPr lang="en-NZ"/>
          </a:p>
        </p:txBody>
      </p:sp>
    </p:spTree>
    <p:extLst>
      <p:ext uri="{BB962C8B-B14F-4D97-AF65-F5344CB8AC3E}">
        <p14:creationId xmlns:p14="http://schemas.microsoft.com/office/powerpoint/2010/main" val="3392124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8F5F2B9-22A9-4830-ABF2-CD2850022DA3}" type="slidenum">
              <a:rPr lang="en-NZ" smtClean="0">
                <a:solidFill>
                  <a:prstClr val="black"/>
                </a:solidFill>
              </a:rPr>
              <a:pPr/>
              <a:t>16</a:t>
            </a:fld>
            <a:endParaRPr lang="en-NZ">
              <a:solidFill>
                <a:prstClr val="black"/>
              </a:solidFill>
            </a:endParaRPr>
          </a:p>
        </p:txBody>
      </p:sp>
    </p:spTree>
    <p:extLst>
      <p:ext uri="{BB962C8B-B14F-4D97-AF65-F5344CB8AC3E}">
        <p14:creationId xmlns:p14="http://schemas.microsoft.com/office/powerpoint/2010/main" val="311104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8F5F2B9-22A9-4830-ABF2-CD2850022DA3}" type="slidenum">
              <a:rPr lang="en-NZ" smtClean="0">
                <a:solidFill>
                  <a:prstClr val="black"/>
                </a:solidFill>
              </a:rPr>
              <a:pPr/>
              <a:t>17</a:t>
            </a:fld>
            <a:endParaRPr lang="en-NZ">
              <a:solidFill>
                <a:prstClr val="black"/>
              </a:solidFill>
            </a:endParaRPr>
          </a:p>
        </p:txBody>
      </p:sp>
    </p:spTree>
    <p:extLst>
      <p:ext uri="{BB962C8B-B14F-4D97-AF65-F5344CB8AC3E}">
        <p14:creationId xmlns:p14="http://schemas.microsoft.com/office/powerpoint/2010/main" val="3161242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E52A9E4-E837-4D4F-9A02-F387658E6966}" type="slidenum">
              <a:rPr lang="en-NZ" smtClean="0"/>
              <a:t>19</a:t>
            </a:fld>
            <a:endParaRPr lang="en-NZ"/>
          </a:p>
        </p:txBody>
      </p:sp>
    </p:spTree>
    <p:extLst>
      <p:ext uri="{BB962C8B-B14F-4D97-AF65-F5344CB8AC3E}">
        <p14:creationId xmlns:p14="http://schemas.microsoft.com/office/powerpoint/2010/main" val="1044364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8F5F2B9-22A9-4830-ABF2-CD2850022DA3}" type="slidenum">
              <a:rPr lang="en-NZ" smtClean="0">
                <a:solidFill>
                  <a:prstClr val="black"/>
                </a:solidFill>
              </a:rPr>
              <a:pPr/>
              <a:t>2</a:t>
            </a:fld>
            <a:endParaRPr lang="en-NZ">
              <a:solidFill>
                <a:prstClr val="black"/>
              </a:solidFill>
            </a:endParaRPr>
          </a:p>
        </p:txBody>
      </p:sp>
    </p:spTree>
    <p:extLst>
      <p:ext uri="{BB962C8B-B14F-4D97-AF65-F5344CB8AC3E}">
        <p14:creationId xmlns:p14="http://schemas.microsoft.com/office/powerpoint/2010/main" val="2038687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8F5F2B9-22A9-4830-ABF2-CD2850022DA3}" type="slidenum">
              <a:rPr lang="en-NZ" smtClean="0">
                <a:solidFill>
                  <a:prstClr val="black"/>
                </a:solidFill>
              </a:rPr>
              <a:pPr/>
              <a:t>3</a:t>
            </a:fld>
            <a:endParaRPr lang="en-NZ">
              <a:solidFill>
                <a:prstClr val="black"/>
              </a:solidFill>
            </a:endParaRPr>
          </a:p>
        </p:txBody>
      </p:sp>
    </p:spTree>
    <p:extLst>
      <p:ext uri="{BB962C8B-B14F-4D97-AF65-F5344CB8AC3E}">
        <p14:creationId xmlns:p14="http://schemas.microsoft.com/office/powerpoint/2010/main" val="451131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0B8AB34-1BB7-4DF5-A3DD-ACD7FD4D6468}" type="slidenum">
              <a:rPr lang="en-NZ" smtClean="0">
                <a:solidFill>
                  <a:prstClr val="black"/>
                </a:solidFill>
              </a:rPr>
              <a:pPr/>
              <a:t>4</a:t>
            </a:fld>
            <a:endParaRPr lang="en-NZ">
              <a:solidFill>
                <a:prstClr val="black"/>
              </a:solidFill>
            </a:endParaRPr>
          </a:p>
        </p:txBody>
      </p:sp>
    </p:spTree>
    <p:extLst>
      <p:ext uri="{BB962C8B-B14F-4D97-AF65-F5344CB8AC3E}">
        <p14:creationId xmlns:p14="http://schemas.microsoft.com/office/powerpoint/2010/main" val="231538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43400"/>
            <a:ext cx="5486400" cy="4341105"/>
          </a:xfrm>
        </p:spPr>
        <p:txBody>
          <a:bodyPr/>
          <a:lstStyle/>
          <a:p>
            <a:endParaRPr lang="en-NZ" dirty="0"/>
          </a:p>
        </p:txBody>
      </p:sp>
      <p:sp>
        <p:nvSpPr>
          <p:cNvPr id="4" name="Slide Number Placeholder 3"/>
          <p:cNvSpPr>
            <a:spLocks noGrp="1"/>
          </p:cNvSpPr>
          <p:nvPr>
            <p:ph type="sldNum" sz="quarter" idx="10"/>
          </p:nvPr>
        </p:nvSpPr>
        <p:spPr/>
        <p:txBody>
          <a:bodyPr/>
          <a:lstStyle/>
          <a:p>
            <a:fld id="{D8F5F2B9-22A9-4830-ABF2-CD2850022DA3}" type="slidenum">
              <a:rPr lang="en-NZ" smtClean="0">
                <a:solidFill>
                  <a:prstClr val="black"/>
                </a:solidFill>
              </a:rPr>
              <a:pPr/>
              <a:t>5</a:t>
            </a:fld>
            <a:endParaRPr lang="en-NZ">
              <a:solidFill>
                <a:prstClr val="black"/>
              </a:solidFill>
            </a:endParaRPr>
          </a:p>
        </p:txBody>
      </p:sp>
    </p:spTree>
    <p:extLst>
      <p:ext uri="{BB962C8B-B14F-4D97-AF65-F5344CB8AC3E}">
        <p14:creationId xmlns:p14="http://schemas.microsoft.com/office/powerpoint/2010/main" val="3715701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p:txBody>
      </p:sp>
      <p:sp>
        <p:nvSpPr>
          <p:cNvPr id="4" name="Slide Number Placeholder 3"/>
          <p:cNvSpPr>
            <a:spLocks noGrp="1"/>
          </p:cNvSpPr>
          <p:nvPr>
            <p:ph type="sldNum" sz="quarter" idx="10"/>
          </p:nvPr>
        </p:nvSpPr>
        <p:spPr/>
        <p:txBody>
          <a:bodyPr/>
          <a:lstStyle/>
          <a:p>
            <a:fld id="{D8F5F2B9-22A9-4830-ABF2-CD2850022DA3}" type="slidenum">
              <a:rPr lang="en-NZ" smtClean="0">
                <a:solidFill>
                  <a:prstClr val="black"/>
                </a:solidFill>
              </a:rPr>
              <a:pPr/>
              <a:t>6</a:t>
            </a:fld>
            <a:endParaRPr lang="en-NZ">
              <a:solidFill>
                <a:prstClr val="black"/>
              </a:solidFill>
            </a:endParaRPr>
          </a:p>
        </p:txBody>
      </p:sp>
    </p:spTree>
    <p:extLst>
      <p:ext uri="{BB962C8B-B14F-4D97-AF65-F5344CB8AC3E}">
        <p14:creationId xmlns:p14="http://schemas.microsoft.com/office/powerpoint/2010/main" val="2718689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8F5F2B9-22A9-4830-ABF2-CD2850022DA3}" type="slidenum">
              <a:rPr lang="en-NZ" smtClean="0">
                <a:solidFill>
                  <a:prstClr val="black"/>
                </a:solidFill>
              </a:rPr>
              <a:pPr/>
              <a:t>7</a:t>
            </a:fld>
            <a:endParaRPr lang="en-NZ">
              <a:solidFill>
                <a:prstClr val="black"/>
              </a:solidFill>
            </a:endParaRPr>
          </a:p>
        </p:txBody>
      </p:sp>
    </p:spTree>
    <p:extLst>
      <p:ext uri="{BB962C8B-B14F-4D97-AF65-F5344CB8AC3E}">
        <p14:creationId xmlns:p14="http://schemas.microsoft.com/office/powerpoint/2010/main" val="1634542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E52A9E4-E837-4D4F-9A02-F387658E6966}" type="slidenum">
              <a:rPr lang="en-NZ" smtClean="0"/>
              <a:t>8</a:t>
            </a:fld>
            <a:endParaRPr lang="en-NZ"/>
          </a:p>
        </p:txBody>
      </p:sp>
    </p:spTree>
    <p:extLst>
      <p:ext uri="{BB962C8B-B14F-4D97-AF65-F5344CB8AC3E}">
        <p14:creationId xmlns:p14="http://schemas.microsoft.com/office/powerpoint/2010/main" val="975899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Now</a:t>
            </a:r>
            <a:r>
              <a:rPr lang="en-NZ" baseline="0" dirty="0" smtClean="0"/>
              <a:t> when we are thinking about the welfare state literature this is sometimes </a:t>
            </a:r>
            <a:r>
              <a:rPr lang="en-NZ" baseline="0" dirty="0" err="1" smtClean="0"/>
              <a:t>emprirical</a:t>
            </a:r>
            <a:r>
              <a:rPr lang="en-NZ" baseline="0" dirty="0" smtClean="0"/>
              <a:t> but also sometimes theoretical (</a:t>
            </a:r>
            <a:r>
              <a:rPr lang="en-NZ" baseline="0" dirty="0" err="1" smtClean="0"/>
              <a:t>ie</a:t>
            </a:r>
            <a:r>
              <a:rPr lang="en-NZ" baseline="0" dirty="0" smtClean="0"/>
              <a:t> telling us about how the world works) or a mix of both</a:t>
            </a:r>
          </a:p>
          <a:p>
            <a:endParaRPr lang="en-NZ" baseline="0" dirty="0" smtClean="0"/>
          </a:p>
          <a:p>
            <a:r>
              <a:rPr lang="en-NZ" baseline="0" dirty="0" err="1" smtClean="0"/>
              <a:t>Esping</a:t>
            </a:r>
            <a:r>
              <a:rPr lang="en-NZ" baseline="0" dirty="0" smtClean="0"/>
              <a:t>-Andersen DID do empirical research but you will likely draw upon him to explain differences between countries </a:t>
            </a:r>
            <a:r>
              <a:rPr lang="en-NZ" baseline="0" dirty="0" err="1" smtClean="0"/>
              <a:t>ie</a:t>
            </a:r>
            <a:r>
              <a:rPr lang="en-NZ" baseline="0" dirty="0" smtClean="0"/>
              <a:t> the welfare regime typology which is a ‘theory’.  Those doing the wellbeing briefing might well draw upon Mason </a:t>
            </a:r>
            <a:r>
              <a:rPr lang="en-NZ" baseline="0" dirty="0" err="1" smtClean="0"/>
              <a:t>Durie</a:t>
            </a:r>
            <a:r>
              <a:rPr lang="en-NZ" baseline="0" dirty="0" smtClean="0"/>
              <a:t> who is a Maori scholar who has done a lot of work looking at Maori indicators of wellbeing – this is generally not based on empirical research but cultural traditions or theories about how the world works.  If you are interested in gender, you might draw upon the work of feminist scholars like Sylvia </a:t>
            </a:r>
            <a:r>
              <a:rPr lang="en-NZ" baseline="0" dirty="0" err="1" smtClean="0"/>
              <a:t>Walby</a:t>
            </a:r>
            <a:r>
              <a:rPr lang="en-NZ" baseline="0" dirty="0" smtClean="0"/>
              <a:t> who again tend not to draw upon empirical data but historical examples and experiences to explain how </a:t>
            </a:r>
            <a:r>
              <a:rPr lang="en-NZ" baseline="0" dirty="0" err="1" smtClean="0"/>
              <a:t>malestream</a:t>
            </a:r>
            <a:r>
              <a:rPr lang="en-NZ" baseline="0" dirty="0" smtClean="0"/>
              <a:t> theories of welfare states are problematic</a:t>
            </a:r>
            <a:endParaRPr lang="en-NZ" dirty="0"/>
          </a:p>
        </p:txBody>
      </p:sp>
      <p:sp>
        <p:nvSpPr>
          <p:cNvPr id="4" name="Slide Number Placeholder 3"/>
          <p:cNvSpPr>
            <a:spLocks noGrp="1"/>
          </p:cNvSpPr>
          <p:nvPr>
            <p:ph type="sldNum" sz="quarter" idx="10"/>
          </p:nvPr>
        </p:nvSpPr>
        <p:spPr/>
        <p:txBody>
          <a:bodyPr/>
          <a:lstStyle/>
          <a:p>
            <a:fld id="{FE52A9E4-E837-4D4F-9A02-F387658E6966}" type="slidenum">
              <a:rPr lang="en-NZ" smtClean="0"/>
              <a:t>9</a:t>
            </a:fld>
            <a:endParaRPr lang="en-NZ"/>
          </a:p>
        </p:txBody>
      </p:sp>
    </p:spTree>
    <p:extLst>
      <p:ext uri="{BB962C8B-B14F-4D97-AF65-F5344CB8AC3E}">
        <p14:creationId xmlns:p14="http://schemas.microsoft.com/office/powerpoint/2010/main" val="175424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363E0F1-5D3B-4B52-A3FD-E593AC8FABDA}" type="datetimeFigureOut">
              <a:rPr lang="en-NZ" smtClean="0"/>
              <a:t>7/04/2020</a:t>
            </a:fld>
            <a:endParaRPr lang="en-NZ"/>
          </a:p>
        </p:txBody>
      </p:sp>
      <p:sp>
        <p:nvSpPr>
          <p:cNvPr id="17" name="Footer Placeholder 16"/>
          <p:cNvSpPr>
            <a:spLocks noGrp="1"/>
          </p:cNvSpPr>
          <p:nvPr>
            <p:ph type="ftr" sz="quarter" idx="11"/>
          </p:nvPr>
        </p:nvSpPr>
        <p:spPr>
          <a:xfrm>
            <a:off x="5410200" y="4205288"/>
            <a:ext cx="1295400" cy="457200"/>
          </a:xfrm>
        </p:spPr>
        <p:txBody>
          <a:bodyPr/>
          <a:lstStyle/>
          <a:p>
            <a:endParaRPr lang="en-NZ"/>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BB8F463-B090-49A8-9488-D810B5195B7C}"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63E0F1-5D3B-4B52-A3FD-E593AC8FABDA}" type="datetimeFigureOut">
              <a:rPr lang="en-NZ" smtClean="0"/>
              <a:t>7/04/2020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BB8F463-B090-49A8-9488-D810B5195B7C}"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63E0F1-5D3B-4B52-A3FD-E593AC8FABDA}" type="datetimeFigureOut">
              <a:rPr lang="en-NZ" smtClean="0"/>
              <a:t>7/04/2020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BB8F463-B090-49A8-9488-D810B5195B7C}"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63E0F1-5D3B-4B52-A3FD-E593AC8FABDA}" type="datetimeFigureOut">
              <a:rPr lang="en-NZ" smtClean="0"/>
              <a:t>7/04/2020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BB8F463-B090-49A8-9488-D810B5195B7C}" type="slidenum">
              <a:rPr lang="en-NZ" smtClean="0"/>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363E0F1-5D3B-4B52-A3FD-E593AC8FABDA}" type="datetimeFigureOut">
              <a:rPr lang="en-NZ" smtClean="0"/>
              <a:t>7/04/2020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BB8F463-B090-49A8-9488-D810B5195B7C}"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63E0F1-5D3B-4B52-A3FD-E593AC8FABDA}" type="datetimeFigureOut">
              <a:rPr lang="en-NZ" smtClean="0"/>
              <a:t>7/04/2020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BB8F463-B090-49A8-9488-D810B5195B7C}" type="slidenum">
              <a:rPr lang="en-NZ" smtClean="0"/>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363E0F1-5D3B-4B52-A3FD-E593AC8FABDA}" type="datetimeFigureOut">
              <a:rPr lang="en-NZ" smtClean="0"/>
              <a:t>7/04/2020</a:t>
            </a:fld>
            <a:endParaRPr lang="en-NZ"/>
          </a:p>
        </p:txBody>
      </p:sp>
      <p:sp>
        <p:nvSpPr>
          <p:cNvPr id="27" name="Slide Number Placeholder 26"/>
          <p:cNvSpPr>
            <a:spLocks noGrp="1"/>
          </p:cNvSpPr>
          <p:nvPr>
            <p:ph type="sldNum" sz="quarter" idx="11"/>
          </p:nvPr>
        </p:nvSpPr>
        <p:spPr/>
        <p:txBody>
          <a:bodyPr rtlCol="0"/>
          <a:lstStyle/>
          <a:p>
            <a:fld id="{ABB8F463-B090-49A8-9488-D810B5195B7C}" type="slidenum">
              <a:rPr lang="en-NZ" smtClean="0"/>
              <a:t>‹#›</a:t>
            </a:fld>
            <a:endParaRPr lang="en-NZ"/>
          </a:p>
        </p:txBody>
      </p:sp>
      <p:sp>
        <p:nvSpPr>
          <p:cNvPr id="28" name="Footer Placeholder 27"/>
          <p:cNvSpPr>
            <a:spLocks noGrp="1"/>
          </p:cNvSpPr>
          <p:nvPr>
            <p:ph type="ftr" sz="quarter" idx="12"/>
          </p:nvPr>
        </p:nvSpPr>
        <p:spPr/>
        <p:txBody>
          <a:bodyPr rtlCol="0"/>
          <a:lstStyle/>
          <a:p>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363E0F1-5D3B-4B52-A3FD-E593AC8FABDA}" type="datetimeFigureOut">
              <a:rPr lang="en-NZ" smtClean="0"/>
              <a:t>7/04/2020</a:t>
            </a:fld>
            <a:endParaRPr lang="en-NZ"/>
          </a:p>
        </p:txBody>
      </p:sp>
      <p:sp>
        <p:nvSpPr>
          <p:cNvPr id="4" name="Footer Placeholder 3"/>
          <p:cNvSpPr>
            <a:spLocks noGrp="1"/>
          </p:cNvSpPr>
          <p:nvPr>
            <p:ph type="ftr" sz="quarter" idx="11"/>
          </p:nvPr>
        </p:nvSpPr>
        <p:spPr>
          <a:xfrm>
            <a:off x="5257800" y="612648"/>
            <a:ext cx="1325880" cy="457200"/>
          </a:xfrm>
        </p:spPr>
        <p:txBody>
          <a:bodyPr/>
          <a:lstStyle/>
          <a:p>
            <a:endParaRPr lang="en-NZ"/>
          </a:p>
        </p:txBody>
      </p:sp>
      <p:sp>
        <p:nvSpPr>
          <p:cNvPr id="5" name="Slide Number Placeholder 4"/>
          <p:cNvSpPr>
            <a:spLocks noGrp="1"/>
          </p:cNvSpPr>
          <p:nvPr>
            <p:ph type="sldNum" sz="quarter" idx="12"/>
          </p:nvPr>
        </p:nvSpPr>
        <p:spPr>
          <a:xfrm>
            <a:off x="8174736" y="2272"/>
            <a:ext cx="762000" cy="365760"/>
          </a:xfrm>
        </p:spPr>
        <p:txBody>
          <a:bodyPr/>
          <a:lstStyle/>
          <a:p>
            <a:fld id="{ABB8F463-B090-49A8-9488-D810B5195B7C}"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3E0F1-5D3B-4B52-A3FD-E593AC8FABDA}" type="datetimeFigureOut">
              <a:rPr lang="en-NZ" smtClean="0"/>
              <a:t>7/04/2020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ABB8F463-B090-49A8-9488-D810B5195B7C}"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63E0F1-5D3B-4B52-A3FD-E593AC8FABDA}" type="datetimeFigureOut">
              <a:rPr lang="en-NZ" smtClean="0"/>
              <a:t>7/04/2020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BB8F463-B090-49A8-9488-D810B5195B7C}"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363E0F1-5D3B-4B52-A3FD-E593AC8FABDA}" type="datetimeFigureOut">
              <a:rPr lang="en-NZ" smtClean="0"/>
              <a:t>7/04/2020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BB8F463-B090-49A8-9488-D810B5195B7C}" type="slidenum">
              <a:rPr lang="en-NZ" smtClean="0"/>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363E0F1-5D3B-4B52-A3FD-E593AC8FABDA}" type="datetimeFigureOut">
              <a:rPr lang="en-NZ" smtClean="0"/>
              <a:t>7/04/2020</a:t>
            </a:fld>
            <a:endParaRPr lang="en-NZ"/>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NZ"/>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BB8F463-B090-49A8-9488-D810B5195B7C}" type="slidenum">
              <a:rPr lang="en-NZ" smtClean="0"/>
              <a:t>‹#›</a:t>
            </a:fld>
            <a:endParaRPr lang="en-N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data.oecd.org/benwage/working-hours-needed-to-exit-poverty.htm#indicator-char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oecdbetterlifeindex.org/countries/new-zealand/" TargetMode="External"/><Relationship Id="rId5" Type="http://schemas.openxmlformats.org/officeDocument/2006/relationships/hyperlink" Target="https://data.oecd.org/unemp/unemployment-rate.htm" TargetMode="External"/><Relationship Id="rId4" Type="http://schemas.openxmlformats.org/officeDocument/2006/relationships/hyperlink" Target="http://www.oecd.org/statistics/compare-your-income.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7843" y="2598907"/>
            <a:ext cx="8458200" cy="1470025"/>
          </a:xfrm>
          <a:solidFill>
            <a:schemeClr val="accent2">
              <a:lumMod val="40000"/>
              <a:lumOff val="60000"/>
            </a:schemeClr>
          </a:solidFill>
        </p:spPr>
        <p:txBody>
          <a:bodyPr>
            <a:normAutofit fontScale="90000"/>
          </a:bodyPr>
          <a:lstStyle/>
          <a:p>
            <a:r>
              <a:rPr lang="en-NZ" dirty="0" smtClean="0"/>
              <a:t/>
            </a:r>
            <a:br>
              <a:rPr lang="en-NZ" dirty="0" smtClean="0"/>
            </a:br>
            <a:r>
              <a:rPr lang="en-NZ" dirty="0" smtClean="0"/>
              <a:t>SOCIOLOGY OF THE WELFARE STATE</a:t>
            </a:r>
            <a:endParaRPr lang="en-NZ" dirty="0"/>
          </a:p>
        </p:txBody>
      </p:sp>
      <p:sp>
        <p:nvSpPr>
          <p:cNvPr id="3" name="Subtitle 2"/>
          <p:cNvSpPr>
            <a:spLocks noGrp="1"/>
          </p:cNvSpPr>
          <p:nvPr>
            <p:ph type="subTitle" idx="1"/>
          </p:nvPr>
        </p:nvSpPr>
        <p:spPr>
          <a:xfrm>
            <a:off x="447843" y="4251558"/>
            <a:ext cx="4953000" cy="1752600"/>
          </a:xfrm>
        </p:spPr>
        <p:txBody>
          <a:bodyPr/>
          <a:lstStyle/>
          <a:p>
            <a:r>
              <a:rPr lang="en-NZ" dirty="0" smtClean="0"/>
              <a:t>Policy briefing worksho</a:t>
            </a:r>
            <a:r>
              <a:rPr lang="en-NZ" dirty="0"/>
              <a:t>p</a:t>
            </a:r>
            <a:endParaRPr lang="en-NZ" dirty="0" smtClean="0"/>
          </a:p>
          <a:p>
            <a:r>
              <a:rPr lang="en-NZ" dirty="0" smtClean="0"/>
              <a:t>7 April 2020</a:t>
            </a:r>
          </a:p>
          <a:p>
            <a:endParaRPr lang="en-NZ" dirty="0"/>
          </a:p>
          <a:p>
            <a:endParaRPr lang="en-NZ" dirty="0"/>
          </a:p>
        </p:txBody>
      </p:sp>
      <p:sp>
        <p:nvSpPr>
          <p:cNvPr id="4" name="TextBox 3"/>
          <p:cNvSpPr txBox="1"/>
          <p:nvPr/>
        </p:nvSpPr>
        <p:spPr>
          <a:xfrm>
            <a:off x="6804248" y="332656"/>
            <a:ext cx="2256515" cy="584775"/>
          </a:xfrm>
          <a:prstGeom prst="rect">
            <a:avLst/>
          </a:prstGeom>
          <a:noFill/>
        </p:spPr>
        <p:txBody>
          <a:bodyPr wrap="none" rtlCol="0">
            <a:spAutoFit/>
          </a:bodyPr>
          <a:lstStyle/>
          <a:p>
            <a:r>
              <a:rPr lang="en-NZ" sz="3200" dirty="0" smtClean="0">
                <a:solidFill>
                  <a:prstClr val="white"/>
                </a:solidFill>
                <a:latin typeface="Trebuchet MS"/>
              </a:rPr>
              <a:t>SOCIOL 317</a:t>
            </a:r>
            <a:endParaRPr lang="en-NZ" sz="3200" dirty="0">
              <a:solidFill>
                <a:prstClr val="white"/>
              </a:solidFill>
              <a:latin typeface="Trebuchet MS"/>
            </a:endParaRPr>
          </a:p>
        </p:txBody>
      </p:sp>
      <p:sp>
        <p:nvSpPr>
          <p:cNvPr id="5" name="AutoShape 2" descr="Image result for welfare st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dirty="0">
              <a:solidFill>
                <a:prstClr val="black"/>
              </a:solidFill>
            </a:endParaRPr>
          </a:p>
        </p:txBody>
      </p:sp>
      <p:sp>
        <p:nvSpPr>
          <p:cNvPr id="6" name="TextBox 5"/>
          <p:cNvSpPr txBox="1"/>
          <p:nvPr/>
        </p:nvSpPr>
        <p:spPr>
          <a:xfrm>
            <a:off x="155575" y="5819492"/>
            <a:ext cx="8750468" cy="369332"/>
          </a:xfrm>
          <a:prstGeom prst="rect">
            <a:avLst/>
          </a:prstGeom>
          <a:noFill/>
        </p:spPr>
        <p:txBody>
          <a:bodyPr wrap="square" rtlCol="0">
            <a:spAutoFit/>
          </a:bodyPr>
          <a:lstStyle/>
          <a:p>
            <a:endParaRPr lang="en-NZ" dirty="0">
              <a:solidFill>
                <a:prstClr val="black"/>
              </a:solidFill>
            </a:endParaRPr>
          </a:p>
        </p:txBody>
      </p:sp>
      <p:pic>
        <p:nvPicPr>
          <p:cNvPr id="1026" name="Picture 2" descr="Prime Minister Jacinda Ardern &amp; Other VIPs Helped Light Up Genev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844443"/>
            <a:ext cx="3912369" cy="24436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44809" y="517321"/>
            <a:ext cx="4572000" cy="400110"/>
          </a:xfrm>
          <a:prstGeom prst="rect">
            <a:avLst/>
          </a:prstGeom>
        </p:spPr>
        <p:txBody>
          <a:bodyPr>
            <a:spAutoFit/>
          </a:bodyPr>
          <a:lstStyle/>
          <a:p>
            <a:r>
              <a:rPr lang="en-NZ" sz="1000" dirty="0"/>
              <a:t>https://www.genevahealth.com/news/news-info/prime-minister-jacinda-ardern-other-vips/</a:t>
            </a:r>
          </a:p>
        </p:txBody>
      </p:sp>
    </p:spTree>
    <p:extLst>
      <p:ext uri="{BB962C8B-B14F-4D97-AF65-F5344CB8AC3E}">
        <p14:creationId xmlns:p14="http://schemas.microsoft.com/office/powerpoint/2010/main" val="2604338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48064" y="596424"/>
            <a:ext cx="3466728" cy="1320408"/>
          </a:xfrm>
        </p:spPr>
        <p:txBody>
          <a:bodyPr>
            <a:normAutofit fontScale="90000"/>
          </a:bodyPr>
          <a:lstStyle/>
          <a:p>
            <a:pPr algn="ctr"/>
            <a:r>
              <a:rPr lang="en-NZ" dirty="0" smtClean="0">
                <a:solidFill>
                  <a:schemeClr val="accent6"/>
                </a:solidFill>
              </a:rPr>
              <a:t>Quantitative ‘empirical literature’</a:t>
            </a:r>
            <a:endParaRPr lang="en-NZ" dirty="0">
              <a:solidFill>
                <a:schemeClr val="accent6"/>
              </a:solidFill>
            </a:endParaRPr>
          </a:p>
        </p:txBody>
      </p:sp>
      <p:pic>
        <p:nvPicPr>
          <p:cNvPr id="4" name="Picture 3"/>
          <p:cNvPicPr>
            <a:picLocks noChangeAspect="1"/>
          </p:cNvPicPr>
          <p:nvPr/>
        </p:nvPicPr>
        <p:blipFill rotWithShape="1">
          <a:blip r:embed="rId3"/>
          <a:srcRect l="9818" t="12122" r="21731" b="3027"/>
          <a:stretch/>
        </p:blipFill>
        <p:spPr>
          <a:xfrm>
            <a:off x="680" y="-15788"/>
            <a:ext cx="5040560" cy="3384376"/>
          </a:xfrm>
          <a:prstGeom prst="rect">
            <a:avLst/>
          </a:prstGeom>
        </p:spPr>
      </p:pic>
      <p:pic>
        <p:nvPicPr>
          <p:cNvPr id="5" name="Picture 4"/>
          <p:cNvPicPr>
            <a:picLocks noChangeAspect="1"/>
          </p:cNvPicPr>
          <p:nvPr/>
        </p:nvPicPr>
        <p:blipFill rotWithShape="1">
          <a:blip r:embed="rId4"/>
          <a:srcRect l="7475" t="12201" r="23226"/>
          <a:stretch/>
        </p:blipFill>
        <p:spPr>
          <a:xfrm>
            <a:off x="2506360" y="2924944"/>
            <a:ext cx="6336704" cy="3844652"/>
          </a:xfrm>
          <a:prstGeom prst="rect">
            <a:avLst/>
          </a:prstGeom>
        </p:spPr>
      </p:pic>
    </p:spTree>
    <p:extLst>
      <p:ext uri="{BB962C8B-B14F-4D97-AF65-F5344CB8AC3E}">
        <p14:creationId xmlns:p14="http://schemas.microsoft.com/office/powerpoint/2010/main" val="2099945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725" t="11631" r="18889" b="44755"/>
          <a:stretch/>
        </p:blipFill>
        <p:spPr>
          <a:xfrm>
            <a:off x="109442" y="-28168"/>
            <a:ext cx="6444208" cy="1940952"/>
          </a:xfrm>
          <a:prstGeom prst="rect">
            <a:avLst/>
          </a:prstGeom>
        </p:spPr>
      </p:pic>
      <p:pic>
        <p:nvPicPr>
          <p:cNvPr id="5" name="Picture 4"/>
          <p:cNvPicPr>
            <a:picLocks noChangeAspect="1"/>
          </p:cNvPicPr>
          <p:nvPr/>
        </p:nvPicPr>
        <p:blipFill rotWithShape="1">
          <a:blip r:embed="rId4"/>
          <a:srcRect l="18500" t="15108" r="40550" b="3478"/>
          <a:stretch/>
        </p:blipFill>
        <p:spPr>
          <a:xfrm>
            <a:off x="971600" y="1693893"/>
            <a:ext cx="7380520" cy="5164107"/>
          </a:xfrm>
          <a:prstGeom prst="rect">
            <a:avLst/>
          </a:prstGeom>
        </p:spPr>
      </p:pic>
      <p:sp>
        <p:nvSpPr>
          <p:cNvPr id="6" name="Title 1"/>
          <p:cNvSpPr txBox="1">
            <a:spLocks/>
          </p:cNvSpPr>
          <p:nvPr/>
        </p:nvSpPr>
        <p:spPr>
          <a:xfrm>
            <a:off x="6444208" y="408908"/>
            <a:ext cx="2808312" cy="1066800"/>
          </a:xfrm>
          <a:prstGeom prst="rect">
            <a:avLst/>
          </a:prstGeom>
        </p:spPr>
        <p:txBody>
          <a:bodyPr vert="horz" anchor="ctr">
            <a:normAutofit fontScale="60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NZ" dirty="0" smtClean="0">
                <a:solidFill>
                  <a:schemeClr val="accent6"/>
                </a:solidFill>
              </a:rPr>
              <a:t>Qualitative</a:t>
            </a:r>
          </a:p>
          <a:p>
            <a:pPr algn="ctr"/>
            <a:r>
              <a:rPr lang="en-NZ" dirty="0" smtClean="0">
                <a:solidFill>
                  <a:schemeClr val="accent6"/>
                </a:solidFill>
              </a:rPr>
              <a:t>‘empirical  literature’ </a:t>
            </a:r>
            <a:endParaRPr lang="en-NZ" dirty="0">
              <a:solidFill>
                <a:schemeClr val="accent6"/>
              </a:solidFill>
            </a:endParaRPr>
          </a:p>
        </p:txBody>
      </p:sp>
    </p:spTree>
    <p:extLst>
      <p:ext uri="{BB962C8B-B14F-4D97-AF65-F5344CB8AC3E}">
        <p14:creationId xmlns:p14="http://schemas.microsoft.com/office/powerpoint/2010/main" val="1164606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1066800"/>
          </a:xfrm>
        </p:spPr>
        <p:txBody>
          <a:bodyPr>
            <a:normAutofit/>
          </a:bodyPr>
          <a:lstStyle/>
          <a:p>
            <a:pPr algn="ctr"/>
            <a:r>
              <a:rPr lang="en-NZ" dirty="0" smtClean="0">
                <a:solidFill>
                  <a:schemeClr val="accent6"/>
                </a:solidFill>
              </a:rPr>
              <a:t>Useful online resources</a:t>
            </a:r>
            <a:endParaRPr lang="en-NZ" dirty="0">
              <a:solidFill>
                <a:schemeClr val="accent6"/>
              </a:solidFill>
            </a:endParaRPr>
          </a:p>
        </p:txBody>
      </p:sp>
      <p:sp>
        <p:nvSpPr>
          <p:cNvPr id="3" name="Content Placeholder 2"/>
          <p:cNvSpPr>
            <a:spLocks noGrp="1"/>
          </p:cNvSpPr>
          <p:nvPr>
            <p:ph idx="1"/>
          </p:nvPr>
        </p:nvSpPr>
        <p:spPr>
          <a:xfrm>
            <a:off x="611560" y="1267912"/>
            <a:ext cx="8229600" cy="5269904"/>
          </a:xfrm>
        </p:spPr>
        <p:txBody>
          <a:bodyPr>
            <a:normAutofit fontScale="77500" lnSpcReduction="20000"/>
          </a:bodyPr>
          <a:lstStyle/>
          <a:p>
            <a:r>
              <a:rPr lang="en-US" dirty="0" smtClean="0"/>
              <a:t>The </a:t>
            </a:r>
            <a:r>
              <a:rPr lang="en-US" dirty="0"/>
              <a:t>OECD has a lot of </a:t>
            </a:r>
            <a:r>
              <a:rPr lang="en-US" dirty="0" smtClean="0"/>
              <a:t>tools </a:t>
            </a:r>
            <a:r>
              <a:rPr lang="en-US" dirty="0"/>
              <a:t>that might be useful </a:t>
            </a:r>
            <a:r>
              <a:rPr lang="en-US" dirty="0" smtClean="0"/>
              <a:t>for </a:t>
            </a:r>
            <a:r>
              <a:rPr lang="en-US" dirty="0"/>
              <a:t>your </a:t>
            </a:r>
            <a:r>
              <a:rPr lang="en-US" dirty="0" smtClean="0"/>
              <a:t>policy briefing essay.  For example:</a:t>
            </a:r>
          </a:p>
          <a:p>
            <a:endParaRPr lang="en-US" dirty="0" smtClean="0"/>
          </a:p>
          <a:p>
            <a:r>
              <a:rPr lang="en-US" dirty="0" smtClean="0"/>
              <a:t>Employment:  </a:t>
            </a:r>
            <a:r>
              <a:rPr lang="en-NZ" dirty="0">
                <a:hlinkClick r:id="rId3"/>
              </a:rPr>
              <a:t>https://</a:t>
            </a:r>
            <a:r>
              <a:rPr lang="en-NZ" dirty="0" smtClean="0">
                <a:hlinkClick r:id="rId3"/>
              </a:rPr>
              <a:t>data.oecd.org/benwage/working-hours-needed-to-exit-poverty.htm#indicator-chart</a:t>
            </a:r>
            <a:endParaRPr lang="en-NZ" dirty="0" smtClean="0"/>
          </a:p>
          <a:p>
            <a:r>
              <a:rPr lang="en-US" dirty="0" smtClean="0"/>
              <a:t>Inequality: </a:t>
            </a:r>
            <a:r>
              <a:rPr lang="en-NZ" dirty="0" smtClean="0">
                <a:hlinkClick r:id="rId4"/>
              </a:rPr>
              <a:t>http</a:t>
            </a:r>
            <a:r>
              <a:rPr lang="en-NZ" dirty="0">
                <a:hlinkClick r:id="rId4"/>
              </a:rPr>
              <a:t>://www.oecd.org/statistics/compare-your-income.htm</a:t>
            </a:r>
            <a:endParaRPr lang="en-US" dirty="0" smtClean="0"/>
          </a:p>
          <a:p>
            <a:r>
              <a:rPr lang="en-US" dirty="0" smtClean="0"/>
              <a:t>Unemployment</a:t>
            </a:r>
            <a:r>
              <a:rPr lang="en-US" dirty="0"/>
              <a:t>: </a:t>
            </a:r>
            <a:r>
              <a:rPr lang="en-US" dirty="0">
                <a:hlinkClick r:id="rId5"/>
              </a:rPr>
              <a:t>https://</a:t>
            </a:r>
            <a:r>
              <a:rPr lang="en-US" dirty="0" smtClean="0">
                <a:hlinkClick r:id="rId5"/>
              </a:rPr>
              <a:t>data.oecd.org/unemp/unemployment-rate.htm</a:t>
            </a:r>
            <a:endParaRPr lang="en-US" dirty="0" smtClean="0"/>
          </a:p>
          <a:p>
            <a:r>
              <a:rPr lang="en-US" dirty="0" smtClean="0"/>
              <a:t>Better </a:t>
            </a:r>
            <a:r>
              <a:rPr lang="en-US" dirty="0"/>
              <a:t>life index: </a:t>
            </a:r>
            <a:r>
              <a:rPr lang="en-US" dirty="0">
                <a:hlinkClick r:id="rId6"/>
              </a:rPr>
              <a:t>http://www.oecdbetterlifeindex.org/countries/new-zealand</a:t>
            </a:r>
            <a:r>
              <a:rPr lang="en-US" dirty="0" smtClean="0">
                <a:hlinkClick r:id="rId6"/>
              </a:rPr>
              <a:t>/</a:t>
            </a:r>
            <a:endParaRPr lang="en-US" dirty="0" smtClean="0"/>
          </a:p>
          <a:p>
            <a:pPr marL="109728" indent="0">
              <a:buNone/>
            </a:pPr>
            <a:endParaRPr lang="en-US" dirty="0" smtClean="0"/>
          </a:p>
          <a:p>
            <a:r>
              <a:rPr lang="en-US" b="1" dirty="0" smtClean="0"/>
              <a:t>How would you reference facts sourced from these info tools?</a:t>
            </a:r>
          </a:p>
          <a:p>
            <a:pPr marL="109728" indent="0">
              <a:buNone/>
            </a:pPr>
            <a:r>
              <a:rPr lang="en-US" dirty="0" err="1" smtClean="0">
                <a:solidFill>
                  <a:srgbClr val="FF0000"/>
                </a:solidFill>
              </a:rPr>
              <a:t>Organisation</a:t>
            </a:r>
            <a:r>
              <a:rPr lang="en-US" dirty="0" smtClean="0">
                <a:solidFill>
                  <a:srgbClr val="FF0000"/>
                </a:solidFill>
              </a:rPr>
              <a:t> of Economic Cooperation and Development. (2017). Compare your country: OECD Employment Outlook. </a:t>
            </a:r>
            <a:r>
              <a:rPr lang="en-NZ" dirty="0" smtClean="0">
                <a:solidFill>
                  <a:srgbClr val="FF0000"/>
                </a:solidFill>
              </a:rPr>
              <a:t>http</a:t>
            </a:r>
            <a:r>
              <a:rPr lang="en-NZ" dirty="0">
                <a:solidFill>
                  <a:srgbClr val="FF0000"/>
                </a:solidFill>
              </a:rPr>
              <a:t>://www.oecd.org/els/oecd-employment-outlook-19991266.htm</a:t>
            </a:r>
          </a:p>
        </p:txBody>
      </p:sp>
    </p:spTree>
    <p:extLst>
      <p:ext uri="{BB962C8B-B14F-4D97-AF65-F5344CB8AC3E}">
        <p14:creationId xmlns:p14="http://schemas.microsoft.com/office/powerpoint/2010/main" val="308226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1066800"/>
          </a:xfrm>
        </p:spPr>
        <p:txBody>
          <a:bodyPr/>
          <a:lstStyle/>
          <a:p>
            <a:pPr algn="ctr"/>
            <a:r>
              <a:rPr lang="en-NZ" dirty="0" smtClean="0">
                <a:solidFill>
                  <a:schemeClr val="accent6"/>
                </a:solidFill>
              </a:rPr>
              <a:t>Useful online sources</a:t>
            </a:r>
            <a:endParaRPr lang="en-NZ" dirty="0">
              <a:solidFill>
                <a:schemeClr val="accent6"/>
              </a:solidFill>
            </a:endParaRPr>
          </a:p>
        </p:txBody>
      </p:sp>
      <p:sp>
        <p:nvSpPr>
          <p:cNvPr id="3" name="Content Placeholder 2"/>
          <p:cNvSpPr>
            <a:spLocks noGrp="1"/>
          </p:cNvSpPr>
          <p:nvPr>
            <p:ph idx="1"/>
          </p:nvPr>
        </p:nvSpPr>
        <p:spPr>
          <a:xfrm>
            <a:off x="323528" y="1556792"/>
            <a:ext cx="8229600" cy="4325112"/>
          </a:xfrm>
        </p:spPr>
        <p:txBody>
          <a:bodyPr>
            <a:normAutofit fontScale="92500" lnSpcReduction="20000"/>
          </a:bodyPr>
          <a:lstStyle/>
          <a:p>
            <a:r>
              <a:rPr lang="en-NZ" dirty="0" smtClean="0"/>
              <a:t>You will notice that I have included some newspaper articles, opinion pieces, press releases, policy documents </a:t>
            </a:r>
            <a:r>
              <a:rPr lang="en-NZ" dirty="0" err="1" smtClean="0"/>
              <a:t>etc</a:t>
            </a:r>
            <a:r>
              <a:rPr lang="en-NZ" dirty="0" smtClean="0"/>
              <a:t> in the policy briefing reading </a:t>
            </a:r>
            <a:r>
              <a:rPr lang="en-NZ" dirty="0"/>
              <a:t>list – </a:t>
            </a:r>
            <a:r>
              <a:rPr lang="en-NZ" dirty="0" smtClean="0"/>
              <a:t>and for some topics, </a:t>
            </a:r>
            <a:r>
              <a:rPr lang="en-NZ" i="1" dirty="0" smtClean="0"/>
              <a:t>current</a:t>
            </a:r>
            <a:r>
              <a:rPr lang="en-NZ" dirty="0" smtClean="0"/>
              <a:t> information will more likely come from these sources rather than books or journal articles</a:t>
            </a:r>
          </a:p>
          <a:p>
            <a:endParaRPr lang="en-NZ" dirty="0"/>
          </a:p>
          <a:p>
            <a:r>
              <a:rPr lang="en-NZ" dirty="0" smtClean="0"/>
              <a:t>But use your judgement to try to AVOID blogs and other social media information that is often not draw upon reliable (if any) sources or data</a:t>
            </a:r>
          </a:p>
          <a:p>
            <a:pPr lvl="1"/>
            <a:r>
              <a:rPr lang="en-NZ" dirty="0" smtClean="0">
                <a:solidFill>
                  <a:schemeClr val="accent6"/>
                </a:solidFill>
              </a:rPr>
              <a:t>If you are uncertain if a source is appropriate, email me (or use the discussions thread) to check it out </a:t>
            </a:r>
          </a:p>
          <a:p>
            <a:endParaRPr lang="en-NZ" dirty="0"/>
          </a:p>
        </p:txBody>
      </p:sp>
    </p:spTree>
    <p:extLst>
      <p:ext uri="{BB962C8B-B14F-4D97-AF65-F5344CB8AC3E}">
        <p14:creationId xmlns:p14="http://schemas.microsoft.com/office/powerpoint/2010/main" val="2630595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7163" t="12201" r="39763" b="9293"/>
          <a:stretch/>
        </p:blipFill>
        <p:spPr>
          <a:xfrm>
            <a:off x="3059832" y="0"/>
            <a:ext cx="5432604" cy="6957392"/>
          </a:xfrm>
          <a:prstGeom prst="rect">
            <a:avLst/>
          </a:prstGeom>
        </p:spPr>
      </p:pic>
      <p:sp>
        <p:nvSpPr>
          <p:cNvPr id="5" name="TextBox 4"/>
          <p:cNvSpPr txBox="1"/>
          <p:nvPr/>
        </p:nvSpPr>
        <p:spPr>
          <a:xfrm>
            <a:off x="0" y="1052736"/>
            <a:ext cx="2212465" cy="584775"/>
          </a:xfrm>
          <a:prstGeom prst="rect">
            <a:avLst/>
          </a:prstGeom>
          <a:noFill/>
        </p:spPr>
        <p:txBody>
          <a:bodyPr wrap="none" rtlCol="0">
            <a:spAutoFit/>
          </a:bodyPr>
          <a:lstStyle/>
          <a:p>
            <a:r>
              <a:rPr lang="en-NZ" sz="3200" dirty="0" smtClean="0">
                <a:solidFill>
                  <a:schemeClr val="accent6"/>
                </a:solidFill>
                <a:latin typeface="+mj-lt"/>
              </a:rPr>
              <a:t>Formatting</a:t>
            </a:r>
            <a:endParaRPr lang="en-NZ" sz="3200" dirty="0">
              <a:solidFill>
                <a:schemeClr val="accent6"/>
              </a:solidFill>
              <a:latin typeface="+mj-lt"/>
            </a:endParaRPr>
          </a:p>
        </p:txBody>
      </p:sp>
    </p:spTree>
    <p:extLst>
      <p:ext uri="{BB962C8B-B14F-4D97-AF65-F5344CB8AC3E}">
        <p14:creationId xmlns:p14="http://schemas.microsoft.com/office/powerpoint/2010/main" val="2893109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325344" y="188640"/>
            <a:ext cx="2818656" cy="1066800"/>
          </a:xfrm>
        </p:spPr>
        <p:txBody>
          <a:bodyPr/>
          <a:lstStyle/>
          <a:p>
            <a:r>
              <a:rPr lang="en-NZ" dirty="0" smtClean="0">
                <a:solidFill>
                  <a:schemeClr val="accent6"/>
                </a:solidFill>
              </a:rPr>
              <a:t>Activity</a:t>
            </a:r>
            <a:endParaRPr lang="en-NZ" dirty="0">
              <a:solidFill>
                <a:schemeClr val="accent6"/>
              </a:solidFill>
            </a:endParaRPr>
          </a:p>
        </p:txBody>
      </p:sp>
      <p:sp>
        <p:nvSpPr>
          <p:cNvPr id="3" name="Content Placeholder 2"/>
          <p:cNvSpPr>
            <a:spLocks noGrp="1"/>
          </p:cNvSpPr>
          <p:nvPr>
            <p:ph idx="1"/>
          </p:nvPr>
        </p:nvSpPr>
        <p:spPr>
          <a:xfrm>
            <a:off x="6316672" y="1277120"/>
            <a:ext cx="2602632" cy="5150632"/>
          </a:xfrm>
        </p:spPr>
        <p:txBody>
          <a:bodyPr>
            <a:normAutofit fontScale="92500"/>
          </a:bodyPr>
          <a:lstStyle/>
          <a:p>
            <a:r>
              <a:rPr lang="en-NZ" sz="2000" dirty="0" smtClean="0"/>
              <a:t>In your own time, find the 4 examples of policy briefing formatting styles found on the Home page under ‘assessment- policy briefing’ OR in modules under ‘policy briefing resources’</a:t>
            </a:r>
          </a:p>
          <a:p>
            <a:r>
              <a:rPr lang="en-NZ" sz="2000" dirty="0" smtClean="0">
                <a:solidFill>
                  <a:srgbClr val="FF0000"/>
                </a:solidFill>
              </a:rPr>
              <a:t>Think about what formatting ideas you might adopt to make your ideas clear and easy to read! </a:t>
            </a:r>
            <a:endParaRPr lang="en-NZ" sz="2000" dirty="0">
              <a:solidFill>
                <a:srgbClr val="FF0000"/>
              </a:solidFill>
            </a:endParaRPr>
          </a:p>
        </p:txBody>
      </p:sp>
      <p:pic>
        <p:nvPicPr>
          <p:cNvPr id="4" name="Picture 3"/>
          <p:cNvPicPr>
            <a:picLocks noChangeAspect="1"/>
          </p:cNvPicPr>
          <p:nvPr/>
        </p:nvPicPr>
        <p:blipFill rotWithShape="1">
          <a:blip r:embed="rId3"/>
          <a:srcRect l="22437" t="12201" r="31888"/>
          <a:stretch/>
        </p:blipFill>
        <p:spPr>
          <a:xfrm>
            <a:off x="28416" y="0"/>
            <a:ext cx="6314131" cy="6574536"/>
          </a:xfrm>
          <a:prstGeom prst="rect">
            <a:avLst/>
          </a:prstGeom>
        </p:spPr>
      </p:pic>
    </p:spTree>
    <p:extLst>
      <p:ext uri="{BB962C8B-B14F-4D97-AF65-F5344CB8AC3E}">
        <p14:creationId xmlns:p14="http://schemas.microsoft.com/office/powerpoint/2010/main" val="97845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607359" y="3284020"/>
            <a:ext cx="1688283" cy="1200329"/>
          </a:xfrm>
          <a:prstGeom prst="rect">
            <a:avLst/>
          </a:prstGeom>
          <a:noFill/>
        </p:spPr>
        <p:txBody>
          <a:bodyPr wrap="none" rtlCol="0">
            <a:spAutoFit/>
          </a:bodyPr>
          <a:lstStyle/>
          <a:p>
            <a:r>
              <a:rPr lang="en-NZ" dirty="0" smtClean="0">
                <a:solidFill>
                  <a:prstClr val="black"/>
                </a:solidFill>
              </a:rPr>
              <a:t>What is the </a:t>
            </a:r>
          </a:p>
          <a:p>
            <a:r>
              <a:rPr lang="en-NZ" dirty="0" smtClean="0">
                <a:solidFill>
                  <a:prstClr val="black"/>
                </a:solidFill>
              </a:rPr>
              <a:t>difference </a:t>
            </a:r>
          </a:p>
          <a:p>
            <a:r>
              <a:rPr lang="en-NZ" dirty="0" smtClean="0">
                <a:solidFill>
                  <a:prstClr val="black"/>
                </a:solidFill>
              </a:rPr>
              <a:t>between these </a:t>
            </a:r>
          </a:p>
          <a:p>
            <a:r>
              <a:rPr lang="en-NZ" dirty="0" smtClean="0">
                <a:solidFill>
                  <a:prstClr val="black"/>
                </a:solidFill>
              </a:rPr>
              <a:t>two criteria?</a:t>
            </a:r>
            <a:endParaRPr lang="en-NZ" dirty="0">
              <a:solidFill>
                <a:prstClr val="black"/>
              </a:solidFill>
            </a:endParaRPr>
          </a:p>
        </p:txBody>
      </p:sp>
      <p:cxnSp>
        <p:nvCxnSpPr>
          <p:cNvPr id="5" name="Straight Connector 4"/>
          <p:cNvCxnSpPr/>
          <p:nvPr/>
        </p:nvCxnSpPr>
        <p:spPr>
          <a:xfrm flipH="1">
            <a:off x="3472383" y="3386758"/>
            <a:ext cx="480190" cy="1271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3442589" y="4027655"/>
            <a:ext cx="360040" cy="45669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6948" y="164843"/>
            <a:ext cx="3585681" cy="2031325"/>
          </a:xfrm>
          <a:prstGeom prst="rect">
            <a:avLst/>
          </a:prstGeom>
          <a:noFill/>
        </p:spPr>
        <p:txBody>
          <a:bodyPr wrap="square" rtlCol="0">
            <a:spAutoFit/>
          </a:bodyPr>
          <a:lstStyle/>
          <a:p>
            <a:r>
              <a:rPr lang="en-US" sz="1400" b="1" dirty="0"/>
              <a:t>Policy briefing marking criteria: </a:t>
            </a:r>
            <a:r>
              <a:rPr lang="en-US" sz="1400" dirty="0" err="1"/>
              <a:t>Mōhio</a:t>
            </a:r>
            <a:r>
              <a:rPr lang="en-US" sz="1400" dirty="0"/>
              <a:t>/knowledge, </a:t>
            </a:r>
            <a:r>
              <a:rPr lang="en-US" sz="1400" dirty="0" err="1"/>
              <a:t>wahapū</a:t>
            </a:r>
            <a:r>
              <a:rPr lang="en-US" sz="1400" dirty="0"/>
              <a:t>/eloquence and </a:t>
            </a:r>
            <a:r>
              <a:rPr lang="en-US" sz="1400" dirty="0" err="1"/>
              <a:t>manaaki</a:t>
            </a:r>
            <a:r>
              <a:rPr lang="en-US" sz="1400" dirty="0"/>
              <a:t>/respect are still important, with each embedded in the three key areas by which your briefing will be graded. </a:t>
            </a:r>
            <a:endParaRPr lang="en-US" sz="1400" dirty="0" smtClean="0"/>
          </a:p>
          <a:p>
            <a:endParaRPr lang="en-US" sz="1400" dirty="0" smtClean="0"/>
          </a:p>
          <a:p>
            <a:r>
              <a:rPr lang="en-US" sz="1400" dirty="0" smtClean="0"/>
              <a:t>Please </a:t>
            </a:r>
            <a:r>
              <a:rPr lang="en-US" sz="1400" dirty="0"/>
              <a:t>use the following marking guide as a check list to make sure you have met all expectations. </a:t>
            </a:r>
            <a:endParaRPr lang="en-NZ" sz="1400" dirty="0"/>
          </a:p>
        </p:txBody>
      </p:sp>
      <p:pic>
        <p:nvPicPr>
          <p:cNvPr id="7" name="Picture 6"/>
          <p:cNvPicPr>
            <a:picLocks noChangeAspect="1"/>
          </p:cNvPicPr>
          <p:nvPr/>
        </p:nvPicPr>
        <p:blipFill>
          <a:blip r:embed="rId3"/>
          <a:stretch>
            <a:fillRect/>
          </a:stretch>
        </p:blipFill>
        <p:spPr>
          <a:xfrm>
            <a:off x="4067944" y="21352"/>
            <a:ext cx="5015191" cy="6858000"/>
          </a:xfrm>
          <a:prstGeom prst="rect">
            <a:avLst/>
          </a:prstGeom>
        </p:spPr>
      </p:pic>
      <p:cxnSp>
        <p:nvCxnSpPr>
          <p:cNvPr id="14" name="Straight Connector 13"/>
          <p:cNvCxnSpPr/>
          <p:nvPr/>
        </p:nvCxnSpPr>
        <p:spPr>
          <a:xfrm>
            <a:off x="4067944" y="4000239"/>
            <a:ext cx="5015191" cy="27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67944" y="1340768"/>
            <a:ext cx="50151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67944" y="2204864"/>
            <a:ext cx="50151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67944" y="2636912"/>
            <a:ext cx="50151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067944" y="5517232"/>
            <a:ext cx="50151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067943" y="6093296"/>
            <a:ext cx="50151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3724" y="146918"/>
            <a:ext cx="3510276" cy="6711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14838"/>
            <a:ext cx="5436096" cy="7201972"/>
          </a:xfrm>
          <a:prstGeom prst="rect">
            <a:avLst/>
          </a:prstGeom>
          <a:noFill/>
        </p:spPr>
        <p:txBody>
          <a:bodyPr wrap="square" rtlCol="0">
            <a:spAutoFit/>
          </a:bodyPr>
          <a:lstStyle/>
          <a:p>
            <a:r>
              <a:rPr lang="en-US" sz="1400" b="1" dirty="0">
                <a:solidFill>
                  <a:srgbClr val="FF0000"/>
                </a:solidFill>
              </a:rPr>
              <a:t>SUBMISSION, EXTENSIONS AND PENALTIES</a:t>
            </a:r>
            <a:endParaRPr lang="en-NZ" sz="1400" dirty="0">
              <a:solidFill>
                <a:srgbClr val="FF0000"/>
              </a:solidFill>
            </a:endParaRPr>
          </a:p>
          <a:p>
            <a:r>
              <a:rPr lang="en-US" sz="1400" b="1" dirty="0"/>
              <a:t> </a:t>
            </a:r>
            <a:endParaRPr lang="en-NZ" sz="1400" dirty="0"/>
          </a:p>
          <a:p>
            <a:r>
              <a:rPr lang="en-US" sz="1400" dirty="0"/>
              <a:t>ALL assignments must be submitted to electronically in Canvas by 5pm NZT on the due date (except weekly reading responses which are due at 2pm Tuesdays NZT). You do NOT need to submit a hardcopy.</a:t>
            </a:r>
            <a:endParaRPr lang="en-NZ" sz="1400" dirty="0"/>
          </a:p>
          <a:p>
            <a:r>
              <a:rPr lang="en-US" sz="1400" dirty="0"/>
              <a:t> </a:t>
            </a:r>
            <a:endParaRPr lang="en-NZ" sz="1400" dirty="0"/>
          </a:p>
          <a:p>
            <a:r>
              <a:rPr lang="en-US" sz="1400" dirty="0"/>
              <a:t>Please try your hardest to meet coursework deadlines. However, given the extremely unusual context in which we find ourselves, </a:t>
            </a:r>
            <a:r>
              <a:rPr lang="en-US" sz="1400" b="1" dirty="0"/>
              <a:t>please contact Louise if you need an extension for </a:t>
            </a:r>
            <a:r>
              <a:rPr lang="en-US" sz="1400" b="1" i="1" dirty="0"/>
              <a:t>any</a:t>
            </a:r>
            <a:r>
              <a:rPr lang="en-US" sz="1400" b="1" dirty="0"/>
              <a:t> reason </a:t>
            </a:r>
            <a:r>
              <a:rPr lang="en-US" sz="1400" dirty="0"/>
              <a:t>via email (l.humpage@auckland.ac.nz).  </a:t>
            </a:r>
            <a:endParaRPr lang="en-NZ" sz="1400" dirty="0"/>
          </a:p>
          <a:p>
            <a:r>
              <a:rPr lang="en-US" sz="1400" dirty="0"/>
              <a:t> </a:t>
            </a:r>
            <a:endParaRPr lang="en-NZ" sz="1400" dirty="0"/>
          </a:p>
          <a:p>
            <a:r>
              <a:rPr lang="en-US" sz="1400" b="1" dirty="0"/>
              <a:t>Ideally extensions </a:t>
            </a:r>
            <a:r>
              <a:rPr lang="en-US" sz="1400" dirty="0"/>
              <a:t>should be requested before the due date. However, please contact me if extenuating circumstances mean you could not apply before the assignment was due. I will treat these on a case-to-case basis.</a:t>
            </a:r>
            <a:endParaRPr lang="en-NZ" sz="1400" dirty="0"/>
          </a:p>
          <a:p>
            <a:r>
              <a:rPr lang="en-US" sz="1400" dirty="0"/>
              <a:t> </a:t>
            </a:r>
            <a:endParaRPr lang="en-NZ" sz="1400" dirty="0"/>
          </a:p>
          <a:p>
            <a:r>
              <a:rPr lang="en-US" sz="1400" b="1" dirty="0"/>
              <a:t>Late submission of coursework </a:t>
            </a:r>
            <a:r>
              <a:rPr lang="en-US" sz="1400" dirty="0"/>
              <a:t>is possible without an extension, so long as you are ready to accept a penalty by losing marks. Late penalties help ensure fairness, otherwise some students would have more time to complete work than others.</a:t>
            </a:r>
            <a:endParaRPr lang="en-NZ" sz="1400" dirty="0"/>
          </a:p>
          <a:p>
            <a:r>
              <a:rPr lang="en-US" sz="1400" dirty="0"/>
              <a:t> </a:t>
            </a:r>
            <a:endParaRPr lang="en-NZ" sz="1400" dirty="0"/>
          </a:p>
          <a:p>
            <a:r>
              <a:rPr lang="en-US" sz="1400" dirty="0"/>
              <a:t>The </a:t>
            </a:r>
            <a:r>
              <a:rPr lang="en-US" sz="1400" b="1" dirty="0"/>
              <a:t>penalties</a:t>
            </a:r>
            <a:r>
              <a:rPr lang="en-US" sz="1400" dirty="0"/>
              <a:t> for submitting work late when you do not have an extension are </a:t>
            </a:r>
            <a:r>
              <a:rPr lang="en-US" sz="1400" b="1" dirty="0"/>
              <a:t>2% per day</a:t>
            </a:r>
            <a:r>
              <a:rPr lang="en-US" sz="1400" dirty="0"/>
              <a:t> (including weekends, given electronic submission is available), </a:t>
            </a:r>
            <a:r>
              <a:rPr lang="en-US" sz="1400" b="1" dirty="0"/>
              <a:t>with no coursework being accepted if more than seven days late.</a:t>
            </a:r>
            <a:endParaRPr lang="en-NZ" sz="1400" dirty="0"/>
          </a:p>
          <a:p>
            <a:r>
              <a:rPr lang="en-US" sz="1400" dirty="0"/>
              <a:t> </a:t>
            </a:r>
            <a:endParaRPr lang="en-NZ" sz="1400" dirty="0"/>
          </a:p>
          <a:p>
            <a:r>
              <a:rPr lang="en-US" sz="1400" dirty="0"/>
              <a:t>Everyone confronts difficulties at some point. So please talk to or email me if you are experiencing troubles finishing or submitting coursework. I will work with you wherever possible and, of course, it is better to get an assignment in than not at all (even if it is incomplete).</a:t>
            </a:r>
            <a:endParaRPr lang="en-NZ" sz="1400" dirty="0"/>
          </a:p>
          <a:p>
            <a:r>
              <a:rPr lang="en-US" sz="1400" dirty="0"/>
              <a:t> </a:t>
            </a:r>
            <a:endParaRPr lang="en-NZ" sz="1400" dirty="0"/>
          </a:p>
        </p:txBody>
      </p:sp>
    </p:spTree>
    <p:extLst>
      <p:ext uri="{BB962C8B-B14F-4D97-AF65-F5344CB8AC3E}">
        <p14:creationId xmlns:p14="http://schemas.microsoft.com/office/powerpoint/2010/main" val="3264690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1066800"/>
          </a:xfrm>
        </p:spPr>
        <p:txBody>
          <a:bodyPr/>
          <a:lstStyle/>
          <a:p>
            <a:pPr algn="ctr"/>
            <a:r>
              <a:rPr lang="en-NZ" dirty="0" smtClean="0">
                <a:solidFill>
                  <a:schemeClr val="accent6"/>
                </a:solidFill>
              </a:rPr>
              <a:t>Remember …..</a:t>
            </a:r>
            <a:endParaRPr lang="en-NZ" dirty="0">
              <a:solidFill>
                <a:schemeClr val="accent6"/>
              </a:solidFill>
            </a:endParaRPr>
          </a:p>
        </p:txBody>
      </p:sp>
      <p:sp>
        <p:nvSpPr>
          <p:cNvPr id="3" name="Content Placeholder 2"/>
          <p:cNvSpPr>
            <a:spLocks noGrp="1"/>
          </p:cNvSpPr>
          <p:nvPr>
            <p:ph idx="1"/>
          </p:nvPr>
        </p:nvSpPr>
        <p:spPr>
          <a:xfrm>
            <a:off x="467544" y="1772816"/>
            <a:ext cx="8229600" cy="4325112"/>
          </a:xfrm>
        </p:spPr>
        <p:txBody>
          <a:bodyPr/>
          <a:lstStyle/>
          <a:p>
            <a:r>
              <a:rPr lang="en-NZ" dirty="0" smtClean="0"/>
              <a:t>The due date for the policy briefing has been pushed back to </a:t>
            </a:r>
            <a:r>
              <a:rPr lang="en-NZ" dirty="0" smtClean="0">
                <a:solidFill>
                  <a:srgbClr val="FF0000"/>
                </a:solidFill>
              </a:rPr>
              <a:t>Monday 25 May, 5pm </a:t>
            </a:r>
            <a:r>
              <a:rPr lang="en-NZ" dirty="0" smtClean="0"/>
              <a:t>(to ensure we cover all of the topics relating to briefings in lectures)</a:t>
            </a:r>
          </a:p>
          <a:p>
            <a:pPr marL="109728" indent="0">
              <a:buNone/>
            </a:pPr>
            <a:r>
              <a:rPr lang="en-NZ" dirty="0" smtClean="0"/>
              <a:t>BUT</a:t>
            </a:r>
          </a:p>
          <a:p>
            <a:r>
              <a:rPr lang="en-NZ" dirty="0" smtClean="0"/>
              <a:t>It is now worth </a:t>
            </a:r>
            <a:r>
              <a:rPr lang="en-NZ" dirty="0" smtClean="0">
                <a:solidFill>
                  <a:srgbClr val="FF0000"/>
                </a:solidFill>
              </a:rPr>
              <a:t>40%</a:t>
            </a:r>
            <a:r>
              <a:rPr lang="en-NZ" dirty="0" smtClean="0"/>
              <a:t> (rather than 30%) of your overall grade  </a:t>
            </a:r>
          </a:p>
          <a:p>
            <a:r>
              <a:rPr lang="en-NZ" dirty="0" smtClean="0"/>
              <a:t>Instead of panicking, develop a plan ....</a:t>
            </a:r>
            <a:endParaRPr lang="en-NZ" dirty="0"/>
          </a:p>
        </p:txBody>
      </p:sp>
    </p:spTree>
    <p:extLst>
      <p:ext uri="{BB962C8B-B14F-4D97-AF65-F5344CB8AC3E}">
        <p14:creationId xmlns:p14="http://schemas.microsoft.com/office/powerpoint/2010/main" val="4015854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752" y="-99392"/>
            <a:ext cx="1944216" cy="4752528"/>
          </a:xfrm>
        </p:spPr>
        <p:txBody>
          <a:bodyPr>
            <a:normAutofit/>
          </a:bodyPr>
          <a:lstStyle/>
          <a:p>
            <a:r>
              <a:rPr lang="en-NZ" sz="3200" dirty="0" smtClean="0">
                <a:solidFill>
                  <a:schemeClr val="accent6"/>
                </a:solidFill>
              </a:rPr>
              <a:t>Example of a policy briefing study plan</a:t>
            </a:r>
            <a:endParaRPr lang="en-NZ" sz="3200" dirty="0">
              <a:solidFill>
                <a:schemeClr val="accent6"/>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48974510"/>
              </p:ext>
            </p:extLst>
          </p:nvPr>
        </p:nvGraphicFramePr>
        <p:xfrm>
          <a:off x="1619672" y="620688"/>
          <a:ext cx="6096000" cy="5791200"/>
        </p:xfrm>
        <a:graphic>
          <a:graphicData uri="http://schemas.openxmlformats.org/drawingml/2006/table">
            <a:tbl>
              <a:tblPr firstRow="1" bandRow="1">
                <a:tableStyleId>{5C22544A-7EE6-4342-B048-85BDC9FD1C3A}</a:tableStyleId>
              </a:tblPr>
              <a:tblGrid>
                <a:gridCol w="1368152"/>
                <a:gridCol w="4727848"/>
              </a:tblGrid>
              <a:tr h="370840">
                <a:tc>
                  <a:txBody>
                    <a:bodyPr/>
                    <a:lstStyle/>
                    <a:p>
                      <a:r>
                        <a:rPr lang="en-NZ" dirty="0" smtClean="0"/>
                        <a:t>Week starting</a:t>
                      </a:r>
                      <a:endParaRPr lang="en-NZ" dirty="0"/>
                    </a:p>
                  </a:txBody>
                  <a:tcPr>
                    <a:solidFill>
                      <a:schemeClr val="accent6"/>
                    </a:solidFill>
                  </a:tcPr>
                </a:tc>
                <a:tc>
                  <a:txBody>
                    <a:bodyPr/>
                    <a:lstStyle/>
                    <a:p>
                      <a:endParaRPr lang="en-NZ" dirty="0"/>
                    </a:p>
                  </a:txBody>
                  <a:tcPr>
                    <a:solidFill>
                      <a:schemeClr val="accent6"/>
                    </a:solidFill>
                  </a:tcPr>
                </a:tc>
              </a:tr>
              <a:tr h="370840">
                <a:tc>
                  <a:txBody>
                    <a:bodyPr/>
                    <a:lstStyle/>
                    <a:p>
                      <a:r>
                        <a:rPr lang="en-NZ" dirty="0" smtClean="0"/>
                        <a:t>6 April (this week)</a:t>
                      </a:r>
                      <a:endParaRPr lang="en-NZ" dirty="0"/>
                    </a:p>
                  </a:txBody>
                  <a:tcPr/>
                </a:tc>
                <a:tc>
                  <a:txBody>
                    <a:bodyPr/>
                    <a:lstStyle/>
                    <a:p>
                      <a:pPr marL="285750" indent="-285750">
                        <a:buFont typeface="Arial" panose="020B0604020202020204" pitchFamily="34" charset="0"/>
                        <a:buChar char="•"/>
                      </a:pPr>
                      <a:r>
                        <a:rPr lang="en-NZ" sz="1400" dirty="0" smtClean="0"/>
                        <a:t>Decide on your briefing topic </a:t>
                      </a:r>
                    </a:p>
                    <a:p>
                      <a:pPr marL="285750" indent="-285750">
                        <a:buFont typeface="Arial" panose="020B0604020202020204" pitchFamily="34" charset="0"/>
                        <a:buChar char="•"/>
                      </a:pPr>
                      <a:r>
                        <a:rPr lang="en-NZ" sz="1400" dirty="0" smtClean="0"/>
                        <a:t>Identify &amp; read lectures and readings from the course reading list that are relevant and save them in one file </a:t>
                      </a:r>
                      <a:r>
                        <a:rPr lang="en-NZ" sz="1400" dirty="0" smtClean="0">
                          <a:solidFill>
                            <a:srgbClr val="FF0000"/>
                          </a:solidFill>
                        </a:rPr>
                        <a:t>(and don’t forget to submit your reading response collation!!)</a:t>
                      </a:r>
                      <a:endParaRPr lang="en-NZ" sz="1400" dirty="0">
                        <a:solidFill>
                          <a:srgbClr val="FF0000"/>
                        </a:solidFill>
                      </a:endParaRPr>
                    </a:p>
                  </a:txBody>
                  <a:tcPr/>
                </a:tc>
              </a:tr>
              <a:tr h="370840">
                <a:tc>
                  <a:txBody>
                    <a:bodyPr/>
                    <a:lstStyle/>
                    <a:p>
                      <a:r>
                        <a:rPr lang="en-NZ" dirty="0" smtClean="0"/>
                        <a:t>27 April</a:t>
                      </a:r>
                      <a:endParaRPr lang="en-NZ" dirty="0"/>
                    </a:p>
                  </a:txBody>
                  <a:tcPr/>
                </a:tc>
                <a:tc>
                  <a:txBody>
                    <a:bodyPr/>
                    <a:lstStyle/>
                    <a:p>
                      <a:pPr marL="285750" indent="-285750">
                        <a:buFont typeface="Arial" panose="020B0604020202020204" pitchFamily="34" charset="0"/>
                        <a:buChar char="•"/>
                      </a:pPr>
                      <a:r>
                        <a:rPr lang="en-NZ" sz="1400" dirty="0" smtClean="0"/>
                        <a:t>Research NZ’s current policy position (</a:t>
                      </a:r>
                      <a:r>
                        <a:rPr lang="en-NZ" sz="1400" dirty="0" err="1" smtClean="0"/>
                        <a:t>eg</a:t>
                      </a:r>
                      <a:r>
                        <a:rPr lang="en-NZ" sz="1400" dirty="0" smtClean="0"/>
                        <a:t> on child protection</a:t>
                      </a:r>
                      <a:r>
                        <a:rPr lang="en-NZ" sz="1400" baseline="0" dirty="0" smtClean="0"/>
                        <a:t> or wages and jobs </a:t>
                      </a:r>
                      <a:r>
                        <a:rPr lang="en-NZ" sz="1400" dirty="0" smtClean="0"/>
                        <a:t>– draft this section and collect</a:t>
                      </a:r>
                      <a:r>
                        <a:rPr lang="en-NZ" sz="1400" baseline="0" dirty="0" smtClean="0"/>
                        <a:t> </a:t>
                      </a:r>
                      <a:r>
                        <a:rPr lang="en-NZ" sz="1400" dirty="0" smtClean="0">
                          <a:solidFill>
                            <a:schemeClr val="tx1"/>
                          </a:solidFill>
                        </a:rPr>
                        <a:t>all sources in your policy briefing file</a:t>
                      </a:r>
                    </a:p>
                  </a:txBody>
                  <a:tcPr/>
                </a:tc>
              </a:tr>
              <a:tr h="370840">
                <a:tc>
                  <a:txBody>
                    <a:bodyPr/>
                    <a:lstStyle/>
                    <a:p>
                      <a:r>
                        <a:rPr lang="en-NZ" dirty="0" smtClean="0"/>
                        <a:t>4 May</a:t>
                      </a:r>
                      <a:endParaRPr lang="en-NZ" dirty="0"/>
                    </a:p>
                  </a:txBody>
                  <a:tcPr/>
                </a:tc>
                <a:tc>
                  <a:txBody>
                    <a:bodyPr/>
                    <a:lstStyle/>
                    <a:p>
                      <a:pPr marL="285750" indent="-285750">
                        <a:buFont typeface="Arial" panose="020B0604020202020204" pitchFamily="34" charset="0"/>
                        <a:buChar char="•"/>
                      </a:pPr>
                      <a:r>
                        <a:rPr lang="en-NZ" sz="1400" dirty="0" smtClean="0"/>
                        <a:t>Research the policy solution identified</a:t>
                      </a:r>
                      <a:r>
                        <a:rPr lang="en-NZ" sz="1400" baseline="0" dirty="0" smtClean="0"/>
                        <a:t> for your topic (</a:t>
                      </a:r>
                      <a:r>
                        <a:rPr lang="en-NZ" sz="1400" baseline="0" dirty="0" err="1" smtClean="0"/>
                        <a:t>eg</a:t>
                      </a:r>
                      <a:r>
                        <a:rPr lang="en-NZ" sz="1400" baseline="0" dirty="0" smtClean="0"/>
                        <a:t> universal basic income, abolishing </a:t>
                      </a:r>
                      <a:r>
                        <a:rPr lang="en-NZ" sz="1400" baseline="0" dirty="0" err="1" smtClean="0"/>
                        <a:t>Oranga</a:t>
                      </a:r>
                      <a:r>
                        <a:rPr lang="en-NZ" sz="1400" baseline="0" dirty="0" smtClean="0"/>
                        <a:t> </a:t>
                      </a:r>
                      <a:r>
                        <a:rPr lang="en-NZ" sz="1400" baseline="0" dirty="0" err="1" smtClean="0"/>
                        <a:t>Tamariki</a:t>
                      </a:r>
                      <a:r>
                        <a:rPr lang="en-NZ" sz="1400" baseline="0" dirty="0" smtClean="0"/>
                        <a:t>) – draft this section and add sources to your file</a:t>
                      </a:r>
                      <a:endParaRPr lang="en-NZ" sz="1400" dirty="0"/>
                    </a:p>
                  </a:txBody>
                  <a:tcPr/>
                </a:tc>
              </a:tr>
              <a:tr h="370840">
                <a:tc>
                  <a:txBody>
                    <a:bodyPr/>
                    <a:lstStyle/>
                    <a:p>
                      <a:r>
                        <a:rPr lang="en-NZ" dirty="0" smtClean="0"/>
                        <a:t>11 May </a:t>
                      </a:r>
                      <a:endParaRPr lang="en-NZ" dirty="0"/>
                    </a:p>
                  </a:txBody>
                  <a:tcPr/>
                </a:tc>
                <a:tc>
                  <a:txBody>
                    <a:bodyPr/>
                    <a:lstStyle/>
                    <a:p>
                      <a:pPr marL="285750" indent="-285750">
                        <a:buFont typeface="Arial" panose="020B0604020202020204" pitchFamily="34" charset="0"/>
                        <a:buChar char="•"/>
                      </a:pPr>
                      <a:r>
                        <a:rPr lang="en-NZ" sz="1400" dirty="0" smtClean="0"/>
                        <a:t>Research policy alternatives – draft</a:t>
                      </a:r>
                      <a:r>
                        <a:rPr lang="en-NZ" sz="1400" baseline="0" dirty="0" smtClean="0"/>
                        <a:t> this section and add sources to your file</a:t>
                      </a:r>
                    </a:p>
                    <a:p>
                      <a:pPr marL="285750" indent="-285750">
                        <a:buFont typeface="Arial" panose="020B0604020202020204" pitchFamily="34" charset="0"/>
                        <a:buChar char="•"/>
                      </a:pPr>
                      <a:r>
                        <a:rPr lang="en-NZ" sz="1400" baseline="0" dirty="0" smtClean="0"/>
                        <a:t>Decide on your key arguments and recommendations – draft these sections</a:t>
                      </a:r>
                      <a:endParaRPr lang="en-NZ" sz="1400" dirty="0"/>
                    </a:p>
                  </a:txBody>
                  <a:tcPr/>
                </a:tc>
              </a:tr>
              <a:tr h="370840">
                <a:tc>
                  <a:txBody>
                    <a:bodyPr/>
                    <a:lstStyle/>
                    <a:p>
                      <a:r>
                        <a:rPr lang="en-NZ" dirty="0" smtClean="0"/>
                        <a:t>18 May </a:t>
                      </a:r>
                      <a:endParaRPr lang="en-NZ" dirty="0"/>
                    </a:p>
                  </a:txBody>
                  <a:tcPr/>
                </a:tc>
                <a:tc>
                  <a:txBody>
                    <a:bodyPr/>
                    <a:lstStyle/>
                    <a:p>
                      <a:pPr marL="285750" indent="-285750">
                        <a:buFont typeface="Arial" panose="020B0604020202020204" pitchFamily="34" charset="0"/>
                        <a:buChar char="•"/>
                      </a:pPr>
                      <a:r>
                        <a:rPr lang="en-NZ" sz="1400" dirty="0" smtClean="0"/>
                        <a:t>Revise all the draft sections and make sure they connect together, refine arguments/recommendations</a:t>
                      </a:r>
                    </a:p>
                    <a:p>
                      <a:pPr marL="285750" indent="-285750">
                        <a:buFont typeface="Arial" panose="020B0604020202020204" pitchFamily="34" charset="0"/>
                        <a:buChar char="•"/>
                      </a:pPr>
                      <a:r>
                        <a:rPr lang="en-NZ" sz="1400" dirty="0" smtClean="0"/>
                        <a:t>Format the document in policy briefing style</a:t>
                      </a:r>
                    </a:p>
                    <a:p>
                      <a:pPr marL="285750" indent="-285750">
                        <a:buFont typeface="Arial" panose="020B0604020202020204" pitchFamily="34" charset="0"/>
                        <a:buChar char="•"/>
                      </a:pPr>
                      <a:r>
                        <a:rPr lang="en-NZ" sz="1400" dirty="0" smtClean="0"/>
                        <a:t>Format and check</a:t>
                      </a:r>
                      <a:r>
                        <a:rPr lang="en-NZ" sz="1400" baseline="0" dirty="0" smtClean="0"/>
                        <a:t> your references and add them to your document</a:t>
                      </a:r>
                    </a:p>
                    <a:p>
                      <a:pPr marL="285750" indent="-285750">
                        <a:buFont typeface="Arial" panose="020B0604020202020204" pitchFamily="34" charset="0"/>
                        <a:buChar char="•"/>
                      </a:pPr>
                      <a:r>
                        <a:rPr lang="en-NZ" sz="1400" baseline="0" dirty="0" smtClean="0"/>
                        <a:t>PROOFREAD!</a:t>
                      </a:r>
                      <a:endParaRPr lang="en-NZ" sz="1400" dirty="0"/>
                    </a:p>
                  </a:txBody>
                  <a:tcPr/>
                </a:tc>
              </a:tr>
            </a:tbl>
          </a:graphicData>
        </a:graphic>
      </p:graphicFrame>
      <p:sp>
        <p:nvSpPr>
          <p:cNvPr id="7" name="Right Brace 6"/>
          <p:cNvSpPr/>
          <p:nvPr/>
        </p:nvSpPr>
        <p:spPr>
          <a:xfrm>
            <a:off x="7800422" y="1196752"/>
            <a:ext cx="311943" cy="504056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8" name="TextBox 7"/>
          <p:cNvSpPr txBox="1"/>
          <p:nvPr/>
        </p:nvSpPr>
        <p:spPr>
          <a:xfrm>
            <a:off x="7989798" y="1844824"/>
            <a:ext cx="1187623" cy="2308324"/>
          </a:xfrm>
          <a:prstGeom prst="rect">
            <a:avLst/>
          </a:prstGeom>
          <a:noFill/>
        </p:spPr>
        <p:txBody>
          <a:bodyPr wrap="square" rtlCol="0">
            <a:spAutoFit/>
          </a:bodyPr>
          <a:lstStyle/>
          <a:p>
            <a:r>
              <a:rPr lang="en-NZ" sz="1600" dirty="0" smtClean="0"/>
              <a:t>Ask via email or </a:t>
            </a:r>
            <a:r>
              <a:rPr lang="en-NZ" sz="1600" dirty="0" err="1" smtClean="0"/>
              <a:t>discussionthread</a:t>
            </a:r>
            <a:endParaRPr lang="en-NZ" sz="1600" dirty="0" smtClean="0"/>
          </a:p>
          <a:p>
            <a:endParaRPr lang="en-NZ" sz="1600" dirty="0"/>
          </a:p>
          <a:p>
            <a:r>
              <a:rPr lang="en-NZ" sz="1600" dirty="0" smtClean="0"/>
              <a:t>Ask me to review your plan via email</a:t>
            </a:r>
            <a:endParaRPr lang="en-NZ" sz="1600" dirty="0"/>
          </a:p>
        </p:txBody>
      </p:sp>
      <p:sp>
        <p:nvSpPr>
          <p:cNvPr id="9" name="Right Brace 8"/>
          <p:cNvSpPr/>
          <p:nvPr/>
        </p:nvSpPr>
        <p:spPr>
          <a:xfrm>
            <a:off x="7989798" y="5085184"/>
            <a:ext cx="285399" cy="1326704"/>
          </a:xfrm>
          <a:prstGeom prst="rightBrace">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0" name="TextBox 9"/>
          <p:cNvSpPr txBox="1"/>
          <p:nvPr/>
        </p:nvSpPr>
        <p:spPr>
          <a:xfrm>
            <a:off x="8161924" y="4585809"/>
            <a:ext cx="1080119" cy="1815882"/>
          </a:xfrm>
          <a:prstGeom prst="rect">
            <a:avLst/>
          </a:prstGeom>
          <a:noFill/>
        </p:spPr>
        <p:txBody>
          <a:bodyPr wrap="square" rtlCol="0">
            <a:spAutoFit/>
          </a:bodyPr>
          <a:lstStyle/>
          <a:p>
            <a:r>
              <a:rPr lang="en-NZ" sz="1600" dirty="0" smtClean="0"/>
              <a:t>Talk through last minute questions via live chats</a:t>
            </a:r>
            <a:endParaRPr lang="en-NZ" sz="1600" dirty="0"/>
          </a:p>
        </p:txBody>
      </p:sp>
    </p:spTree>
    <p:extLst>
      <p:ext uri="{BB962C8B-B14F-4D97-AF65-F5344CB8AC3E}">
        <p14:creationId xmlns:p14="http://schemas.microsoft.com/office/powerpoint/2010/main" val="284913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3976" y="260648"/>
            <a:ext cx="8229600" cy="1066800"/>
          </a:xfrm>
        </p:spPr>
        <p:txBody>
          <a:bodyPr>
            <a:normAutofit/>
          </a:bodyPr>
          <a:lstStyle/>
          <a:p>
            <a:pPr algn="ctr"/>
            <a:r>
              <a:rPr lang="en-NZ" dirty="0" smtClean="0">
                <a:solidFill>
                  <a:schemeClr val="accent6"/>
                </a:solidFill>
              </a:rPr>
              <a:t>What is a policy briefing?</a:t>
            </a:r>
            <a:endParaRPr lang="en-NZ" dirty="0">
              <a:solidFill>
                <a:schemeClr val="accent6"/>
              </a:solidFill>
            </a:endParaRPr>
          </a:p>
        </p:txBody>
      </p:sp>
      <p:sp>
        <p:nvSpPr>
          <p:cNvPr id="3" name="Content Placeholder 2"/>
          <p:cNvSpPr>
            <a:spLocks noGrp="1"/>
          </p:cNvSpPr>
          <p:nvPr>
            <p:ph idx="1"/>
          </p:nvPr>
        </p:nvSpPr>
        <p:spPr>
          <a:xfrm>
            <a:off x="518736" y="1628800"/>
            <a:ext cx="8229600" cy="4896544"/>
          </a:xfrm>
        </p:spPr>
        <p:txBody>
          <a:bodyPr>
            <a:normAutofit fontScale="77500" lnSpcReduction="20000"/>
          </a:bodyPr>
          <a:lstStyle/>
          <a:p>
            <a:r>
              <a:rPr lang="en-NZ" sz="3100" dirty="0" smtClean="0"/>
              <a:t>A succinct</a:t>
            </a:r>
            <a:r>
              <a:rPr lang="en-NZ" sz="3100" dirty="0"/>
              <a:t>, standalone document written for a non-expert </a:t>
            </a:r>
            <a:r>
              <a:rPr lang="en-NZ" sz="3100" dirty="0" smtClean="0"/>
              <a:t>audience that is designed </a:t>
            </a:r>
            <a:r>
              <a:rPr lang="en-NZ" sz="3100" dirty="0"/>
              <a:t>to support more informed evidence-based policy-making or decision-making within relevant agencies or </a:t>
            </a:r>
            <a:r>
              <a:rPr lang="en-NZ" sz="3100" dirty="0" smtClean="0"/>
              <a:t>organisations </a:t>
            </a:r>
          </a:p>
          <a:p>
            <a:pPr marL="109728" indent="0">
              <a:buNone/>
            </a:pPr>
            <a:endParaRPr lang="en-NZ" sz="3100" dirty="0" smtClean="0"/>
          </a:p>
          <a:p>
            <a:r>
              <a:rPr lang="en-NZ" sz="3100" dirty="0" smtClean="0"/>
              <a:t>It outlines </a:t>
            </a:r>
            <a:r>
              <a:rPr lang="en-NZ" sz="3100" dirty="0"/>
              <a:t>the rationale for choosing a particular policy alternative or course of action in a current policy debate</a:t>
            </a:r>
          </a:p>
          <a:p>
            <a:pPr lvl="1"/>
            <a:r>
              <a:rPr lang="en-NZ" dirty="0" smtClean="0">
                <a:solidFill>
                  <a:schemeClr val="accent6"/>
                </a:solidFill>
              </a:rPr>
              <a:t>Explains </a:t>
            </a:r>
            <a:r>
              <a:rPr lang="en-NZ" dirty="0">
                <a:solidFill>
                  <a:schemeClr val="accent6"/>
                </a:solidFill>
              </a:rPr>
              <a:t>an </a:t>
            </a:r>
            <a:r>
              <a:rPr lang="en-NZ" dirty="0" smtClean="0">
                <a:solidFill>
                  <a:schemeClr val="accent6"/>
                </a:solidFill>
              </a:rPr>
              <a:t>issue and </a:t>
            </a:r>
            <a:r>
              <a:rPr lang="en-NZ" dirty="0">
                <a:solidFill>
                  <a:schemeClr val="accent6"/>
                </a:solidFill>
              </a:rPr>
              <a:t>its </a:t>
            </a:r>
            <a:r>
              <a:rPr lang="en-NZ" dirty="0" smtClean="0">
                <a:solidFill>
                  <a:schemeClr val="accent6"/>
                </a:solidFill>
              </a:rPr>
              <a:t>context</a:t>
            </a:r>
          </a:p>
          <a:p>
            <a:pPr lvl="1"/>
            <a:r>
              <a:rPr lang="en-NZ" dirty="0" smtClean="0">
                <a:solidFill>
                  <a:schemeClr val="accent6"/>
                </a:solidFill>
              </a:rPr>
              <a:t>Explores </a:t>
            </a:r>
            <a:r>
              <a:rPr lang="en-NZ" dirty="0">
                <a:solidFill>
                  <a:schemeClr val="accent6"/>
                </a:solidFill>
              </a:rPr>
              <a:t>any known causes, links or relationships involved in the </a:t>
            </a:r>
            <a:r>
              <a:rPr lang="en-NZ" dirty="0" smtClean="0">
                <a:solidFill>
                  <a:schemeClr val="accent6"/>
                </a:solidFill>
              </a:rPr>
              <a:t>issue</a:t>
            </a:r>
          </a:p>
          <a:p>
            <a:pPr lvl="1"/>
            <a:r>
              <a:rPr lang="en-NZ" dirty="0" smtClean="0">
                <a:solidFill>
                  <a:schemeClr val="accent6"/>
                </a:solidFill>
              </a:rPr>
              <a:t>Summarises </a:t>
            </a:r>
            <a:r>
              <a:rPr lang="en-NZ" dirty="0">
                <a:solidFill>
                  <a:schemeClr val="accent6"/>
                </a:solidFill>
              </a:rPr>
              <a:t>research findings in simple, easily understood </a:t>
            </a:r>
            <a:r>
              <a:rPr lang="en-NZ" dirty="0" smtClean="0">
                <a:solidFill>
                  <a:schemeClr val="accent6"/>
                </a:solidFill>
              </a:rPr>
              <a:t>manner</a:t>
            </a:r>
          </a:p>
          <a:p>
            <a:pPr lvl="1"/>
            <a:r>
              <a:rPr lang="en-NZ" dirty="0">
                <a:solidFill>
                  <a:schemeClr val="accent6"/>
                </a:solidFill>
              </a:rPr>
              <a:t>Typically weights up costs and benefits of policy </a:t>
            </a:r>
            <a:r>
              <a:rPr lang="en-NZ" dirty="0" smtClean="0">
                <a:solidFill>
                  <a:schemeClr val="accent6"/>
                </a:solidFill>
              </a:rPr>
              <a:t>options</a:t>
            </a:r>
            <a:endParaRPr lang="en-NZ" dirty="0">
              <a:solidFill>
                <a:schemeClr val="accent6"/>
              </a:solidFill>
            </a:endParaRPr>
          </a:p>
          <a:p>
            <a:pPr lvl="1"/>
            <a:r>
              <a:rPr lang="en-NZ" dirty="0">
                <a:solidFill>
                  <a:schemeClr val="accent6"/>
                </a:solidFill>
              </a:rPr>
              <a:t>Distils lessons learned from research as basis for policy advice</a:t>
            </a:r>
          </a:p>
          <a:p>
            <a:pPr lvl="1" algn="just"/>
            <a:endParaRPr lang="en-NZ" dirty="0">
              <a:solidFill>
                <a:schemeClr val="accent6"/>
              </a:solidFill>
            </a:endParaRPr>
          </a:p>
          <a:p>
            <a:pPr marL="109728" indent="0" algn="just">
              <a:spcAft>
                <a:spcPts val="0"/>
              </a:spcAft>
              <a:buNone/>
            </a:pPr>
            <a:endParaRPr lang="en-NZ" dirty="0"/>
          </a:p>
          <a:p>
            <a:endParaRPr lang="en-NZ" dirty="0"/>
          </a:p>
          <a:p>
            <a:endParaRPr lang="en-NZ" dirty="0"/>
          </a:p>
          <a:p>
            <a:endParaRPr lang="en-NZ" dirty="0"/>
          </a:p>
        </p:txBody>
      </p:sp>
    </p:spTree>
    <p:extLst>
      <p:ext uri="{BB962C8B-B14F-4D97-AF65-F5344CB8AC3E}">
        <p14:creationId xmlns:p14="http://schemas.microsoft.com/office/powerpoint/2010/main" val="2951790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66800"/>
          </a:xfrm>
        </p:spPr>
        <p:txBody>
          <a:bodyPr/>
          <a:lstStyle/>
          <a:p>
            <a:pPr algn="ctr"/>
            <a:r>
              <a:rPr lang="en-NZ" dirty="0">
                <a:solidFill>
                  <a:schemeClr val="accent6"/>
                </a:solidFill>
              </a:rPr>
              <a:t>What is a policy briefing?</a:t>
            </a:r>
          </a:p>
        </p:txBody>
      </p:sp>
      <p:sp>
        <p:nvSpPr>
          <p:cNvPr id="3" name="Content Placeholder 2"/>
          <p:cNvSpPr>
            <a:spLocks noGrp="1"/>
          </p:cNvSpPr>
          <p:nvPr>
            <p:ph idx="1"/>
          </p:nvPr>
        </p:nvSpPr>
        <p:spPr>
          <a:xfrm>
            <a:off x="457200" y="1844824"/>
            <a:ext cx="8229600" cy="4824536"/>
          </a:xfrm>
        </p:spPr>
        <p:txBody>
          <a:bodyPr>
            <a:normAutofit/>
          </a:bodyPr>
          <a:lstStyle/>
          <a:p>
            <a:r>
              <a:rPr lang="en-NZ" dirty="0" smtClean="0"/>
              <a:t>It</a:t>
            </a:r>
            <a:r>
              <a:rPr lang="en-NZ" i="1" dirty="0" smtClean="0"/>
              <a:t> always </a:t>
            </a:r>
            <a:r>
              <a:rPr lang="en-NZ" dirty="0"/>
              <a:t>has the intention of trying to convince reader to adopt a particular policy/set of </a:t>
            </a:r>
            <a:r>
              <a:rPr lang="en-NZ" dirty="0" smtClean="0"/>
              <a:t>policies, whether:</a:t>
            </a:r>
          </a:p>
          <a:p>
            <a:pPr lvl="1"/>
            <a:r>
              <a:rPr lang="en-NZ" dirty="0">
                <a:solidFill>
                  <a:schemeClr val="accent6"/>
                </a:solidFill>
              </a:rPr>
              <a:t>T</a:t>
            </a:r>
            <a:r>
              <a:rPr lang="en-NZ" dirty="0" smtClean="0">
                <a:solidFill>
                  <a:schemeClr val="accent6"/>
                </a:solidFill>
              </a:rPr>
              <a:t>he briefing is a response </a:t>
            </a:r>
            <a:r>
              <a:rPr lang="en-NZ" dirty="0">
                <a:solidFill>
                  <a:schemeClr val="accent6"/>
                </a:solidFill>
              </a:rPr>
              <a:t>to a request directly from a decision-maker </a:t>
            </a:r>
            <a:r>
              <a:rPr lang="en-NZ" dirty="0" smtClean="0">
                <a:solidFill>
                  <a:schemeClr val="accent6"/>
                </a:solidFill>
              </a:rPr>
              <a:t>(thus purportedly politically ‘neutral’) </a:t>
            </a:r>
          </a:p>
          <a:p>
            <a:pPr marL="411480" lvl="1" indent="0">
              <a:buNone/>
            </a:pPr>
            <a:r>
              <a:rPr lang="en-NZ" dirty="0" smtClean="0">
                <a:solidFill>
                  <a:schemeClr val="accent6"/>
                </a:solidFill>
              </a:rPr>
              <a:t>OR</a:t>
            </a:r>
            <a:endParaRPr lang="en-NZ" dirty="0">
              <a:solidFill>
                <a:schemeClr val="accent6"/>
              </a:solidFill>
            </a:endParaRPr>
          </a:p>
          <a:p>
            <a:pPr lvl="1"/>
            <a:r>
              <a:rPr lang="en-NZ" dirty="0" smtClean="0">
                <a:solidFill>
                  <a:schemeClr val="accent6"/>
                </a:solidFill>
              </a:rPr>
              <a:t>Is written by an </a:t>
            </a:r>
            <a:r>
              <a:rPr lang="en-NZ" dirty="0">
                <a:solidFill>
                  <a:schemeClr val="accent6"/>
                </a:solidFill>
              </a:rPr>
              <a:t>organisation that intends to advocate for the position detailed in the </a:t>
            </a:r>
            <a:r>
              <a:rPr lang="en-NZ" dirty="0" smtClean="0">
                <a:solidFill>
                  <a:schemeClr val="accent6"/>
                </a:solidFill>
              </a:rPr>
              <a:t>brief</a:t>
            </a:r>
          </a:p>
        </p:txBody>
      </p:sp>
    </p:spTree>
    <p:extLst>
      <p:ext uri="{BB962C8B-B14F-4D97-AF65-F5344CB8AC3E}">
        <p14:creationId xmlns:p14="http://schemas.microsoft.com/office/powerpoint/2010/main" val="64692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Left Brace 2"/>
          <p:cNvSpPr/>
          <p:nvPr/>
        </p:nvSpPr>
        <p:spPr>
          <a:xfrm>
            <a:off x="933740" y="3200982"/>
            <a:ext cx="316538" cy="2214218"/>
          </a:xfrm>
          <a:prstGeom prst="leftBrac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prstClr val="black"/>
              </a:solidFill>
            </a:endParaRPr>
          </a:p>
        </p:txBody>
      </p:sp>
      <p:sp>
        <p:nvSpPr>
          <p:cNvPr id="5" name="TextBox 4"/>
          <p:cNvSpPr txBox="1"/>
          <p:nvPr/>
        </p:nvSpPr>
        <p:spPr>
          <a:xfrm>
            <a:off x="29238" y="3733846"/>
            <a:ext cx="1151277" cy="276999"/>
          </a:xfrm>
          <a:prstGeom prst="rect">
            <a:avLst/>
          </a:prstGeom>
          <a:noFill/>
        </p:spPr>
        <p:txBody>
          <a:bodyPr wrap="none" rtlCol="0">
            <a:spAutoFit/>
          </a:bodyPr>
          <a:lstStyle/>
          <a:p>
            <a:r>
              <a:rPr lang="en-NZ" sz="1200" b="1" dirty="0" smtClean="0">
                <a:solidFill>
                  <a:prstClr val="black"/>
                </a:solidFill>
              </a:rPr>
              <a:t>Compulsory</a:t>
            </a:r>
            <a:endParaRPr lang="en-NZ" sz="1200" b="1" dirty="0">
              <a:solidFill>
                <a:prstClr val="black"/>
              </a:solidFill>
            </a:endParaRPr>
          </a:p>
        </p:txBody>
      </p:sp>
      <p:sp>
        <p:nvSpPr>
          <p:cNvPr id="7" name="Left Brace 6"/>
          <p:cNvSpPr/>
          <p:nvPr/>
        </p:nvSpPr>
        <p:spPr>
          <a:xfrm>
            <a:off x="901945" y="6003328"/>
            <a:ext cx="132417" cy="667569"/>
          </a:xfrm>
          <a:prstGeom prst="leftBrace">
            <a:avLst/>
          </a:prstGeom>
          <a:noFill/>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prstClr val="black"/>
              </a:solidFill>
            </a:endParaRPr>
          </a:p>
        </p:txBody>
      </p:sp>
      <p:sp>
        <p:nvSpPr>
          <p:cNvPr id="6" name="TextBox 5"/>
          <p:cNvSpPr txBox="1"/>
          <p:nvPr/>
        </p:nvSpPr>
        <p:spPr>
          <a:xfrm>
            <a:off x="144540" y="5138201"/>
            <a:ext cx="875561" cy="276999"/>
          </a:xfrm>
          <a:prstGeom prst="rect">
            <a:avLst/>
          </a:prstGeom>
          <a:noFill/>
        </p:spPr>
        <p:txBody>
          <a:bodyPr wrap="none" rtlCol="0">
            <a:spAutoFit/>
          </a:bodyPr>
          <a:lstStyle/>
          <a:p>
            <a:r>
              <a:rPr lang="en-NZ" sz="1200" b="1" dirty="0">
                <a:solidFill>
                  <a:prstClr val="black"/>
                </a:solidFill>
              </a:rPr>
              <a:t>O</a:t>
            </a:r>
            <a:r>
              <a:rPr lang="en-NZ" sz="1200" b="1" dirty="0" smtClean="0">
                <a:solidFill>
                  <a:prstClr val="black"/>
                </a:solidFill>
              </a:rPr>
              <a:t>ptional</a:t>
            </a:r>
            <a:endParaRPr lang="en-NZ" sz="1200" b="1" dirty="0">
              <a:solidFill>
                <a:prstClr val="black"/>
              </a:solidFill>
            </a:endParaRPr>
          </a:p>
        </p:txBody>
      </p:sp>
      <p:pic>
        <p:nvPicPr>
          <p:cNvPr id="2" name="Picture 1"/>
          <p:cNvPicPr>
            <a:picLocks noChangeAspect="1"/>
          </p:cNvPicPr>
          <p:nvPr/>
        </p:nvPicPr>
        <p:blipFill>
          <a:blip r:embed="rId3"/>
          <a:stretch>
            <a:fillRect/>
          </a:stretch>
        </p:blipFill>
        <p:spPr>
          <a:xfrm>
            <a:off x="1475656" y="33480"/>
            <a:ext cx="7219221" cy="6824520"/>
          </a:xfrm>
          <a:prstGeom prst="rect">
            <a:avLst/>
          </a:prstGeom>
        </p:spPr>
      </p:pic>
    </p:spTree>
    <p:extLst>
      <p:ext uri="{BB962C8B-B14F-4D97-AF65-F5344CB8AC3E}">
        <p14:creationId xmlns:p14="http://schemas.microsoft.com/office/powerpoint/2010/main" val="20526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0952" y="236678"/>
            <a:ext cx="8229600" cy="1066800"/>
          </a:xfrm>
        </p:spPr>
        <p:txBody>
          <a:bodyPr/>
          <a:lstStyle/>
          <a:p>
            <a:pPr algn="ctr"/>
            <a:r>
              <a:rPr lang="en-NZ" dirty="0" smtClean="0">
                <a:solidFill>
                  <a:schemeClr val="accent6"/>
                </a:solidFill>
              </a:rPr>
              <a:t>Policy briefing structure</a:t>
            </a:r>
            <a:endParaRPr lang="en-NZ" dirty="0">
              <a:solidFill>
                <a:schemeClr val="accent6"/>
              </a:solidFill>
            </a:endParaRPr>
          </a:p>
        </p:txBody>
      </p:sp>
      <p:sp>
        <p:nvSpPr>
          <p:cNvPr id="3" name="Content Placeholder 2"/>
          <p:cNvSpPr>
            <a:spLocks noGrp="1"/>
          </p:cNvSpPr>
          <p:nvPr>
            <p:ph idx="1"/>
          </p:nvPr>
        </p:nvSpPr>
        <p:spPr>
          <a:xfrm>
            <a:off x="107504" y="1628800"/>
            <a:ext cx="9036496" cy="4824536"/>
          </a:xfrm>
        </p:spPr>
        <p:txBody>
          <a:bodyPr>
            <a:normAutofit fontScale="70000" lnSpcReduction="20000"/>
          </a:bodyPr>
          <a:lstStyle/>
          <a:p>
            <a:r>
              <a:rPr lang="en-NZ" b="1" dirty="0" smtClean="0"/>
              <a:t>Introduction – summarise what your briefing will cover and </a:t>
            </a:r>
            <a:r>
              <a:rPr lang="en-NZ" b="1" dirty="0"/>
              <a:t>key </a:t>
            </a:r>
            <a:r>
              <a:rPr lang="en-NZ" b="1" dirty="0" smtClean="0"/>
              <a:t>recommendations made </a:t>
            </a:r>
          </a:p>
          <a:p>
            <a:pPr marL="109728" indent="0">
              <a:buNone/>
            </a:pPr>
            <a:endParaRPr lang="en-NZ" b="1" dirty="0"/>
          </a:p>
          <a:p>
            <a:r>
              <a:rPr lang="en-NZ" dirty="0" smtClean="0"/>
              <a:t>Overview of NZ’s general policy position</a:t>
            </a:r>
          </a:p>
          <a:p>
            <a:pPr lvl="1"/>
            <a:r>
              <a:rPr lang="en-NZ" dirty="0" smtClean="0">
                <a:solidFill>
                  <a:schemeClr val="accent6"/>
                </a:solidFill>
              </a:rPr>
              <a:t>Identify any key problems</a:t>
            </a:r>
          </a:p>
          <a:p>
            <a:r>
              <a:rPr lang="en-NZ" dirty="0" smtClean="0"/>
              <a:t>Benefits of policy solution</a:t>
            </a:r>
          </a:p>
          <a:p>
            <a:pPr lvl="1"/>
            <a:r>
              <a:rPr lang="en-NZ" dirty="0" smtClean="0">
                <a:solidFill>
                  <a:schemeClr val="accent6"/>
                </a:solidFill>
              </a:rPr>
              <a:t>What does it involve? </a:t>
            </a:r>
          </a:p>
          <a:p>
            <a:pPr lvl="1"/>
            <a:r>
              <a:rPr lang="en-NZ" dirty="0" smtClean="0">
                <a:solidFill>
                  <a:schemeClr val="accent6"/>
                </a:solidFill>
              </a:rPr>
              <a:t>How successful has it been elsewhere?</a:t>
            </a:r>
          </a:p>
          <a:p>
            <a:pPr lvl="1"/>
            <a:r>
              <a:rPr lang="en-NZ" dirty="0" smtClean="0">
                <a:solidFill>
                  <a:schemeClr val="accent6"/>
                </a:solidFill>
              </a:rPr>
              <a:t>Why would it improve NZ situation?</a:t>
            </a:r>
          </a:p>
          <a:p>
            <a:r>
              <a:rPr lang="en-NZ" dirty="0" smtClean="0"/>
              <a:t>Limitations of policy solution</a:t>
            </a:r>
          </a:p>
          <a:p>
            <a:pPr lvl="1"/>
            <a:r>
              <a:rPr lang="en-NZ" dirty="0" smtClean="0">
                <a:solidFill>
                  <a:schemeClr val="accent6"/>
                </a:solidFill>
              </a:rPr>
              <a:t>What </a:t>
            </a:r>
            <a:r>
              <a:rPr lang="en-NZ" dirty="0">
                <a:solidFill>
                  <a:schemeClr val="accent6"/>
                </a:solidFill>
              </a:rPr>
              <a:t>potential negative impacts might it </a:t>
            </a:r>
            <a:endParaRPr lang="en-NZ" dirty="0" smtClean="0">
              <a:solidFill>
                <a:schemeClr val="accent6"/>
              </a:solidFill>
            </a:endParaRPr>
          </a:p>
          <a:p>
            <a:pPr marL="411480" lvl="1" indent="0">
              <a:buNone/>
            </a:pPr>
            <a:r>
              <a:rPr lang="en-NZ" dirty="0" smtClean="0">
                <a:solidFill>
                  <a:schemeClr val="accent6"/>
                </a:solidFill>
              </a:rPr>
              <a:t>have/any </a:t>
            </a:r>
            <a:r>
              <a:rPr lang="en-NZ" dirty="0">
                <a:solidFill>
                  <a:schemeClr val="accent6"/>
                </a:solidFill>
              </a:rPr>
              <a:t>barriers to implementation?</a:t>
            </a:r>
          </a:p>
          <a:p>
            <a:pPr lvl="1"/>
            <a:r>
              <a:rPr lang="en-NZ" dirty="0" smtClean="0">
                <a:solidFill>
                  <a:schemeClr val="accent6"/>
                </a:solidFill>
              </a:rPr>
              <a:t>Alternative/s </a:t>
            </a:r>
          </a:p>
          <a:p>
            <a:pPr lvl="2"/>
            <a:r>
              <a:rPr lang="en-NZ" dirty="0" smtClean="0"/>
              <a:t>Brief description of what involves/success </a:t>
            </a:r>
            <a:r>
              <a:rPr lang="en-NZ" dirty="0"/>
              <a:t>elsewhere</a:t>
            </a:r>
          </a:p>
          <a:p>
            <a:pPr lvl="2"/>
            <a:r>
              <a:rPr lang="en-NZ" dirty="0" smtClean="0"/>
              <a:t>Why </a:t>
            </a:r>
            <a:r>
              <a:rPr lang="en-NZ" dirty="0"/>
              <a:t>would it improve NZ </a:t>
            </a:r>
            <a:r>
              <a:rPr lang="en-NZ" dirty="0" smtClean="0"/>
              <a:t>situation better than named policy solution?</a:t>
            </a:r>
          </a:p>
          <a:p>
            <a:pPr marL="704088" lvl="2" indent="0">
              <a:buNone/>
            </a:pPr>
            <a:endParaRPr lang="en-NZ" b="1" dirty="0" smtClean="0"/>
          </a:p>
          <a:p>
            <a:r>
              <a:rPr lang="en-NZ" b="1" dirty="0" smtClean="0"/>
              <a:t>Conclusion – What has been learned from this briefing? Summarise your recommendations as a result of this learning</a:t>
            </a:r>
          </a:p>
          <a:p>
            <a:pPr marL="109728" indent="0">
              <a:buNone/>
            </a:pPr>
            <a:endParaRPr lang="en-NZ" dirty="0"/>
          </a:p>
          <a:p>
            <a:endParaRPr lang="en-NZ" dirty="0"/>
          </a:p>
          <a:p>
            <a:endParaRPr lang="en-NZ" dirty="0" smtClean="0"/>
          </a:p>
          <a:p>
            <a:pPr lvl="1"/>
            <a:endParaRPr lang="en-NZ" dirty="0"/>
          </a:p>
        </p:txBody>
      </p:sp>
      <p:sp>
        <p:nvSpPr>
          <p:cNvPr id="5" name="Right Brace 4"/>
          <p:cNvSpPr/>
          <p:nvPr/>
        </p:nvSpPr>
        <p:spPr>
          <a:xfrm>
            <a:off x="5358372" y="2201541"/>
            <a:ext cx="45719" cy="745232"/>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prstClr val="black"/>
              </a:solidFill>
            </a:endParaRPr>
          </a:p>
        </p:txBody>
      </p:sp>
      <p:sp>
        <p:nvSpPr>
          <p:cNvPr id="6" name="TextBox 5"/>
          <p:cNvSpPr txBox="1"/>
          <p:nvPr/>
        </p:nvSpPr>
        <p:spPr>
          <a:xfrm>
            <a:off x="5458840" y="2267743"/>
            <a:ext cx="1412566" cy="369332"/>
          </a:xfrm>
          <a:prstGeom prst="rect">
            <a:avLst/>
          </a:prstGeom>
          <a:noFill/>
        </p:spPr>
        <p:txBody>
          <a:bodyPr wrap="none" rtlCol="0">
            <a:spAutoFit/>
          </a:bodyPr>
          <a:lstStyle/>
          <a:p>
            <a:r>
              <a:rPr lang="en-NZ" dirty="0" smtClean="0">
                <a:solidFill>
                  <a:srgbClr val="FF0000"/>
                </a:solidFill>
              </a:rPr>
              <a:t>Around 1/4 </a:t>
            </a:r>
            <a:endParaRPr lang="en-NZ" dirty="0">
              <a:solidFill>
                <a:srgbClr val="FF0000"/>
              </a:solidFill>
            </a:endParaRPr>
          </a:p>
        </p:txBody>
      </p:sp>
      <p:sp>
        <p:nvSpPr>
          <p:cNvPr id="8" name="TextBox 7"/>
          <p:cNvSpPr txBox="1"/>
          <p:nvPr/>
        </p:nvSpPr>
        <p:spPr>
          <a:xfrm>
            <a:off x="5458840" y="3194773"/>
            <a:ext cx="2016224" cy="369332"/>
          </a:xfrm>
          <a:prstGeom prst="rect">
            <a:avLst/>
          </a:prstGeom>
          <a:noFill/>
        </p:spPr>
        <p:txBody>
          <a:bodyPr wrap="square" rtlCol="0">
            <a:spAutoFit/>
          </a:bodyPr>
          <a:lstStyle/>
          <a:p>
            <a:r>
              <a:rPr lang="en-NZ" dirty="0" smtClean="0">
                <a:solidFill>
                  <a:srgbClr val="FF0000"/>
                </a:solidFill>
              </a:rPr>
              <a:t>Around  1/3</a:t>
            </a:r>
            <a:endParaRPr lang="en-NZ" dirty="0">
              <a:solidFill>
                <a:srgbClr val="FF0000"/>
              </a:solidFill>
            </a:endParaRPr>
          </a:p>
        </p:txBody>
      </p:sp>
      <p:sp>
        <p:nvSpPr>
          <p:cNvPr id="9" name="Right Brace 8"/>
          <p:cNvSpPr/>
          <p:nvPr/>
        </p:nvSpPr>
        <p:spPr>
          <a:xfrm>
            <a:off x="5373519" y="3191489"/>
            <a:ext cx="45719" cy="745232"/>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prstClr val="black"/>
              </a:solidFill>
            </a:endParaRPr>
          </a:p>
        </p:txBody>
      </p:sp>
      <p:sp>
        <p:nvSpPr>
          <p:cNvPr id="10" name="Right Brace 9"/>
          <p:cNvSpPr/>
          <p:nvPr/>
        </p:nvSpPr>
        <p:spPr>
          <a:xfrm>
            <a:off x="7884368" y="3874478"/>
            <a:ext cx="288032" cy="191195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prstClr val="black"/>
              </a:solidFill>
            </a:endParaRPr>
          </a:p>
        </p:txBody>
      </p:sp>
      <p:sp>
        <p:nvSpPr>
          <p:cNvPr id="11" name="TextBox 10"/>
          <p:cNvSpPr txBox="1"/>
          <p:nvPr/>
        </p:nvSpPr>
        <p:spPr>
          <a:xfrm>
            <a:off x="8034989" y="4525123"/>
            <a:ext cx="959042" cy="646331"/>
          </a:xfrm>
          <a:prstGeom prst="rect">
            <a:avLst/>
          </a:prstGeom>
          <a:noFill/>
        </p:spPr>
        <p:txBody>
          <a:bodyPr wrap="square" rtlCol="0">
            <a:spAutoFit/>
          </a:bodyPr>
          <a:lstStyle/>
          <a:p>
            <a:r>
              <a:rPr lang="en-NZ" dirty="0" smtClean="0">
                <a:solidFill>
                  <a:srgbClr val="FF0000"/>
                </a:solidFill>
              </a:rPr>
              <a:t>Around  </a:t>
            </a:r>
          </a:p>
          <a:p>
            <a:r>
              <a:rPr lang="en-NZ" dirty="0" smtClean="0">
                <a:solidFill>
                  <a:srgbClr val="FF0000"/>
                </a:solidFill>
              </a:rPr>
              <a:t>1/3</a:t>
            </a:r>
            <a:endParaRPr lang="en-NZ" dirty="0">
              <a:solidFill>
                <a:srgbClr val="FF0000"/>
              </a:solidFill>
            </a:endParaRPr>
          </a:p>
        </p:txBody>
      </p:sp>
    </p:spTree>
    <p:extLst>
      <p:ext uri="{BB962C8B-B14F-4D97-AF65-F5344CB8AC3E}">
        <p14:creationId xmlns:p14="http://schemas.microsoft.com/office/powerpoint/2010/main" val="221248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animBg="1"/>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7608" y="260648"/>
            <a:ext cx="8229600" cy="1066800"/>
          </a:xfrm>
        </p:spPr>
        <p:txBody>
          <a:bodyPr>
            <a:normAutofit fontScale="90000"/>
          </a:bodyPr>
          <a:lstStyle/>
          <a:p>
            <a:pPr algn="ctr"/>
            <a:r>
              <a:rPr lang="en-NZ" dirty="0" smtClean="0">
                <a:solidFill>
                  <a:schemeClr val="accent6"/>
                </a:solidFill>
              </a:rPr>
              <a:t>Please look at the </a:t>
            </a:r>
            <a:br>
              <a:rPr lang="en-NZ" dirty="0" smtClean="0">
                <a:solidFill>
                  <a:schemeClr val="accent6"/>
                </a:solidFill>
              </a:rPr>
            </a:br>
            <a:r>
              <a:rPr lang="en-NZ" dirty="0" smtClean="0">
                <a:solidFill>
                  <a:schemeClr val="accent6"/>
                </a:solidFill>
              </a:rPr>
              <a:t>policy briefing reading list!</a:t>
            </a:r>
            <a:endParaRPr lang="en-NZ" dirty="0">
              <a:solidFill>
                <a:schemeClr val="accent6"/>
              </a:solidFill>
            </a:endParaRPr>
          </a:p>
        </p:txBody>
      </p:sp>
      <p:sp>
        <p:nvSpPr>
          <p:cNvPr id="3" name="Content Placeholder 2"/>
          <p:cNvSpPr>
            <a:spLocks noGrp="1"/>
          </p:cNvSpPr>
          <p:nvPr>
            <p:ph idx="1"/>
          </p:nvPr>
        </p:nvSpPr>
        <p:spPr>
          <a:xfrm>
            <a:off x="427608" y="1700808"/>
            <a:ext cx="8229600" cy="4657704"/>
          </a:xfrm>
        </p:spPr>
        <p:txBody>
          <a:bodyPr>
            <a:normAutofit fontScale="92500" lnSpcReduction="20000"/>
          </a:bodyPr>
          <a:lstStyle/>
          <a:p>
            <a:pPr marL="566928" lvl="1" indent="-457200">
              <a:buClr>
                <a:schemeClr val="accent3"/>
              </a:buClr>
            </a:pPr>
            <a:r>
              <a:rPr lang="en-NZ" dirty="0" smtClean="0">
                <a:solidFill>
                  <a:schemeClr val="tx1"/>
                </a:solidFill>
              </a:rPr>
              <a:t>This is a </a:t>
            </a:r>
            <a:r>
              <a:rPr lang="en-NZ" i="1" dirty="0" smtClean="0">
                <a:solidFill>
                  <a:schemeClr val="tx1"/>
                </a:solidFill>
              </a:rPr>
              <a:t>research </a:t>
            </a:r>
            <a:r>
              <a:rPr lang="en-NZ" dirty="0" smtClean="0">
                <a:solidFill>
                  <a:schemeClr val="tx1"/>
                </a:solidFill>
              </a:rPr>
              <a:t>assignment and you are expected to draw upon 15-20 resources to write it</a:t>
            </a:r>
          </a:p>
          <a:p>
            <a:pPr marL="109728" lvl="1" indent="0">
              <a:buClr>
                <a:schemeClr val="accent3"/>
              </a:buClr>
              <a:buNone/>
            </a:pPr>
            <a:endParaRPr lang="en-NZ" dirty="0" smtClean="0">
              <a:solidFill>
                <a:schemeClr val="tx1"/>
              </a:solidFill>
            </a:endParaRPr>
          </a:p>
          <a:p>
            <a:pPr marL="566928" lvl="1" indent="-457200">
              <a:buClr>
                <a:schemeClr val="accent3"/>
              </a:buClr>
            </a:pPr>
            <a:r>
              <a:rPr lang="en-NZ" dirty="0" smtClean="0">
                <a:solidFill>
                  <a:schemeClr val="tx1"/>
                </a:solidFill>
              </a:rPr>
              <a:t>I have made this easier by providing a reading list found on the Home page under ‘assessment-policy briefing’ OR under ‘modules’ - </a:t>
            </a:r>
            <a:r>
              <a:rPr lang="en-NZ" dirty="0">
                <a:solidFill>
                  <a:schemeClr val="tx1"/>
                </a:solidFill>
              </a:rPr>
              <a:t>‘other course </a:t>
            </a:r>
            <a:r>
              <a:rPr lang="en-NZ" dirty="0" smtClean="0">
                <a:solidFill>
                  <a:schemeClr val="tx1"/>
                </a:solidFill>
              </a:rPr>
              <a:t>documents’ in Canvas </a:t>
            </a:r>
          </a:p>
          <a:p>
            <a:pPr marL="832104" lvl="2" indent="-457200">
              <a:buClr>
                <a:schemeClr val="accent3"/>
              </a:buClr>
            </a:pPr>
            <a:r>
              <a:rPr lang="en-NZ" dirty="0" smtClean="0">
                <a:solidFill>
                  <a:schemeClr val="accent6"/>
                </a:solidFill>
              </a:rPr>
              <a:t>It includes general readings, general NZ readings and useful journals </a:t>
            </a:r>
            <a:r>
              <a:rPr lang="en-NZ" dirty="0" err="1" smtClean="0">
                <a:solidFill>
                  <a:schemeClr val="accent6"/>
                </a:solidFill>
              </a:rPr>
              <a:t>govt</a:t>
            </a:r>
            <a:r>
              <a:rPr lang="en-NZ" dirty="0" smtClean="0">
                <a:solidFill>
                  <a:schemeClr val="accent6"/>
                </a:solidFill>
              </a:rPr>
              <a:t> departments </a:t>
            </a:r>
            <a:r>
              <a:rPr lang="en-NZ" dirty="0" err="1" smtClean="0">
                <a:solidFill>
                  <a:schemeClr val="accent6"/>
                </a:solidFill>
              </a:rPr>
              <a:t>etc</a:t>
            </a:r>
            <a:endParaRPr lang="en-NZ" dirty="0" smtClean="0">
              <a:solidFill>
                <a:schemeClr val="accent6"/>
              </a:solidFill>
            </a:endParaRPr>
          </a:p>
          <a:p>
            <a:pPr marL="832104" lvl="2" indent="-457200">
              <a:buClr>
                <a:schemeClr val="accent3"/>
              </a:buClr>
            </a:pPr>
            <a:r>
              <a:rPr lang="en-NZ" dirty="0" smtClean="0">
                <a:solidFill>
                  <a:schemeClr val="accent6"/>
                </a:solidFill>
              </a:rPr>
              <a:t>It then provides </a:t>
            </a:r>
            <a:r>
              <a:rPr lang="en-NZ" i="1" dirty="0" smtClean="0">
                <a:solidFill>
                  <a:schemeClr val="accent6"/>
                </a:solidFill>
              </a:rPr>
              <a:t>specific</a:t>
            </a:r>
            <a:r>
              <a:rPr lang="en-NZ" dirty="0" smtClean="0">
                <a:solidFill>
                  <a:schemeClr val="accent6"/>
                </a:solidFill>
              </a:rPr>
              <a:t> lists for each essay topic</a:t>
            </a:r>
          </a:p>
          <a:p>
            <a:pPr marL="374904" lvl="2" indent="0">
              <a:buClr>
                <a:schemeClr val="accent3"/>
              </a:buClr>
              <a:buNone/>
            </a:pPr>
            <a:endParaRPr lang="en-NZ" dirty="0" smtClean="0">
              <a:solidFill>
                <a:schemeClr val="tx1"/>
              </a:solidFill>
            </a:endParaRPr>
          </a:p>
          <a:p>
            <a:pPr marL="566928" lvl="1" indent="-457200">
              <a:buClr>
                <a:schemeClr val="accent3"/>
              </a:buClr>
            </a:pPr>
            <a:r>
              <a:rPr lang="en-NZ" dirty="0">
                <a:solidFill>
                  <a:schemeClr val="tx1"/>
                </a:solidFill>
              </a:rPr>
              <a:t>Make sure you have a good look through </a:t>
            </a:r>
            <a:r>
              <a:rPr lang="en-NZ" i="1" dirty="0">
                <a:solidFill>
                  <a:schemeClr val="tx1"/>
                </a:solidFill>
              </a:rPr>
              <a:t>the entire list </a:t>
            </a:r>
            <a:r>
              <a:rPr lang="en-NZ" dirty="0" smtClean="0">
                <a:solidFill>
                  <a:schemeClr val="tx1"/>
                </a:solidFill>
              </a:rPr>
              <a:t>because sometimes other briefing topics provide interesting example of alternative policy solutions</a:t>
            </a:r>
          </a:p>
          <a:p>
            <a:pPr marL="109728" lvl="1" indent="0">
              <a:buClr>
                <a:schemeClr val="accent3"/>
              </a:buClr>
              <a:buNone/>
            </a:pPr>
            <a:r>
              <a:rPr lang="en-NZ" dirty="0" smtClean="0">
                <a:solidFill>
                  <a:schemeClr val="tx1"/>
                </a:solidFill>
              </a:rPr>
              <a:t> </a:t>
            </a:r>
          </a:p>
          <a:p>
            <a:pPr marL="566928" lvl="1" indent="-457200">
              <a:buClr>
                <a:schemeClr val="accent3"/>
              </a:buClr>
            </a:pPr>
            <a:endParaRPr lang="en-NZ" dirty="0" smtClean="0">
              <a:solidFill>
                <a:schemeClr val="tx1"/>
              </a:solidFill>
            </a:endParaRPr>
          </a:p>
        </p:txBody>
      </p:sp>
    </p:spTree>
    <p:extLst>
      <p:ext uri="{BB962C8B-B14F-4D97-AF65-F5344CB8AC3E}">
        <p14:creationId xmlns:p14="http://schemas.microsoft.com/office/powerpoint/2010/main" val="2201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066800"/>
          </a:xfrm>
        </p:spPr>
        <p:txBody>
          <a:bodyPr>
            <a:normAutofit fontScale="90000"/>
          </a:bodyPr>
          <a:lstStyle/>
          <a:p>
            <a:pPr algn="ctr"/>
            <a:r>
              <a:rPr lang="en-NZ" dirty="0" smtClean="0">
                <a:solidFill>
                  <a:schemeClr val="accent6"/>
                </a:solidFill>
              </a:rPr>
              <a:t>Please look at the </a:t>
            </a:r>
            <a:br>
              <a:rPr lang="en-NZ" dirty="0" smtClean="0">
                <a:solidFill>
                  <a:schemeClr val="accent6"/>
                </a:solidFill>
              </a:rPr>
            </a:br>
            <a:r>
              <a:rPr lang="en-NZ" dirty="0" smtClean="0">
                <a:solidFill>
                  <a:schemeClr val="accent6"/>
                </a:solidFill>
              </a:rPr>
              <a:t>policy briefing reading list!</a:t>
            </a:r>
            <a:endParaRPr lang="en-NZ" dirty="0">
              <a:solidFill>
                <a:schemeClr val="accent6"/>
              </a:solidFill>
            </a:endParaRPr>
          </a:p>
        </p:txBody>
      </p:sp>
      <p:sp>
        <p:nvSpPr>
          <p:cNvPr id="3" name="Content Placeholder 2"/>
          <p:cNvSpPr>
            <a:spLocks noGrp="1"/>
          </p:cNvSpPr>
          <p:nvPr>
            <p:ph idx="1"/>
          </p:nvPr>
        </p:nvSpPr>
        <p:spPr>
          <a:xfrm>
            <a:off x="427608" y="1556792"/>
            <a:ext cx="8229600" cy="4657704"/>
          </a:xfrm>
        </p:spPr>
        <p:txBody>
          <a:bodyPr>
            <a:normAutofit/>
          </a:bodyPr>
          <a:lstStyle/>
          <a:p>
            <a:pPr marL="566928" lvl="1" indent="-457200">
              <a:buClr>
                <a:schemeClr val="accent3"/>
              </a:buClr>
            </a:pPr>
            <a:r>
              <a:rPr lang="en-NZ" dirty="0" smtClean="0">
                <a:solidFill>
                  <a:schemeClr val="tx1"/>
                </a:solidFill>
              </a:rPr>
              <a:t>You </a:t>
            </a:r>
            <a:r>
              <a:rPr lang="en-NZ" dirty="0">
                <a:solidFill>
                  <a:schemeClr val="tx1"/>
                </a:solidFill>
              </a:rPr>
              <a:t>are welcome to use any resources noted there but </a:t>
            </a:r>
            <a:r>
              <a:rPr lang="en-NZ" dirty="0" smtClean="0">
                <a:solidFill>
                  <a:schemeClr val="tx1"/>
                </a:solidFill>
              </a:rPr>
              <a:t>try to find </a:t>
            </a:r>
            <a:r>
              <a:rPr lang="en-NZ" dirty="0">
                <a:solidFill>
                  <a:schemeClr val="tx1"/>
                </a:solidFill>
              </a:rPr>
              <a:t>some of your </a:t>
            </a:r>
            <a:r>
              <a:rPr lang="en-NZ" dirty="0" smtClean="0">
                <a:solidFill>
                  <a:schemeClr val="tx1"/>
                </a:solidFill>
              </a:rPr>
              <a:t>own</a:t>
            </a:r>
          </a:p>
          <a:p>
            <a:pPr marL="566928" lvl="1" indent="-457200">
              <a:buClr>
                <a:schemeClr val="accent3"/>
              </a:buClr>
            </a:pPr>
            <a:endParaRPr lang="en-NZ" dirty="0" smtClean="0">
              <a:solidFill>
                <a:schemeClr val="tx1"/>
              </a:solidFill>
            </a:endParaRPr>
          </a:p>
          <a:p>
            <a:pPr marL="566928" lvl="1" indent="-457200">
              <a:buClr>
                <a:schemeClr val="accent3"/>
              </a:buClr>
            </a:pPr>
            <a:r>
              <a:rPr lang="en-NZ" dirty="0" smtClean="0">
                <a:solidFill>
                  <a:schemeClr val="tx1"/>
                </a:solidFill>
              </a:rPr>
              <a:t>Most of the resources listed will be online but some will be hardcopy books – check the library website and Google, but it is possible some may not be available </a:t>
            </a:r>
            <a:r>
              <a:rPr lang="en-NZ" dirty="0" smtClean="0">
                <a:solidFill>
                  <a:schemeClr val="tx1"/>
                </a:solidFill>
                <a:sym typeface="Wingdings" panose="05000000000000000000" pitchFamily="2" charset="2"/>
              </a:rPr>
              <a:t></a:t>
            </a:r>
          </a:p>
          <a:p>
            <a:pPr marL="566928" lvl="1" indent="-457200">
              <a:buClr>
                <a:schemeClr val="accent3"/>
              </a:buClr>
            </a:pPr>
            <a:endParaRPr lang="en-NZ" dirty="0" smtClean="0">
              <a:solidFill>
                <a:schemeClr val="tx1"/>
              </a:solidFill>
              <a:sym typeface="Wingdings" panose="05000000000000000000" pitchFamily="2" charset="2"/>
            </a:endParaRPr>
          </a:p>
          <a:p>
            <a:pPr marL="566928" lvl="1" indent="-457200">
              <a:buClr>
                <a:schemeClr val="accent3"/>
              </a:buClr>
            </a:pPr>
            <a:r>
              <a:rPr lang="en-NZ" dirty="0" smtClean="0">
                <a:solidFill>
                  <a:schemeClr val="tx1"/>
                </a:solidFill>
                <a:sym typeface="Wingdings" panose="05000000000000000000" pitchFamily="2" charset="2"/>
              </a:rPr>
              <a:t>The list does NOT include references used in lectures or readings – but you are welcome to also use these resources </a:t>
            </a:r>
            <a:endParaRPr lang="en-NZ" dirty="0">
              <a:solidFill>
                <a:schemeClr val="tx1"/>
              </a:solidFill>
            </a:endParaRPr>
          </a:p>
          <a:p>
            <a:pPr marL="566928" lvl="1" indent="-457200">
              <a:buClr>
                <a:schemeClr val="accent3"/>
              </a:buClr>
            </a:pPr>
            <a:endParaRPr lang="en-NZ" dirty="0" smtClean="0">
              <a:solidFill>
                <a:schemeClr val="tx1"/>
              </a:solidFill>
            </a:endParaRPr>
          </a:p>
          <a:p>
            <a:pPr marL="566928" lvl="1" indent="-457200">
              <a:buClr>
                <a:schemeClr val="accent3"/>
              </a:buClr>
            </a:pPr>
            <a:endParaRPr lang="en-NZ" dirty="0" smtClean="0">
              <a:solidFill>
                <a:schemeClr val="tx1"/>
              </a:solidFill>
            </a:endParaRPr>
          </a:p>
        </p:txBody>
      </p:sp>
    </p:spTree>
    <p:extLst>
      <p:ext uri="{BB962C8B-B14F-4D97-AF65-F5344CB8AC3E}">
        <p14:creationId xmlns:p14="http://schemas.microsoft.com/office/powerpoint/2010/main" val="3723716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0" y="-99392"/>
            <a:ext cx="9144000" cy="6957392"/>
          </a:xfrm>
          <a:prstGeom prst="rect">
            <a:avLst/>
          </a:prstGeom>
        </p:spPr>
      </p:pic>
    </p:spTree>
    <p:extLst>
      <p:ext uri="{BB962C8B-B14F-4D97-AF65-F5344CB8AC3E}">
        <p14:creationId xmlns:p14="http://schemas.microsoft.com/office/powerpoint/2010/main" val="246608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4686" y="32831"/>
            <a:ext cx="2211238" cy="3370355"/>
          </a:xfrm>
          <a:prstGeom prst="rect">
            <a:avLst/>
          </a:prstGeom>
        </p:spPr>
      </p:pic>
      <p:pic>
        <p:nvPicPr>
          <p:cNvPr id="7" name="Picture 6"/>
          <p:cNvPicPr>
            <a:picLocks noChangeAspect="1"/>
          </p:cNvPicPr>
          <p:nvPr/>
        </p:nvPicPr>
        <p:blipFill>
          <a:blip r:embed="rId4"/>
          <a:stretch>
            <a:fillRect/>
          </a:stretch>
        </p:blipFill>
        <p:spPr>
          <a:xfrm>
            <a:off x="2235924" y="18559"/>
            <a:ext cx="2363620" cy="3529091"/>
          </a:xfrm>
          <a:prstGeom prst="rect">
            <a:avLst/>
          </a:prstGeom>
        </p:spPr>
      </p:pic>
      <p:pic>
        <p:nvPicPr>
          <p:cNvPr id="6" name="Picture 5"/>
          <p:cNvPicPr>
            <a:picLocks noChangeAspect="1"/>
          </p:cNvPicPr>
          <p:nvPr/>
        </p:nvPicPr>
        <p:blipFill rotWithShape="1">
          <a:blip r:embed="rId5"/>
          <a:srcRect l="21651" t="47092" r="22438" b="4931"/>
          <a:stretch/>
        </p:blipFill>
        <p:spPr>
          <a:xfrm>
            <a:off x="1803409" y="3265032"/>
            <a:ext cx="7340591" cy="3411824"/>
          </a:xfrm>
          <a:prstGeom prst="rect">
            <a:avLst/>
          </a:prstGeom>
        </p:spPr>
      </p:pic>
      <p:sp>
        <p:nvSpPr>
          <p:cNvPr id="2" name="Title 1"/>
          <p:cNvSpPr>
            <a:spLocks noGrp="1"/>
          </p:cNvSpPr>
          <p:nvPr>
            <p:ph type="title"/>
          </p:nvPr>
        </p:nvSpPr>
        <p:spPr>
          <a:xfrm>
            <a:off x="5076056" y="651208"/>
            <a:ext cx="3024336" cy="1066800"/>
          </a:xfrm>
        </p:spPr>
        <p:txBody>
          <a:bodyPr>
            <a:normAutofit fontScale="90000"/>
          </a:bodyPr>
          <a:lstStyle/>
          <a:p>
            <a:pPr algn="ctr"/>
            <a:r>
              <a:rPr lang="en-NZ" dirty="0" smtClean="0">
                <a:solidFill>
                  <a:schemeClr val="accent6"/>
                </a:solidFill>
              </a:rPr>
              <a:t>‘Welfare state (theoretical) literature’ </a:t>
            </a:r>
            <a:endParaRPr lang="en-NZ" dirty="0">
              <a:solidFill>
                <a:schemeClr val="accent6"/>
              </a:solidFill>
            </a:endParaRPr>
          </a:p>
        </p:txBody>
      </p:sp>
    </p:spTree>
    <p:extLst>
      <p:ext uri="{BB962C8B-B14F-4D97-AF65-F5344CB8AC3E}">
        <p14:creationId xmlns:p14="http://schemas.microsoft.com/office/powerpoint/2010/main" val="31333609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1517</TotalTime>
  <Words>1191</Words>
  <Application>Microsoft Office PowerPoint</Application>
  <PresentationFormat>On-screen Show (4:3)</PresentationFormat>
  <Paragraphs>152</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Georgia</vt:lpstr>
      <vt:lpstr>Trebuchet MS</vt:lpstr>
      <vt:lpstr>Wingdings</vt:lpstr>
      <vt:lpstr>Wingdings 2</vt:lpstr>
      <vt:lpstr>Urban</vt:lpstr>
      <vt:lpstr> SOCIOLOGY OF THE WELFARE STATE</vt:lpstr>
      <vt:lpstr>What is a policy briefing?</vt:lpstr>
      <vt:lpstr>What is a policy briefing?</vt:lpstr>
      <vt:lpstr>PowerPoint Presentation</vt:lpstr>
      <vt:lpstr>Policy briefing structure</vt:lpstr>
      <vt:lpstr>Please look at the  policy briefing reading list!</vt:lpstr>
      <vt:lpstr>Please look at the  policy briefing reading list!</vt:lpstr>
      <vt:lpstr>PowerPoint Presentation</vt:lpstr>
      <vt:lpstr>‘Welfare state (theoretical) literature’ </vt:lpstr>
      <vt:lpstr>Quantitative ‘empirical literature’</vt:lpstr>
      <vt:lpstr>PowerPoint Presentation</vt:lpstr>
      <vt:lpstr>Useful online resources</vt:lpstr>
      <vt:lpstr>Useful online sources</vt:lpstr>
      <vt:lpstr>PowerPoint Presentation</vt:lpstr>
      <vt:lpstr>Activity</vt:lpstr>
      <vt:lpstr>PowerPoint Presentation</vt:lpstr>
      <vt:lpstr>PowerPoint Presentation</vt:lpstr>
      <vt:lpstr>Remember …..</vt:lpstr>
      <vt:lpstr>Example of a policy briefing study plan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OF THE WELFARE STATE</dc:title>
  <dc:creator>Louise</dc:creator>
  <cp:lastModifiedBy>Louise</cp:lastModifiedBy>
  <cp:revision>145</cp:revision>
  <dcterms:created xsi:type="dcterms:W3CDTF">2015-11-05T20:16:10Z</dcterms:created>
  <dcterms:modified xsi:type="dcterms:W3CDTF">2020-04-06T19:52:54Z</dcterms:modified>
</cp:coreProperties>
</file>