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4" r:id="rId2"/>
  </p:sldMasterIdLst>
  <p:notesMasterIdLst>
    <p:notesMasterId r:id="rId26"/>
  </p:notesMasterIdLst>
  <p:sldIdLst>
    <p:sldId id="257" r:id="rId3"/>
    <p:sldId id="266" r:id="rId4"/>
    <p:sldId id="354" r:id="rId5"/>
    <p:sldId id="344" r:id="rId6"/>
    <p:sldId id="347" r:id="rId7"/>
    <p:sldId id="348" r:id="rId8"/>
    <p:sldId id="349" r:id="rId9"/>
    <p:sldId id="351" r:id="rId10"/>
    <p:sldId id="361" r:id="rId11"/>
    <p:sldId id="357" r:id="rId12"/>
    <p:sldId id="336" r:id="rId13"/>
    <p:sldId id="339" r:id="rId14"/>
    <p:sldId id="342" r:id="rId15"/>
    <p:sldId id="366" r:id="rId16"/>
    <p:sldId id="337" r:id="rId17"/>
    <p:sldId id="359" r:id="rId18"/>
    <p:sldId id="364" r:id="rId19"/>
    <p:sldId id="363" r:id="rId20"/>
    <p:sldId id="340" r:id="rId21"/>
    <p:sldId id="341" r:id="rId22"/>
    <p:sldId id="362" r:id="rId23"/>
    <p:sldId id="365" r:id="rId24"/>
    <p:sldId id="29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initials="L" lastIdx="1" clrIdx="0">
    <p:extLst>
      <p:ext uri="{19B8F6BF-5375-455C-9EA6-DF929625EA0E}">
        <p15:presenceInfo xmlns:p15="http://schemas.microsoft.com/office/powerpoint/2012/main" userId="Lou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autoAdjust="0"/>
    <p:restoredTop sz="83314" autoAdjust="0"/>
  </p:normalViewPr>
  <p:slideViewPr>
    <p:cSldViewPr>
      <p:cViewPr varScale="1">
        <p:scale>
          <a:sx n="96" d="100"/>
          <a:sy n="96" d="100"/>
        </p:scale>
        <p:origin x="1576" y="60"/>
      </p:cViewPr>
      <p:guideLst>
        <p:guide orient="horz" pos="2160"/>
        <p:guide pos="2880"/>
      </p:guideLst>
    </p:cSldViewPr>
  </p:slideViewPr>
  <p:notesTextViewPr>
    <p:cViewPr>
      <p:scale>
        <a:sx n="1" d="1"/>
        <a:sy n="1" d="1"/>
      </p:scale>
      <p:origin x="0" y="0"/>
    </p:cViewPr>
  </p:notesTextViewPr>
  <p:sorterViewPr>
    <p:cViewPr>
      <p:scale>
        <a:sx n="100" d="100"/>
        <a:sy n="100" d="100"/>
      </p:scale>
      <p:origin x="0" y="-504"/>
    </p:cViewPr>
  </p:sorterViewPr>
  <p:notesViewPr>
    <p:cSldViewPr>
      <p:cViewPr>
        <p:scale>
          <a:sx n="100" d="100"/>
          <a:sy n="100" d="100"/>
        </p:scale>
        <p:origin x="684" y="-15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2T14:13:04.788" idx="1">
    <p:pos x="10" y="10"/>
    <p:text/>
    <p:extLst>
      <p:ext uri="{C676402C-5697-4E1C-873F-D02D1690AC5C}">
        <p15:threadingInfo xmlns:p15="http://schemas.microsoft.com/office/powerpoint/2012/main" timeZoneBias="-7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52BD950-D4CF-4353-8C9E-EB6F8C4DBB7E}" type="datetimeFigureOut">
              <a:rPr lang="en-NZ" smtClean="0"/>
              <a:t>4/05/2020</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449F70-1CB1-4855-A1AE-2B66A52978EF}" type="slidenum">
              <a:rPr lang="en-NZ" smtClean="0"/>
              <a:t>‹#›</a:t>
            </a:fld>
            <a:endParaRPr lang="en-NZ"/>
          </a:p>
        </p:txBody>
      </p:sp>
    </p:spTree>
    <p:extLst>
      <p:ext uri="{BB962C8B-B14F-4D97-AF65-F5344CB8AC3E}">
        <p14:creationId xmlns:p14="http://schemas.microsoft.com/office/powerpoint/2010/main" val="227509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F75AD8F-95DF-4675-9720-E9BE24C1EE11}" type="slidenum">
              <a:rPr lang="en-NZ" smtClean="0">
                <a:solidFill>
                  <a:prstClr val="black"/>
                </a:solidFill>
              </a:rPr>
              <a:pPr/>
              <a:t>1</a:t>
            </a:fld>
            <a:endParaRPr lang="en-NZ">
              <a:solidFill>
                <a:prstClr val="black"/>
              </a:solidFill>
            </a:endParaRPr>
          </a:p>
        </p:txBody>
      </p:sp>
    </p:spTree>
    <p:extLst>
      <p:ext uri="{BB962C8B-B14F-4D97-AF65-F5344CB8AC3E}">
        <p14:creationId xmlns:p14="http://schemas.microsoft.com/office/powerpoint/2010/main" val="103043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11</a:t>
            </a:fld>
            <a:endParaRPr lang="en-NZ"/>
          </a:p>
        </p:txBody>
      </p:sp>
    </p:spTree>
    <p:extLst>
      <p:ext uri="{BB962C8B-B14F-4D97-AF65-F5344CB8AC3E}">
        <p14:creationId xmlns:p14="http://schemas.microsoft.com/office/powerpoint/2010/main" val="77594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12</a:t>
            </a:fld>
            <a:endParaRPr lang="en-NZ"/>
          </a:p>
        </p:txBody>
      </p:sp>
    </p:spTree>
    <p:extLst>
      <p:ext uri="{BB962C8B-B14F-4D97-AF65-F5344CB8AC3E}">
        <p14:creationId xmlns:p14="http://schemas.microsoft.com/office/powerpoint/2010/main" val="174408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13</a:t>
            </a:fld>
            <a:endParaRPr lang="en-NZ"/>
          </a:p>
        </p:txBody>
      </p:sp>
    </p:spTree>
    <p:extLst>
      <p:ext uri="{BB962C8B-B14F-4D97-AF65-F5344CB8AC3E}">
        <p14:creationId xmlns:p14="http://schemas.microsoft.com/office/powerpoint/2010/main" val="37894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15</a:t>
            </a:fld>
            <a:endParaRPr lang="en-NZ"/>
          </a:p>
        </p:txBody>
      </p:sp>
    </p:spTree>
    <p:extLst>
      <p:ext uri="{BB962C8B-B14F-4D97-AF65-F5344CB8AC3E}">
        <p14:creationId xmlns:p14="http://schemas.microsoft.com/office/powerpoint/2010/main" val="36962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solidFill>
                  <a:prstClr val="black"/>
                </a:solidFill>
              </a:rPr>
              <a:pPr/>
              <a:t>16</a:t>
            </a:fld>
            <a:endParaRPr lang="en-NZ">
              <a:solidFill>
                <a:prstClr val="black"/>
              </a:solidFill>
            </a:endParaRPr>
          </a:p>
        </p:txBody>
      </p:sp>
    </p:spTree>
    <p:extLst>
      <p:ext uri="{BB962C8B-B14F-4D97-AF65-F5344CB8AC3E}">
        <p14:creationId xmlns:p14="http://schemas.microsoft.com/office/powerpoint/2010/main" val="346852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20</a:t>
            </a:fld>
            <a:endParaRPr lang="en-NZ"/>
          </a:p>
        </p:txBody>
      </p:sp>
    </p:spTree>
    <p:extLst>
      <p:ext uri="{BB962C8B-B14F-4D97-AF65-F5344CB8AC3E}">
        <p14:creationId xmlns:p14="http://schemas.microsoft.com/office/powerpoint/2010/main" val="367983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21</a:t>
            </a:fld>
            <a:endParaRPr lang="en-NZ"/>
          </a:p>
        </p:txBody>
      </p:sp>
    </p:spTree>
    <p:extLst>
      <p:ext uri="{BB962C8B-B14F-4D97-AF65-F5344CB8AC3E}">
        <p14:creationId xmlns:p14="http://schemas.microsoft.com/office/powerpoint/2010/main" val="1481847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23</a:t>
            </a:fld>
            <a:endParaRPr lang="en-NZ"/>
          </a:p>
        </p:txBody>
      </p:sp>
    </p:spTree>
    <p:extLst>
      <p:ext uri="{BB962C8B-B14F-4D97-AF65-F5344CB8AC3E}">
        <p14:creationId xmlns:p14="http://schemas.microsoft.com/office/powerpoint/2010/main" val="210001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2</a:t>
            </a:fld>
            <a:endParaRPr lang="en-NZ"/>
          </a:p>
        </p:txBody>
      </p:sp>
    </p:spTree>
    <p:extLst>
      <p:ext uri="{BB962C8B-B14F-4D97-AF65-F5344CB8AC3E}">
        <p14:creationId xmlns:p14="http://schemas.microsoft.com/office/powerpoint/2010/main" val="155363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3</a:t>
            </a:fld>
            <a:endParaRPr lang="en-NZ"/>
          </a:p>
        </p:txBody>
      </p:sp>
    </p:spTree>
    <p:extLst>
      <p:ext uri="{BB962C8B-B14F-4D97-AF65-F5344CB8AC3E}">
        <p14:creationId xmlns:p14="http://schemas.microsoft.com/office/powerpoint/2010/main" val="99530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4</a:t>
            </a:fld>
            <a:endParaRPr lang="en-NZ"/>
          </a:p>
        </p:txBody>
      </p:sp>
    </p:spTree>
    <p:extLst>
      <p:ext uri="{BB962C8B-B14F-4D97-AF65-F5344CB8AC3E}">
        <p14:creationId xmlns:p14="http://schemas.microsoft.com/office/powerpoint/2010/main" val="56523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5</a:t>
            </a:fld>
            <a:endParaRPr lang="en-NZ"/>
          </a:p>
        </p:txBody>
      </p:sp>
    </p:spTree>
    <p:extLst>
      <p:ext uri="{BB962C8B-B14F-4D97-AF65-F5344CB8AC3E}">
        <p14:creationId xmlns:p14="http://schemas.microsoft.com/office/powerpoint/2010/main" val="106247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6</a:t>
            </a:fld>
            <a:endParaRPr lang="en-NZ"/>
          </a:p>
        </p:txBody>
      </p:sp>
    </p:spTree>
    <p:extLst>
      <p:ext uri="{BB962C8B-B14F-4D97-AF65-F5344CB8AC3E}">
        <p14:creationId xmlns:p14="http://schemas.microsoft.com/office/powerpoint/2010/main" val="71666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7</a:t>
            </a:fld>
            <a:endParaRPr lang="en-NZ"/>
          </a:p>
        </p:txBody>
      </p:sp>
    </p:spTree>
    <p:extLst>
      <p:ext uri="{BB962C8B-B14F-4D97-AF65-F5344CB8AC3E}">
        <p14:creationId xmlns:p14="http://schemas.microsoft.com/office/powerpoint/2010/main" val="280761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449F70-1CB1-4855-A1AE-2B66A52978EF}" type="slidenum">
              <a:rPr lang="en-NZ" smtClean="0"/>
              <a:t>8</a:t>
            </a:fld>
            <a:endParaRPr lang="en-NZ"/>
          </a:p>
        </p:txBody>
      </p:sp>
    </p:spTree>
    <p:extLst>
      <p:ext uri="{BB962C8B-B14F-4D97-AF65-F5344CB8AC3E}">
        <p14:creationId xmlns:p14="http://schemas.microsoft.com/office/powerpoint/2010/main" val="165304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449F70-1CB1-4855-A1AE-2B66A52978EF}" type="slidenum">
              <a:rPr lang="en-NZ" smtClean="0"/>
              <a:t>9</a:t>
            </a:fld>
            <a:endParaRPr lang="en-NZ"/>
          </a:p>
        </p:txBody>
      </p:sp>
    </p:spTree>
    <p:extLst>
      <p:ext uri="{BB962C8B-B14F-4D97-AF65-F5344CB8AC3E}">
        <p14:creationId xmlns:p14="http://schemas.microsoft.com/office/powerpoint/2010/main" val="417404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6A43910-1E9E-4F52-BDB0-29DA620A5832}" type="datetimeFigureOut">
              <a:rPr lang="en-NZ" smtClean="0">
                <a:solidFill>
                  <a:srgbClr val="438086"/>
                </a:solidFill>
              </a:rPr>
              <a:pPr/>
              <a:t>4/05/2020</a:t>
            </a:fld>
            <a:endParaRPr lang="en-NZ">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NZ">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7CA243A-8846-4459-813A-B5CBD1BB4F1F}" type="slidenum">
              <a:rPr lang="en-NZ" smtClean="0">
                <a:solidFill>
                  <a:prstClr val="white"/>
                </a:solidFill>
              </a:rPr>
              <a:pPr/>
              <a:t>‹#›</a:t>
            </a:fld>
            <a:endParaRPr lang="en-NZ">
              <a:solidFill>
                <a:prstClr val="white"/>
              </a:solidFill>
            </a:endParaRPr>
          </a:p>
        </p:txBody>
      </p:sp>
    </p:spTree>
    <p:extLst>
      <p:ext uri="{BB962C8B-B14F-4D97-AF65-F5344CB8AC3E}">
        <p14:creationId xmlns:p14="http://schemas.microsoft.com/office/powerpoint/2010/main" val="401029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A43910-1E9E-4F52-BDB0-29DA620A5832}" type="datetimeFigureOut">
              <a:rPr lang="en-NZ" smtClean="0">
                <a:solidFill>
                  <a:srgbClr val="438086"/>
                </a:solidFill>
              </a:rPr>
              <a:pPr/>
              <a:t>4/05/2020</a:t>
            </a:fld>
            <a:endParaRPr lang="en-NZ">
              <a:solidFill>
                <a:srgbClr val="438086"/>
              </a:solidFill>
            </a:endParaRPr>
          </a:p>
        </p:txBody>
      </p:sp>
      <p:sp>
        <p:nvSpPr>
          <p:cNvPr id="5" name="Footer Placeholder 4"/>
          <p:cNvSpPr>
            <a:spLocks noGrp="1"/>
          </p:cNvSpPr>
          <p:nvPr>
            <p:ph type="ftr" sz="quarter" idx="11"/>
          </p:nvPr>
        </p:nvSpPr>
        <p:spPr/>
        <p:txBody>
          <a:bodyPr/>
          <a:lstStyle/>
          <a:p>
            <a:endParaRPr lang="en-NZ">
              <a:solidFill>
                <a:srgbClr val="438086"/>
              </a:solidFill>
            </a:endParaRPr>
          </a:p>
        </p:txBody>
      </p:sp>
      <p:sp>
        <p:nvSpPr>
          <p:cNvPr id="6" name="Slide Number Placeholder 5"/>
          <p:cNvSpPr>
            <a:spLocks noGrp="1"/>
          </p:cNvSpPr>
          <p:nvPr>
            <p:ph type="sldNum" sz="quarter" idx="12"/>
          </p:nvPr>
        </p:nvSpPr>
        <p:spPr/>
        <p:txBody>
          <a:bodyPr/>
          <a:lstStyle/>
          <a:p>
            <a:fld id="{27CA243A-8846-4459-813A-B5CBD1BB4F1F}" type="slidenum">
              <a:rPr lang="en-NZ" smtClean="0"/>
              <a:pPr/>
              <a:t>‹#›</a:t>
            </a:fld>
            <a:endParaRPr lang="en-NZ"/>
          </a:p>
        </p:txBody>
      </p:sp>
    </p:spTree>
    <p:extLst>
      <p:ext uri="{BB962C8B-B14F-4D97-AF65-F5344CB8AC3E}">
        <p14:creationId xmlns:p14="http://schemas.microsoft.com/office/powerpoint/2010/main" val="152832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A43910-1E9E-4F52-BDB0-29DA620A5832}" type="datetimeFigureOut">
              <a:rPr lang="en-NZ" smtClean="0">
                <a:solidFill>
                  <a:srgbClr val="438086"/>
                </a:solidFill>
              </a:rPr>
              <a:pPr/>
              <a:t>4/05/2020</a:t>
            </a:fld>
            <a:endParaRPr lang="en-NZ">
              <a:solidFill>
                <a:srgbClr val="438086"/>
              </a:solidFill>
            </a:endParaRPr>
          </a:p>
        </p:txBody>
      </p:sp>
      <p:sp>
        <p:nvSpPr>
          <p:cNvPr id="5" name="Footer Placeholder 4"/>
          <p:cNvSpPr>
            <a:spLocks noGrp="1"/>
          </p:cNvSpPr>
          <p:nvPr>
            <p:ph type="ftr" sz="quarter" idx="11"/>
          </p:nvPr>
        </p:nvSpPr>
        <p:spPr/>
        <p:txBody>
          <a:bodyPr/>
          <a:lstStyle/>
          <a:p>
            <a:endParaRPr lang="en-NZ">
              <a:solidFill>
                <a:srgbClr val="438086"/>
              </a:solidFill>
            </a:endParaRPr>
          </a:p>
        </p:txBody>
      </p:sp>
      <p:sp>
        <p:nvSpPr>
          <p:cNvPr id="6" name="Slide Number Placeholder 5"/>
          <p:cNvSpPr>
            <a:spLocks noGrp="1"/>
          </p:cNvSpPr>
          <p:nvPr>
            <p:ph type="sldNum" sz="quarter" idx="12"/>
          </p:nvPr>
        </p:nvSpPr>
        <p:spPr/>
        <p:txBody>
          <a:bodyPr/>
          <a:lstStyle/>
          <a:p>
            <a:fld id="{27CA243A-8846-4459-813A-B5CBD1BB4F1F}" type="slidenum">
              <a:rPr lang="en-NZ" smtClean="0"/>
              <a:pPr/>
              <a:t>‹#›</a:t>
            </a:fld>
            <a:endParaRPr lang="en-NZ"/>
          </a:p>
        </p:txBody>
      </p:sp>
    </p:spTree>
    <p:extLst>
      <p:ext uri="{BB962C8B-B14F-4D97-AF65-F5344CB8AC3E}">
        <p14:creationId xmlns:p14="http://schemas.microsoft.com/office/powerpoint/2010/main" val="691961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NZ">
              <a:solidFill>
                <a:prstClr val="black">
                  <a:tint val="75000"/>
                </a:prstClr>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27" name="Slide Number Placeholder 26"/>
          <p:cNvSpPr>
            <a:spLocks noGrp="1"/>
          </p:cNvSpPr>
          <p:nvPr>
            <p:ph type="sldNum" sz="quarter" idx="11"/>
          </p:nvPr>
        </p:nvSpPr>
        <p:spPr/>
        <p:txBody>
          <a:bodyPr rtlCol="0"/>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
        <p:nvSpPr>
          <p:cNvPr id="28" name="Footer Placeholder 27"/>
          <p:cNvSpPr>
            <a:spLocks noGrp="1"/>
          </p:cNvSpPr>
          <p:nvPr>
            <p:ph type="ftr" sz="quarter" idx="12"/>
          </p:nvPr>
        </p:nvSpPr>
        <p:spPr/>
        <p:txBody>
          <a:bodyPr rtlCol="0"/>
          <a:lstStyle/>
          <a:p>
            <a:endParaRPr lang="en-NZ">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A43910-1E9E-4F52-BDB0-29DA620A5832}" type="datetimeFigureOut">
              <a:rPr lang="en-NZ" smtClean="0">
                <a:solidFill>
                  <a:srgbClr val="438086"/>
                </a:solidFill>
              </a:rPr>
              <a:pPr/>
              <a:t>4/05/2020</a:t>
            </a:fld>
            <a:endParaRPr lang="en-NZ">
              <a:solidFill>
                <a:srgbClr val="438086"/>
              </a:solidFill>
            </a:endParaRPr>
          </a:p>
        </p:txBody>
      </p:sp>
      <p:sp>
        <p:nvSpPr>
          <p:cNvPr id="5" name="Footer Placeholder 4"/>
          <p:cNvSpPr>
            <a:spLocks noGrp="1"/>
          </p:cNvSpPr>
          <p:nvPr>
            <p:ph type="ftr" sz="quarter" idx="11"/>
          </p:nvPr>
        </p:nvSpPr>
        <p:spPr/>
        <p:txBody>
          <a:bodyPr/>
          <a:lstStyle/>
          <a:p>
            <a:endParaRPr lang="en-NZ">
              <a:solidFill>
                <a:srgbClr val="438086"/>
              </a:solidFill>
            </a:endParaRPr>
          </a:p>
        </p:txBody>
      </p:sp>
      <p:sp>
        <p:nvSpPr>
          <p:cNvPr id="6" name="Slide Number Placeholder 5"/>
          <p:cNvSpPr>
            <a:spLocks noGrp="1"/>
          </p:cNvSpPr>
          <p:nvPr>
            <p:ph type="sldNum" sz="quarter" idx="12"/>
          </p:nvPr>
        </p:nvSpPr>
        <p:spPr/>
        <p:txBody>
          <a:bodyPr/>
          <a:lstStyle/>
          <a:p>
            <a:fld id="{27CA243A-8846-4459-813A-B5CBD1BB4F1F}" type="slidenum">
              <a:rPr lang="en-NZ" smtClean="0"/>
              <a:pPr/>
              <a:t>‹#›</a:t>
            </a:fld>
            <a:endParaRPr lang="en-NZ"/>
          </a:p>
        </p:txBody>
      </p:sp>
    </p:spTree>
    <p:extLst>
      <p:ext uri="{BB962C8B-B14F-4D97-AF65-F5344CB8AC3E}">
        <p14:creationId xmlns:p14="http://schemas.microsoft.com/office/powerpoint/2010/main" val="854912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36D63D-6235-47D2-947F-4F59CB9E3C63}" type="datetimeFigureOut">
              <a:rPr lang="en-NZ" smtClean="0">
                <a:solidFill>
                  <a:prstClr val="black">
                    <a:tint val="75000"/>
                  </a:prstClr>
                </a:solidFill>
              </a:rPr>
              <a:pPr/>
              <a:t>4/05/2020</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AEE30177-3739-4881-A993-1F23CAF9C478}" type="slidenum">
              <a:rPr lang="en-NZ" smtClean="0">
                <a:solidFill>
                  <a:prstClr val="black">
                    <a:tint val="75000"/>
                  </a:prstClr>
                </a:solidFill>
              </a:rPr>
              <a:pPr/>
              <a:t>‹#›</a:t>
            </a:fld>
            <a:endParaRPr lang="en-NZ">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A43910-1E9E-4F52-BDB0-29DA620A5832}" type="datetimeFigureOut">
              <a:rPr lang="en-NZ" smtClean="0">
                <a:solidFill>
                  <a:srgbClr val="438086"/>
                </a:solidFill>
              </a:rPr>
              <a:pPr/>
              <a:t>4/05/2020</a:t>
            </a:fld>
            <a:endParaRPr lang="en-NZ">
              <a:solidFill>
                <a:srgbClr val="438086"/>
              </a:solidFill>
            </a:endParaRPr>
          </a:p>
        </p:txBody>
      </p:sp>
      <p:sp>
        <p:nvSpPr>
          <p:cNvPr id="5" name="Footer Placeholder 4"/>
          <p:cNvSpPr>
            <a:spLocks noGrp="1"/>
          </p:cNvSpPr>
          <p:nvPr>
            <p:ph type="ftr" sz="quarter" idx="11"/>
          </p:nvPr>
        </p:nvSpPr>
        <p:spPr/>
        <p:txBody>
          <a:bodyPr/>
          <a:lstStyle/>
          <a:p>
            <a:endParaRPr lang="en-NZ">
              <a:solidFill>
                <a:srgbClr val="438086"/>
              </a:solidFill>
            </a:endParaRPr>
          </a:p>
        </p:txBody>
      </p:sp>
      <p:sp>
        <p:nvSpPr>
          <p:cNvPr id="6" name="Slide Number Placeholder 5"/>
          <p:cNvSpPr>
            <a:spLocks noGrp="1"/>
          </p:cNvSpPr>
          <p:nvPr>
            <p:ph type="sldNum" sz="quarter" idx="12"/>
          </p:nvPr>
        </p:nvSpPr>
        <p:spPr/>
        <p:txBody>
          <a:bodyPr/>
          <a:lstStyle/>
          <a:p>
            <a:fld id="{27CA243A-8846-4459-813A-B5CBD1BB4F1F}" type="slidenum">
              <a:rPr lang="en-NZ" smtClean="0"/>
              <a:pPr/>
              <a:t>‹#›</a:t>
            </a:fld>
            <a:endParaRPr lang="en-NZ"/>
          </a:p>
        </p:txBody>
      </p:sp>
    </p:spTree>
    <p:extLst>
      <p:ext uri="{BB962C8B-B14F-4D97-AF65-F5344CB8AC3E}">
        <p14:creationId xmlns:p14="http://schemas.microsoft.com/office/powerpoint/2010/main" val="323285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A43910-1E9E-4F52-BDB0-29DA620A5832}" type="datetimeFigureOut">
              <a:rPr lang="en-NZ" smtClean="0">
                <a:solidFill>
                  <a:srgbClr val="438086"/>
                </a:solidFill>
              </a:rPr>
              <a:pPr/>
              <a:t>4/05/2020</a:t>
            </a:fld>
            <a:endParaRPr lang="en-NZ">
              <a:solidFill>
                <a:srgbClr val="438086"/>
              </a:solidFill>
            </a:endParaRPr>
          </a:p>
        </p:txBody>
      </p:sp>
      <p:sp>
        <p:nvSpPr>
          <p:cNvPr id="6" name="Footer Placeholder 5"/>
          <p:cNvSpPr>
            <a:spLocks noGrp="1"/>
          </p:cNvSpPr>
          <p:nvPr>
            <p:ph type="ftr" sz="quarter" idx="11"/>
          </p:nvPr>
        </p:nvSpPr>
        <p:spPr/>
        <p:txBody>
          <a:bodyPr/>
          <a:lstStyle/>
          <a:p>
            <a:endParaRPr lang="en-NZ">
              <a:solidFill>
                <a:srgbClr val="438086"/>
              </a:solidFill>
            </a:endParaRPr>
          </a:p>
        </p:txBody>
      </p:sp>
      <p:sp>
        <p:nvSpPr>
          <p:cNvPr id="7" name="Slide Number Placeholder 6"/>
          <p:cNvSpPr>
            <a:spLocks noGrp="1"/>
          </p:cNvSpPr>
          <p:nvPr>
            <p:ph type="sldNum" sz="quarter" idx="12"/>
          </p:nvPr>
        </p:nvSpPr>
        <p:spPr/>
        <p:txBody>
          <a:bodyPr/>
          <a:lstStyle/>
          <a:p>
            <a:fld id="{27CA243A-8846-4459-813A-B5CBD1BB4F1F}" type="slidenum">
              <a:rPr lang="en-NZ" smtClean="0"/>
              <a:pPr/>
              <a:t>‹#›</a:t>
            </a:fld>
            <a:endParaRPr lang="en-NZ"/>
          </a:p>
        </p:txBody>
      </p:sp>
    </p:spTree>
    <p:extLst>
      <p:ext uri="{BB962C8B-B14F-4D97-AF65-F5344CB8AC3E}">
        <p14:creationId xmlns:p14="http://schemas.microsoft.com/office/powerpoint/2010/main" val="27463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6A43910-1E9E-4F52-BDB0-29DA620A5832}" type="datetimeFigureOut">
              <a:rPr lang="en-NZ" smtClean="0">
                <a:solidFill>
                  <a:srgbClr val="438086"/>
                </a:solidFill>
              </a:rPr>
              <a:pPr/>
              <a:t>4/05/2020</a:t>
            </a:fld>
            <a:endParaRPr lang="en-NZ">
              <a:solidFill>
                <a:srgbClr val="438086"/>
              </a:solidFill>
            </a:endParaRPr>
          </a:p>
        </p:txBody>
      </p:sp>
      <p:sp>
        <p:nvSpPr>
          <p:cNvPr id="27" name="Slide Number Placeholder 26"/>
          <p:cNvSpPr>
            <a:spLocks noGrp="1"/>
          </p:cNvSpPr>
          <p:nvPr>
            <p:ph type="sldNum" sz="quarter" idx="11"/>
          </p:nvPr>
        </p:nvSpPr>
        <p:spPr/>
        <p:txBody>
          <a:bodyPr rtlCol="0"/>
          <a:lstStyle/>
          <a:p>
            <a:fld id="{27CA243A-8846-4459-813A-B5CBD1BB4F1F}" type="slidenum">
              <a:rPr lang="en-NZ" smtClean="0"/>
              <a:pPr/>
              <a:t>‹#›</a:t>
            </a:fld>
            <a:endParaRPr lang="en-NZ"/>
          </a:p>
        </p:txBody>
      </p:sp>
      <p:sp>
        <p:nvSpPr>
          <p:cNvPr id="28" name="Footer Placeholder 27"/>
          <p:cNvSpPr>
            <a:spLocks noGrp="1"/>
          </p:cNvSpPr>
          <p:nvPr>
            <p:ph type="ftr" sz="quarter" idx="12"/>
          </p:nvPr>
        </p:nvSpPr>
        <p:spPr/>
        <p:txBody>
          <a:bodyPr rtlCol="0"/>
          <a:lstStyle/>
          <a:p>
            <a:endParaRPr lang="en-NZ">
              <a:solidFill>
                <a:srgbClr val="438086"/>
              </a:solidFill>
            </a:endParaRPr>
          </a:p>
        </p:txBody>
      </p:sp>
    </p:spTree>
    <p:extLst>
      <p:ext uri="{BB962C8B-B14F-4D97-AF65-F5344CB8AC3E}">
        <p14:creationId xmlns:p14="http://schemas.microsoft.com/office/powerpoint/2010/main" val="235195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6A43910-1E9E-4F52-BDB0-29DA620A5832}" type="datetimeFigureOut">
              <a:rPr lang="en-NZ" smtClean="0">
                <a:solidFill>
                  <a:srgbClr val="438086"/>
                </a:solidFill>
              </a:rPr>
              <a:pPr/>
              <a:t>4/05/2020</a:t>
            </a:fld>
            <a:endParaRPr lang="en-NZ">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NZ">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27CA243A-8846-4459-813A-B5CBD1BB4F1F}" type="slidenum">
              <a:rPr lang="en-NZ" smtClean="0"/>
              <a:pPr/>
              <a:t>‹#›</a:t>
            </a:fld>
            <a:endParaRPr lang="en-NZ"/>
          </a:p>
        </p:txBody>
      </p:sp>
    </p:spTree>
    <p:extLst>
      <p:ext uri="{BB962C8B-B14F-4D97-AF65-F5344CB8AC3E}">
        <p14:creationId xmlns:p14="http://schemas.microsoft.com/office/powerpoint/2010/main" val="7253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43910-1E9E-4F52-BDB0-29DA620A5832}" type="datetimeFigureOut">
              <a:rPr lang="en-NZ" smtClean="0">
                <a:solidFill>
                  <a:srgbClr val="438086"/>
                </a:solidFill>
              </a:rPr>
              <a:pPr/>
              <a:t>4/05/2020</a:t>
            </a:fld>
            <a:endParaRPr lang="en-NZ">
              <a:solidFill>
                <a:srgbClr val="438086"/>
              </a:solidFill>
            </a:endParaRPr>
          </a:p>
        </p:txBody>
      </p:sp>
      <p:sp>
        <p:nvSpPr>
          <p:cNvPr id="3" name="Footer Placeholder 2"/>
          <p:cNvSpPr>
            <a:spLocks noGrp="1"/>
          </p:cNvSpPr>
          <p:nvPr>
            <p:ph type="ftr" sz="quarter" idx="11"/>
          </p:nvPr>
        </p:nvSpPr>
        <p:spPr/>
        <p:txBody>
          <a:bodyPr/>
          <a:lstStyle/>
          <a:p>
            <a:endParaRPr lang="en-NZ">
              <a:solidFill>
                <a:srgbClr val="438086"/>
              </a:solidFill>
            </a:endParaRPr>
          </a:p>
        </p:txBody>
      </p:sp>
      <p:sp>
        <p:nvSpPr>
          <p:cNvPr id="4" name="Slide Number Placeholder 3"/>
          <p:cNvSpPr>
            <a:spLocks noGrp="1"/>
          </p:cNvSpPr>
          <p:nvPr>
            <p:ph type="sldNum" sz="quarter" idx="12"/>
          </p:nvPr>
        </p:nvSpPr>
        <p:spPr/>
        <p:txBody>
          <a:bodyPr/>
          <a:lstStyle/>
          <a:p>
            <a:fld id="{27CA243A-8846-4459-813A-B5CBD1BB4F1F}" type="slidenum">
              <a:rPr lang="en-NZ" smtClean="0"/>
              <a:pPr/>
              <a:t>‹#›</a:t>
            </a:fld>
            <a:endParaRPr lang="en-NZ"/>
          </a:p>
        </p:txBody>
      </p:sp>
    </p:spTree>
    <p:extLst>
      <p:ext uri="{BB962C8B-B14F-4D97-AF65-F5344CB8AC3E}">
        <p14:creationId xmlns:p14="http://schemas.microsoft.com/office/powerpoint/2010/main" val="187537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A43910-1E9E-4F52-BDB0-29DA620A5832}" type="datetimeFigureOut">
              <a:rPr lang="en-NZ" smtClean="0">
                <a:solidFill>
                  <a:srgbClr val="438086"/>
                </a:solidFill>
              </a:rPr>
              <a:pPr/>
              <a:t>4/05/2020</a:t>
            </a:fld>
            <a:endParaRPr lang="en-NZ">
              <a:solidFill>
                <a:srgbClr val="438086"/>
              </a:solidFill>
            </a:endParaRPr>
          </a:p>
        </p:txBody>
      </p:sp>
      <p:sp>
        <p:nvSpPr>
          <p:cNvPr id="6" name="Footer Placeholder 5"/>
          <p:cNvSpPr>
            <a:spLocks noGrp="1"/>
          </p:cNvSpPr>
          <p:nvPr>
            <p:ph type="ftr" sz="quarter" idx="11"/>
          </p:nvPr>
        </p:nvSpPr>
        <p:spPr/>
        <p:txBody>
          <a:bodyPr/>
          <a:lstStyle/>
          <a:p>
            <a:endParaRPr lang="en-NZ">
              <a:solidFill>
                <a:srgbClr val="438086"/>
              </a:solidFill>
            </a:endParaRPr>
          </a:p>
        </p:txBody>
      </p:sp>
      <p:sp>
        <p:nvSpPr>
          <p:cNvPr id="7" name="Slide Number Placeholder 6"/>
          <p:cNvSpPr>
            <a:spLocks noGrp="1"/>
          </p:cNvSpPr>
          <p:nvPr>
            <p:ph type="sldNum" sz="quarter" idx="12"/>
          </p:nvPr>
        </p:nvSpPr>
        <p:spPr/>
        <p:txBody>
          <a:bodyPr/>
          <a:lstStyle/>
          <a:p>
            <a:fld id="{27CA243A-8846-4459-813A-B5CBD1BB4F1F}" type="slidenum">
              <a:rPr lang="en-NZ" smtClean="0"/>
              <a:pPr/>
              <a:t>‹#›</a:t>
            </a:fld>
            <a:endParaRPr lang="en-NZ"/>
          </a:p>
        </p:txBody>
      </p:sp>
    </p:spTree>
    <p:extLst>
      <p:ext uri="{BB962C8B-B14F-4D97-AF65-F5344CB8AC3E}">
        <p14:creationId xmlns:p14="http://schemas.microsoft.com/office/powerpoint/2010/main" val="266321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A43910-1E9E-4F52-BDB0-29DA620A5832}" type="datetimeFigureOut">
              <a:rPr lang="en-NZ" smtClean="0">
                <a:solidFill>
                  <a:srgbClr val="438086"/>
                </a:solidFill>
              </a:rPr>
              <a:pPr/>
              <a:t>4/05/2020</a:t>
            </a:fld>
            <a:endParaRPr lang="en-NZ">
              <a:solidFill>
                <a:srgbClr val="438086"/>
              </a:solidFill>
            </a:endParaRPr>
          </a:p>
        </p:txBody>
      </p:sp>
      <p:sp>
        <p:nvSpPr>
          <p:cNvPr id="6" name="Footer Placeholder 5"/>
          <p:cNvSpPr>
            <a:spLocks noGrp="1"/>
          </p:cNvSpPr>
          <p:nvPr>
            <p:ph type="ftr" sz="quarter" idx="11"/>
          </p:nvPr>
        </p:nvSpPr>
        <p:spPr/>
        <p:txBody>
          <a:bodyPr/>
          <a:lstStyle/>
          <a:p>
            <a:endParaRPr lang="en-NZ">
              <a:solidFill>
                <a:srgbClr val="438086"/>
              </a:solidFill>
            </a:endParaRPr>
          </a:p>
        </p:txBody>
      </p:sp>
      <p:sp>
        <p:nvSpPr>
          <p:cNvPr id="7" name="Slide Number Placeholder 6"/>
          <p:cNvSpPr>
            <a:spLocks noGrp="1"/>
          </p:cNvSpPr>
          <p:nvPr>
            <p:ph type="sldNum" sz="quarter" idx="12"/>
          </p:nvPr>
        </p:nvSpPr>
        <p:spPr/>
        <p:txBody>
          <a:bodyPr/>
          <a:lstStyle/>
          <a:p>
            <a:fld id="{27CA243A-8846-4459-813A-B5CBD1BB4F1F}" type="slidenum">
              <a:rPr lang="en-NZ" smtClean="0"/>
              <a:pPr/>
              <a:t>‹#›</a:t>
            </a:fld>
            <a:endParaRPr lang="en-NZ"/>
          </a:p>
        </p:txBody>
      </p:sp>
    </p:spTree>
    <p:extLst>
      <p:ext uri="{BB962C8B-B14F-4D97-AF65-F5344CB8AC3E}">
        <p14:creationId xmlns:p14="http://schemas.microsoft.com/office/powerpoint/2010/main" val="142587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E36D63D-6235-47D2-947F-4F59CB9E3C63}" type="datetimeFigureOut">
              <a:rPr lang="en-NZ" smtClean="0">
                <a:solidFill>
                  <a:srgbClr val="438086"/>
                </a:solidFill>
              </a:rPr>
              <a:pPr/>
              <a:t>4/05/2020</a:t>
            </a:fld>
            <a:endParaRPr lang="en-NZ">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NZ">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EE30177-3739-4881-A993-1F23CAF9C478}" type="slidenum">
              <a:rPr lang="en-NZ" smtClean="0"/>
              <a:pPr/>
              <a:t>‹#›</a:t>
            </a:fld>
            <a:endParaRPr lang="en-NZ"/>
          </a:p>
        </p:txBody>
      </p:sp>
    </p:spTree>
    <p:extLst>
      <p:ext uri="{BB962C8B-B14F-4D97-AF65-F5344CB8AC3E}">
        <p14:creationId xmlns:p14="http://schemas.microsoft.com/office/powerpoint/2010/main" val="2591493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E36D63D-6235-47D2-947F-4F59CB9E3C63}" type="datetimeFigureOut">
              <a:rPr lang="en-NZ" smtClean="0">
                <a:solidFill>
                  <a:srgbClr val="438086"/>
                </a:solidFill>
              </a:rPr>
              <a:pPr/>
              <a:t>4/05/2020</a:t>
            </a:fld>
            <a:endParaRPr lang="en-NZ">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NZ">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EE30177-3739-4881-A993-1F23CAF9C478}"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rtarmonunited.com/things-all-know-about-disability-servi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workandincome.govt.nz/products/a-z-benefits/supported-living-payment.html#nul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orkandincome.govt.nz/products/a-z-benefits/supported-living-payment.html#nul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terest.co.nz/opinion/82117/grant-duncan-calls-acc-be-extended-originally-intended-cover-major-health-issues-no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entalhealth.org.uk/learning-disabilities/a-to-z/s/social-model-disabil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acebook.com/ThisIsMyAFK/photos/what-is-the-social-model-of-disabilitythis-cartoon-perfectly-captures-the-differ/157928735210795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ata.oecd.org/socialexp/public-spending-on-incapacity.ht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543" y="2986794"/>
            <a:ext cx="8458200" cy="1104658"/>
          </a:xfrm>
          <a:solidFill>
            <a:schemeClr val="accent2">
              <a:lumMod val="40000"/>
              <a:lumOff val="60000"/>
            </a:schemeClr>
          </a:solidFill>
        </p:spPr>
        <p:txBody>
          <a:bodyPr>
            <a:normAutofit fontScale="90000"/>
          </a:bodyPr>
          <a:lstStyle/>
          <a:p>
            <a:r>
              <a:rPr lang="en-NZ" dirty="0" smtClean="0"/>
              <a:t/>
            </a:r>
            <a:br>
              <a:rPr lang="en-NZ" dirty="0" smtClean="0"/>
            </a:br>
            <a:r>
              <a:rPr lang="en-NZ" dirty="0" smtClean="0">
                <a:solidFill>
                  <a:schemeClr val="tx1"/>
                </a:solidFill>
              </a:rPr>
              <a:t>SOCIOLOGY OF THE WELFARE STATE</a:t>
            </a:r>
            <a:endParaRPr lang="en-NZ" dirty="0">
              <a:solidFill>
                <a:schemeClr val="tx1"/>
              </a:solidFill>
            </a:endParaRPr>
          </a:p>
        </p:txBody>
      </p:sp>
      <p:sp>
        <p:nvSpPr>
          <p:cNvPr id="3" name="Subtitle 2"/>
          <p:cNvSpPr>
            <a:spLocks noGrp="1"/>
          </p:cNvSpPr>
          <p:nvPr>
            <p:ph type="subTitle" idx="1"/>
          </p:nvPr>
        </p:nvSpPr>
        <p:spPr>
          <a:xfrm>
            <a:off x="395536" y="4131900"/>
            <a:ext cx="4953000" cy="2249427"/>
          </a:xfrm>
        </p:spPr>
        <p:txBody>
          <a:bodyPr>
            <a:normAutofit fontScale="92500" lnSpcReduction="10000"/>
          </a:bodyPr>
          <a:lstStyle/>
          <a:p>
            <a:r>
              <a:rPr lang="en-NZ" dirty="0" smtClean="0">
                <a:solidFill>
                  <a:schemeClr val="tx1"/>
                </a:solidFill>
              </a:rPr>
              <a:t>Lecture 17</a:t>
            </a:r>
          </a:p>
          <a:p>
            <a:r>
              <a:rPr lang="en-NZ" dirty="0" smtClean="0">
                <a:solidFill>
                  <a:schemeClr val="tx1"/>
                </a:solidFill>
              </a:rPr>
              <a:t>From well-fare to workfare:</a:t>
            </a:r>
          </a:p>
          <a:p>
            <a:r>
              <a:rPr lang="en-US" dirty="0">
                <a:solidFill>
                  <a:schemeClr val="tx1"/>
                </a:solidFill>
              </a:rPr>
              <a:t>Supported Living Payment vs ACC for sick and disabled people </a:t>
            </a:r>
            <a:endParaRPr lang="en-NZ" dirty="0">
              <a:solidFill>
                <a:schemeClr val="tx1"/>
              </a:solidFill>
            </a:endParaRPr>
          </a:p>
          <a:p>
            <a:r>
              <a:rPr lang="en-US" dirty="0"/>
              <a:t> </a:t>
            </a:r>
            <a:endParaRPr lang="en-NZ" dirty="0"/>
          </a:p>
          <a:p>
            <a:r>
              <a:rPr lang="en-NZ" dirty="0" smtClean="0">
                <a:solidFill>
                  <a:schemeClr val="tx1"/>
                </a:solidFill>
              </a:rPr>
              <a:t>19 May 2020</a:t>
            </a:r>
          </a:p>
        </p:txBody>
      </p:sp>
      <p:sp>
        <p:nvSpPr>
          <p:cNvPr id="4" name="TextBox 3"/>
          <p:cNvSpPr txBox="1"/>
          <p:nvPr/>
        </p:nvSpPr>
        <p:spPr>
          <a:xfrm>
            <a:off x="6804248" y="332656"/>
            <a:ext cx="2256515" cy="584775"/>
          </a:xfrm>
          <a:prstGeom prst="rect">
            <a:avLst/>
          </a:prstGeom>
          <a:noFill/>
        </p:spPr>
        <p:txBody>
          <a:bodyPr wrap="none" rtlCol="0">
            <a:spAutoFit/>
          </a:bodyPr>
          <a:lstStyle/>
          <a:p>
            <a:r>
              <a:rPr lang="en-NZ" sz="3200" dirty="0">
                <a:solidFill>
                  <a:prstClr val="white"/>
                </a:solidFill>
                <a:latin typeface="Trebuchet MS"/>
              </a:rPr>
              <a:t>SOCIOL 317</a:t>
            </a:r>
          </a:p>
        </p:txBody>
      </p:sp>
      <p:sp>
        <p:nvSpPr>
          <p:cNvPr id="7" name="AutoShape 4" descr="Image result for window clean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8" name="AutoShape 6" descr="data:image/jpeg;base64,/9j/4AAQSkZJRgABAQAAAQABAAD/2wCEAAkGBxQSEhQUExQWFRQUFxQXFRUUFRQUFBQWFRQXGBUUFRQYHCggGBwlGxQVITEhJSkrLi4uFx8zODMsNygtLisBCgoKDg0OGxAQGiwkICQsLCwsLCwsLCwsLCwsLCwsLCwsLCwsLCwsLCwsLCwsLCwsLCwsLCwsLCwsLCwsLCwsLP/AABEIAMIBAwMBIgACEQEDEQH/xAAcAAABBQEBAQAAAAAAAAAAAAAFAAIDBAYBBwj/xABKEAACAQICBgYGBQoEBQUBAAABAgADEQQhBRIxQVFhBhMicYGRBzJyobHBI1KywtEUJDNCYoKSorPwQ3PS4RU0U8PxY2SDo+Il/8QAGQEAAwEBAQAAAAAAAAAAAAAAAQIDAAQF/8QAIhEAAgICAwADAQEBAAAAAAAAAAECESExAxJBEzJRFJEE/9oADAMBAAIRAxEAPwBi0Twk4w7AX2S41cCVa1e89BNs89pIaI4RojhKEwBpc9pfbM0rrMzpraPbPwM1ERbY70iCPSOZYxI4hMyyMSUbJCswB6m06w4R1dgTcC0YpmRmhrreAtI4R6bitR9cbRuqLvU85oiLyJ0uIGrGToq4XHLWpa68Dcb1O8GCkPrcjW+1SPzlfSlKph6gqUfVZrVltkVIPa5G9hfnJqFUMHZTcHrCD3rSPyk2/GUS9QceRESwREKczAiuUjgss6kQpTUGyApK2Apev7fxRfwhTq5WwS9uoPZPnrD7s1AsAYVTRPW/q9hao5dWnb8G1vC/CadBllKOBpXNVTsz/q1h9kLFoo9WxoNsF2pE703p3r8COEyjQZOy6ySvgxkeRb3kn5y+RK+FX1/a+6sahbOdXKWpqF0/VqAleTgdpfEC/g3GFCsraQwmuhAOqdqt9UjMHzgo1l6lmoPEA+c5VTIytorE69NeKjUYfVZRYj59xBl0jKOsk3gZg8KeuWmuYqhWF7ZNqAt/Ln+4ZoMVgadNwqgnWUoTt1jk1+WaQHUqXFNkyZAmqd2tTyz5EjPkTC2N0/1vVOq2AcNzvYqVPcTbwkJ98UXh0yZHpJ0KWtiHqerrCnlkPVpqpPja/jFDekW62oznabe4AD3CKIuNv0r8tYoAs14ycnZ1HK2TLsnROLsnYQGf0594/AzUAzL6e+98jD9GpaItsd/VFqMaOUxrxhB+tGosaRO3hAS5SMzl52ZGZ1TOxATqiZmRBiFBE8+XSTUatQhPo2JU0xfWps112cSQTYcMr7T6QyzN/wDD0atVJUHW6sm42kJUA+UlyRbqi3HJK7NBQYMoYG4IBB75NaZjRtdsIVWoSaL2sx/w3IzB5EzUCPDIk7RwrHKIp0RqEscRKuEH0tTmq+5m/wBUt2lNMq/eje5k/wBU1GTI8PlXccdbyC0T8XaP0nhC6gqbOp1kbgw2eG48iZxxbEj9oL5lat/6awhaBLAW8lfR+KFVA1rEZOu9WHrL/e607h/WceyfO4+UoYv6Cp1o/RtYVRw+rU8Nh5d0v0P0jc1X3E/6pkzNExWNePMYwmZkDMKeqe/6tViG5OCQreIAXwWFgYPNAMrqdlyPMA3HPOT4HEFl7Xrr2W5kb+4gg+MVOhmrLuGokpe2QLfaJ+crAarldxIcciCNceWf8UdQq+sP2j7wPwkGPF1upsym4523dxFx3GK3aGSSYX6nuijaGODqrDYwBFxnYi+fOKRtlqRmAYpRwGkFqgWOfD8OMuTqTs5mqLC7J2cTZOwgAGnvvD4Q1T2DuEDaeG32lhih6q9w+EVfZjv6onpvaTE3EgEekYQfH6s4BJJjEJFo8bP75R5EbaEA5REJ1YhMARgdMqx7h7ushkwT/j96t7r/AIxZDRJXwq1KYVgCCouPCUtFYtqDihVN1P6Jzw+ox4iGKK9le5fgJX0lgFrIVI/EEbCOcV/qGT8YRAnbQNoXSDBuorfpB6jbqi/jDcdOxJRp0dtKTi1ZeYYe4H7svSliP0tL2iP/AK3/ANoWBDMY1q1E948S9NR/UaErQZpnIU24P7lVn+NMQmYP0bxEdakGBBzBgXRDtTrNRfYobqSdrU/o+yTvKkkdwHfDDuYG0vQZ9TVOq6trIw3MFJz5G1iOBMST/B4rxhio2ciLSHCYnrVDbDmGXerDapkhWCw0Movm3eD5i3ykWIbUcPuayv59lvAnyY8I9MnbmB7r/jFVTWBBzB3d8AR6HtN3D5xziVcBVzKHNlUd5F+y3iLjvBl/dAYqU6VWw1KhVTnYAZE5n33PjFJ8PSJXz+Jii9Q9jzKthHoNdNl9m493Aw5ojTyv2XyYcdo7x84exeiGKkleHjeZXSehM7rcEbLbf75TU45j/g9qWJGwpnIR8xOi9OPQOpVzX3eHAzYYXFLUXWU3HvHfKxmpEZwcQRp0bfaWFcL6ieyvwEGadGR70+UJYL9Gnsr8BMvszP6osCPSNEckcQmWORrziSM7ZgFictGo0lAgCNQRAZxyCdtGFOEQPiB9OvMVfs3hq0E4tPpk/wDkHnTiy0PHYRw+agch8I4LOUBkO6SxQgvSmjRVW4yZc1YbVPER+htImpenUyrJ6w3MNzryhACDNLaOLWqUzq1UzVvuniDBrKDvDDIEp40dqmf219+XzndDaQFZTcatRMqib1P4HcY7SYyU8Hp/1Fj3asSqdEWmqd6R71H8Z1Pvy9RbWUH6wB8xeRaSH0NQ8FLfw9r5TmjKg6tBe+qAp32K5EHnlNeQ1gkanYyniF7Sn9r4gr85faqLwbizax/aT3MIjHRUrHqanWD1GsKnLcKnhsPLuhEzlVAQQd+6UNH1Ch6lt2dMnenDvXZ3WijbJ39fwPxEmRbxGn20563wJ+Uuph4aFsF4unqMtQDZ2X509p8rX8+MKqmUjrUc17/iLfOMwvYvTP6uac03DwOXdq8ZqozdkbYjUJXgT7zf5xSSthASTeKama0aLFYYatoNo6FQbRrd8PkiNYicSk0dzinsyem+ilCqhBUKxGRUZ+I3zzXTOjsRo+onVtrIzWUbzYElfIe7wnuNU327oG0pouliAVdQwbaDs5HkeYzmTewtI83bSH5RRL2sRq64Geqbi9+E1Gj8K3UU2tkUTP8AdEB9KOivU69ai2qQO0pJsw4HiJzQHTLqlGHxaFeyArAH1dxHES8eb9OeXDjAftHJDK6KDUxUQh1YXVlIIIgvqSDOiM1LRzyg47HoJEwzMnVZG4zMYQbJqT5RmrHquUW8j1SHpH2nEEfaOTG2gnSI+kTvI86bQzaAuklQooZciGWx7wR84sngeCyFKHqjuElMz2g8Y7uwzKW37shaaBBlJp2hmqZIojtSNWS74wANpTAsrCtRyqLtG6ou9G+R3SWpjlrUOsXK3rKfWRlzKsOItCjLMlp9Wo170wStalW61RsYoEsw/aCs/faK3QyVjPSfi2p0aQBIVnbWI3kL2QfMnwk3o8xCVMObMC4YlxazC+wsb3bZt5W3Sr0+wK4zC0q9JySusVQeq3YLVLjcwVD8N88wweNq0WLU3em9ipKkq1r5qfEDLlIzl15OxaEe3H1Pfq9hmcgNsy3SLpRh6VPsOtZibWpsjauXrNnPNsd0gxFddSrWd1vfVNgD32GfdByvnBLn/Ax4P09Vo9J7lLKGDgEaqtkDvJvlDrUuuQOmTqbqT+qw3Hkdh5GeR6F0m1NtW5Kkiw4axtceJE9g6KYF6dC9Q9p7NYixAtYaw3Md8pxz7MnyR6lrD4gOqPaxDWZTtVvVZT3X8cjL7OIC0qDQdao/Ruyit+yFzWr4WCnkR9WEmrSvYl1H417AciD5G8p6Tvkw2rmBxG9fEe+07javZPcY2pVvFeRlgYmJuAQbgi47jFBtSi9zqvqi97WBtfM++8UUajfvVAzJgttJXPKDKuMZpFeQUP0u5/gUraRveNpYkcYKO2SKsPVG7MpdLMVenUF9qiXMV0Up43R1C2qtUU6ZVyL2YWJBtnY2sbcYG6Rr2H9kfGbLohf8kondq/AkSckUgzFYHS2L0QAlZDVwv7PaNMk5gGwuLk9/nN/oVsPjKYq0XDqRcjLWEsYzArWUhgLHcdhvymD0h0VrYCoa+AcqdrUSew3EDh/duEVSaGcU9mtbRhLG2wf2JVfRrEkgEDukfQ/p3Sxf0NYdTiAbMjZXI4TavTFpb52iPwIw7YUiL8nYAnVNuM07YYDMbZdwuHFu1sI2RvmoX4LMWgkeMxApqWOwAk+Am7p6Fo7dX3m3lM96S8GqYGq6qLqNoHHsi/iRH/oQn87PJdJ9NaxJ6shRwAGXeTmTAf8AxWtXr01qVCw7VgTZblWzP95Qe4jcLlWp9594I+ci5t7Kxglo9b0Ouqtr3zN9lrwsJl+jGN6w6p3AWN9p35d3wmqprOiLtHO1TEu2SgStWrqguxCjiSAPfAmlOlaU7imNc8b9n/eZyoyVmlrVVUXYgAbSdkzvSXH06bUKzG9MdaCV7V9akQLeNoFwqV8eTrPYDkdXujsd0U1eqptVa1WoqsR+rv7N+62fKI5N6HUUtlNtKrTqp1WdKsidYCDZHYr1rhNt9UAEb885idOtr4iuzPclywbVC66sbq2quQ7JB/3lzSui6mDrDWJKN2kfPMB7EE/WG8d0D1KbFjkSQbX7svlISk9M6IRXgxaZOzPkL3+EYQQc8rbpNSWzZ5W3H4EeclxL6wBLXI5H6xy1jnwIvx3RBz1H0WYOmMKauopqM7KXOZ1VKlVz2Zi/lNsKgte8yPoywxGjwfrvUYdwbV+7NQuFsL3nbDEUcU1cmVdKNrI+VxZh33Bg7Rh6v6An1QOrJ/WQZW71yHcRDjKuqQYIxGH1qalTZ1AZTwNt/I3IPIwMy0PxAjKGajuHwnaFYVFDWscwwO1WG1THYb1R4+4kQ2Cjmryik14oLMRKZKiRgpyekJJstRxaOcmFKdDR2vFsagD0kp/Rv7MP9E8XbCUhwDD+doC6SN9HU9gy/wBFX/Nqfe/9RouxtGlGKnXq62RlAPJNeDqHsZzpP0Xp1jrgatQerUXJh38R/eUH6G6bYjBMKGNBeneyVh8CeM2V7yhj9EpWUhlBvuM1B7B/R+kEqgOjBlPD58IR667ZbLTx2rgsVo2qtTDsWosbNTY9lciQdbcDawvlcjvnoHRPpLRxY7J1agyamciDvtAMbfD5iCemyA4HFA2zoVvWsBfq2tmdmdoXw2yYz0t6aoUME6VVDtW7FOnnm2RDm25SFa/IDfEGPn2oLSNTapS9tfLWEmIuZFVUBkN9jKfeDKMkkX9H6VZCCpsw3iEK+n8Q4zqv4HV89W0zbLZ2HM+4wroiktRrNUSn+0+tY8sgc5lJ6A4+j1ZmNySSRvN4a0HoNq5G5b5n8Oc0mheidArr9Z1u8auSe7M+cNaQxlDB0depZFFlAUZsxzCqu85GVUayybd4RZwGBWkoVRYAf2TM90z05SoNSBbWqpURzTX1tUX2nYt775ndK+kWtUutBFpDczWep3/VHkZkKmtUdnqMXZySzHaSd94s+ZeFuL/lk3kJ6e0++KVUYBaas7hQbnWdmN2bfYMQMhAoq6rcja/wM7UOra8hrKDY8j8TJKTbtl+SCiqjg7jVzvcfj47JFT8r3/Azqi+cjYEHPZnY7udpiTbeWe6dCq6Ng6eqAoCgao2AhRrWvzv5w1UqdmwmI9E7a+GqLf1ajeRpofxmzopczrjK0cko0xnV3Ep0h2e648iR8oa6vKUFQWYcGPvz+cIAFij1b649RrCpy4P4bDy7pYoHI8ifkfnLFamCCIMwB1Hak2Z9dCd6bNW/Fch3W5wWYJqhiiDGKYFEojiYwxKsiWOFs46Lq48LMEB9IB2H9g/OX+iOeFTvf7ZlXpAvYf2D85d6GD81Tvb7UA1BcLJQklp05OEygs1FekklKWjkEVQTBo41EMMxeYTSXRs1cU/5Oxo1lprUV12X1iDrDeNk3cG9Hz//AEGB34c+6qv4xWMin0Y9ILJqUNIKKVU5LUOSk71a/qsN4+Vp5d6QOkJx2Iate9MdmkL5KgOR7ztPfyE9w6WaGoYiiyVEBB47jxB3ET5+x2h61C7VaLaobVLMDqVM7X1hty3jPvgS9DJ+EAOcixi2APAzS4bRNPG4gJhCKQemjlKjFgjkhXUMBcprkWOeRg/pPoWrhT1dUAEi4Km6sNhIPflGf6aFaAmMNqj+032jGM8IDBdbUYa6Lc37bBBmL7TkPGP07gKFEItLEis9z1gUdkZbVYXBGVtp2jnA16BS8NL6NdLFa/VMezUFv3t34Sf0t1vpMOl/VSo1vaYAH+QzI9HsctGtTqk5IwNhty3Z5S10l00MXi+tZSKdlULe5CqDtI5knxjXcKAklyWCqCbz4S5hsK9V1p01Lu2Squ05X8t9516CsyrRvULGwUZm5OSz1joP0aGEpB3A69/WO3VBP6NTyyvbae4RI8blKjrlzx4+O16efL0DxLVXpB6esiU2e/WEDrNawBVTe2qbnLlePT0e4snUvTJUjWOs+Qa5DAFATsOQznp2DFsbX/ao0PdUrj5zv/FaK4mqrVqYJSkLGogOsGq6wsTtsVy5idK4onnS5ptmMwvoxSw6zEtrX2IgTLgNck+Pugvpn0dSnXwOFpEgEai65v2qtf1mNt5bhunrFOqr7GUjkQfhMZ09wyhaOICk1cPUpgZnNFp1axGrszamovymnBKOAQm3LJz0aYCrhK+Kw+IXVclalPWt9IvaVmW23Yt7bLzbmlYylpvRS4mojq2rUpA1KLgDJrAZjep1sxvhDQuklqq2uoWtTOrVp3vqncyn9ZG2g+G0GLF9RpLsRmUAmbjmPgPwhOpTLNkPKQ0cCxqPluT70o5ImosgoaLZzlGYno6Wa3qvbWpsRsZb7eR1rEcCYVoOUbkITGI12X2W+K/hJTbRWCizMYelTKjWZabZhkdgGVgbMDfmDnv2xQ/iNE0XYs9JGY7Sygk2Fhn3Cdk+7H+NGRAkqLIkN5OkYRHCs7acqVZBrzBKOnbaj+w3zk/Qc/mq+0/xlHTh7J9gyfoOfzb99vgswbNYhk15Tp3lmkl4oxNQp3llsESLyTAYfjCmqLRHIZRA64MzPIhpaRp/tUKo8nU/KbNlmN0zljsNzFcfy3tDB2wTVIIYmsS1iYF6Z4MYjCvTZQewxW2RDKCUI53EKVVN8/CMqrceU6+qo5O7s8f0doLE0qf5QjBHpqlQLn9Ii2ZiTtB10O7cN0v9KOkaYnDlKqFMTSswVhlkQGseam/hynoGhtHiolPIlRh3RsjYs+rYc/Ub+IcZn/SloLVw1LFU6anUAWqTe6rUChWW2/Wtnu7iZGTUVSLRTk7Z5XiO0wtbMJtIG1F3mEa2gaaUGqNiKRqDV1aVOojtmwBuAeBJy4QfUX1b7wPDLK47hKrjOTspRZ0To4V6q09YprG17XA8N8qEEEi2QJGYscjbZuM0nRCmgq9bVYU6VIazsfEAAbSeAG+DsfpTr61Wp1SKtV2bUW51b8+O8niTsmVBvJrfRNostWes9P6NVIRmGXWEi+qb7QpPnPVgt/lls4ZQN6LKVGrgUp0WDPTuawOTK7lmzHDcDymp/IyuREopJInKLcj556UabxZxFanUrMCjtSIpjqgyozWyXMg3vmTtgKkoKHL9Ye8H8Jr/AEuaN6nSDturJSqDhexpsB4pfxmSwq3DZXzHzk2ysUM6kcB5Q70Uwhq1wpZgoSoWsd2oU2HL9f3wT4TY+jGotOtiajAaow+pmN9TE4dR+HjFTodrB7DSQPVUKLdhrc7WNv5Y/H9GybV6TAYin6t76jr+tSqEfqtx3Gx5Eno3CIEwzjaRTPg1I3H80MimI8uS9EocdbB2gq9KvT11BVgStSm1tek49am4489hBBGRlqpTXXGzY3xX8TBel9HPSf8AKcML1AAKtK9hiKY3cBUXPVPgcjlPhMalcU6lJrq2sN4INiSrA5qwKWIOYIkrKUKtglJ22g2tU6moudxn5MCPiBCOlsR1ag29a/u/8zHY3Fkup5qPeJaFtEZ0jSnSq8JyZZ6pvOx/jQnyMHo8mFcymkmEUYlWSKsZSEs01mABtNr2T7LSfoCPzc/5jfZWO02nZPstLHo2UHDN/mH7CQNjpGiRJZpZSXqhwiNKJY1ElHEy5TrwdRoGWxStyiuhlZcNQWmU05Y43BW+tXHnSP4Q74zN4+rbG4M8Kzj+Kmw+c0cOzPKo0FfBkjICcw2jBe7bBu3QyHE6LGP8r0J8SsF6PwY6tBs1ezYZeoxT5StjdFLiMCaB2VKOoeRKWBHcbHwlyhTdBUuLDrXZeatZr+ZaRYOv9Hbg1Rf4ajAfCJbY6SR821cMdXVIsyXv+yVJBHmCILcbjlPaz0Iw+Ir4lmaov0usFQqF+kUVGNipz1maT4X0cYJGDFXqWIyd+zt3hQLxrFPOuhXRQ6Qo4iklRUqLqMNbZcHs3Azse0CRsyNuNrAeh3HPra7UaVvVu5fW/hGQ78+U2OJ6F3SjWwzmhXRE1aiZXIUZMBtEI9HumTBxhsevU19i1P8ACrcwdgPKCxkif0b9A10WXq1KvW16i6l1BVES4JUAm7EkDM8BltvtMRiAZXJvsjgg3wBMX026O0MdWwq1tcdqpTvTYKbGk1SxuDvojzMDVvRRhFdFWriAKmsD2qRIKqWFvo+Rm202oBoNvWvT/n1qf347ST2fDtwqm/71CqvxIhQrMVT9EGHDC+JrleFqYJ5a2r8pp8B0LwdOlUpLRulUBams9RmYBgw7Ra4swBytmIfw3bF5IrgZTMyYmpaopWyAemANwGsot5Q0ggbHVPoifq5+WfyhRa0UY7iDyvMXp9Tgqv5XSuaRP5xQXaWayCvTG9gDYjeOdpq8XiLC42zNdIMSHpnLnf2XVh8I8Y2K5JEGlcetXVKNrpq3DDMG+eXugTFv2TBb1jh2P/RY3Yf9JjtcfsnePHjLdU3U8xLxRCTyW2EUjpPcA8QPhFGEB4kiLGpJ0WRKk9FcpapCQU9knpzBRR02uX7rR/owb81f/NP9NI3TWwey0h9Gb/QVB/6v/bSI9Dx2b0ERXlXWnRUtEGLiVAO+NqV75SBXjiITHS0zOn3tiMKf/cIPOaImZfpWbPQPDEUT74yAzZCtJ6OIghsRaO/K4OpuwZbECxlLCVl+kGWVRveA33oPfEX8ZHgj2qme1kPnTQfdg6h7DsC4/KK4G9aLeYcfdhD/AMwNo1rYmtzp0rHueqPnDD1MpjHMCo6tRwuPI2+Uo6a0FSxSFKqBgdnEHcQdxhDRliD7VT+o1vdCDqBFYUea0NIYrRDBKuticH+q+2tRHP6yzZ4PTVKtTFSk4dDsK/A8DLeKw4a1xcf7GYXS/Raph6jV8AwUnN6J/R1OOX6pjRavIJXWAt0ixZ1Ftuq4dv4a9Mn3XndK4g6qHhVo/wA1RVPuaZep0kSvTqI4NKvTUs9J8iNQgkqd4y3TR6VH0Z5PSPlWQ/KdUVHw5ZN+hrBVyuzZLa1b2ytKujFu1js+cO18OGUDK4k+RpSKcabiAtIYolWG6xHnLGGqMwW17lQfMXllsCgBvvlfDVAKCAbVGqTyXL5Re0fEN1l6x7g7z77/AAgrS6dlwPqN52MtVK9tkoYjEDfvhTYGkAcTSBvwN/KCaf0B1T+iOSH/AKZP6h/Z4Hds4Qp1nZHcPhIa4DAggEHIg8JUkOoHsjll5ZfKKAGq4mj9HT1GRfVNTWL225kHPbaKCzUHqKS9TpiUqUtqZFlkWkpCSKkhpbJMsxihpdRYdzQb6Oh9FU/zPuLCWlhkO5oM9HV+rrcqg+yIPBkblBJNS8qq5j1cxByytOPtG06k5UqzAH6sy3TdbU0PCrSPkZojiJlOnFX6FuRQ++Mtgeg7UMaWkZqXnLxyZJrSGjVIqMOKIf4WcH5SWVv8ZeaVB5Mh+ZmMLR7n8qYHfSPuqf8A6hwDOAsCv54OdOr9ukZpFp5xGx0LRo9a31z8AfnCIXjKWCcDXt9ce+mh+csmpJscVZTbKUatMg5wirAxV8MCDGi6BJWeb9Kuj9KuGcghwrWYZHj93yJ4wNQ09WpUCmLFw63o1lGR7IZFfhuF++em4vRtxawzy85nMDo9auj0VrX/ACe37y07fESymvCLi/TTaJUONZSCNqkb785dqVgu/ZPM0SvgQThWNTDuAzUGOa7CTSbd3TTaC01TxVO6NcjJlOTqeDLtEV5djLCoL1cSWv3G0G4OsSh9qp9tpPUyzlLBVLa44P8AFVPxMJrLFY6oz2wTjK1zJ8bXgurUvKRROTIqezuJHkxEflKyvmeRPvz+clUxxCriKJLE/wB7IpYYzsASWnLSRRTnLlqlskqxRTGKeltg/e+UH+jH9HX/AMwfZiigemMjYsJE0UUQI5TG1YooyAxgma6b/wDLv+59qdijLYPA1T+UkQbYophSS0qVf0tPuqfZWKKYIzD/APNp7FX/ALc0cUUVjIjwhzqe2P6VOTMZ2KKEfQMIboooGFEWImH0S35t41/6tSdijQ2CeithD9DS/wAtPsCZPFMUx+HKdksSGK9ksODW2xRSr0TWz0jEbIOwp7VTvX7InIpkZlbGbTB7xRS0SMtlUbW7x9lZYTZFFCwI4YoooAn/2Q=="/>
          <p:cNvSpPr>
            <a:spLocks noChangeAspect="1" noChangeArrowheads="1"/>
          </p:cNvSpPr>
          <p:nvPr/>
        </p:nvSpPr>
        <p:spPr bwMode="auto">
          <a:xfrm>
            <a:off x="1619672" y="595847"/>
            <a:ext cx="5551786"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NZ" sz="1000" dirty="0">
                <a:hlinkClick r:id="rId3"/>
              </a:rPr>
              <a:t>https://www.artarmonunited.com/things-all-know-about-disability-services/</a:t>
            </a:r>
            <a:endParaRPr lang="en-NZ" sz="1000" dirty="0">
              <a:solidFill>
                <a:prstClr val="black"/>
              </a:solidFill>
            </a:endParaRPr>
          </a:p>
        </p:txBody>
      </p:sp>
      <p:sp>
        <p:nvSpPr>
          <p:cNvPr id="9" name="AutoShape 10" descr="Image result for call cent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12" name="AutoShape 12" descr="Image result for call centre"/>
          <p:cNvSpPr>
            <a:spLocks noChangeAspect="1" noChangeArrowheads="1"/>
          </p:cNvSpPr>
          <p:nvPr/>
        </p:nvSpPr>
        <p:spPr bwMode="auto">
          <a:xfrm>
            <a:off x="1904320" y="1829731"/>
            <a:ext cx="193451" cy="1934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pic>
        <p:nvPicPr>
          <p:cNvPr id="1026" name="Picture 2" descr="Disability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720" y="870919"/>
            <a:ext cx="5192961" cy="211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052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066800"/>
          </a:xfrm>
        </p:spPr>
        <p:txBody>
          <a:bodyPr/>
          <a:lstStyle/>
          <a:p>
            <a:r>
              <a:rPr lang="en-NZ" dirty="0">
                <a:solidFill>
                  <a:schemeClr val="accent6"/>
                </a:solidFill>
              </a:rPr>
              <a:t>Recent trends in disability policy</a:t>
            </a:r>
            <a:endParaRPr lang="en-NZ" dirty="0"/>
          </a:p>
        </p:txBody>
      </p:sp>
      <p:sp>
        <p:nvSpPr>
          <p:cNvPr id="3" name="Content Placeholder 2"/>
          <p:cNvSpPr>
            <a:spLocks noGrp="1"/>
          </p:cNvSpPr>
          <p:nvPr>
            <p:ph idx="1"/>
          </p:nvPr>
        </p:nvSpPr>
        <p:spPr>
          <a:xfrm>
            <a:off x="467544" y="1355004"/>
            <a:ext cx="8229600" cy="2520280"/>
          </a:xfrm>
        </p:spPr>
        <p:txBody>
          <a:bodyPr>
            <a:normAutofit fontScale="70000" lnSpcReduction="20000"/>
          </a:bodyPr>
          <a:lstStyle/>
          <a:p>
            <a:r>
              <a:rPr lang="en-NZ" dirty="0"/>
              <a:t>Given the cost of such </a:t>
            </a:r>
            <a:r>
              <a:rPr lang="en-NZ" dirty="0" smtClean="0"/>
              <a:t>benefits (and the broader neoliberal emphasis on paid work as the main form of welfare), </a:t>
            </a:r>
            <a:r>
              <a:rPr lang="en-NZ" dirty="0"/>
              <a:t>there </a:t>
            </a:r>
            <a:r>
              <a:rPr lang="en-NZ" dirty="0" smtClean="0"/>
              <a:t>has been </a:t>
            </a:r>
            <a:r>
              <a:rPr lang="en-NZ" dirty="0"/>
              <a:t>increasing </a:t>
            </a:r>
            <a:r>
              <a:rPr lang="en-NZ" dirty="0" smtClean="0"/>
              <a:t>government emphasis </a:t>
            </a:r>
            <a:r>
              <a:rPr lang="en-NZ" dirty="0"/>
              <a:t>on getting </a:t>
            </a:r>
            <a:r>
              <a:rPr lang="en-NZ" dirty="0" smtClean="0"/>
              <a:t>sick/disabled </a:t>
            </a:r>
            <a:r>
              <a:rPr lang="en-NZ" dirty="0"/>
              <a:t>people into </a:t>
            </a:r>
            <a:r>
              <a:rPr lang="en-NZ" dirty="0" smtClean="0"/>
              <a:t>work (or retaining jobs) </a:t>
            </a:r>
          </a:p>
          <a:p>
            <a:pPr lvl="1"/>
            <a:r>
              <a:rPr lang="en-NZ" dirty="0" smtClean="0">
                <a:solidFill>
                  <a:schemeClr val="accent6"/>
                </a:solidFill>
              </a:rPr>
              <a:t>Simplification </a:t>
            </a:r>
            <a:r>
              <a:rPr lang="en-NZ" dirty="0">
                <a:solidFill>
                  <a:schemeClr val="accent6"/>
                </a:solidFill>
              </a:rPr>
              <a:t>of benefit categories has seen many sick or disabled people become classified as ‘unemployed’ </a:t>
            </a:r>
          </a:p>
          <a:p>
            <a:pPr lvl="1"/>
            <a:r>
              <a:rPr lang="en-NZ" dirty="0">
                <a:solidFill>
                  <a:schemeClr val="accent6"/>
                </a:solidFill>
              </a:rPr>
              <a:t>Work expectations/obligations have been introduced or increased for disabled peoples</a:t>
            </a:r>
          </a:p>
          <a:p>
            <a:pPr lvl="1"/>
            <a:r>
              <a:rPr lang="en-NZ" dirty="0">
                <a:solidFill>
                  <a:schemeClr val="accent6"/>
                </a:solidFill>
              </a:rPr>
              <a:t>Time limits have become more common (for sickness rather than permanent disabilities)</a:t>
            </a:r>
          </a:p>
          <a:p>
            <a:endParaRPr lang="en-N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18384"/>
            <a:ext cx="5607050" cy="266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53721" y="4797152"/>
            <a:ext cx="2945277" cy="307777"/>
          </a:xfrm>
          <a:prstGeom prst="rect">
            <a:avLst/>
          </a:prstGeom>
          <a:noFill/>
        </p:spPr>
        <p:txBody>
          <a:bodyPr wrap="square" rtlCol="0">
            <a:spAutoFit/>
          </a:bodyPr>
          <a:lstStyle/>
          <a:p>
            <a:r>
              <a:rPr lang="en-NZ" sz="1400" dirty="0" smtClean="0">
                <a:solidFill>
                  <a:srgbClr val="FF0000"/>
                </a:solidFill>
              </a:rPr>
              <a:t>= </a:t>
            </a:r>
            <a:r>
              <a:rPr lang="en-NZ" sz="1200" dirty="0" smtClean="0">
                <a:solidFill>
                  <a:srgbClr val="FF0000"/>
                </a:solidFill>
              </a:rPr>
              <a:t>Full-time work obligations</a:t>
            </a:r>
            <a:endParaRPr lang="en-NZ" sz="1200" dirty="0">
              <a:solidFill>
                <a:srgbClr val="FF0000"/>
              </a:solidFill>
            </a:endParaRPr>
          </a:p>
        </p:txBody>
      </p:sp>
      <p:sp>
        <p:nvSpPr>
          <p:cNvPr id="6" name="TextBox 5"/>
          <p:cNvSpPr txBox="1"/>
          <p:nvPr/>
        </p:nvSpPr>
        <p:spPr>
          <a:xfrm>
            <a:off x="3273333" y="5718414"/>
            <a:ext cx="2945277" cy="307777"/>
          </a:xfrm>
          <a:prstGeom prst="rect">
            <a:avLst/>
          </a:prstGeom>
          <a:noFill/>
        </p:spPr>
        <p:txBody>
          <a:bodyPr wrap="square" rtlCol="0">
            <a:spAutoFit/>
          </a:bodyPr>
          <a:lstStyle/>
          <a:p>
            <a:r>
              <a:rPr lang="en-NZ" sz="1400" dirty="0" smtClean="0">
                <a:solidFill>
                  <a:srgbClr val="FF0000"/>
                </a:solidFill>
              </a:rPr>
              <a:t>= </a:t>
            </a:r>
            <a:r>
              <a:rPr lang="en-NZ" sz="1200" dirty="0" smtClean="0">
                <a:solidFill>
                  <a:srgbClr val="FF0000"/>
                </a:solidFill>
              </a:rPr>
              <a:t>Part-time work obligations</a:t>
            </a:r>
            <a:endParaRPr lang="en-NZ" sz="1200" dirty="0">
              <a:solidFill>
                <a:srgbClr val="FF0000"/>
              </a:solidFill>
            </a:endParaRPr>
          </a:p>
        </p:txBody>
      </p:sp>
      <p:sp>
        <p:nvSpPr>
          <p:cNvPr id="7" name="TextBox 6"/>
          <p:cNvSpPr txBox="1"/>
          <p:nvPr/>
        </p:nvSpPr>
        <p:spPr>
          <a:xfrm>
            <a:off x="6588224" y="5666869"/>
            <a:ext cx="1531188" cy="1015663"/>
          </a:xfrm>
          <a:prstGeom prst="rect">
            <a:avLst/>
          </a:prstGeom>
          <a:noFill/>
        </p:spPr>
        <p:txBody>
          <a:bodyPr wrap="none" rtlCol="0">
            <a:spAutoFit/>
          </a:bodyPr>
          <a:lstStyle/>
          <a:p>
            <a:r>
              <a:rPr lang="en-NZ" sz="1000" dirty="0" smtClean="0">
                <a:solidFill>
                  <a:prstClr val="black"/>
                </a:solidFill>
              </a:rPr>
              <a:t>Diagram sourced </a:t>
            </a:r>
          </a:p>
          <a:p>
            <a:r>
              <a:rPr lang="en-NZ" sz="1000" dirty="0" smtClean="0">
                <a:solidFill>
                  <a:prstClr val="black"/>
                </a:solidFill>
              </a:rPr>
              <a:t>from Baillie (2014) </a:t>
            </a:r>
          </a:p>
          <a:p>
            <a:r>
              <a:rPr lang="en-NZ" sz="1000" i="1" dirty="0" smtClean="0">
                <a:solidFill>
                  <a:prstClr val="black"/>
                </a:solidFill>
              </a:rPr>
              <a:t>New </a:t>
            </a:r>
            <a:r>
              <a:rPr lang="en-NZ" sz="1000" i="1" dirty="0">
                <a:solidFill>
                  <a:prstClr val="black"/>
                </a:solidFill>
              </a:rPr>
              <a:t>Zealand’s welfare </a:t>
            </a:r>
            <a:endParaRPr lang="en-NZ" sz="1000" i="1" dirty="0" smtClean="0">
              <a:solidFill>
                <a:prstClr val="black"/>
              </a:solidFill>
            </a:endParaRPr>
          </a:p>
          <a:p>
            <a:r>
              <a:rPr lang="en-NZ" sz="1000" i="1" dirty="0" smtClean="0">
                <a:solidFill>
                  <a:prstClr val="black"/>
                </a:solidFill>
              </a:rPr>
              <a:t>reforms</a:t>
            </a:r>
            <a:r>
              <a:rPr lang="en-NZ" sz="1000" i="1" dirty="0">
                <a:solidFill>
                  <a:prstClr val="black"/>
                </a:solidFill>
              </a:rPr>
              <a:t>: </a:t>
            </a:r>
            <a:r>
              <a:rPr lang="en-NZ" sz="1000" i="1" dirty="0" smtClean="0">
                <a:solidFill>
                  <a:prstClr val="black"/>
                </a:solidFill>
              </a:rPr>
              <a:t>National’s </a:t>
            </a:r>
          </a:p>
          <a:p>
            <a:r>
              <a:rPr lang="en-NZ" sz="1000" i="1" dirty="0" smtClean="0">
                <a:solidFill>
                  <a:prstClr val="black"/>
                </a:solidFill>
              </a:rPr>
              <a:t>response to “welfare </a:t>
            </a:r>
          </a:p>
          <a:p>
            <a:r>
              <a:rPr lang="en-NZ" sz="1000" i="1" dirty="0" smtClean="0">
                <a:solidFill>
                  <a:prstClr val="black"/>
                </a:solidFill>
              </a:rPr>
              <a:t>dependency”</a:t>
            </a:r>
            <a:endParaRPr lang="en-NZ" sz="1000" i="1" dirty="0">
              <a:solidFill>
                <a:prstClr val="black"/>
              </a:solidFill>
            </a:endParaRPr>
          </a:p>
        </p:txBody>
      </p:sp>
      <p:sp>
        <p:nvSpPr>
          <p:cNvPr id="8" name="Title 1"/>
          <p:cNvSpPr txBox="1">
            <a:spLocks/>
          </p:cNvSpPr>
          <p:nvPr/>
        </p:nvSpPr>
        <p:spPr>
          <a:xfrm>
            <a:off x="6218610" y="4330800"/>
            <a:ext cx="2817886" cy="1049868"/>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en-US" dirty="0" smtClean="0">
                <a:solidFill>
                  <a:schemeClr val="accent6"/>
                </a:solidFill>
              </a:rPr>
              <a:t>Revision</a:t>
            </a:r>
            <a:endParaRPr lang="en-NZ" altLang="en-US" dirty="0" smtClean="0">
              <a:solidFill>
                <a:schemeClr val="accent6"/>
              </a:solidFill>
            </a:endParaRPr>
          </a:p>
        </p:txBody>
      </p:sp>
    </p:spTree>
    <p:extLst>
      <p:ext uri="{BB962C8B-B14F-4D97-AF65-F5344CB8AC3E}">
        <p14:creationId xmlns:p14="http://schemas.microsoft.com/office/powerpoint/2010/main" val="37681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0712" t="15992" r="31488" b="15678"/>
          <a:stretch/>
        </p:blipFill>
        <p:spPr>
          <a:xfrm>
            <a:off x="1331640" y="89243"/>
            <a:ext cx="6465042" cy="6330354"/>
          </a:xfrm>
          <a:prstGeom prst="rect">
            <a:avLst/>
          </a:prstGeom>
        </p:spPr>
      </p:pic>
      <p:sp>
        <p:nvSpPr>
          <p:cNvPr id="5" name="Rectangle 4"/>
          <p:cNvSpPr/>
          <p:nvPr/>
        </p:nvSpPr>
        <p:spPr>
          <a:xfrm>
            <a:off x="2267744" y="6453336"/>
            <a:ext cx="5148064" cy="276999"/>
          </a:xfrm>
          <a:prstGeom prst="rect">
            <a:avLst/>
          </a:prstGeom>
        </p:spPr>
        <p:txBody>
          <a:bodyPr wrap="square">
            <a:spAutoFit/>
          </a:bodyPr>
          <a:lstStyle/>
          <a:p>
            <a:r>
              <a:rPr lang="en-GB" sz="1200" dirty="0"/>
              <a:t>Welfare Expert Advisory Group (2019: </a:t>
            </a:r>
            <a:r>
              <a:rPr lang="en-GB" sz="1200" dirty="0" smtClean="0"/>
              <a:t>14 &amp; 17) </a:t>
            </a:r>
            <a:r>
              <a:rPr lang="en-GB" sz="1200" i="1" dirty="0" err="1" smtClean="0"/>
              <a:t>Whakamana</a:t>
            </a:r>
            <a:r>
              <a:rPr lang="en-GB" sz="1200" i="1" dirty="0" smtClean="0"/>
              <a:t> </a:t>
            </a:r>
            <a:r>
              <a:rPr lang="en-GB" sz="1200" i="1" dirty="0" err="1" smtClean="0"/>
              <a:t>tangata</a:t>
            </a:r>
            <a:endParaRPr lang="en-GB" sz="1200" i="1" dirty="0"/>
          </a:p>
        </p:txBody>
      </p:sp>
      <p:pic>
        <p:nvPicPr>
          <p:cNvPr id="2" name="Picture 1"/>
          <p:cNvPicPr>
            <a:picLocks noChangeAspect="1"/>
          </p:cNvPicPr>
          <p:nvPr/>
        </p:nvPicPr>
        <p:blipFill rotWithShape="1">
          <a:blip r:embed="rId4"/>
          <a:srcRect l="8662" t="52338" r="47237" b="21493"/>
          <a:stretch/>
        </p:blipFill>
        <p:spPr>
          <a:xfrm>
            <a:off x="5132241" y="3068960"/>
            <a:ext cx="4032448" cy="1296144"/>
          </a:xfrm>
          <a:prstGeom prst="rect">
            <a:avLst/>
          </a:prstGeom>
        </p:spPr>
      </p:pic>
    </p:spTree>
    <p:extLst>
      <p:ext uri="{BB962C8B-B14F-4D97-AF65-F5344CB8AC3E}">
        <p14:creationId xmlns:p14="http://schemas.microsoft.com/office/powerpoint/2010/main" val="159006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66800"/>
          </a:xfrm>
        </p:spPr>
        <p:txBody>
          <a:bodyPr>
            <a:normAutofit/>
          </a:bodyPr>
          <a:lstStyle/>
          <a:p>
            <a:pPr algn="ctr"/>
            <a:r>
              <a:rPr lang="en-NZ" dirty="0" smtClean="0">
                <a:solidFill>
                  <a:schemeClr val="accent6"/>
                </a:solidFill>
              </a:rPr>
              <a:t>Supported Living Payment (SLP) </a:t>
            </a:r>
            <a:endParaRPr lang="en-NZ" dirty="0">
              <a:solidFill>
                <a:schemeClr val="accent6"/>
              </a:solidFill>
            </a:endParaRPr>
          </a:p>
        </p:txBody>
      </p:sp>
      <p:sp>
        <p:nvSpPr>
          <p:cNvPr id="3" name="Content Placeholder 2"/>
          <p:cNvSpPr>
            <a:spLocks noGrp="1"/>
          </p:cNvSpPr>
          <p:nvPr>
            <p:ph idx="1"/>
          </p:nvPr>
        </p:nvSpPr>
        <p:spPr>
          <a:xfrm>
            <a:off x="445059" y="1556792"/>
            <a:ext cx="8229600" cy="4325112"/>
          </a:xfrm>
        </p:spPr>
        <p:txBody>
          <a:bodyPr>
            <a:normAutofit fontScale="92500" lnSpcReduction="20000"/>
          </a:bodyPr>
          <a:lstStyle/>
          <a:p>
            <a:r>
              <a:rPr lang="en-GB" dirty="0" smtClean="0"/>
              <a:t>This benefit is for individuals over the age of 16 who are:</a:t>
            </a:r>
          </a:p>
          <a:p>
            <a:pPr lvl="1"/>
            <a:r>
              <a:rPr lang="en-GB" dirty="0" smtClean="0">
                <a:solidFill>
                  <a:schemeClr val="accent6"/>
                </a:solidFill>
              </a:rPr>
              <a:t>permanently </a:t>
            </a:r>
            <a:r>
              <a:rPr lang="en-GB" dirty="0">
                <a:solidFill>
                  <a:schemeClr val="accent6"/>
                </a:solidFill>
              </a:rPr>
              <a:t>and severely restricted </a:t>
            </a:r>
            <a:r>
              <a:rPr lang="en-GB" dirty="0" smtClean="0">
                <a:solidFill>
                  <a:schemeClr val="accent6"/>
                </a:solidFill>
              </a:rPr>
              <a:t>in their ability </a:t>
            </a:r>
            <a:r>
              <a:rPr lang="en-GB" dirty="0">
                <a:solidFill>
                  <a:schemeClr val="accent6"/>
                </a:solidFill>
              </a:rPr>
              <a:t>to work because of a health condition, injury or </a:t>
            </a:r>
            <a:r>
              <a:rPr lang="en-GB" dirty="0" smtClean="0">
                <a:solidFill>
                  <a:schemeClr val="accent6"/>
                </a:solidFill>
              </a:rPr>
              <a:t>disability – this means they:</a:t>
            </a:r>
            <a:endParaRPr lang="en-GB" dirty="0">
              <a:solidFill>
                <a:schemeClr val="accent6"/>
              </a:solidFill>
            </a:endParaRPr>
          </a:p>
          <a:p>
            <a:pPr lvl="2"/>
            <a:r>
              <a:rPr lang="en-GB" dirty="0">
                <a:solidFill>
                  <a:schemeClr val="tx1"/>
                </a:solidFill>
              </a:rPr>
              <a:t>have a condition affecting </a:t>
            </a:r>
            <a:r>
              <a:rPr lang="en-GB" dirty="0" smtClean="0">
                <a:solidFill>
                  <a:schemeClr val="tx1"/>
                </a:solidFill>
              </a:rPr>
              <a:t>their capacity </a:t>
            </a:r>
            <a:r>
              <a:rPr lang="en-GB" dirty="0">
                <a:solidFill>
                  <a:schemeClr val="tx1"/>
                </a:solidFill>
              </a:rPr>
              <a:t>to work for more than 2 years, OR</a:t>
            </a:r>
          </a:p>
          <a:p>
            <a:pPr lvl="2"/>
            <a:r>
              <a:rPr lang="en-GB" dirty="0">
                <a:solidFill>
                  <a:schemeClr val="tx1"/>
                </a:solidFill>
              </a:rPr>
              <a:t>have a life expectancy of less than 2 years AND</a:t>
            </a:r>
          </a:p>
          <a:p>
            <a:pPr lvl="2"/>
            <a:r>
              <a:rPr lang="en-GB" dirty="0">
                <a:solidFill>
                  <a:schemeClr val="tx1"/>
                </a:solidFill>
              </a:rPr>
              <a:t>can’t regularly work 15 hours or more a week in open employment</a:t>
            </a:r>
          </a:p>
          <a:p>
            <a:pPr marL="109728" indent="0">
              <a:buNone/>
            </a:pPr>
            <a:r>
              <a:rPr lang="en-GB" dirty="0"/>
              <a:t> </a:t>
            </a:r>
            <a:r>
              <a:rPr lang="en-GB" dirty="0" smtClean="0"/>
              <a:t>    </a:t>
            </a:r>
            <a:r>
              <a:rPr lang="en-GB" dirty="0" smtClean="0">
                <a:solidFill>
                  <a:schemeClr val="accent6"/>
                </a:solidFill>
              </a:rPr>
              <a:t>OR</a:t>
            </a:r>
          </a:p>
          <a:p>
            <a:pPr lvl="1"/>
            <a:r>
              <a:rPr lang="en-GB" dirty="0" smtClean="0">
                <a:solidFill>
                  <a:schemeClr val="accent6"/>
                </a:solidFill>
              </a:rPr>
              <a:t>totally blind</a:t>
            </a:r>
          </a:p>
          <a:p>
            <a:pPr marL="411480" lvl="1" indent="0">
              <a:buNone/>
            </a:pPr>
            <a:r>
              <a:rPr lang="en-GB" dirty="0" smtClean="0">
                <a:solidFill>
                  <a:schemeClr val="tx1"/>
                </a:solidFill>
              </a:rPr>
              <a:t> OR …</a:t>
            </a:r>
            <a:endParaRPr lang="en-GB" dirty="0">
              <a:solidFill>
                <a:schemeClr val="tx1"/>
              </a:solidFill>
            </a:endParaRPr>
          </a:p>
          <a:p>
            <a:endParaRPr lang="en-NZ" dirty="0"/>
          </a:p>
        </p:txBody>
      </p:sp>
      <p:sp>
        <p:nvSpPr>
          <p:cNvPr id="4" name="TextBox 3"/>
          <p:cNvSpPr txBox="1"/>
          <p:nvPr/>
        </p:nvSpPr>
        <p:spPr>
          <a:xfrm>
            <a:off x="1907704" y="6457890"/>
            <a:ext cx="5771132" cy="400110"/>
          </a:xfrm>
          <a:prstGeom prst="rect">
            <a:avLst/>
          </a:prstGeom>
          <a:noFill/>
        </p:spPr>
        <p:txBody>
          <a:bodyPr wrap="none" rtlCol="0">
            <a:spAutoFit/>
          </a:bodyPr>
          <a:lstStyle/>
          <a:p>
            <a:r>
              <a:rPr lang="en-NZ" sz="1000" dirty="0">
                <a:hlinkClick r:id="rId3"/>
              </a:rPr>
              <a:t>https://www.workandincome.govt.nz/products/a-z-benefits/supported-living-payment.html#null</a:t>
            </a:r>
            <a:endParaRPr lang="en-NZ" sz="1000" dirty="0"/>
          </a:p>
          <a:p>
            <a:endParaRPr lang="en-NZ" sz="1000" dirty="0"/>
          </a:p>
        </p:txBody>
      </p:sp>
    </p:spTree>
    <p:extLst>
      <p:ext uri="{BB962C8B-B14F-4D97-AF65-F5344CB8AC3E}">
        <p14:creationId xmlns:p14="http://schemas.microsoft.com/office/powerpoint/2010/main" val="1537405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229600" cy="4752528"/>
          </a:xfrm>
        </p:spPr>
        <p:txBody>
          <a:bodyPr>
            <a:normAutofit fontScale="85000" lnSpcReduction="20000"/>
          </a:bodyPr>
          <a:lstStyle/>
          <a:p>
            <a:r>
              <a:rPr lang="en-GB" sz="2400" dirty="0" smtClean="0"/>
              <a:t> … Individuals over 16 who are caring </a:t>
            </a:r>
            <a:r>
              <a:rPr lang="en-GB" sz="2400" dirty="0"/>
              <a:t>full-time for someone at home who would otherwise need hospital-level or residential care (or equivalent) who is not </a:t>
            </a:r>
            <a:r>
              <a:rPr lang="en-GB" sz="2400" dirty="0" smtClean="0"/>
              <a:t>their partner. The </a:t>
            </a:r>
            <a:r>
              <a:rPr lang="en-GB" sz="2400" dirty="0"/>
              <a:t>person can </a:t>
            </a:r>
            <a:r>
              <a:rPr lang="en-GB" sz="2400" dirty="0" smtClean="0"/>
              <a:t>be:</a:t>
            </a:r>
            <a:endParaRPr lang="en-GB" sz="2400" dirty="0"/>
          </a:p>
          <a:p>
            <a:pPr lvl="1"/>
            <a:r>
              <a:rPr lang="en-GB" sz="2400" dirty="0">
                <a:solidFill>
                  <a:schemeClr val="accent6"/>
                </a:solidFill>
              </a:rPr>
              <a:t>t</a:t>
            </a:r>
            <a:r>
              <a:rPr lang="en-GB" sz="2400" dirty="0" smtClean="0">
                <a:solidFill>
                  <a:schemeClr val="accent6"/>
                </a:solidFill>
              </a:rPr>
              <a:t>heir child</a:t>
            </a:r>
            <a:endParaRPr lang="en-GB" sz="2400" dirty="0">
              <a:solidFill>
                <a:schemeClr val="accent6"/>
              </a:solidFill>
            </a:endParaRPr>
          </a:p>
          <a:p>
            <a:pPr lvl="1"/>
            <a:r>
              <a:rPr lang="en-GB" sz="2400" dirty="0">
                <a:solidFill>
                  <a:schemeClr val="accent6"/>
                </a:solidFill>
              </a:rPr>
              <a:t>a family member (other than your partner or spouse)</a:t>
            </a:r>
          </a:p>
          <a:p>
            <a:pPr lvl="1"/>
            <a:r>
              <a:rPr lang="en-GB" sz="2400" dirty="0">
                <a:solidFill>
                  <a:schemeClr val="accent6"/>
                </a:solidFill>
              </a:rPr>
              <a:t>a member of your </a:t>
            </a:r>
            <a:r>
              <a:rPr lang="en-GB" sz="2400" dirty="0" smtClean="0">
                <a:solidFill>
                  <a:schemeClr val="accent6"/>
                </a:solidFill>
              </a:rPr>
              <a:t>community</a:t>
            </a:r>
          </a:p>
          <a:p>
            <a:pPr lvl="1"/>
            <a:endParaRPr lang="en-GB" sz="2400" dirty="0">
              <a:solidFill>
                <a:schemeClr val="accent6"/>
              </a:solidFill>
            </a:endParaRPr>
          </a:p>
          <a:p>
            <a:r>
              <a:rPr lang="en-GB" sz="2400" dirty="0" smtClean="0"/>
              <a:t>Like all other main social security benefits in NZ, SLP is a </a:t>
            </a:r>
            <a:r>
              <a:rPr lang="en-GB" sz="2400" i="1" dirty="0" smtClean="0"/>
              <a:t>flat-rate benefit </a:t>
            </a:r>
            <a:r>
              <a:rPr lang="en-GB" sz="2400" dirty="0" smtClean="0"/>
              <a:t>funded through </a:t>
            </a:r>
            <a:r>
              <a:rPr lang="en-GB" sz="2400" i="1" dirty="0" smtClean="0"/>
              <a:t>general taxation</a:t>
            </a:r>
          </a:p>
          <a:p>
            <a:pPr marL="109728" indent="0">
              <a:buNone/>
            </a:pPr>
            <a:endParaRPr lang="en-GB" sz="2400" i="1" dirty="0" smtClean="0"/>
          </a:p>
          <a:p>
            <a:r>
              <a:rPr lang="en-GB" sz="2400" dirty="0"/>
              <a:t>O</a:t>
            </a:r>
            <a:r>
              <a:rPr lang="en-GB" sz="2400" dirty="0" smtClean="0"/>
              <a:t>nly about third of SLP recipients are not subject to regular requirements to provide medical evidence of ongoing need and/or work obligations</a:t>
            </a:r>
          </a:p>
          <a:p>
            <a:pPr lvl="1"/>
            <a:r>
              <a:rPr lang="en-GB" sz="2200" dirty="0">
                <a:solidFill>
                  <a:schemeClr val="accent6"/>
                </a:solidFill>
              </a:rPr>
              <a:t>M</a:t>
            </a:r>
            <a:r>
              <a:rPr lang="en-GB" sz="2200" dirty="0" smtClean="0">
                <a:solidFill>
                  <a:schemeClr val="accent6"/>
                </a:solidFill>
              </a:rPr>
              <a:t>any people are transferred to Job Seeker Support </a:t>
            </a:r>
          </a:p>
          <a:p>
            <a:pPr marL="411480" lvl="1" indent="0">
              <a:buNone/>
            </a:pPr>
            <a:r>
              <a:rPr lang="en-GB" sz="2200" dirty="0" smtClean="0">
                <a:solidFill>
                  <a:schemeClr val="accent6"/>
                </a:solidFill>
              </a:rPr>
              <a:t>(with part-time work obligations) if their condition improves</a:t>
            </a:r>
            <a:endParaRPr lang="en-GB" sz="2200" dirty="0">
              <a:solidFill>
                <a:schemeClr val="accent6"/>
              </a:solidFill>
            </a:endParaRPr>
          </a:p>
          <a:p>
            <a:pPr lvl="1"/>
            <a:r>
              <a:rPr lang="en-GB" sz="2200" dirty="0" smtClean="0">
                <a:solidFill>
                  <a:schemeClr val="accent6"/>
                </a:solidFill>
              </a:rPr>
              <a:t>High abatement rates disincentive SLP recipients from </a:t>
            </a:r>
          </a:p>
          <a:p>
            <a:pPr marL="411480" lvl="1" indent="0">
              <a:buNone/>
            </a:pPr>
            <a:r>
              <a:rPr lang="en-GB" sz="2200" dirty="0" smtClean="0">
                <a:solidFill>
                  <a:schemeClr val="accent6"/>
                </a:solidFill>
              </a:rPr>
              <a:t>working more than 15 hours</a:t>
            </a:r>
          </a:p>
          <a:p>
            <a:pPr marL="411480" lvl="1" indent="0">
              <a:buNone/>
            </a:pPr>
            <a:endParaRPr lang="en-GB" sz="2200" dirty="0" smtClean="0">
              <a:solidFill>
                <a:schemeClr val="accent6"/>
              </a:solidFill>
            </a:endParaRPr>
          </a:p>
          <a:p>
            <a:pPr lvl="1"/>
            <a:endParaRPr lang="en-GB" sz="2400" i="1" dirty="0">
              <a:solidFill>
                <a:schemeClr val="accent6"/>
              </a:solidFill>
            </a:endParaRPr>
          </a:p>
        </p:txBody>
      </p:sp>
      <p:sp>
        <p:nvSpPr>
          <p:cNvPr id="2" name="TextBox 1"/>
          <p:cNvSpPr txBox="1"/>
          <p:nvPr/>
        </p:nvSpPr>
        <p:spPr>
          <a:xfrm>
            <a:off x="1686434" y="6381328"/>
            <a:ext cx="5771132" cy="553998"/>
          </a:xfrm>
          <a:prstGeom prst="rect">
            <a:avLst/>
          </a:prstGeom>
          <a:noFill/>
        </p:spPr>
        <p:txBody>
          <a:bodyPr wrap="none" rtlCol="0">
            <a:spAutoFit/>
          </a:bodyPr>
          <a:lstStyle/>
          <a:p>
            <a:r>
              <a:rPr lang="en-NZ" sz="1000" dirty="0">
                <a:hlinkClick r:id="rId3"/>
              </a:rPr>
              <a:t>https://</a:t>
            </a:r>
            <a:r>
              <a:rPr lang="en-NZ" sz="1000" dirty="0" smtClean="0">
                <a:hlinkClick r:id="rId3"/>
              </a:rPr>
              <a:t>www.workandincome.govt.nz/products/a-z-benefits/supported-living-payment.html#null</a:t>
            </a:r>
            <a:endParaRPr lang="en-NZ" sz="1000" dirty="0" smtClean="0"/>
          </a:p>
          <a:p>
            <a:r>
              <a:rPr lang="en-NZ" sz="1000" dirty="0" smtClean="0"/>
              <a:t>Welfare Expert Advisory Group (2019: 152-153) </a:t>
            </a:r>
            <a:endParaRPr lang="en-NZ" sz="1000" dirty="0"/>
          </a:p>
          <a:p>
            <a:endParaRPr lang="en-NZ" sz="1000" dirty="0"/>
          </a:p>
        </p:txBody>
      </p:sp>
      <p:sp>
        <p:nvSpPr>
          <p:cNvPr id="5" name="Title 1"/>
          <p:cNvSpPr>
            <a:spLocks noGrp="1"/>
          </p:cNvSpPr>
          <p:nvPr>
            <p:ph type="title"/>
          </p:nvPr>
        </p:nvSpPr>
        <p:spPr>
          <a:xfrm>
            <a:off x="611560" y="132268"/>
            <a:ext cx="8229600" cy="1066800"/>
          </a:xfrm>
        </p:spPr>
        <p:txBody>
          <a:bodyPr>
            <a:normAutofit/>
          </a:bodyPr>
          <a:lstStyle/>
          <a:p>
            <a:pPr algn="ctr"/>
            <a:r>
              <a:rPr lang="en-NZ" dirty="0" smtClean="0">
                <a:solidFill>
                  <a:schemeClr val="accent6"/>
                </a:solidFill>
              </a:rPr>
              <a:t>Supported Living Payment (SLP) </a:t>
            </a:r>
            <a:endParaRPr lang="en-NZ" dirty="0">
              <a:solidFill>
                <a:schemeClr val="accent6"/>
              </a:solidFill>
            </a:endParaRPr>
          </a:p>
        </p:txBody>
      </p:sp>
      <p:sp>
        <p:nvSpPr>
          <p:cNvPr id="4" name="Right Brace 3"/>
          <p:cNvSpPr/>
          <p:nvPr/>
        </p:nvSpPr>
        <p:spPr>
          <a:xfrm>
            <a:off x="7308304" y="4797152"/>
            <a:ext cx="360040" cy="1224136"/>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6" name="TextBox 5"/>
          <p:cNvSpPr txBox="1"/>
          <p:nvPr/>
        </p:nvSpPr>
        <p:spPr>
          <a:xfrm>
            <a:off x="7596336" y="4845934"/>
            <a:ext cx="1672253" cy="830997"/>
          </a:xfrm>
          <a:prstGeom prst="rect">
            <a:avLst/>
          </a:prstGeom>
          <a:noFill/>
        </p:spPr>
        <p:txBody>
          <a:bodyPr wrap="none" rtlCol="0">
            <a:spAutoFit/>
          </a:bodyPr>
          <a:lstStyle/>
          <a:p>
            <a:r>
              <a:rPr lang="en-NZ" sz="1200" dirty="0" smtClean="0"/>
              <a:t>Neither receive much </a:t>
            </a:r>
          </a:p>
          <a:p>
            <a:r>
              <a:rPr lang="en-NZ" sz="1200" dirty="0" smtClean="0"/>
              <a:t>return-to-work/</a:t>
            </a:r>
          </a:p>
          <a:p>
            <a:r>
              <a:rPr lang="en-NZ" sz="1200" dirty="0" smtClean="0"/>
              <a:t>rehabilitation </a:t>
            </a:r>
          </a:p>
          <a:p>
            <a:r>
              <a:rPr lang="en-NZ" sz="1200" dirty="0" smtClean="0"/>
              <a:t>assistance</a:t>
            </a:r>
            <a:endParaRPr lang="en-NZ" sz="1200" dirty="0"/>
          </a:p>
        </p:txBody>
      </p:sp>
    </p:spTree>
    <p:extLst>
      <p:ext uri="{BB962C8B-B14F-4D97-AF65-F5344CB8AC3E}">
        <p14:creationId xmlns:p14="http://schemas.microsoft.com/office/powerpoint/2010/main" val="1511949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588" t="14471" r="25588"/>
          <a:stretch/>
        </p:blipFill>
        <p:spPr>
          <a:xfrm>
            <a:off x="1619672" y="98890"/>
            <a:ext cx="5778265" cy="6730781"/>
          </a:xfrm>
          <a:prstGeom prst="rect">
            <a:avLst/>
          </a:prstGeom>
        </p:spPr>
      </p:pic>
      <p:sp>
        <p:nvSpPr>
          <p:cNvPr id="5" name="Rectangle 4"/>
          <p:cNvSpPr/>
          <p:nvPr/>
        </p:nvSpPr>
        <p:spPr>
          <a:xfrm>
            <a:off x="2915816" y="6552672"/>
            <a:ext cx="4572000" cy="276999"/>
          </a:xfrm>
          <a:prstGeom prst="rect">
            <a:avLst/>
          </a:prstGeom>
        </p:spPr>
        <p:txBody>
          <a:bodyPr>
            <a:spAutoFit/>
          </a:bodyPr>
          <a:lstStyle/>
          <a:p>
            <a:r>
              <a:rPr lang="en-GB" sz="1200" dirty="0"/>
              <a:t>Welfare Expert Advisory Group (2019: </a:t>
            </a:r>
            <a:r>
              <a:rPr lang="en-GB" sz="1200" dirty="0" smtClean="0"/>
              <a:t>31) </a:t>
            </a:r>
            <a:endParaRPr lang="en-NZ" sz="1200" dirty="0"/>
          </a:p>
        </p:txBody>
      </p:sp>
    </p:spTree>
    <p:extLst>
      <p:ext uri="{BB962C8B-B14F-4D97-AF65-F5344CB8AC3E}">
        <p14:creationId xmlns:p14="http://schemas.microsoft.com/office/powerpoint/2010/main" val="3719447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9001000" cy="936104"/>
          </a:xfrm>
        </p:spPr>
        <p:txBody>
          <a:bodyPr>
            <a:noAutofit/>
          </a:bodyPr>
          <a:lstStyle/>
          <a:p>
            <a:pPr algn="ctr"/>
            <a:r>
              <a:rPr lang="en-NZ" sz="3200" dirty="0">
                <a:solidFill>
                  <a:schemeClr val="accent6"/>
                </a:solidFill>
              </a:rPr>
              <a:t>The Accident Compensation Corporation (ACC</a:t>
            </a:r>
            <a:r>
              <a:rPr lang="en-NZ" sz="3200" dirty="0" smtClean="0">
                <a:solidFill>
                  <a:schemeClr val="accent6"/>
                </a:solidFill>
              </a:rPr>
              <a:t>)</a:t>
            </a:r>
            <a:endParaRPr lang="en-NZ" sz="3200" dirty="0">
              <a:solidFill>
                <a:schemeClr val="accent6"/>
              </a:solidFill>
            </a:endParaRPr>
          </a:p>
        </p:txBody>
      </p:sp>
      <p:sp>
        <p:nvSpPr>
          <p:cNvPr id="3" name="Content Placeholder 2"/>
          <p:cNvSpPr>
            <a:spLocks noGrp="1"/>
          </p:cNvSpPr>
          <p:nvPr>
            <p:ph idx="1"/>
          </p:nvPr>
        </p:nvSpPr>
        <p:spPr>
          <a:xfrm>
            <a:off x="179512" y="764704"/>
            <a:ext cx="8640960" cy="6552728"/>
          </a:xfrm>
        </p:spPr>
        <p:txBody>
          <a:bodyPr>
            <a:normAutofit fontScale="47500" lnSpcReduction="20000"/>
          </a:bodyPr>
          <a:lstStyle/>
          <a:p>
            <a:pPr marL="109728" indent="0">
              <a:buNone/>
            </a:pPr>
            <a:endParaRPr lang="en-NZ" dirty="0" smtClean="0"/>
          </a:p>
          <a:p>
            <a:r>
              <a:rPr lang="en-NZ" sz="4200" dirty="0" smtClean="0"/>
              <a:t>Following a Royal Commission of Inquiry (1967), ACC was established in 1974 so that all New Zealanders and visitors are covered, on a 24/7 basis and regardless of circumstances or fault, for:</a:t>
            </a:r>
          </a:p>
          <a:p>
            <a:pPr lvl="1"/>
            <a:r>
              <a:rPr lang="en-NZ" sz="3800" dirty="0" smtClean="0">
                <a:solidFill>
                  <a:schemeClr val="accent6"/>
                </a:solidFill>
              </a:rPr>
              <a:t>personal injury caused by accident (including through medical treatment) </a:t>
            </a:r>
          </a:p>
          <a:p>
            <a:pPr lvl="1"/>
            <a:r>
              <a:rPr lang="en-NZ" sz="3800" dirty="0" smtClean="0">
                <a:solidFill>
                  <a:schemeClr val="accent6"/>
                </a:solidFill>
              </a:rPr>
              <a:t>work-related illnesses</a:t>
            </a:r>
          </a:p>
          <a:p>
            <a:pPr lvl="1"/>
            <a:r>
              <a:rPr lang="en-NZ" sz="3800" dirty="0" smtClean="0">
                <a:solidFill>
                  <a:schemeClr val="accent6"/>
                </a:solidFill>
              </a:rPr>
              <a:t>mental injury caused by crimes of a sexual nature</a:t>
            </a:r>
          </a:p>
          <a:p>
            <a:pPr marL="411480" lvl="1" indent="0">
              <a:buNone/>
            </a:pPr>
            <a:endParaRPr lang="en-NZ" sz="3800" dirty="0" smtClean="0">
              <a:solidFill>
                <a:schemeClr val="accent6"/>
              </a:solidFill>
            </a:endParaRPr>
          </a:p>
          <a:p>
            <a:pPr lvl="0">
              <a:buClr>
                <a:srgbClr val="A04DA3"/>
              </a:buClr>
            </a:pPr>
            <a:r>
              <a:rPr lang="en-NZ" sz="4200" dirty="0" smtClean="0"/>
              <a:t>It abolished the English common law tradition that upheld the right of the individual to sue for compensation for losses arising from personal injury where negligence could be alleged AND c</a:t>
            </a:r>
            <a:r>
              <a:rPr lang="en-GB" sz="4200" dirty="0" err="1" smtClean="0"/>
              <a:t>reated</a:t>
            </a:r>
            <a:r>
              <a:rPr lang="en-GB" sz="4200" dirty="0" smtClean="0"/>
              <a:t> an administrative appeals system based upon “inquiry and investigation” not “adversary techniques” </a:t>
            </a:r>
          </a:p>
          <a:p>
            <a:pPr marL="109728" indent="0">
              <a:buNone/>
            </a:pPr>
            <a:endParaRPr lang="en-NZ" sz="4200" dirty="0" smtClean="0"/>
          </a:p>
          <a:p>
            <a:r>
              <a:rPr lang="en-NZ" sz="4200" dirty="0" smtClean="0"/>
              <a:t>National-led governments tend to want to open up ACC to competitive private-sector insurance provision, while Labour-led governments favour a state monopoly</a:t>
            </a:r>
          </a:p>
          <a:p>
            <a:endParaRPr lang="en-NZ" sz="4200" dirty="0" smtClean="0"/>
          </a:p>
          <a:p>
            <a:r>
              <a:rPr lang="en-NZ" sz="4200" dirty="0" smtClean="0"/>
              <a:t>Attempts to reduce claims liability (</a:t>
            </a:r>
            <a:r>
              <a:rPr lang="en-NZ" sz="4200" dirty="0" err="1" smtClean="0"/>
              <a:t>ie</a:t>
            </a:r>
            <a:r>
              <a:rPr lang="en-NZ" sz="4200" dirty="0" smtClean="0"/>
              <a:t>. the cost to the state) have seen changes to make it harder to enter the system and encourage earlier exit and ACC receives many complaints about the fairness of its decisions BUT it also funds a lot of preventative programmes to increase safety and thus reduce injuries</a:t>
            </a:r>
            <a:endParaRPr lang="en-NZ" sz="4200" dirty="0"/>
          </a:p>
        </p:txBody>
      </p:sp>
      <p:sp>
        <p:nvSpPr>
          <p:cNvPr id="5" name="Rectangle 4"/>
          <p:cNvSpPr/>
          <p:nvPr/>
        </p:nvSpPr>
        <p:spPr>
          <a:xfrm>
            <a:off x="1115616" y="6611779"/>
            <a:ext cx="7128792" cy="246221"/>
          </a:xfrm>
          <a:prstGeom prst="rect">
            <a:avLst/>
          </a:prstGeom>
        </p:spPr>
        <p:txBody>
          <a:bodyPr wrap="square">
            <a:spAutoFit/>
          </a:bodyPr>
          <a:lstStyle/>
          <a:p>
            <a:r>
              <a:rPr lang="en-NZ" sz="1000" dirty="0">
                <a:solidFill>
                  <a:prstClr val="black"/>
                </a:solidFill>
              </a:rPr>
              <a:t>Duncan (2019) National’s fortunate failure to deregulate accident </a:t>
            </a:r>
            <a:r>
              <a:rPr lang="en-NZ" sz="1000" dirty="0" smtClean="0">
                <a:solidFill>
                  <a:prstClr val="black"/>
                </a:solidFill>
              </a:rPr>
              <a:t>compensation</a:t>
            </a:r>
            <a:r>
              <a:rPr lang="en-NZ" sz="1000" i="1" dirty="0" smtClean="0">
                <a:solidFill>
                  <a:prstClr val="black"/>
                </a:solidFill>
              </a:rPr>
              <a:t>, New Zealand Sociology 34</a:t>
            </a:r>
            <a:r>
              <a:rPr lang="en-NZ" sz="1000" dirty="0" smtClean="0">
                <a:solidFill>
                  <a:prstClr val="black"/>
                </a:solidFill>
              </a:rPr>
              <a:t>(20), 259-278</a:t>
            </a:r>
            <a:r>
              <a:rPr lang="en-NZ" sz="1000" i="1" dirty="0" smtClean="0">
                <a:solidFill>
                  <a:prstClr val="black"/>
                </a:solidFill>
              </a:rPr>
              <a:t>.</a:t>
            </a:r>
            <a:endParaRPr lang="en-NZ" sz="1000" i="1" dirty="0">
              <a:solidFill>
                <a:prstClr val="black"/>
              </a:solidFill>
            </a:endParaRPr>
          </a:p>
        </p:txBody>
      </p:sp>
    </p:spTree>
    <p:extLst>
      <p:ext uri="{BB962C8B-B14F-4D97-AF65-F5344CB8AC3E}">
        <p14:creationId xmlns:p14="http://schemas.microsoft.com/office/powerpoint/2010/main" val="1157487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 y="0"/>
            <a:ext cx="9217023" cy="1066800"/>
          </a:xfrm>
        </p:spPr>
        <p:txBody>
          <a:bodyPr>
            <a:normAutofit/>
          </a:bodyPr>
          <a:lstStyle/>
          <a:p>
            <a:pPr algn="ctr"/>
            <a:r>
              <a:rPr lang="en-NZ" sz="3200" dirty="0">
                <a:solidFill>
                  <a:schemeClr val="accent6"/>
                </a:solidFill>
              </a:rPr>
              <a:t>The Accident </a:t>
            </a:r>
            <a:r>
              <a:rPr lang="en-NZ" sz="3200" dirty="0" smtClean="0">
                <a:solidFill>
                  <a:schemeClr val="accent6"/>
                </a:solidFill>
              </a:rPr>
              <a:t>Compensation Corporation </a:t>
            </a:r>
            <a:r>
              <a:rPr lang="en-NZ" sz="3200" dirty="0">
                <a:solidFill>
                  <a:schemeClr val="accent6"/>
                </a:solidFill>
              </a:rPr>
              <a:t>(ACC)</a:t>
            </a:r>
            <a:endParaRPr lang="en-NZ" sz="3200" dirty="0"/>
          </a:p>
        </p:txBody>
      </p:sp>
      <p:sp>
        <p:nvSpPr>
          <p:cNvPr id="3" name="Content Placeholder 2"/>
          <p:cNvSpPr>
            <a:spLocks noGrp="1"/>
          </p:cNvSpPr>
          <p:nvPr>
            <p:ph idx="1"/>
          </p:nvPr>
        </p:nvSpPr>
        <p:spPr>
          <a:xfrm>
            <a:off x="406442" y="1196752"/>
            <a:ext cx="8229600" cy="5449792"/>
          </a:xfrm>
        </p:spPr>
        <p:txBody>
          <a:bodyPr>
            <a:normAutofit fontScale="92500" lnSpcReduction="20000"/>
          </a:bodyPr>
          <a:lstStyle/>
          <a:p>
            <a:r>
              <a:rPr lang="en-NZ" dirty="0" smtClean="0"/>
              <a:t>ACC payments are funded by:</a:t>
            </a:r>
          </a:p>
          <a:p>
            <a:pPr lvl="1"/>
            <a:r>
              <a:rPr lang="en-NZ" dirty="0" smtClean="0">
                <a:solidFill>
                  <a:schemeClr val="accent6"/>
                </a:solidFill>
              </a:rPr>
              <a:t>pay-roll </a:t>
            </a:r>
            <a:r>
              <a:rPr lang="en-NZ" dirty="0">
                <a:solidFill>
                  <a:schemeClr val="accent6"/>
                </a:solidFill>
              </a:rPr>
              <a:t>levies on employers and (since 1992) employees (making it partially a social insurance model</a:t>
            </a:r>
            <a:r>
              <a:rPr lang="en-NZ" dirty="0" smtClean="0">
                <a:solidFill>
                  <a:schemeClr val="accent6"/>
                </a:solidFill>
              </a:rPr>
              <a:t>)</a:t>
            </a:r>
          </a:p>
          <a:p>
            <a:pPr lvl="1"/>
            <a:r>
              <a:rPr lang="en-NZ" dirty="0" smtClean="0">
                <a:solidFill>
                  <a:schemeClr val="accent6"/>
                </a:solidFill>
              </a:rPr>
              <a:t>a </a:t>
            </a:r>
            <a:r>
              <a:rPr lang="en-NZ" dirty="0">
                <a:solidFill>
                  <a:schemeClr val="accent6"/>
                </a:solidFill>
              </a:rPr>
              <a:t>portion of motor-vehicle </a:t>
            </a:r>
            <a:r>
              <a:rPr lang="en-NZ" dirty="0" smtClean="0">
                <a:solidFill>
                  <a:schemeClr val="accent6"/>
                </a:solidFill>
              </a:rPr>
              <a:t>registrations</a:t>
            </a:r>
          </a:p>
          <a:p>
            <a:pPr lvl="1"/>
            <a:r>
              <a:rPr lang="en-NZ" dirty="0" smtClean="0">
                <a:solidFill>
                  <a:schemeClr val="accent6"/>
                </a:solidFill>
              </a:rPr>
              <a:t>a </a:t>
            </a:r>
            <a:r>
              <a:rPr lang="en-NZ" dirty="0">
                <a:solidFill>
                  <a:schemeClr val="accent6"/>
                </a:solidFill>
              </a:rPr>
              <a:t>petrol </a:t>
            </a:r>
            <a:r>
              <a:rPr lang="en-NZ" dirty="0" smtClean="0">
                <a:solidFill>
                  <a:schemeClr val="accent6"/>
                </a:solidFill>
              </a:rPr>
              <a:t>levy and</a:t>
            </a:r>
          </a:p>
          <a:p>
            <a:pPr lvl="1"/>
            <a:r>
              <a:rPr lang="en-NZ" dirty="0" smtClean="0">
                <a:solidFill>
                  <a:schemeClr val="accent6"/>
                </a:solidFill>
              </a:rPr>
              <a:t>a </a:t>
            </a:r>
            <a:r>
              <a:rPr lang="en-NZ" dirty="0">
                <a:solidFill>
                  <a:schemeClr val="accent6"/>
                </a:solidFill>
              </a:rPr>
              <a:t>government contribution from general taxation for non-earners</a:t>
            </a:r>
          </a:p>
          <a:p>
            <a:pPr marL="109728" indent="0">
              <a:buNone/>
            </a:pPr>
            <a:endParaRPr lang="en-NZ" dirty="0"/>
          </a:p>
          <a:p>
            <a:r>
              <a:rPr lang="en-NZ" dirty="0" smtClean="0"/>
              <a:t>In 2019, there were over 2 million registered claims with 84,000 receiving weekly compensation for lost earnings (</a:t>
            </a:r>
            <a:r>
              <a:rPr lang="en-NZ" dirty="0"/>
              <a:t>normally </a:t>
            </a:r>
            <a:r>
              <a:rPr lang="en-NZ" dirty="0" smtClean="0"/>
              <a:t>at 80</a:t>
            </a:r>
            <a:r>
              <a:rPr lang="en-NZ" dirty="0"/>
              <a:t>% of prior income</a:t>
            </a:r>
            <a:r>
              <a:rPr lang="en-NZ" dirty="0" smtClean="0"/>
              <a:t>) plus other claims for </a:t>
            </a:r>
            <a:r>
              <a:rPr lang="en-NZ" dirty="0"/>
              <a:t>medical treatment and vocational and social rehabilitation </a:t>
            </a:r>
            <a:r>
              <a:rPr lang="en-NZ" dirty="0" smtClean="0"/>
              <a:t>that is not </a:t>
            </a:r>
            <a:r>
              <a:rPr lang="en-NZ" dirty="0" smtClean="0"/>
              <a:t>usually available to </a:t>
            </a:r>
            <a:r>
              <a:rPr lang="en-NZ" dirty="0" smtClean="0"/>
              <a:t>SLP recipients</a:t>
            </a:r>
            <a:endParaRPr lang="en-NZ" dirty="0"/>
          </a:p>
          <a:p>
            <a:endParaRPr lang="en-NZ" dirty="0" smtClean="0"/>
          </a:p>
          <a:p>
            <a:endParaRPr lang="en-NZ" dirty="0"/>
          </a:p>
          <a:p>
            <a:endParaRPr lang="en-NZ" dirty="0" smtClean="0"/>
          </a:p>
        </p:txBody>
      </p:sp>
      <p:sp>
        <p:nvSpPr>
          <p:cNvPr id="5" name="Content Placeholder 2"/>
          <p:cNvSpPr txBox="1">
            <a:spLocks/>
          </p:cNvSpPr>
          <p:nvPr/>
        </p:nvSpPr>
        <p:spPr>
          <a:xfrm>
            <a:off x="425577" y="469544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NZ" dirty="0"/>
          </a:p>
        </p:txBody>
      </p:sp>
    </p:spTree>
    <p:extLst>
      <p:ext uri="{BB962C8B-B14F-4D97-AF65-F5344CB8AC3E}">
        <p14:creationId xmlns:p14="http://schemas.microsoft.com/office/powerpoint/2010/main" val="3511837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rotWithShape="1">
          <a:blip r:embed="rId2"/>
          <a:srcRect l="8139" t="13114" r="24137" b="-750"/>
          <a:stretch/>
        </p:blipFill>
        <p:spPr>
          <a:xfrm>
            <a:off x="377788" y="116632"/>
            <a:ext cx="8388424" cy="6741368"/>
          </a:xfrm>
          <a:prstGeom prst="rect">
            <a:avLst/>
          </a:prstGeom>
        </p:spPr>
      </p:pic>
      <p:sp>
        <p:nvSpPr>
          <p:cNvPr id="5" name="TextBox 4"/>
          <p:cNvSpPr txBox="1"/>
          <p:nvPr/>
        </p:nvSpPr>
        <p:spPr>
          <a:xfrm>
            <a:off x="107504" y="6593357"/>
            <a:ext cx="2635658" cy="246221"/>
          </a:xfrm>
          <a:prstGeom prst="rect">
            <a:avLst/>
          </a:prstGeom>
          <a:noFill/>
        </p:spPr>
        <p:txBody>
          <a:bodyPr wrap="none" rtlCol="0">
            <a:spAutoFit/>
          </a:bodyPr>
          <a:lstStyle/>
          <a:p>
            <a:r>
              <a:rPr lang="en-NZ" sz="1000" dirty="0" smtClean="0"/>
              <a:t>Welfare Expert Advisory Group (2019: 145)</a:t>
            </a:r>
            <a:endParaRPr lang="en-NZ" sz="1000" dirty="0"/>
          </a:p>
        </p:txBody>
      </p:sp>
    </p:spTree>
    <p:extLst>
      <p:ext uri="{BB962C8B-B14F-4D97-AF65-F5344CB8AC3E}">
        <p14:creationId xmlns:p14="http://schemas.microsoft.com/office/powerpoint/2010/main" val="4046800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263" t="14481" r="24800" b="1797"/>
          <a:stretch/>
        </p:blipFill>
        <p:spPr>
          <a:xfrm>
            <a:off x="323528" y="32386"/>
            <a:ext cx="8424936" cy="6541715"/>
          </a:xfrm>
          <a:prstGeom prst="rect">
            <a:avLst/>
          </a:prstGeom>
        </p:spPr>
      </p:pic>
      <p:sp>
        <p:nvSpPr>
          <p:cNvPr id="5" name="TextBox 4"/>
          <p:cNvSpPr txBox="1"/>
          <p:nvPr/>
        </p:nvSpPr>
        <p:spPr>
          <a:xfrm>
            <a:off x="3275856" y="6574101"/>
            <a:ext cx="2635658" cy="246221"/>
          </a:xfrm>
          <a:prstGeom prst="rect">
            <a:avLst/>
          </a:prstGeom>
          <a:noFill/>
        </p:spPr>
        <p:txBody>
          <a:bodyPr wrap="none" rtlCol="0">
            <a:spAutoFit/>
          </a:bodyPr>
          <a:lstStyle/>
          <a:p>
            <a:r>
              <a:rPr lang="en-NZ" sz="1000" dirty="0" smtClean="0"/>
              <a:t>Welfare Expert Advisory Group (2019: 146)</a:t>
            </a:r>
            <a:endParaRPr lang="en-NZ" sz="1000" dirty="0"/>
          </a:p>
        </p:txBody>
      </p:sp>
    </p:spTree>
    <p:extLst>
      <p:ext uri="{BB962C8B-B14F-4D97-AF65-F5344CB8AC3E}">
        <p14:creationId xmlns:p14="http://schemas.microsoft.com/office/powerpoint/2010/main" val="3487889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116632"/>
            <a:ext cx="8229600" cy="1066800"/>
          </a:xfrm>
        </p:spPr>
        <p:txBody>
          <a:bodyPr>
            <a:normAutofit fontScale="90000"/>
          </a:bodyPr>
          <a:lstStyle/>
          <a:p>
            <a:pPr algn="ctr"/>
            <a:r>
              <a:rPr lang="en-NZ" dirty="0" smtClean="0">
                <a:solidFill>
                  <a:schemeClr val="accent6"/>
                </a:solidFill>
              </a:rPr>
              <a:t>Do these differences </a:t>
            </a:r>
            <a:br>
              <a:rPr lang="en-NZ" dirty="0" smtClean="0">
                <a:solidFill>
                  <a:schemeClr val="accent6"/>
                </a:solidFill>
              </a:rPr>
            </a:br>
            <a:r>
              <a:rPr lang="en-NZ" dirty="0" smtClean="0">
                <a:solidFill>
                  <a:schemeClr val="accent6"/>
                </a:solidFill>
              </a:rPr>
              <a:t>constitute discrimination?</a:t>
            </a:r>
            <a:endParaRPr lang="en-NZ" dirty="0">
              <a:solidFill>
                <a:schemeClr val="accent6"/>
              </a:solidFill>
            </a:endParaRPr>
          </a:p>
        </p:txBody>
      </p:sp>
      <p:sp>
        <p:nvSpPr>
          <p:cNvPr id="3" name="Content Placeholder 2"/>
          <p:cNvSpPr>
            <a:spLocks noGrp="1"/>
          </p:cNvSpPr>
          <p:nvPr>
            <p:ph idx="1"/>
          </p:nvPr>
        </p:nvSpPr>
        <p:spPr>
          <a:xfrm>
            <a:off x="251520" y="1334107"/>
            <a:ext cx="8640960" cy="5335973"/>
          </a:xfrm>
        </p:spPr>
        <p:txBody>
          <a:bodyPr>
            <a:normAutofit fontScale="62500" lnSpcReduction="20000"/>
          </a:bodyPr>
          <a:lstStyle/>
          <a:p>
            <a:r>
              <a:rPr lang="en-NZ" sz="3200" dirty="0" smtClean="0"/>
              <a:t>These differences have been the focus of court cases:</a:t>
            </a:r>
          </a:p>
          <a:p>
            <a:pPr lvl="1"/>
            <a:r>
              <a:rPr lang="en-NZ" sz="2900" dirty="0" smtClean="0">
                <a:solidFill>
                  <a:schemeClr val="accent6"/>
                </a:solidFill>
              </a:rPr>
              <a:t>It was </a:t>
            </a:r>
            <a:r>
              <a:rPr lang="en-NZ" sz="2900" i="1" dirty="0" smtClean="0">
                <a:solidFill>
                  <a:schemeClr val="accent6"/>
                </a:solidFill>
              </a:rPr>
              <a:t>unsuccessfully</a:t>
            </a:r>
            <a:r>
              <a:rPr lang="en-NZ" sz="2900" dirty="0" smtClean="0">
                <a:solidFill>
                  <a:schemeClr val="accent6"/>
                </a:solidFill>
              </a:rPr>
              <a:t> argued that </a:t>
            </a:r>
            <a:r>
              <a:rPr lang="en-NZ" sz="2900" dirty="0">
                <a:solidFill>
                  <a:schemeClr val="accent6"/>
                </a:solidFill>
              </a:rPr>
              <a:t>the different entitlements provided by ACC and the Ministry of </a:t>
            </a:r>
            <a:r>
              <a:rPr lang="en-NZ" sz="2900" dirty="0" smtClean="0">
                <a:solidFill>
                  <a:schemeClr val="accent6"/>
                </a:solidFill>
              </a:rPr>
              <a:t>Health, </a:t>
            </a:r>
            <a:r>
              <a:rPr lang="en-NZ" sz="2900" dirty="0">
                <a:solidFill>
                  <a:schemeClr val="accent6"/>
                </a:solidFill>
              </a:rPr>
              <a:t>being based purely on different </a:t>
            </a:r>
            <a:r>
              <a:rPr lang="en-NZ" sz="2900" i="1" dirty="0">
                <a:solidFill>
                  <a:schemeClr val="accent6"/>
                </a:solidFill>
              </a:rPr>
              <a:t>causes</a:t>
            </a:r>
            <a:r>
              <a:rPr lang="en-NZ" sz="2900" dirty="0">
                <a:solidFill>
                  <a:schemeClr val="accent6"/>
                </a:solidFill>
              </a:rPr>
              <a:t> of disability, are a form of discrimination that contravenes the Human Rights Act </a:t>
            </a:r>
            <a:r>
              <a:rPr lang="en-NZ" sz="2900" dirty="0" smtClean="0">
                <a:solidFill>
                  <a:schemeClr val="accent6"/>
                </a:solidFill>
              </a:rPr>
              <a:t>1994 </a:t>
            </a:r>
          </a:p>
          <a:p>
            <a:pPr lvl="2"/>
            <a:r>
              <a:rPr lang="en-NZ" dirty="0" smtClean="0">
                <a:solidFill>
                  <a:schemeClr val="tx1"/>
                </a:solidFill>
              </a:rPr>
              <a:t>A </a:t>
            </a:r>
            <a:r>
              <a:rPr lang="en-NZ" dirty="0">
                <a:solidFill>
                  <a:schemeClr val="tx1"/>
                </a:solidFill>
              </a:rPr>
              <a:t>woman who </a:t>
            </a:r>
            <a:r>
              <a:rPr lang="en-NZ" dirty="0" smtClean="0">
                <a:solidFill>
                  <a:schemeClr val="tx1"/>
                </a:solidFill>
              </a:rPr>
              <a:t>suffered </a:t>
            </a:r>
            <a:r>
              <a:rPr lang="en-NZ" dirty="0">
                <a:solidFill>
                  <a:schemeClr val="tx1"/>
                </a:solidFill>
              </a:rPr>
              <a:t>from severe multiple sclerosis and </a:t>
            </a:r>
            <a:r>
              <a:rPr lang="en-NZ" dirty="0" smtClean="0">
                <a:solidFill>
                  <a:schemeClr val="tx1"/>
                </a:solidFill>
              </a:rPr>
              <a:t>used </a:t>
            </a:r>
            <a:r>
              <a:rPr lang="en-NZ" dirty="0">
                <a:solidFill>
                  <a:schemeClr val="tx1"/>
                </a:solidFill>
              </a:rPr>
              <a:t>a wheelchair </a:t>
            </a:r>
            <a:r>
              <a:rPr lang="en-NZ" dirty="0" smtClean="0">
                <a:solidFill>
                  <a:schemeClr val="tx1"/>
                </a:solidFill>
              </a:rPr>
              <a:t>argued that she received </a:t>
            </a:r>
            <a:r>
              <a:rPr lang="en-NZ" dirty="0">
                <a:solidFill>
                  <a:schemeClr val="tx1"/>
                </a:solidFill>
              </a:rPr>
              <a:t>significantly less support than an ACC claimant with similar </a:t>
            </a:r>
            <a:r>
              <a:rPr lang="en-NZ" dirty="0" smtClean="0">
                <a:solidFill>
                  <a:schemeClr val="tx1"/>
                </a:solidFill>
              </a:rPr>
              <a:t>needs</a:t>
            </a:r>
          </a:p>
          <a:p>
            <a:pPr lvl="2"/>
            <a:r>
              <a:rPr lang="en-NZ" dirty="0">
                <a:solidFill>
                  <a:schemeClr val="tx1"/>
                </a:solidFill>
              </a:rPr>
              <a:t>Even where it has been accepted that “there is prima facie discrimination” (</a:t>
            </a:r>
            <a:r>
              <a:rPr lang="en-NZ" i="1" dirty="0" err="1">
                <a:solidFill>
                  <a:schemeClr val="tx1"/>
                </a:solidFill>
              </a:rPr>
              <a:t>Trevethick</a:t>
            </a:r>
            <a:r>
              <a:rPr lang="en-NZ" i="1" dirty="0">
                <a:solidFill>
                  <a:schemeClr val="tx1"/>
                </a:solidFill>
              </a:rPr>
              <a:t> v Ministry of Health</a:t>
            </a:r>
            <a:r>
              <a:rPr lang="en-NZ" dirty="0">
                <a:solidFill>
                  <a:schemeClr val="tx1"/>
                </a:solidFill>
              </a:rPr>
              <a:t> [2008] NZCA 397, para. 18), this was found to be justified under section 5 of the New Zealand Bill of Rights Act 1990 which states that “the rights and freedoms contained in this Bill of Rights may be subject only to such reasonable limits prescribed by law as can be demonstrably justified in a free and democratic society.” </a:t>
            </a:r>
          </a:p>
          <a:p>
            <a:pPr marL="704088" lvl="2" indent="0">
              <a:buNone/>
            </a:pPr>
            <a:endParaRPr lang="en-NZ" dirty="0" smtClean="0">
              <a:solidFill>
                <a:schemeClr val="accent6"/>
              </a:solidFill>
            </a:endParaRPr>
          </a:p>
          <a:p>
            <a:pPr lvl="1"/>
            <a:r>
              <a:rPr lang="en-NZ" sz="2900" dirty="0" smtClean="0">
                <a:solidFill>
                  <a:schemeClr val="accent6"/>
                </a:solidFill>
              </a:rPr>
              <a:t>It was </a:t>
            </a:r>
            <a:r>
              <a:rPr lang="en-NZ" sz="2900" i="1" dirty="0" smtClean="0">
                <a:solidFill>
                  <a:schemeClr val="accent6"/>
                </a:solidFill>
              </a:rPr>
              <a:t>successfully </a:t>
            </a:r>
            <a:r>
              <a:rPr lang="en-NZ" sz="2900" dirty="0" smtClean="0">
                <a:solidFill>
                  <a:schemeClr val="accent6"/>
                </a:solidFill>
              </a:rPr>
              <a:t>argued that individuals who provide assistance to family members with </a:t>
            </a:r>
            <a:r>
              <a:rPr lang="en-NZ" sz="2900" dirty="0">
                <a:solidFill>
                  <a:schemeClr val="accent6"/>
                </a:solidFill>
              </a:rPr>
              <a:t>disabilities </a:t>
            </a:r>
            <a:r>
              <a:rPr lang="en-NZ" sz="2900" dirty="0" smtClean="0">
                <a:solidFill>
                  <a:schemeClr val="accent6"/>
                </a:solidFill>
              </a:rPr>
              <a:t>should qualify </a:t>
            </a:r>
            <a:r>
              <a:rPr lang="en-NZ" sz="2900" dirty="0">
                <a:solidFill>
                  <a:schemeClr val="accent6"/>
                </a:solidFill>
              </a:rPr>
              <a:t>for paid disability support from the Ministry of Health </a:t>
            </a:r>
            <a:endParaRPr lang="en-NZ" sz="2900" dirty="0" smtClean="0">
              <a:solidFill>
                <a:schemeClr val="accent6"/>
              </a:solidFill>
            </a:endParaRPr>
          </a:p>
          <a:p>
            <a:pPr lvl="2"/>
            <a:r>
              <a:rPr lang="en-NZ" dirty="0" smtClean="0">
                <a:solidFill>
                  <a:schemeClr val="tx1"/>
                </a:solidFill>
              </a:rPr>
              <a:t>They were excluded because family </a:t>
            </a:r>
            <a:r>
              <a:rPr lang="en-NZ" dirty="0">
                <a:solidFill>
                  <a:schemeClr val="tx1"/>
                </a:solidFill>
              </a:rPr>
              <a:t>members are “natural supports” that do not come under a supposed “social contract” to pay for disability </a:t>
            </a:r>
            <a:r>
              <a:rPr lang="en-NZ" dirty="0" smtClean="0">
                <a:solidFill>
                  <a:schemeClr val="tx1"/>
                </a:solidFill>
              </a:rPr>
              <a:t>support but the court decided that the cause of disability was not relevant here</a:t>
            </a:r>
          </a:p>
          <a:p>
            <a:pPr lvl="2"/>
            <a:r>
              <a:rPr lang="en-NZ" dirty="0" smtClean="0">
                <a:solidFill>
                  <a:schemeClr val="tx1"/>
                </a:solidFill>
              </a:rPr>
              <a:t>The National-led </a:t>
            </a:r>
            <a:r>
              <a:rPr lang="en-NZ" dirty="0">
                <a:solidFill>
                  <a:schemeClr val="tx1"/>
                </a:solidFill>
              </a:rPr>
              <a:t>government introduced a family-carers policy in </a:t>
            </a:r>
            <a:r>
              <a:rPr lang="en-NZ" dirty="0" smtClean="0">
                <a:solidFill>
                  <a:schemeClr val="tx1"/>
                </a:solidFill>
              </a:rPr>
              <a:t>2013 but because this was inconsistent with </a:t>
            </a:r>
            <a:r>
              <a:rPr lang="en-NZ" dirty="0">
                <a:solidFill>
                  <a:schemeClr val="tx1"/>
                </a:solidFill>
              </a:rPr>
              <a:t>the New Zealand Bill of Rights Act 1990, it also passed the New Zealand Public Health and Disability Amendment Act 2013 to bar any further human-rights actions on the </a:t>
            </a:r>
            <a:r>
              <a:rPr lang="en-NZ" dirty="0" smtClean="0">
                <a:solidFill>
                  <a:schemeClr val="tx1"/>
                </a:solidFill>
              </a:rPr>
              <a:t>matter</a:t>
            </a:r>
            <a:r>
              <a:rPr lang="en-NZ" dirty="0">
                <a:solidFill>
                  <a:schemeClr val="tx1"/>
                </a:solidFill>
              </a:rPr>
              <a:t> </a:t>
            </a:r>
            <a:r>
              <a:rPr lang="en-NZ" dirty="0" smtClean="0">
                <a:solidFill>
                  <a:schemeClr val="tx1"/>
                </a:solidFill>
              </a:rPr>
              <a:t>– a move heavily criticised by lawyers and constitutional experts</a:t>
            </a:r>
          </a:p>
          <a:p>
            <a:pPr lvl="1"/>
            <a:endParaRPr lang="en-NZ" dirty="0"/>
          </a:p>
          <a:p>
            <a:pPr lvl="1"/>
            <a:endParaRPr lang="en-NZ" dirty="0" smtClean="0"/>
          </a:p>
          <a:p>
            <a:endParaRPr lang="en-NZ" dirty="0"/>
          </a:p>
        </p:txBody>
      </p:sp>
      <p:sp>
        <p:nvSpPr>
          <p:cNvPr id="4" name="TextBox 3"/>
          <p:cNvSpPr txBox="1"/>
          <p:nvPr/>
        </p:nvSpPr>
        <p:spPr>
          <a:xfrm>
            <a:off x="529208" y="6423859"/>
            <a:ext cx="8435280" cy="246221"/>
          </a:xfrm>
          <a:prstGeom prst="rect">
            <a:avLst/>
          </a:prstGeom>
          <a:noFill/>
        </p:spPr>
        <p:txBody>
          <a:bodyPr wrap="square" rtlCol="0">
            <a:spAutoFit/>
          </a:bodyPr>
          <a:lstStyle/>
          <a:p>
            <a:pPr algn="ctr"/>
            <a:r>
              <a:rPr lang="en-NZ" sz="1000" dirty="0" smtClean="0"/>
              <a:t> See Duncan (2019)</a:t>
            </a:r>
            <a:endParaRPr lang="en-NZ" sz="1000" dirty="0"/>
          </a:p>
        </p:txBody>
      </p:sp>
    </p:spTree>
    <p:extLst>
      <p:ext uri="{BB962C8B-B14F-4D97-AF65-F5344CB8AC3E}">
        <p14:creationId xmlns:p14="http://schemas.microsoft.com/office/powerpoint/2010/main" val="204417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066800"/>
          </a:xfrm>
        </p:spPr>
        <p:txBody>
          <a:bodyPr/>
          <a:lstStyle/>
          <a:p>
            <a:pPr algn="ctr"/>
            <a:r>
              <a:rPr lang="en-NZ" dirty="0" smtClean="0">
                <a:solidFill>
                  <a:schemeClr val="accent6"/>
                </a:solidFill>
              </a:rPr>
              <a:t>Lecture outline</a:t>
            </a:r>
            <a:endParaRPr lang="en-NZ" dirty="0">
              <a:solidFill>
                <a:schemeClr val="accent6"/>
              </a:solidFill>
            </a:endParaRPr>
          </a:p>
        </p:txBody>
      </p:sp>
      <p:sp>
        <p:nvSpPr>
          <p:cNvPr id="3" name="Content Placeholder 2"/>
          <p:cNvSpPr>
            <a:spLocks noGrp="1"/>
          </p:cNvSpPr>
          <p:nvPr>
            <p:ph idx="1"/>
          </p:nvPr>
        </p:nvSpPr>
        <p:spPr>
          <a:xfrm>
            <a:off x="395536" y="1700808"/>
            <a:ext cx="8229600" cy="4325112"/>
          </a:xfrm>
        </p:spPr>
        <p:txBody>
          <a:bodyPr>
            <a:normAutofit fontScale="92500" lnSpcReduction="20000"/>
          </a:bodyPr>
          <a:lstStyle/>
          <a:p>
            <a:r>
              <a:rPr lang="en-NZ" dirty="0" smtClean="0"/>
              <a:t>Early focus on disability</a:t>
            </a:r>
          </a:p>
          <a:p>
            <a:endParaRPr lang="en-NZ" dirty="0"/>
          </a:p>
          <a:p>
            <a:r>
              <a:rPr lang="en-NZ" dirty="0" smtClean="0"/>
              <a:t>Recent trends in disability policy, especially income support</a:t>
            </a:r>
          </a:p>
          <a:p>
            <a:endParaRPr lang="en-NZ" dirty="0"/>
          </a:p>
          <a:p>
            <a:r>
              <a:rPr lang="en-NZ" dirty="0" smtClean="0"/>
              <a:t>Comparing Supported Living Payment and Accident Compensation Corporation</a:t>
            </a:r>
          </a:p>
          <a:p>
            <a:pPr lvl="1"/>
            <a:r>
              <a:rPr lang="en-NZ" dirty="0" smtClean="0"/>
              <a:t>Do these differences constitute discrimination?</a:t>
            </a:r>
          </a:p>
          <a:p>
            <a:pPr marL="109728" indent="0">
              <a:buNone/>
            </a:pPr>
            <a:endParaRPr lang="en-NZ" dirty="0" smtClean="0"/>
          </a:p>
          <a:p>
            <a:r>
              <a:rPr lang="fi-FI" dirty="0" smtClean="0"/>
              <a:t>Alternatives</a:t>
            </a:r>
          </a:p>
          <a:p>
            <a:pPr lvl="1"/>
            <a:r>
              <a:rPr lang="fi-FI" dirty="0" smtClean="0"/>
              <a:t>Expand ACC</a:t>
            </a:r>
          </a:p>
          <a:p>
            <a:pPr lvl="1"/>
            <a:r>
              <a:rPr lang="fi-FI" dirty="0" smtClean="0"/>
              <a:t>Kia </a:t>
            </a:r>
            <a:r>
              <a:rPr lang="fi-FI" dirty="0"/>
              <a:t>Piki Ake Te Mana </a:t>
            </a:r>
            <a:r>
              <a:rPr lang="fi-FI" dirty="0" smtClean="0"/>
              <a:t>T</a:t>
            </a:r>
            <a:r>
              <a:rPr lang="fi-FI" dirty="0" smtClean="0">
                <a:cs typeface="Calibri" panose="020F0502020204030204" pitchFamily="34" charset="0"/>
              </a:rPr>
              <a:t>ā</a:t>
            </a:r>
            <a:r>
              <a:rPr lang="fi-FI" dirty="0" smtClean="0"/>
              <a:t>ngata </a:t>
            </a:r>
            <a:r>
              <a:rPr lang="fi-FI" dirty="0" smtClean="0"/>
              <a:t>framework</a:t>
            </a:r>
            <a:endParaRPr lang="en-NZ" dirty="0"/>
          </a:p>
          <a:p>
            <a:endParaRPr lang="en-NZ" dirty="0"/>
          </a:p>
          <a:p>
            <a:endParaRPr lang="en-NZ" dirty="0"/>
          </a:p>
          <a:p>
            <a:endParaRPr lang="en-NZ" dirty="0"/>
          </a:p>
        </p:txBody>
      </p:sp>
    </p:spTree>
    <p:extLst>
      <p:ext uri="{BB962C8B-B14F-4D97-AF65-F5344CB8AC3E}">
        <p14:creationId xmlns:p14="http://schemas.microsoft.com/office/powerpoint/2010/main" val="3326694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5800" y="188640"/>
            <a:ext cx="8229600" cy="1066800"/>
          </a:xfrm>
        </p:spPr>
        <p:txBody>
          <a:bodyPr/>
          <a:lstStyle/>
          <a:p>
            <a:pPr algn="ctr"/>
            <a:r>
              <a:rPr lang="en-NZ" dirty="0" smtClean="0">
                <a:solidFill>
                  <a:schemeClr val="accent6"/>
                </a:solidFill>
              </a:rPr>
              <a:t>Alternatives: Expand ACC</a:t>
            </a:r>
            <a:endParaRPr lang="en-NZ" dirty="0">
              <a:solidFill>
                <a:schemeClr val="accent6"/>
              </a:solidFill>
            </a:endParaRPr>
          </a:p>
        </p:txBody>
      </p:sp>
      <p:sp>
        <p:nvSpPr>
          <p:cNvPr id="3" name="Content Placeholder 2"/>
          <p:cNvSpPr>
            <a:spLocks noGrp="1"/>
          </p:cNvSpPr>
          <p:nvPr>
            <p:ph idx="1"/>
          </p:nvPr>
        </p:nvSpPr>
        <p:spPr>
          <a:xfrm>
            <a:off x="460512" y="1340768"/>
            <a:ext cx="8229600" cy="5256584"/>
          </a:xfrm>
        </p:spPr>
        <p:txBody>
          <a:bodyPr>
            <a:normAutofit fontScale="47500" lnSpcReduction="20000"/>
          </a:bodyPr>
          <a:lstStyle/>
          <a:p>
            <a:r>
              <a:rPr lang="en-NZ" sz="3600" dirty="0" smtClean="0"/>
              <a:t>The Royal </a:t>
            </a:r>
            <a:r>
              <a:rPr lang="en-NZ" sz="3600" dirty="0"/>
              <a:t>Commission of Inquiry (</a:t>
            </a:r>
            <a:r>
              <a:rPr lang="en-NZ" sz="3600" dirty="0" smtClean="0"/>
              <a:t>1967) had </a:t>
            </a:r>
            <a:r>
              <a:rPr lang="en-GB" sz="3600" dirty="0" smtClean="0"/>
              <a:t>envisaged that ACC would eventually include </a:t>
            </a:r>
            <a:r>
              <a:rPr lang="en-GB" sz="3600" dirty="0"/>
              <a:t>all disability and incapacity, regardless of cause, sickness or injury. </a:t>
            </a:r>
            <a:endParaRPr lang="en-GB" sz="3600" dirty="0" smtClean="0"/>
          </a:p>
          <a:p>
            <a:pPr marL="109728" indent="0">
              <a:buNone/>
            </a:pPr>
            <a:endParaRPr lang="en-GB" sz="3600" dirty="0" smtClean="0"/>
          </a:p>
          <a:p>
            <a:r>
              <a:rPr lang="en-GB" sz="3600" dirty="0" smtClean="0"/>
              <a:t>The Royal </a:t>
            </a:r>
            <a:r>
              <a:rPr lang="en-GB" sz="3600" dirty="0"/>
              <a:t>Commission on Social Policy </a:t>
            </a:r>
            <a:r>
              <a:rPr lang="en-GB" sz="3600" dirty="0" smtClean="0"/>
              <a:t>(1988) and the Law Commission (1988) noted the </a:t>
            </a:r>
            <a:r>
              <a:rPr lang="en-GB" sz="3600" dirty="0"/>
              <a:t>inequity between disabilities caused by accident and those due to sickness, </a:t>
            </a:r>
            <a:r>
              <a:rPr lang="en-GB" sz="3600" dirty="0" smtClean="0"/>
              <a:t>leading to the </a:t>
            </a:r>
            <a:r>
              <a:rPr lang="en-GB" sz="3600" dirty="0"/>
              <a:t>Rehabilitation and Incapacity </a:t>
            </a:r>
            <a:r>
              <a:rPr lang="en-GB" sz="3600" dirty="0" smtClean="0"/>
              <a:t>Bill in </a:t>
            </a:r>
            <a:r>
              <a:rPr lang="en-GB" sz="3600" dirty="0"/>
              <a:t>1990, </a:t>
            </a:r>
            <a:r>
              <a:rPr lang="en-GB" sz="3600" dirty="0" smtClean="0"/>
              <a:t>which would have applied </a:t>
            </a:r>
            <a:r>
              <a:rPr lang="en-GB" sz="3600" dirty="0"/>
              <a:t>to all incapacity for employment regardless of the circumstances from which it arose or whether it was a physical or mental condition. This legislation </a:t>
            </a:r>
            <a:r>
              <a:rPr lang="en-GB" sz="3600" dirty="0" smtClean="0"/>
              <a:t>did </a:t>
            </a:r>
            <a:r>
              <a:rPr lang="en-GB" sz="3600" dirty="0"/>
              <a:t>not survive the change of government later that year</a:t>
            </a:r>
            <a:r>
              <a:rPr lang="en-GB" sz="3600" dirty="0" smtClean="0"/>
              <a:t>.</a:t>
            </a:r>
          </a:p>
          <a:p>
            <a:endParaRPr lang="en-GB" sz="3600" dirty="0"/>
          </a:p>
          <a:p>
            <a:r>
              <a:rPr lang="en-GB" sz="3600" dirty="0" smtClean="0"/>
              <a:t>Could we afford to expand ACC (without prohibitive rises in levies)? </a:t>
            </a:r>
          </a:p>
          <a:p>
            <a:pPr lvl="1"/>
            <a:r>
              <a:rPr lang="en-GB" sz="3300" dirty="0" smtClean="0">
                <a:solidFill>
                  <a:schemeClr val="accent6"/>
                </a:solidFill>
              </a:rPr>
              <a:t>We are already paying </a:t>
            </a:r>
            <a:r>
              <a:rPr lang="en-GB" sz="3300" dirty="0">
                <a:solidFill>
                  <a:schemeClr val="accent6"/>
                </a:solidFill>
              </a:rPr>
              <a:t>taxes for illness-related disability </a:t>
            </a:r>
            <a:r>
              <a:rPr lang="en-GB" sz="3300" dirty="0" smtClean="0">
                <a:solidFill>
                  <a:schemeClr val="accent6"/>
                </a:solidFill>
              </a:rPr>
              <a:t>through SLP</a:t>
            </a:r>
            <a:r>
              <a:rPr lang="en-GB" sz="3300" dirty="0">
                <a:solidFill>
                  <a:schemeClr val="accent6"/>
                </a:solidFill>
              </a:rPr>
              <a:t>. </a:t>
            </a:r>
            <a:endParaRPr lang="en-GB" sz="3300" dirty="0" smtClean="0">
              <a:solidFill>
                <a:schemeClr val="accent6"/>
              </a:solidFill>
            </a:endParaRPr>
          </a:p>
          <a:p>
            <a:pPr lvl="1"/>
            <a:r>
              <a:rPr lang="en-GB" sz="3300" dirty="0" smtClean="0">
                <a:solidFill>
                  <a:schemeClr val="accent6"/>
                </a:solidFill>
              </a:rPr>
              <a:t>Spending more on rehabilitation for SLP recipients might see them get back to work earlier, thus reducing costs in the long-term</a:t>
            </a:r>
          </a:p>
          <a:p>
            <a:pPr lvl="1"/>
            <a:r>
              <a:rPr lang="en-GB" sz="3300" dirty="0" smtClean="0">
                <a:solidFill>
                  <a:schemeClr val="accent6"/>
                </a:solidFill>
              </a:rPr>
              <a:t>To </a:t>
            </a:r>
            <a:r>
              <a:rPr lang="en-GB" sz="3300" dirty="0">
                <a:solidFill>
                  <a:schemeClr val="accent6"/>
                </a:solidFill>
              </a:rPr>
              <a:t>cope with the rather lengthy transition </a:t>
            </a:r>
            <a:r>
              <a:rPr lang="en-GB" sz="3300" dirty="0" smtClean="0">
                <a:solidFill>
                  <a:schemeClr val="accent6"/>
                </a:solidFill>
              </a:rPr>
              <a:t>period to full coverage, </a:t>
            </a:r>
            <a:r>
              <a:rPr lang="en-GB" sz="3300" dirty="0">
                <a:solidFill>
                  <a:schemeClr val="accent6"/>
                </a:solidFill>
              </a:rPr>
              <a:t>ACC reserves are sufficiently large to absorb a temporary fluctuation in </a:t>
            </a:r>
            <a:r>
              <a:rPr lang="en-GB" sz="3300" dirty="0" smtClean="0">
                <a:solidFill>
                  <a:schemeClr val="accent6"/>
                </a:solidFill>
              </a:rPr>
              <a:t>expenditure</a:t>
            </a:r>
          </a:p>
          <a:p>
            <a:pPr marL="411480" lvl="1" indent="0">
              <a:buNone/>
            </a:pPr>
            <a:endParaRPr lang="en-GB" sz="3400" dirty="0" smtClean="0">
              <a:solidFill>
                <a:schemeClr val="tx1"/>
              </a:solidFill>
            </a:endParaRPr>
          </a:p>
          <a:p>
            <a:pPr marL="411480" lvl="1" indent="0">
              <a:buNone/>
            </a:pPr>
            <a:endParaRPr lang="en-GB" sz="2500" dirty="0" smtClean="0">
              <a:solidFill>
                <a:schemeClr val="tx1"/>
              </a:solidFill>
            </a:endParaRPr>
          </a:p>
          <a:p>
            <a:pPr marL="411480" lvl="1" indent="0">
              <a:buNone/>
            </a:pPr>
            <a:endParaRPr lang="en-GB" sz="2500" dirty="0">
              <a:solidFill>
                <a:schemeClr val="tx1"/>
              </a:solidFill>
            </a:endParaRPr>
          </a:p>
          <a:p>
            <a:pPr marL="411480" lvl="1" indent="0">
              <a:buNone/>
            </a:pPr>
            <a:endParaRPr lang="en-GB" sz="2500" dirty="0" smtClean="0">
              <a:solidFill>
                <a:schemeClr val="tx1"/>
              </a:solidFill>
            </a:endParaRPr>
          </a:p>
          <a:p>
            <a:pPr marL="411480" lvl="1" indent="0">
              <a:buNone/>
            </a:pPr>
            <a:r>
              <a:rPr lang="en-GB" sz="2500" dirty="0" smtClean="0">
                <a:solidFill>
                  <a:schemeClr val="tx1"/>
                </a:solidFill>
              </a:rPr>
              <a:t>Duncan (2016) at  </a:t>
            </a:r>
            <a:r>
              <a:rPr lang="en-NZ" sz="2500" dirty="0" smtClean="0">
                <a:hlinkClick r:id="rId3"/>
              </a:rPr>
              <a:t>https</a:t>
            </a:r>
            <a:r>
              <a:rPr lang="en-NZ" sz="2500" dirty="0">
                <a:hlinkClick r:id="rId3"/>
              </a:rPr>
              <a:t>://www.interest.co.nz/opinion/82117/grant-duncan-calls-acc-be-extended-originally-intended-cover-major-health-issues-not</a:t>
            </a:r>
            <a:endParaRPr lang="en-GB" sz="2500" dirty="0"/>
          </a:p>
          <a:p>
            <a:endParaRPr lang="en-NZ" dirty="0"/>
          </a:p>
          <a:p>
            <a:endParaRPr lang="en-NZ" dirty="0"/>
          </a:p>
        </p:txBody>
      </p:sp>
    </p:spTree>
    <p:extLst>
      <p:ext uri="{BB962C8B-B14F-4D97-AF65-F5344CB8AC3E}">
        <p14:creationId xmlns:p14="http://schemas.microsoft.com/office/powerpoint/2010/main" val="3501564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205" y="116632"/>
            <a:ext cx="8229600" cy="1066800"/>
          </a:xfrm>
        </p:spPr>
        <p:txBody>
          <a:bodyPr>
            <a:normAutofit fontScale="90000"/>
          </a:bodyPr>
          <a:lstStyle/>
          <a:p>
            <a:pPr algn="ctr"/>
            <a:r>
              <a:rPr lang="en-NZ" dirty="0" smtClean="0">
                <a:solidFill>
                  <a:schemeClr val="accent6"/>
                </a:solidFill>
              </a:rPr>
              <a:t>Alternatives: </a:t>
            </a:r>
            <a:br>
              <a:rPr lang="en-NZ" dirty="0" smtClean="0">
                <a:solidFill>
                  <a:schemeClr val="accent6"/>
                </a:solidFill>
              </a:rPr>
            </a:br>
            <a:r>
              <a:rPr lang="en-NZ" dirty="0" smtClean="0">
                <a:solidFill>
                  <a:schemeClr val="accent6"/>
                </a:solidFill>
              </a:rPr>
              <a:t>Kia </a:t>
            </a:r>
            <a:r>
              <a:rPr lang="en-NZ" dirty="0" err="1" smtClean="0">
                <a:solidFill>
                  <a:schemeClr val="accent6"/>
                </a:solidFill>
              </a:rPr>
              <a:t>Piki</a:t>
            </a:r>
            <a:r>
              <a:rPr lang="en-NZ" dirty="0" smtClean="0">
                <a:solidFill>
                  <a:schemeClr val="accent6"/>
                </a:solidFill>
              </a:rPr>
              <a:t> Ake </a:t>
            </a:r>
            <a:r>
              <a:rPr lang="en-NZ" dirty="0" err="1" smtClean="0">
                <a:solidFill>
                  <a:schemeClr val="accent6"/>
                </a:solidFill>
              </a:rPr>
              <a:t>Te</a:t>
            </a:r>
            <a:r>
              <a:rPr lang="en-NZ" dirty="0" smtClean="0">
                <a:solidFill>
                  <a:schemeClr val="accent6"/>
                </a:solidFill>
              </a:rPr>
              <a:t> Mana </a:t>
            </a:r>
            <a:r>
              <a:rPr lang="en-NZ" dirty="0" err="1" smtClean="0">
                <a:solidFill>
                  <a:schemeClr val="accent6"/>
                </a:solidFill>
              </a:rPr>
              <a:t>T</a:t>
            </a:r>
            <a:r>
              <a:rPr lang="en-NZ" dirty="0" err="1" smtClean="0">
                <a:solidFill>
                  <a:schemeClr val="accent6"/>
                </a:solidFill>
                <a:cs typeface="Calibri" panose="020F0502020204030204" pitchFamily="34" charset="0"/>
              </a:rPr>
              <a:t>ā</a:t>
            </a:r>
            <a:r>
              <a:rPr lang="en-NZ" dirty="0" err="1" smtClean="0">
                <a:solidFill>
                  <a:schemeClr val="accent6"/>
                </a:solidFill>
              </a:rPr>
              <a:t>ngata</a:t>
            </a:r>
            <a:r>
              <a:rPr lang="en-NZ" dirty="0" smtClean="0">
                <a:solidFill>
                  <a:schemeClr val="accent6"/>
                </a:solidFill>
              </a:rPr>
              <a:t> </a:t>
            </a:r>
            <a:endParaRPr lang="en-NZ" dirty="0">
              <a:solidFill>
                <a:schemeClr val="accent6"/>
              </a:solidFill>
            </a:endParaRPr>
          </a:p>
        </p:txBody>
      </p:sp>
      <p:pic>
        <p:nvPicPr>
          <p:cNvPr id="4" name="Picture 3"/>
          <p:cNvPicPr>
            <a:picLocks noChangeAspect="1"/>
          </p:cNvPicPr>
          <p:nvPr/>
        </p:nvPicPr>
        <p:blipFill rotWithShape="1">
          <a:blip r:embed="rId3"/>
          <a:srcRect l="7874" t="13085" r="25189" b="16562"/>
          <a:stretch/>
        </p:blipFill>
        <p:spPr>
          <a:xfrm>
            <a:off x="218404" y="1327448"/>
            <a:ext cx="8727203" cy="4968552"/>
          </a:xfrm>
          <a:prstGeom prst="rect">
            <a:avLst/>
          </a:prstGeom>
        </p:spPr>
      </p:pic>
      <p:sp>
        <p:nvSpPr>
          <p:cNvPr id="5" name="TextBox 4"/>
          <p:cNvSpPr txBox="1"/>
          <p:nvPr/>
        </p:nvSpPr>
        <p:spPr>
          <a:xfrm>
            <a:off x="3059832" y="6381328"/>
            <a:ext cx="2585964" cy="246221"/>
          </a:xfrm>
          <a:prstGeom prst="rect">
            <a:avLst/>
          </a:prstGeom>
          <a:noFill/>
        </p:spPr>
        <p:txBody>
          <a:bodyPr wrap="none" rtlCol="0">
            <a:spAutoFit/>
          </a:bodyPr>
          <a:lstStyle/>
          <a:p>
            <a:r>
              <a:rPr lang="en-NZ" sz="1000" dirty="0" smtClean="0"/>
              <a:t>Welfare Expert Advisory Group (2019: 26)</a:t>
            </a:r>
            <a:endParaRPr lang="en-NZ" sz="1000" dirty="0"/>
          </a:p>
        </p:txBody>
      </p:sp>
    </p:spTree>
    <p:extLst>
      <p:ext uri="{BB962C8B-B14F-4D97-AF65-F5344CB8AC3E}">
        <p14:creationId xmlns:p14="http://schemas.microsoft.com/office/powerpoint/2010/main" val="653775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874" t="13253" r="23614" b="31327"/>
          <a:stretch/>
        </p:blipFill>
        <p:spPr>
          <a:xfrm>
            <a:off x="35496" y="1437429"/>
            <a:ext cx="9146582" cy="4836123"/>
          </a:xfrm>
          <a:prstGeom prst="rect">
            <a:avLst/>
          </a:prstGeom>
        </p:spPr>
      </p:pic>
      <p:sp>
        <p:nvSpPr>
          <p:cNvPr id="5" name="TextBox 4"/>
          <p:cNvSpPr txBox="1"/>
          <p:nvPr/>
        </p:nvSpPr>
        <p:spPr>
          <a:xfrm>
            <a:off x="3264176" y="6309320"/>
            <a:ext cx="2635658" cy="246221"/>
          </a:xfrm>
          <a:prstGeom prst="rect">
            <a:avLst/>
          </a:prstGeom>
          <a:noFill/>
        </p:spPr>
        <p:txBody>
          <a:bodyPr wrap="none" rtlCol="0">
            <a:spAutoFit/>
          </a:bodyPr>
          <a:lstStyle/>
          <a:p>
            <a:r>
              <a:rPr lang="en-NZ" sz="1000" dirty="0" smtClean="0"/>
              <a:t>Welfare Expert Advisory Group (2019: 154)</a:t>
            </a:r>
            <a:endParaRPr lang="en-NZ" sz="1000" dirty="0"/>
          </a:p>
        </p:txBody>
      </p:sp>
      <p:sp>
        <p:nvSpPr>
          <p:cNvPr id="6" name="Title 1"/>
          <p:cNvSpPr>
            <a:spLocks noGrp="1"/>
          </p:cNvSpPr>
          <p:nvPr>
            <p:ph type="title"/>
          </p:nvPr>
        </p:nvSpPr>
        <p:spPr>
          <a:xfrm>
            <a:off x="467205" y="116632"/>
            <a:ext cx="8229600" cy="1066800"/>
          </a:xfrm>
        </p:spPr>
        <p:txBody>
          <a:bodyPr>
            <a:normAutofit fontScale="90000"/>
          </a:bodyPr>
          <a:lstStyle/>
          <a:p>
            <a:pPr algn="ctr"/>
            <a:r>
              <a:rPr lang="en-NZ" dirty="0" smtClean="0">
                <a:solidFill>
                  <a:schemeClr val="accent6"/>
                </a:solidFill>
              </a:rPr>
              <a:t>Alternatives: </a:t>
            </a:r>
            <a:br>
              <a:rPr lang="en-NZ" dirty="0" smtClean="0">
                <a:solidFill>
                  <a:schemeClr val="accent6"/>
                </a:solidFill>
              </a:rPr>
            </a:br>
            <a:r>
              <a:rPr lang="en-NZ" dirty="0" smtClean="0">
                <a:solidFill>
                  <a:schemeClr val="accent6"/>
                </a:solidFill>
              </a:rPr>
              <a:t>Kia </a:t>
            </a:r>
            <a:r>
              <a:rPr lang="en-NZ" dirty="0" err="1" smtClean="0">
                <a:solidFill>
                  <a:schemeClr val="accent6"/>
                </a:solidFill>
              </a:rPr>
              <a:t>Piki</a:t>
            </a:r>
            <a:r>
              <a:rPr lang="en-NZ" dirty="0" smtClean="0">
                <a:solidFill>
                  <a:schemeClr val="accent6"/>
                </a:solidFill>
              </a:rPr>
              <a:t> Ake </a:t>
            </a:r>
            <a:r>
              <a:rPr lang="en-NZ" dirty="0" err="1" smtClean="0">
                <a:solidFill>
                  <a:schemeClr val="accent6"/>
                </a:solidFill>
              </a:rPr>
              <a:t>Te</a:t>
            </a:r>
            <a:r>
              <a:rPr lang="en-NZ" dirty="0" smtClean="0">
                <a:solidFill>
                  <a:schemeClr val="accent6"/>
                </a:solidFill>
              </a:rPr>
              <a:t> Mana </a:t>
            </a:r>
            <a:r>
              <a:rPr lang="en-NZ" dirty="0" err="1" smtClean="0">
                <a:solidFill>
                  <a:schemeClr val="accent6"/>
                </a:solidFill>
              </a:rPr>
              <a:t>T</a:t>
            </a:r>
            <a:r>
              <a:rPr lang="en-NZ" dirty="0" err="1">
                <a:solidFill>
                  <a:schemeClr val="accent6"/>
                </a:solidFill>
                <a:cs typeface="Calibri" panose="020F0502020204030204" pitchFamily="34" charset="0"/>
              </a:rPr>
              <a:t>ā</a:t>
            </a:r>
            <a:r>
              <a:rPr lang="en-NZ" dirty="0" err="1" smtClean="0">
                <a:solidFill>
                  <a:schemeClr val="accent6"/>
                </a:solidFill>
              </a:rPr>
              <a:t>ngata</a:t>
            </a:r>
            <a:r>
              <a:rPr lang="en-NZ" dirty="0" smtClean="0">
                <a:solidFill>
                  <a:schemeClr val="accent6"/>
                </a:solidFill>
              </a:rPr>
              <a:t> </a:t>
            </a:r>
            <a:endParaRPr lang="en-NZ" dirty="0">
              <a:solidFill>
                <a:schemeClr val="accent6"/>
              </a:solidFill>
            </a:endParaRPr>
          </a:p>
        </p:txBody>
      </p:sp>
    </p:spTree>
    <p:extLst>
      <p:ext uri="{BB962C8B-B14F-4D97-AF65-F5344CB8AC3E}">
        <p14:creationId xmlns:p14="http://schemas.microsoft.com/office/powerpoint/2010/main" val="1552752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66800"/>
          </a:xfrm>
        </p:spPr>
        <p:txBody>
          <a:bodyPr/>
          <a:lstStyle/>
          <a:p>
            <a:pPr algn="ctr"/>
            <a:r>
              <a:rPr lang="en-NZ" dirty="0" smtClean="0">
                <a:solidFill>
                  <a:schemeClr val="accent6"/>
                </a:solidFill>
              </a:rPr>
              <a:t>Lecture summary</a:t>
            </a:r>
            <a:endParaRPr lang="en-NZ" dirty="0">
              <a:solidFill>
                <a:schemeClr val="accent6"/>
              </a:solidFill>
            </a:endParaRPr>
          </a:p>
        </p:txBody>
      </p:sp>
      <p:sp>
        <p:nvSpPr>
          <p:cNvPr id="3" name="Content Placeholder 2"/>
          <p:cNvSpPr>
            <a:spLocks noGrp="1"/>
          </p:cNvSpPr>
          <p:nvPr>
            <p:ph idx="1"/>
          </p:nvPr>
        </p:nvSpPr>
        <p:spPr>
          <a:xfrm>
            <a:off x="457200" y="1327448"/>
            <a:ext cx="8229600" cy="5053880"/>
          </a:xfrm>
        </p:spPr>
        <p:txBody>
          <a:bodyPr>
            <a:normAutofit/>
          </a:bodyPr>
          <a:lstStyle/>
          <a:p>
            <a:r>
              <a:rPr lang="en-NZ" sz="2400" dirty="0" smtClean="0"/>
              <a:t>The social model of disability has shaped recent policy shifts, alongside neoliberal emphasises on work activation and concern about the fiscal costs of welfare dependency, to see greater policy focus on disabled/sick peoples returning to (or staying in work)</a:t>
            </a:r>
          </a:p>
          <a:p>
            <a:pPr marL="109728" indent="0">
              <a:buNone/>
            </a:pPr>
            <a:endParaRPr lang="en-NZ" sz="2400" dirty="0" smtClean="0"/>
          </a:p>
          <a:p>
            <a:r>
              <a:rPr lang="en-NZ" sz="2400" dirty="0" smtClean="0"/>
              <a:t>Yet the </a:t>
            </a:r>
            <a:r>
              <a:rPr lang="en-NZ" sz="2400" i="1" dirty="0" smtClean="0"/>
              <a:t>cause</a:t>
            </a:r>
            <a:r>
              <a:rPr lang="en-NZ" sz="2400" dirty="0" smtClean="0"/>
              <a:t> of disability/sickness dictates the level of income and other supports offered to New Zealanders, leading to discrimination and inequity</a:t>
            </a:r>
          </a:p>
          <a:p>
            <a:endParaRPr lang="en-NZ" sz="2400" i="1" dirty="0">
              <a:solidFill>
                <a:schemeClr val="accent6"/>
              </a:solidFill>
            </a:endParaRPr>
          </a:p>
          <a:p>
            <a:r>
              <a:rPr lang="en-NZ" sz="2400" dirty="0" smtClean="0"/>
              <a:t>Alternatives include covering all disabled/sick people under </a:t>
            </a:r>
            <a:r>
              <a:rPr lang="en-NZ" sz="2400" dirty="0" smtClean="0"/>
              <a:t>ACC and </a:t>
            </a:r>
            <a:r>
              <a:rPr lang="en-NZ" sz="2400" dirty="0" smtClean="0"/>
              <a:t>focusing more on the dignity rather than </a:t>
            </a:r>
            <a:r>
              <a:rPr lang="en-NZ" sz="2400" dirty="0" smtClean="0"/>
              <a:t>dependency</a:t>
            </a:r>
            <a:endParaRPr lang="en-NZ" i="1" dirty="0">
              <a:solidFill>
                <a:schemeClr val="accent6"/>
              </a:solidFill>
            </a:endParaRPr>
          </a:p>
        </p:txBody>
      </p:sp>
    </p:spTree>
    <p:extLst>
      <p:ext uri="{BB962C8B-B14F-4D97-AF65-F5344CB8AC3E}">
        <p14:creationId xmlns:p14="http://schemas.microsoft.com/office/powerpoint/2010/main" val="1414248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5233" y="-171400"/>
            <a:ext cx="8229600" cy="1066800"/>
          </a:xfrm>
        </p:spPr>
        <p:txBody>
          <a:bodyPr/>
          <a:lstStyle/>
          <a:p>
            <a:pPr algn="ctr"/>
            <a:r>
              <a:rPr lang="en-NZ" dirty="0" smtClean="0">
                <a:solidFill>
                  <a:schemeClr val="accent6"/>
                </a:solidFill>
              </a:rPr>
              <a:t>Early focus on disability</a:t>
            </a:r>
            <a:endParaRPr lang="en-NZ" dirty="0">
              <a:solidFill>
                <a:schemeClr val="accent6"/>
              </a:solidFill>
            </a:endParaRPr>
          </a:p>
        </p:txBody>
      </p:sp>
      <p:sp>
        <p:nvSpPr>
          <p:cNvPr id="3" name="Content Placeholder 2"/>
          <p:cNvSpPr>
            <a:spLocks noGrp="1"/>
          </p:cNvSpPr>
          <p:nvPr>
            <p:ph idx="1"/>
          </p:nvPr>
        </p:nvSpPr>
        <p:spPr>
          <a:xfrm>
            <a:off x="395536" y="1052736"/>
            <a:ext cx="8229600" cy="5688632"/>
          </a:xfrm>
        </p:spPr>
        <p:txBody>
          <a:bodyPr>
            <a:normAutofit fontScale="70000" lnSpcReduction="20000"/>
          </a:bodyPr>
          <a:lstStyle/>
          <a:p>
            <a:r>
              <a:rPr lang="en-GB" dirty="0" smtClean="0"/>
              <a:t>Disabled/sick people were initially supported (financially and in terms of care) by family but, as industrialisation progressed, many were institutionalised </a:t>
            </a:r>
          </a:p>
          <a:p>
            <a:pPr marL="109728" indent="0">
              <a:buNone/>
            </a:pPr>
            <a:endParaRPr lang="en-GB" dirty="0" smtClean="0"/>
          </a:p>
          <a:p>
            <a:r>
              <a:rPr lang="en-NZ" dirty="0" smtClean="0"/>
              <a:t>However, industrialisation (and the growth of unions) led to a policy need to address the growing number of people injured on the job </a:t>
            </a:r>
            <a:r>
              <a:rPr lang="en-NZ" dirty="0" smtClean="0"/>
              <a:t>e.g.</a:t>
            </a:r>
            <a:endParaRPr lang="en-NZ" dirty="0" smtClean="0"/>
          </a:p>
          <a:p>
            <a:pPr lvl="1"/>
            <a:r>
              <a:rPr lang="en-NZ" dirty="0" smtClean="0">
                <a:solidFill>
                  <a:schemeClr val="accent6"/>
                </a:solidFill>
              </a:rPr>
              <a:t>In NZ, a workers</a:t>
            </a:r>
            <a:r>
              <a:rPr lang="en-NZ" dirty="0">
                <a:solidFill>
                  <a:schemeClr val="accent6"/>
                </a:solidFill>
              </a:rPr>
              <a:t>’ compensation law was </a:t>
            </a:r>
            <a:r>
              <a:rPr lang="en-NZ" dirty="0" smtClean="0">
                <a:solidFill>
                  <a:schemeClr val="accent6"/>
                </a:solidFill>
              </a:rPr>
              <a:t>passed in 1990, putting </a:t>
            </a:r>
            <a:r>
              <a:rPr lang="en-NZ" dirty="0">
                <a:solidFill>
                  <a:schemeClr val="accent6"/>
                </a:solidFill>
              </a:rPr>
              <a:t>an end to an employers’ liability regime for work-related accidents and industrial diseases and introducing compulsory no-fault </a:t>
            </a:r>
            <a:r>
              <a:rPr lang="en-NZ" dirty="0" smtClean="0">
                <a:solidFill>
                  <a:schemeClr val="accent6"/>
                </a:solidFill>
              </a:rPr>
              <a:t>insurance</a:t>
            </a:r>
          </a:p>
          <a:p>
            <a:pPr marL="411480" lvl="1" indent="0">
              <a:buNone/>
            </a:pPr>
            <a:endParaRPr lang="en-NZ" dirty="0">
              <a:solidFill>
                <a:schemeClr val="accent6"/>
              </a:solidFill>
            </a:endParaRPr>
          </a:p>
          <a:p>
            <a:r>
              <a:rPr lang="en-GB" dirty="0" smtClean="0"/>
              <a:t>Two world wars also saw a significant increase in the number of disabled/sick people and greater </a:t>
            </a:r>
            <a:r>
              <a:rPr lang="en-NZ" dirty="0"/>
              <a:t>awareness of and expertise in post-injury rehabilitation</a:t>
            </a:r>
            <a:r>
              <a:rPr lang="en-GB" dirty="0" smtClean="0"/>
              <a:t> – thus in the 1930s-1940s incapacity benefits were developed e.g.</a:t>
            </a:r>
            <a:endParaRPr lang="en-GB" dirty="0"/>
          </a:p>
          <a:p>
            <a:pPr lvl="1"/>
            <a:r>
              <a:rPr lang="en-GB" dirty="0" smtClean="0">
                <a:solidFill>
                  <a:schemeClr val="accent6"/>
                </a:solidFill>
              </a:rPr>
              <a:t>NZ’s Pension </a:t>
            </a:r>
            <a:r>
              <a:rPr lang="en-GB" dirty="0">
                <a:solidFill>
                  <a:schemeClr val="accent6"/>
                </a:solidFill>
              </a:rPr>
              <a:t>Amendment Act 1936 saw provision extended beyond war veterans, miners, and the visually impaired to include </a:t>
            </a:r>
            <a:r>
              <a:rPr lang="en-GB" dirty="0" smtClean="0">
                <a:solidFill>
                  <a:schemeClr val="accent6"/>
                </a:solidFill>
              </a:rPr>
              <a:t>an “Invalid’s” Benefit for those </a:t>
            </a:r>
            <a:r>
              <a:rPr lang="en-GB" dirty="0">
                <a:solidFill>
                  <a:schemeClr val="accent6"/>
                </a:solidFill>
              </a:rPr>
              <a:t>permanently incapable of work and viewed as part of the deserving </a:t>
            </a:r>
            <a:r>
              <a:rPr lang="en-GB" dirty="0" smtClean="0">
                <a:solidFill>
                  <a:schemeClr val="accent6"/>
                </a:solidFill>
              </a:rPr>
              <a:t>poor = ‘</a:t>
            </a:r>
            <a:r>
              <a:rPr lang="en-GB" dirty="0" err="1" smtClean="0">
                <a:solidFill>
                  <a:schemeClr val="accent6"/>
                </a:solidFill>
              </a:rPr>
              <a:t>decommodified</a:t>
            </a:r>
            <a:r>
              <a:rPr lang="en-GB" dirty="0" smtClean="0">
                <a:solidFill>
                  <a:schemeClr val="accent6"/>
                </a:solidFill>
              </a:rPr>
              <a:t>’ so </a:t>
            </a:r>
            <a:r>
              <a:rPr lang="en-GB" dirty="0">
                <a:solidFill>
                  <a:schemeClr val="accent6"/>
                </a:solidFill>
              </a:rPr>
              <a:t>not subject to the rigours of the competitive jobs </a:t>
            </a:r>
            <a:r>
              <a:rPr lang="en-GB" dirty="0" smtClean="0">
                <a:solidFill>
                  <a:schemeClr val="accent6"/>
                </a:solidFill>
              </a:rPr>
              <a:t>market</a:t>
            </a:r>
          </a:p>
          <a:p>
            <a:pPr lvl="1"/>
            <a:r>
              <a:rPr lang="en-GB" dirty="0" smtClean="0">
                <a:solidFill>
                  <a:schemeClr val="accent6"/>
                </a:solidFill>
              </a:rPr>
              <a:t>NZ Social Security Act 1938 also saw the introduction of a Sickness Benefit for those with a temporary ‘incapacity’ </a:t>
            </a:r>
            <a:r>
              <a:rPr lang="en-GB" dirty="0">
                <a:solidFill>
                  <a:schemeClr val="accent6"/>
                </a:solidFill>
              </a:rPr>
              <a:t>for work through sickness or </a:t>
            </a:r>
            <a:r>
              <a:rPr lang="en-GB" dirty="0" smtClean="0">
                <a:solidFill>
                  <a:schemeClr val="accent6"/>
                </a:solidFill>
              </a:rPr>
              <a:t>accident</a:t>
            </a:r>
          </a:p>
          <a:p>
            <a:pPr marL="109728" indent="0">
              <a:buNone/>
            </a:pPr>
            <a:endParaRPr lang="en-GB" dirty="0" smtClean="0"/>
          </a:p>
        </p:txBody>
      </p:sp>
      <p:sp>
        <p:nvSpPr>
          <p:cNvPr id="4" name="Rectangle 3"/>
          <p:cNvSpPr/>
          <p:nvPr/>
        </p:nvSpPr>
        <p:spPr>
          <a:xfrm>
            <a:off x="945940" y="6611779"/>
            <a:ext cx="7128792" cy="246221"/>
          </a:xfrm>
          <a:prstGeom prst="rect">
            <a:avLst/>
          </a:prstGeom>
        </p:spPr>
        <p:txBody>
          <a:bodyPr wrap="square">
            <a:spAutoFit/>
          </a:bodyPr>
          <a:lstStyle/>
          <a:p>
            <a:r>
              <a:rPr lang="en-NZ" sz="1000" dirty="0">
                <a:solidFill>
                  <a:prstClr val="black"/>
                </a:solidFill>
              </a:rPr>
              <a:t>Duncan (2019) National’s fortunate failure to deregulate accident </a:t>
            </a:r>
            <a:r>
              <a:rPr lang="en-NZ" sz="1000" dirty="0" smtClean="0">
                <a:solidFill>
                  <a:prstClr val="black"/>
                </a:solidFill>
              </a:rPr>
              <a:t>compensation</a:t>
            </a:r>
            <a:r>
              <a:rPr lang="en-NZ" sz="1000" i="1" dirty="0" smtClean="0">
                <a:solidFill>
                  <a:prstClr val="black"/>
                </a:solidFill>
              </a:rPr>
              <a:t>, New Zealand Sociology 34</a:t>
            </a:r>
            <a:r>
              <a:rPr lang="en-NZ" sz="1000" dirty="0" smtClean="0">
                <a:solidFill>
                  <a:prstClr val="black"/>
                </a:solidFill>
              </a:rPr>
              <a:t>(20), 259-278</a:t>
            </a:r>
            <a:r>
              <a:rPr lang="en-NZ" sz="1000" i="1" dirty="0" smtClean="0">
                <a:solidFill>
                  <a:prstClr val="black"/>
                </a:solidFill>
              </a:rPr>
              <a:t>.</a:t>
            </a:r>
            <a:endParaRPr lang="en-NZ" sz="1000" i="1" dirty="0">
              <a:solidFill>
                <a:prstClr val="black"/>
              </a:solidFill>
            </a:endParaRPr>
          </a:p>
        </p:txBody>
      </p:sp>
    </p:spTree>
    <p:extLst>
      <p:ext uri="{BB962C8B-B14F-4D97-AF65-F5344CB8AC3E}">
        <p14:creationId xmlns:p14="http://schemas.microsoft.com/office/powerpoint/2010/main" val="368496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066800"/>
          </a:xfrm>
        </p:spPr>
        <p:txBody>
          <a:bodyPr/>
          <a:lstStyle/>
          <a:p>
            <a:r>
              <a:rPr lang="en-NZ" dirty="0" smtClean="0">
                <a:solidFill>
                  <a:schemeClr val="accent6"/>
                </a:solidFill>
              </a:rPr>
              <a:t>Recent trends in disability policy</a:t>
            </a:r>
            <a:endParaRPr lang="en-NZ" dirty="0">
              <a:solidFill>
                <a:schemeClr val="accent6"/>
              </a:solidFill>
            </a:endParaRPr>
          </a:p>
        </p:txBody>
      </p:sp>
      <p:sp>
        <p:nvSpPr>
          <p:cNvPr id="5" name="Content Placeholder 2"/>
          <p:cNvSpPr txBox="1">
            <a:spLocks/>
          </p:cNvSpPr>
          <p:nvPr/>
        </p:nvSpPr>
        <p:spPr>
          <a:xfrm>
            <a:off x="395536" y="1255440"/>
            <a:ext cx="8229600" cy="5449792"/>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GB" dirty="0"/>
              <a:t>During the 1970s, the care of people with a disability also shifted from institutionalisation to community care – this was linked to a shift in </a:t>
            </a:r>
            <a:r>
              <a:rPr lang="en-GB" dirty="0" smtClean="0"/>
              <a:t>thinking away </a:t>
            </a:r>
            <a:r>
              <a:rPr lang="en-NZ" dirty="0" smtClean="0"/>
              <a:t>from the medical model of disability …</a:t>
            </a:r>
          </a:p>
          <a:p>
            <a:pPr lvl="1"/>
            <a:r>
              <a:rPr lang="en-NZ" sz="2200" dirty="0" smtClean="0">
                <a:solidFill>
                  <a:schemeClr val="accent6"/>
                </a:solidFill>
              </a:rPr>
              <a:t>Focuses on individual </a:t>
            </a:r>
            <a:r>
              <a:rPr lang="en-NZ" sz="2200" i="1" dirty="0" smtClean="0">
                <a:solidFill>
                  <a:schemeClr val="accent6"/>
                </a:solidFill>
              </a:rPr>
              <a:t>impairments </a:t>
            </a:r>
            <a:r>
              <a:rPr lang="en-NZ" sz="2200" dirty="0" smtClean="0">
                <a:solidFill>
                  <a:schemeClr val="accent6"/>
                </a:solidFill>
              </a:rPr>
              <a:t>that may stop someone doing something (</a:t>
            </a:r>
            <a:r>
              <a:rPr lang="en-NZ" sz="2200" dirty="0" err="1" smtClean="0">
                <a:solidFill>
                  <a:schemeClr val="accent6"/>
                </a:solidFill>
              </a:rPr>
              <a:t>ie</a:t>
            </a:r>
            <a:r>
              <a:rPr lang="en-NZ" sz="2200" dirty="0" smtClean="0">
                <a:solidFill>
                  <a:schemeClr val="accent6"/>
                </a:solidFill>
              </a:rPr>
              <a:t>. a deficit approach) – ‘people with disabilities’</a:t>
            </a:r>
          </a:p>
          <a:p>
            <a:pPr lvl="1"/>
            <a:r>
              <a:rPr lang="en-GB" sz="2200" dirty="0" smtClean="0">
                <a:solidFill>
                  <a:schemeClr val="accent6"/>
                </a:solidFill>
              </a:rPr>
              <a:t>To participate fully in society, everyone needs a non-disabled body and mind (so we should try to ‘fix’ or modify bodies via medical or technological interventions)</a:t>
            </a:r>
          </a:p>
          <a:p>
            <a:pPr marL="411480" lvl="1" indent="0">
              <a:buNone/>
            </a:pPr>
            <a:endParaRPr lang="en-NZ" dirty="0" smtClean="0">
              <a:solidFill>
                <a:schemeClr val="accent6"/>
              </a:solidFill>
            </a:endParaRPr>
          </a:p>
          <a:p>
            <a:pPr marL="109728" indent="0">
              <a:buNone/>
            </a:pPr>
            <a:r>
              <a:rPr lang="en-NZ" dirty="0" smtClean="0"/>
              <a:t>  … towards a social model of disability</a:t>
            </a:r>
          </a:p>
          <a:p>
            <a:pPr lvl="1"/>
            <a:r>
              <a:rPr lang="en-NZ" sz="2200" dirty="0" smtClean="0">
                <a:solidFill>
                  <a:schemeClr val="accent6"/>
                </a:solidFill>
              </a:rPr>
              <a:t>Focuses on </a:t>
            </a:r>
            <a:r>
              <a:rPr lang="en-NZ" sz="2200" i="1" dirty="0" smtClean="0">
                <a:solidFill>
                  <a:schemeClr val="accent6"/>
                </a:solidFill>
              </a:rPr>
              <a:t>disability</a:t>
            </a:r>
            <a:r>
              <a:rPr lang="en-NZ" sz="2200" dirty="0">
                <a:solidFill>
                  <a:schemeClr val="accent6"/>
                </a:solidFill>
              </a:rPr>
              <a:t> </a:t>
            </a:r>
            <a:r>
              <a:rPr lang="en-NZ" sz="2200" dirty="0" smtClean="0">
                <a:solidFill>
                  <a:schemeClr val="accent6"/>
                </a:solidFill>
              </a:rPr>
              <a:t>= </a:t>
            </a:r>
            <a:r>
              <a:rPr lang="en-GB" sz="2200" dirty="0" smtClean="0">
                <a:solidFill>
                  <a:schemeClr val="accent6"/>
                </a:solidFill>
              </a:rPr>
              <a:t>disadvantage created by </a:t>
            </a:r>
            <a:r>
              <a:rPr lang="en-GB" sz="2200" dirty="0">
                <a:solidFill>
                  <a:schemeClr val="accent6"/>
                </a:solidFill>
              </a:rPr>
              <a:t>a society which treats </a:t>
            </a:r>
            <a:r>
              <a:rPr lang="en-GB" sz="2200" dirty="0" smtClean="0">
                <a:solidFill>
                  <a:schemeClr val="accent6"/>
                </a:solidFill>
              </a:rPr>
              <a:t>‘</a:t>
            </a:r>
            <a:r>
              <a:rPr lang="en-GB" sz="2200" dirty="0">
                <a:solidFill>
                  <a:schemeClr val="accent6"/>
                </a:solidFill>
              </a:rPr>
              <a:t>impairments’ as abnormal, thus </a:t>
            </a:r>
            <a:r>
              <a:rPr lang="en-GB" sz="2200" dirty="0" smtClean="0">
                <a:solidFill>
                  <a:schemeClr val="accent6"/>
                </a:solidFill>
              </a:rPr>
              <a:t>excluding people </a:t>
            </a:r>
            <a:r>
              <a:rPr lang="en-GB" sz="2200" dirty="0">
                <a:solidFill>
                  <a:schemeClr val="accent6"/>
                </a:solidFill>
              </a:rPr>
              <a:t>from full participation in </a:t>
            </a:r>
            <a:r>
              <a:rPr lang="en-GB" sz="2200" dirty="0" smtClean="0">
                <a:solidFill>
                  <a:schemeClr val="accent6"/>
                </a:solidFill>
              </a:rPr>
              <a:t>society </a:t>
            </a:r>
            <a:r>
              <a:rPr lang="en-NZ" sz="2200" dirty="0" smtClean="0">
                <a:solidFill>
                  <a:schemeClr val="accent6"/>
                </a:solidFill>
              </a:rPr>
              <a:t>– ‘disabled persons’</a:t>
            </a:r>
          </a:p>
          <a:p>
            <a:pPr lvl="1"/>
            <a:r>
              <a:rPr lang="en-NZ" sz="2200" dirty="0" smtClean="0">
                <a:solidFill>
                  <a:schemeClr val="accent6"/>
                </a:solidFill>
              </a:rPr>
              <a:t>Highlights society’s moral responsibility to address barriers such as: </a:t>
            </a:r>
            <a:r>
              <a:rPr lang="en-GB" sz="2200" dirty="0" smtClean="0">
                <a:solidFill>
                  <a:schemeClr val="accent6"/>
                </a:solidFill>
              </a:rPr>
              <a:t>prejudice; labelling; ignorance; lack </a:t>
            </a:r>
            <a:r>
              <a:rPr lang="en-GB" sz="2200" dirty="0">
                <a:solidFill>
                  <a:schemeClr val="accent6"/>
                </a:solidFill>
              </a:rPr>
              <a:t>of financial </a:t>
            </a:r>
            <a:r>
              <a:rPr lang="en-GB" sz="2200" dirty="0" smtClean="0">
                <a:solidFill>
                  <a:schemeClr val="accent6"/>
                </a:solidFill>
              </a:rPr>
              <a:t>independence; families </a:t>
            </a:r>
            <a:r>
              <a:rPr lang="en-GB" sz="2200" dirty="0">
                <a:solidFill>
                  <a:schemeClr val="accent6"/>
                </a:solidFill>
              </a:rPr>
              <a:t>being over </a:t>
            </a:r>
            <a:r>
              <a:rPr lang="en-GB" sz="2200" dirty="0" smtClean="0">
                <a:solidFill>
                  <a:schemeClr val="accent6"/>
                </a:solidFill>
              </a:rPr>
              <a:t>protective; not </a:t>
            </a:r>
            <a:r>
              <a:rPr lang="en-GB" sz="2200" dirty="0">
                <a:solidFill>
                  <a:schemeClr val="accent6"/>
                </a:solidFill>
              </a:rPr>
              <a:t>having information in formats which are accessible to them.</a:t>
            </a:r>
          </a:p>
          <a:p>
            <a:pPr lvl="1"/>
            <a:endParaRPr lang="en-NZ" sz="2100" dirty="0" smtClean="0"/>
          </a:p>
          <a:p>
            <a:pPr lvl="1"/>
            <a:endParaRPr lang="en-NZ" dirty="0" smtClean="0"/>
          </a:p>
        </p:txBody>
      </p:sp>
      <p:sp>
        <p:nvSpPr>
          <p:cNvPr id="7" name="TextBox 6"/>
          <p:cNvSpPr txBox="1"/>
          <p:nvPr/>
        </p:nvSpPr>
        <p:spPr>
          <a:xfrm>
            <a:off x="1179477" y="6582121"/>
            <a:ext cx="7553671" cy="246221"/>
          </a:xfrm>
          <a:prstGeom prst="rect">
            <a:avLst/>
          </a:prstGeom>
          <a:noFill/>
        </p:spPr>
        <p:txBody>
          <a:bodyPr wrap="none" rtlCol="0">
            <a:spAutoFit/>
          </a:bodyPr>
          <a:lstStyle/>
          <a:p>
            <a:r>
              <a:rPr lang="en-NZ" sz="1000" dirty="0" smtClean="0"/>
              <a:t>Hickey &amp; Wilson (2015) </a:t>
            </a:r>
            <a:r>
              <a:rPr lang="en-NZ" sz="1000" dirty="0" err="1" smtClean="0"/>
              <a:t>Wh</a:t>
            </a:r>
            <a:r>
              <a:rPr lang="en-NZ" sz="1000" dirty="0" err="1" smtClean="0">
                <a:latin typeface="Calibri" panose="020F0502020204030204" pitchFamily="34" charset="0"/>
                <a:cs typeface="Calibri" panose="020F0502020204030204" pitchFamily="34" charset="0"/>
              </a:rPr>
              <a:t>ānau</a:t>
            </a:r>
            <a:r>
              <a:rPr lang="en-NZ" sz="1000" dirty="0" smtClean="0">
                <a:latin typeface="Calibri" panose="020F0502020204030204" pitchFamily="34" charset="0"/>
                <a:cs typeface="Calibri" panose="020F0502020204030204" pitchFamily="34" charset="0"/>
              </a:rPr>
              <a:t> </a:t>
            </a:r>
            <a:r>
              <a:rPr lang="en-NZ" sz="1000" dirty="0" err="1" smtClean="0">
                <a:latin typeface="Calibri" panose="020F0502020204030204" pitchFamily="34" charset="0"/>
                <a:cs typeface="Calibri" panose="020F0502020204030204" pitchFamily="34" charset="0"/>
              </a:rPr>
              <a:t>Haua</a:t>
            </a:r>
            <a:r>
              <a:rPr lang="en-NZ" sz="1000" dirty="0" smtClean="0">
                <a:latin typeface="Calibri" panose="020F0502020204030204" pitchFamily="34" charset="0"/>
                <a:cs typeface="Calibri" panose="020F0502020204030204" pitchFamily="34" charset="0"/>
              </a:rPr>
              <a:t> &amp; </a:t>
            </a:r>
            <a:r>
              <a:rPr lang="en-NZ" sz="1000" dirty="0" smtClean="0">
                <a:solidFill>
                  <a:schemeClr val="accent6"/>
                </a:solidFill>
                <a:hlinkClick r:id="rId3"/>
              </a:rPr>
              <a:t>https</a:t>
            </a:r>
            <a:r>
              <a:rPr lang="en-NZ" sz="1000" dirty="0">
                <a:solidFill>
                  <a:schemeClr val="accent6"/>
                </a:solidFill>
                <a:hlinkClick r:id="rId3"/>
              </a:rPr>
              <a:t>://www.mentalhealth.org.uk/learning-disabilities/a-to-z/s/social-model-disability</a:t>
            </a:r>
            <a:endParaRPr lang="en-NZ" sz="1000" dirty="0"/>
          </a:p>
        </p:txBody>
      </p:sp>
    </p:spTree>
    <p:extLst>
      <p:ext uri="{BB962C8B-B14F-4D97-AF65-F5344CB8AC3E}">
        <p14:creationId xmlns:p14="http://schemas.microsoft.com/office/powerpoint/2010/main" val="3432176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0"/>
            <a:ext cx="6480720" cy="64807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241" y="6492428"/>
            <a:ext cx="8818440" cy="246221"/>
          </a:xfrm>
          <a:prstGeom prst="rect">
            <a:avLst/>
          </a:prstGeom>
          <a:noFill/>
        </p:spPr>
        <p:txBody>
          <a:bodyPr wrap="none" rtlCol="0">
            <a:spAutoFit/>
          </a:bodyPr>
          <a:lstStyle/>
          <a:p>
            <a:r>
              <a:rPr lang="en-NZ" sz="1000" dirty="0">
                <a:hlinkClick r:id="rId4"/>
              </a:rPr>
              <a:t>https://www.facebook.com/ThisIsMyAFK/photos/what-is-the-social-model-of-disabilitythis-cartoon-perfectly-captures-the-differ/1579287352107956/</a:t>
            </a:r>
            <a:endParaRPr lang="en-NZ" sz="1000" dirty="0"/>
          </a:p>
        </p:txBody>
      </p:sp>
    </p:spTree>
    <p:extLst>
      <p:ext uri="{BB962C8B-B14F-4D97-AF65-F5344CB8AC3E}">
        <p14:creationId xmlns:p14="http://schemas.microsoft.com/office/powerpoint/2010/main" val="648998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0712" t="48962" r="49601" b="1"/>
          <a:stretch/>
        </p:blipFill>
        <p:spPr>
          <a:xfrm>
            <a:off x="4841776" y="2203714"/>
            <a:ext cx="4302224" cy="4511703"/>
          </a:xfrm>
          <a:prstGeom prst="rect">
            <a:avLst/>
          </a:prstGeom>
        </p:spPr>
      </p:pic>
      <p:sp>
        <p:nvSpPr>
          <p:cNvPr id="2" name="Title 1"/>
          <p:cNvSpPr>
            <a:spLocks noGrp="1"/>
          </p:cNvSpPr>
          <p:nvPr>
            <p:ph type="title"/>
          </p:nvPr>
        </p:nvSpPr>
        <p:spPr>
          <a:xfrm>
            <a:off x="457200" y="121281"/>
            <a:ext cx="8229600" cy="1066800"/>
          </a:xfrm>
        </p:spPr>
        <p:txBody>
          <a:bodyPr/>
          <a:lstStyle/>
          <a:p>
            <a:r>
              <a:rPr lang="en-NZ" dirty="0">
                <a:solidFill>
                  <a:schemeClr val="accent6"/>
                </a:solidFill>
              </a:rPr>
              <a:t>Recent trends in disability policy</a:t>
            </a:r>
            <a:endParaRPr lang="en-NZ" dirty="0"/>
          </a:p>
        </p:txBody>
      </p:sp>
      <p:sp>
        <p:nvSpPr>
          <p:cNvPr id="3" name="Content Placeholder 2"/>
          <p:cNvSpPr>
            <a:spLocks noGrp="1"/>
          </p:cNvSpPr>
          <p:nvPr>
            <p:ph idx="1"/>
          </p:nvPr>
        </p:nvSpPr>
        <p:spPr>
          <a:xfrm>
            <a:off x="395536" y="1268558"/>
            <a:ext cx="8229600" cy="5099064"/>
          </a:xfrm>
        </p:spPr>
        <p:txBody>
          <a:bodyPr>
            <a:normAutofit fontScale="85000" lnSpcReduction="20000"/>
          </a:bodyPr>
          <a:lstStyle/>
          <a:p>
            <a:r>
              <a:rPr lang="en-GB" dirty="0"/>
              <a:t>M</a:t>
            </a:r>
            <a:r>
              <a:rPr lang="en-GB" dirty="0" smtClean="0"/>
              <a:t>any sick/disabled peoples wish to enter or retain work as a way of </a:t>
            </a:r>
            <a:r>
              <a:rPr lang="en-NZ" dirty="0" smtClean="0"/>
              <a:t>fully participating </a:t>
            </a:r>
            <a:r>
              <a:rPr lang="en-NZ" dirty="0"/>
              <a:t>in </a:t>
            </a:r>
            <a:r>
              <a:rPr lang="en-NZ" dirty="0" smtClean="0"/>
              <a:t>society </a:t>
            </a:r>
            <a:r>
              <a:rPr lang="en-GB" dirty="0" smtClean="0"/>
              <a:t>BUT employers and broader society make this difficult </a:t>
            </a:r>
          </a:p>
          <a:p>
            <a:pPr lvl="1"/>
            <a:r>
              <a:rPr lang="en-GB" dirty="0" smtClean="0">
                <a:solidFill>
                  <a:schemeClr val="accent6"/>
                </a:solidFill>
              </a:rPr>
              <a:t>Access may be limited </a:t>
            </a:r>
          </a:p>
          <a:p>
            <a:pPr marL="411480" lvl="1" indent="0">
              <a:buNone/>
            </a:pPr>
            <a:r>
              <a:rPr lang="en-GB" dirty="0" smtClean="0">
                <a:solidFill>
                  <a:schemeClr val="accent6"/>
                </a:solidFill>
              </a:rPr>
              <a:t>(due to a lack of ramps/</a:t>
            </a:r>
          </a:p>
          <a:p>
            <a:pPr marL="411480" lvl="1" indent="0">
              <a:buNone/>
            </a:pPr>
            <a:r>
              <a:rPr lang="en-GB" dirty="0" smtClean="0">
                <a:solidFill>
                  <a:schemeClr val="accent6"/>
                </a:solidFill>
              </a:rPr>
              <a:t>poor transportation options)</a:t>
            </a:r>
          </a:p>
          <a:p>
            <a:pPr lvl="1"/>
            <a:r>
              <a:rPr lang="en-GB" dirty="0" smtClean="0">
                <a:solidFill>
                  <a:schemeClr val="accent6"/>
                </a:solidFill>
              </a:rPr>
              <a:t>When supply of workers </a:t>
            </a:r>
          </a:p>
          <a:p>
            <a:pPr marL="411480" lvl="1" indent="0">
              <a:buNone/>
            </a:pPr>
            <a:r>
              <a:rPr lang="en-GB" dirty="0" smtClean="0">
                <a:solidFill>
                  <a:schemeClr val="accent6"/>
                </a:solidFill>
              </a:rPr>
              <a:t>is high, employers may not </a:t>
            </a:r>
          </a:p>
          <a:p>
            <a:pPr marL="411480" lvl="1" indent="0">
              <a:buNone/>
            </a:pPr>
            <a:r>
              <a:rPr lang="en-GB" dirty="0" smtClean="0">
                <a:solidFill>
                  <a:schemeClr val="accent6"/>
                </a:solidFill>
              </a:rPr>
              <a:t>wish to fund</a:t>
            </a:r>
          </a:p>
          <a:p>
            <a:pPr marL="411480" lvl="1" indent="0">
              <a:buNone/>
            </a:pPr>
            <a:r>
              <a:rPr lang="en-GB" dirty="0" smtClean="0">
                <a:solidFill>
                  <a:schemeClr val="accent6"/>
                </a:solidFill>
              </a:rPr>
              <a:t>modifications to enable </a:t>
            </a:r>
          </a:p>
          <a:p>
            <a:pPr marL="411480" lvl="1" indent="0">
              <a:buNone/>
            </a:pPr>
            <a:r>
              <a:rPr lang="en-GB" dirty="0" smtClean="0">
                <a:solidFill>
                  <a:schemeClr val="accent6"/>
                </a:solidFill>
              </a:rPr>
              <a:t>disabled/sick workers </a:t>
            </a:r>
          </a:p>
          <a:p>
            <a:pPr lvl="1"/>
            <a:r>
              <a:rPr lang="en-GB" dirty="0" smtClean="0">
                <a:solidFill>
                  <a:schemeClr val="accent6"/>
                </a:solidFill>
              </a:rPr>
              <a:t>When there is a focus on </a:t>
            </a:r>
          </a:p>
          <a:p>
            <a:pPr marL="411480" lvl="1" indent="0">
              <a:buNone/>
            </a:pPr>
            <a:r>
              <a:rPr lang="en-GB" dirty="0" smtClean="0">
                <a:solidFill>
                  <a:schemeClr val="accent6"/>
                </a:solidFill>
              </a:rPr>
              <a:t>‘efficiency’, employers may not </a:t>
            </a:r>
          </a:p>
          <a:p>
            <a:pPr marL="411480" lvl="1" indent="0">
              <a:buNone/>
            </a:pPr>
            <a:r>
              <a:rPr lang="en-GB" dirty="0">
                <a:solidFill>
                  <a:schemeClr val="accent6"/>
                </a:solidFill>
              </a:rPr>
              <a:t>w</a:t>
            </a:r>
            <a:r>
              <a:rPr lang="en-GB" dirty="0" smtClean="0">
                <a:solidFill>
                  <a:schemeClr val="accent6"/>
                </a:solidFill>
              </a:rPr>
              <a:t>ish to employ workers who can </a:t>
            </a:r>
          </a:p>
          <a:p>
            <a:pPr marL="411480" lvl="1" indent="0">
              <a:buNone/>
            </a:pPr>
            <a:r>
              <a:rPr lang="en-GB" dirty="0" smtClean="0">
                <a:solidFill>
                  <a:schemeClr val="accent6"/>
                </a:solidFill>
              </a:rPr>
              <a:t>only work limited hours/do part </a:t>
            </a:r>
          </a:p>
          <a:p>
            <a:pPr marL="411480" lvl="1" indent="0">
              <a:buNone/>
            </a:pPr>
            <a:r>
              <a:rPr lang="en-GB" dirty="0" smtClean="0">
                <a:solidFill>
                  <a:schemeClr val="accent6"/>
                </a:solidFill>
              </a:rPr>
              <a:t>of their job</a:t>
            </a:r>
          </a:p>
          <a:p>
            <a:pPr marL="411480" lvl="1" indent="0">
              <a:buNone/>
            </a:pPr>
            <a:endParaRPr lang="en-GB" dirty="0" smtClean="0"/>
          </a:p>
          <a:p>
            <a:pPr marL="411480" lvl="1" indent="0">
              <a:buNone/>
            </a:pPr>
            <a:endParaRPr lang="en-GB" dirty="0" smtClean="0"/>
          </a:p>
        </p:txBody>
      </p:sp>
      <p:sp>
        <p:nvSpPr>
          <p:cNvPr id="6" name="Rectangle 5"/>
          <p:cNvSpPr/>
          <p:nvPr/>
        </p:nvSpPr>
        <p:spPr>
          <a:xfrm>
            <a:off x="4716016" y="6592307"/>
            <a:ext cx="4572000" cy="246221"/>
          </a:xfrm>
          <a:prstGeom prst="rect">
            <a:avLst/>
          </a:prstGeom>
        </p:spPr>
        <p:txBody>
          <a:bodyPr>
            <a:spAutoFit/>
          </a:bodyPr>
          <a:lstStyle/>
          <a:p>
            <a:r>
              <a:rPr lang="en-GB" sz="1000" dirty="0" smtClean="0"/>
              <a:t>OECD </a:t>
            </a:r>
            <a:r>
              <a:rPr lang="en-GB" sz="1000" dirty="0"/>
              <a:t>(2010</a:t>
            </a:r>
            <a:r>
              <a:rPr lang="en-GB" sz="1000" dirty="0" smtClean="0"/>
              <a:t>) </a:t>
            </a:r>
            <a:r>
              <a:rPr lang="en-GB" sz="1000" i="1" dirty="0"/>
              <a:t>Sickness, Disability and Work: Breaking the </a:t>
            </a:r>
            <a:r>
              <a:rPr lang="en-GB" sz="1000" i="1" dirty="0" smtClean="0"/>
              <a:t>Barriers </a:t>
            </a:r>
            <a:endParaRPr lang="en-NZ" sz="1000" i="1" dirty="0"/>
          </a:p>
        </p:txBody>
      </p:sp>
    </p:spTree>
    <p:extLst>
      <p:ext uri="{BB962C8B-B14F-4D97-AF65-F5344CB8AC3E}">
        <p14:creationId xmlns:p14="http://schemas.microsoft.com/office/powerpoint/2010/main" val="1353125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8643" y="19815"/>
            <a:ext cx="8229600" cy="1066800"/>
          </a:xfrm>
        </p:spPr>
        <p:txBody>
          <a:bodyPr/>
          <a:lstStyle/>
          <a:p>
            <a:r>
              <a:rPr lang="en-NZ" dirty="0">
                <a:solidFill>
                  <a:schemeClr val="accent6"/>
                </a:solidFill>
              </a:rPr>
              <a:t>Recent trends in disability policy</a:t>
            </a:r>
            <a:endParaRPr lang="en-NZ" dirty="0"/>
          </a:p>
        </p:txBody>
      </p:sp>
      <p:sp>
        <p:nvSpPr>
          <p:cNvPr id="3" name="Content Placeholder 2"/>
          <p:cNvSpPr>
            <a:spLocks noGrp="1"/>
          </p:cNvSpPr>
          <p:nvPr>
            <p:ph idx="1"/>
          </p:nvPr>
        </p:nvSpPr>
        <p:spPr>
          <a:xfrm>
            <a:off x="395536" y="1183432"/>
            <a:ext cx="8229600" cy="4325112"/>
          </a:xfrm>
        </p:spPr>
        <p:txBody>
          <a:bodyPr>
            <a:normAutofit/>
          </a:bodyPr>
          <a:lstStyle/>
          <a:p>
            <a:r>
              <a:rPr lang="en-NZ" sz="2000" dirty="0" smtClean="0"/>
              <a:t>In times of austerity, there has been growing </a:t>
            </a:r>
            <a:r>
              <a:rPr lang="en-NZ" sz="2000" i="1" dirty="0" smtClean="0"/>
              <a:t>policy convergence </a:t>
            </a:r>
            <a:r>
              <a:rPr lang="en-NZ" sz="2000" dirty="0" smtClean="0"/>
              <a:t>as governments have become concerned with increases in the number of people on disability/sickness benefits in many OECD countries – NZ is one of the countries where these numbers have grown fastest</a:t>
            </a:r>
          </a:p>
          <a:p>
            <a:endParaRPr lang="en-NZ" dirty="0" smtClean="0"/>
          </a:p>
        </p:txBody>
      </p:sp>
      <p:pic>
        <p:nvPicPr>
          <p:cNvPr id="5" name="Picture 4"/>
          <p:cNvPicPr>
            <a:picLocks noChangeAspect="1"/>
          </p:cNvPicPr>
          <p:nvPr/>
        </p:nvPicPr>
        <p:blipFill rotWithShape="1">
          <a:blip r:embed="rId3"/>
          <a:srcRect l="30712" t="27622" r="40539" b="34578"/>
          <a:stretch/>
        </p:blipFill>
        <p:spPr>
          <a:xfrm>
            <a:off x="1763688" y="2492896"/>
            <a:ext cx="5554960" cy="4427257"/>
          </a:xfrm>
          <a:prstGeom prst="rect">
            <a:avLst/>
          </a:prstGeom>
        </p:spPr>
      </p:pic>
      <p:sp>
        <p:nvSpPr>
          <p:cNvPr id="4" name="TextBox 3"/>
          <p:cNvSpPr txBox="1"/>
          <p:nvPr/>
        </p:nvSpPr>
        <p:spPr>
          <a:xfrm>
            <a:off x="4819426" y="6603801"/>
            <a:ext cx="4108817" cy="246221"/>
          </a:xfrm>
          <a:prstGeom prst="rect">
            <a:avLst/>
          </a:prstGeom>
          <a:noFill/>
        </p:spPr>
        <p:txBody>
          <a:bodyPr wrap="none" rtlCol="0">
            <a:spAutoFit/>
          </a:bodyPr>
          <a:lstStyle/>
          <a:p>
            <a:r>
              <a:rPr lang="en-GB" sz="1000" dirty="0" smtClean="0"/>
              <a:t>OECD </a:t>
            </a:r>
            <a:r>
              <a:rPr lang="en-GB" sz="1000" dirty="0"/>
              <a:t>(2010), </a:t>
            </a:r>
            <a:r>
              <a:rPr lang="en-GB" sz="1000" i="1" dirty="0"/>
              <a:t>Sickness, </a:t>
            </a:r>
            <a:r>
              <a:rPr lang="en-GB" sz="1000" i="1" dirty="0" smtClean="0"/>
              <a:t>disability </a:t>
            </a:r>
            <a:r>
              <a:rPr lang="en-GB" sz="1000" i="1" dirty="0"/>
              <a:t>and </a:t>
            </a:r>
            <a:r>
              <a:rPr lang="en-GB" sz="1000" i="1" dirty="0" smtClean="0"/>
              <a:t>work</a:t>
            </a:r>
            <a:r>
              <a:rPr lang="en-GB" sz="1000" i="1" dirty="0"/>
              <a:t>: Breaking the </a:t>
            </a:r>
            <a:r>
              <a:rPr lang="en-GB" sz="1000" i="1" dirty="0" smtClean="0"/>
              <a:t>barriers</a:t>
            </a:r>
            <a:r>
              <a:rPr lang="en-GB" sz="1000" dirty="0"/>
              <a:t>.</a:t>
            </a:r>
            <a:endParaRPr lang="en-NZ" sz="1000" dirty="0"/>
          </a:p>
        </p:txBody>
      </p:sp>
      <p:cxnSp>
        <p:nvCxnSpPr>
          <p:cNvPr id="9" name="Straight Arrow Connector 8"/>
          <p:cNvCxnSpPr/>
          <p:nvPr/>
        </p:nvCxnSpPr>
        <p:spPr>
          <a:xfrm>
            <a:off x="6084168" y="4365104"/>
            <a:ext cx="0" cy="4134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604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Picture 3"/>
          <p:cNvPicPr>
            <a:picLocks noChangeAspect="1"/>
          </p:cNvPicPr>
          <p:nvPr/>
        </p:nvPicPr>
        <p:blipFill rotWithShape="1">
          <a:blip r:embed="rId3"/>
          <a:srcRect l="23227" t="26739" r="42125" b="12201"/>
          <a:stretch/>
        </p:blipFill>
        <p:spPr>
          <a:xfrm>
            <a:off x="0" y="0"/>
            <a:ext cx="3671075" cy="4524672"/>
          </a:xfrm>
          <a:prstGeom prst="rect">
            <a:avLst/>
          </a:prstGeom>
        </p:spPr>
      </p:pic>
      <p:pic>
        <p:nvPicPr>
          <p:cNvPr id="5" name="Picture 4"/>
          <p:cNvPicPr>
            <a:picLocks noChangeAspect="1"/>
          </p:cNvPicPr>
          <p:nvPr/>
        </p:nvPicPr>
        <p:blipFill rotWithShape="1">
          <a:blip r:embed="rId4"/>
          <a:srcRect l="23134" t="32385" r="42217"/>
          <a:stretch/>
        </p:blipFill>
        <p:spPr>
          <a:xfrm>
            <a:off x="3437748" y="0"/>
            <a:ext cx="5706252" cy="6401832"/>
          </a:xfrm>
          <a:prstGeom prst="rect">
            <a:avLst/>
          </a:prstGeom>
        </p:spPr>
      </p:pic>
      <p:sp>
        <p:nvSpPr>
          <p:cNvPr id="6" name="TextBox 5"/>
          <p:cNvSpPr txBox="1"/>
          <p:nvPr/>
        </p:nvSpPr>
        <p:spPr>
          <a:xfrm>
            <a:off x="112311" y="4696008"/>
            <a:ext cx="3528392" cy="1600438"/>
          </a:xfrm>
          <a:prstGeom prst="rect">
            <a:avLst/>
          </a:prstGeom>
          <a:noFill/>
        </p:spPr>
        <p:txBody>
          <a:bodyPr wrap="square" rtlCol="0">
            <a:spAutoFit/>
          </a:bodyPr>
          <a:lstStyle/>
          <a:p>
            <a:r>
              <a:rPr lang="en-GB" sz="1400" dirty="0" smtClean="0">
                <a:solidFill>
                  <a:srgbClr val="FF0000"/>
                </a:solidFill>
              </a:rPr>
              <a:t>Compensation dimension = overall </a:t>
            </a:r>
            <a:r>
              <a:rPr lang="en-GB" sz="1400" dirty="0">
                <a:solidFill>
                  <a:srgbClr val="FF0000"/>
                </a:solidFill>
              </a:rPr>
              <a:t>assessment of policy features related to the benefit </a:t>
            </a:r>
            <a:r>
              <a:rPr lang="en-GB" sz="1400" dirty="0" smtClean="0">
                <a:solidFill>
                  <a:srgbClr val="FF0000"/>
                </a:solidFill>
              </a:rPr>
              <a:t>system </a:t>
            </a:r>
          </a:p>
          <a:p>
            <a:endParaRPr lang="en-GB" sz="1400" dirty="0" smtClean="0">
              <a:solidFill>
                <a:srgbClr val="FF0000"/>
              </a:solidFill>
            </a:endParaRPr>
          </a:p>
          <a:p>
            <a:r>
              <a:rPr lang="en-GB" sz="1400" dirty="0" smtClean="0">
                <a:solidFill>
                  <a:srgbClr val="FF0000"/>
                </a:solidFill>
              </a:rPr>
              <a:t>Integration dimension = intensity </a:t>
            </a:r>
            <a:r>
              <a:rPr lang="en-GB" sz="1400" dirty="0">
                <a:solidFill>
                  <a:srgbClr val="FF0000"/>
                </a:solidFill>
              </a:rPr>
              <a:t>of measures for activation and employment </a:t>
            </a:r>
            <a:r>
              <a:rPr lang="en-GB" sz="1400" dirty="0" smtClean="0">
                <a:solidFill>
                  <a:srgbClr val="FF0000"/>
                </a:solidFill>
              </a:rPr>
              <a:t>integration</a:t>
            </a:r>
            <a:endParaRPr lang="en-NZ" sz="1400" dirty="0">
              <a:solidFill>
                <a:srgbClr val="FF0000"/>
              </a:solidFill>
            </a:endParaRPr>
          </a:p>
        </p:txBody>
      </p:sp>
      <p:sp>
        <p:nvSpPr>
          <p:cNvPr id="7" name="TextBox 6"/>
          <p:cNvSpPr txBox="1"/>
          <p:nvPr/>
        </p:nvSpPr>
        <p:spPr>
          <a:xfrm>
            <a:off x="179512" y="6401832"/>
            <a:ext cx="8927444" cy="400110"/>
          </a:xfrm>
          <a:prstGeom prst="rect">
            <a:avLst/>
          </a:prstGeom>
          <a:noFill/>
        </p:spPr>
        <p:txBody>
          <a:bodyPr wrap="none" rtlCol="0">
            <a:spAutoFit/>
          </a:bodyPr>
          <a:lstStyle/>
          <a:p>
            <a:r>
              <a:rPr lang="en-NZ" sz="1000" dirty="0" err="1" smtClean="0"/>
              <a:t>Boheim</a:t>
            </a:r>
            <a:r>
              <a:rPr lang="en-NZ" sz="1000" dirty="0" smtClean="0"/>
              <a:t> &amp; Leoni (2017) </a:t>
            </a:r>
            <a:r>
              <a:rPr lang="en-GB" sz="1000" dirty="0" smtClean="0"/>
              <a:t>Sickness </a:t>
            </a:r>
            <a:r>
              <a:rPr lang="en-GB" sz="1000" dirty="0"/>
              <a:t>and disability policies: Reform paths in OECD countries between 1990 and </a:t>
            </a:r>
            <a:r>
              <a:rPr lang="en-GB" sz="1000" dirty="0" smtClean="0"/>
              <a:t>2014, </a:t>
            </a:r>
            <a:r>
              <a:rPr lang="en-GB" sz="1000" i="1" dirty="0" smtClean="0"/>
              <a:t>International Journal of Social Welfare</a:t>
            </a:r>
            <a:r>
              <a:rPr lang="en-GB" sz="1000" dirty="0" smtClean="0"/>
              <a:t> </a:t>
            </a:r>
            <a:endParaRPr lang="en-GB" sz="1000" dirty="0"/>
          </a:p>
          <a:p>
            <a:r>
              <a:rPr lang="en-NZ" sz="1000" dirty="0" smtClean="0"/>
              <a:t>27(20): 168-185.</a:t>
            </a:r>
            <a:endParaRPr lang="en-NZ" sz="1000" dirty="0"/>
          </a:p>
        </p:txBody>
      </p:sp>
      <p:cxnSp>
        <p:nvCxnSpPr>
          <p:cNvPr id="9" name="Straight Arrow Connector 8"/>
          <p:cNvCxnSpPr/>
          <p:nvPr/>
        </p:nvCxnSpPr>
        <p:spPr>
          <a:xfrm flipH="1">
            <a:off x="5508104" y="2420888"/>
            <a:ext cx="216024" cy="4320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308304" y="3654912"/>
            <a:ext cx="216024" cy="4320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042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4250" t="18017" r="19288" b="9292"/>
          <a:stretch/>
        </p:blipFill>
        <p:spPr>
          <a:xfrm>
            <a:off x="827584" y="116632"/>
            <a:ext cx="7596336" cy="6437574"/>
          </a:xfrm>
          <a:prstGeom prst="rect">
            <a:avLst/>
          </a:prstGeom>
        </p:spPr>
      </p:pic>
      <p:sp>
        <p:nvSpPr>
          <p:cNvPr id="5" name="TextBox 4"/>
          <p:cNvSpPr txBox="1"/>
          <p:nvPr/>
        </p:nvSpPr>
        <p:spPr>
          <a:xfrm>
            <a:off x="2699792" y="6554206"/>
            <a:ext cx="4052713" cy="523220"/>
          </a:xfrm>
          <a:prstGeom prst="rect">
            <a:avLst/>
          </a:prstGeom>
          <a:noFill/>
        </p:spPr>
        <p:txBody>
          <a:bodyPr wrap="none" rtlCol="0">
            <a:spAutoFit/>
          </a:bodyPr>
          <a:lstStyle/>
          <a:p>
            <a:r>
              <a:rPr lang="en-NZ" sz="1000" dirty="0">
                <a:hlinkClick r:id="rId4"/>
              </a:rPr>
              <a:t>https://data.oecd.org/socialexp/public-spending-on-incapacity.htm</a:t>
            </a:r>
            <a:endParaRPr lang="en-NZ" sz="1000" dirty="0"/>
          </a:p>
          <a:p>
            <a:endParaRPr lang="en-NZ" dirty="0"/>
          </a:p>
        </p:txBody>
      </p:sp>
    </p:spTree>
    <p:extLst>
      <p:ext uri="{BB962C8B-B14F-4D97-AF65-F5344CB8AC3E}">
        <p14:creationId xmlns:p14="http://schemas.microsoft.com/office/powerpoint/2010/main" val="2444565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3419</TotalTime>
  <Words>1993</Words>
  <Application>Microsoft Office PowerPoint</Application>
  <PresentationFormat>On-screen Show (4:3)</PresentationFormat>
  <Paragraphs>186</Paragraphs>
  <Slides>23</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Calibri</vt:lpstr>
      <vt:lpstr>Georgia</vt:lpstr>
      <vt:lpstr>Trebuchet MS</vt:lpstr>
      <vt:lpstr>Wingdings 2</vt:lpstr>
      <vt:lpstr>Urban</vt:lpstr>
      <vt:lpstr>1_Urban</vt:lpstr>
      <vt:lpstr> SOCIOLOGY OF THE WELFARE STATE</vt:lpstr>
      <vt:lpstr>Lecture outline</vt:lpstr>
      <vt:lpstr>Early focus on disability</vt:lpstr>
      <vt:lpstr>Recent trends in disability policy</vt:lpstr>
      <vt:lpstr>PowerPoint Presentation</vt:lpstr>
      <vt:lpstr>Recent trends in disability policy</vt:lpstr>
      <vt:lpstr>Recent trends in disability policy</vt:lpstr>
      <vt:lpstr>PowerPoint Presentation</vt:lpstr>
      <vt:lpstr>PowerPoint Presentation</vt:lpstr>
      <vt:lpstr>Recent trends in disability policy</vt:lpstr>
      <vt:lpstr>PowerPoint Presentation</vt:lpstr>
      <vt:lpstr>Supported Living Payment (SLP) </vt:lpstr>
      <vt:lpstr>Supported Living Payment (SLP) </vt:lpstr>
      <vt:lpstr>PowerPoint Presentation</vt:lpstr>
      <vt:lpstr>The Accident Compensation Corporation (ACC)</vt:lpstr>
      <vt:lpstr>The Accident Compensation Corporation (ACC)</vt:lpstr>
      <vt:lpstr>PowerPoint Presentation</vt:lpstr>
      <vt:lpstr>PowerPoint Presentation</vt:lpstr>
      <vt:lpstr>Do these differences  constitute discrimination?</vt:lpstr>
      <vt:lpstr>Alternatives: Expand ACC</vt:lpstr>
      <vt:lpstr>Alternatives:  Kia Piki Ake Te Mana Tāngata </vt:lpstr>
      <vt:lpstr>Alternatives:  Kia Piki Ake Te Mana Tāngata </vt:lpstr>
      <vt:lpstr>Lecture summary</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OF THE WELFARE STATE</dc:title>
  <dc:creator>Louise</dc:creator>
  <cp:lastModifiedBy>Louise</cp:lastModifiedBy>
  <cp:revision>203</cp:revision>
  <cp:lastPrinted>2017-04-27T21:30:44Z</cp:lastPrinted>
  <dcterms:created xsi:type="dcterms:W3CDTF">2015-11-11T03:37:01Z</dcterms:created>
  <dcterms:modified xsi:type="dcterms:W3CDTF">2020-05-04T03:42:25Z</dcterms:modified>
</cp:coreProperties>
</file>