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23"/>
  </p:notesMasterIdLst>
  <p:sldIdLst>
    <p:sldId id="275" r:id="rId4"/>
    <p:sldId id="276" r:id="rId5"/>
    <p:sldId id="277" r:id="rId6"/>
    <p:sldId id="261" r:id="rId7"/>
    <p:sldId id="274" r:id="rId8"/>
    <p:sldId id="283" r:id="rId9"/>
    <p:sldId id="285" r:id="rId10"/>
    <p:sldId id="271" r:id="rId11"/>
    <p:sldId id="278" r:id="rId12"/>
    <p:sldId id="279" r:id="rId13"/>
    <p:sldId id="287" r:id="rId14"/>
    <p:sldId id="281" r:id="rId15"/>
    <p:sldId id="266" r:id="rId16"/>
    <p:sldId id="282" r:id="rId17"/>
    <p:sldId id="280" r:id="rId18"/>
    <p:sldId id="268" r:id="rId19"/>
    <p:sldId id="267" r:id="rId20"/>
    <p:sldId id="269" r:id="rId21"/>
    <p:sldId id="28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varScale="1">
        <p:scale>
          <a:sx n="113" d="100"/>
          <a:sy n="113" d="100"/>
        </p:scale>
        <p:origin x="1332" y="9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p:scale>
          <a:sx n="77" d="100"/>
          <a:sy n="77" d="100"/>
        </p:scale>
        <p:origin x="1192" y="-72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0A392F-3AF0-4AC7-8A2A-C4538F07807A}" type="datetimeFigureOut">
              <a:rPr lang="en-NZ" smtClean="0"/>
              <a:t>2/06/2020</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B4676E-C250-4759-8901-6232BA737843}" type="slidenum">
              <a:rPr lang="en-NZ" smtClean="0"/>
              <a:t>‹#›</a:t>
            </a:fld>
            <a:endParaRPr lang="en-NZ"/>
          </a:p>
        </p:txBody>
      </p:sp>
    </p:spTree>
    <p:extLst>
      <p:ext uri="{BB962C8B-B14F-4D97-AF65-F5344CB8AC3E}">
        <p14:creationId xmlns:p14="http://schemas.microsoft.com/office/powerpoint/2010/main" val="2112579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NZ" altLang="en-US" dirty="0" smtClean="0"/>
              <a:t>Indicate</a:t>
            </a:r>
            <a:r>
              <a:rPr lang="en-NZ" altLang="en-US" baseline="0" dirty="0" smtClean="0"/>
              <a:t> first lecture focusing on issues of privatisation so will do some theorising before thinking about WO – note this might be useful for thinking about whether CAs are a useful way of devolving funding/responsibility for child protection so useful for those doing that briefing – as well as the WO/wellbeing briefing</a:t>
            </a:r>
            <a:endParaRPr lang="en-NZ" altLang="en-US" dirty="0"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5341005-A0C3-494D-9174-A531E23252D4}" type="slidenum">
              <a:rPr lang="en-GB" altLang="en-US">
                <a:solidFill>
                  <a:prstClr val="black"/>
                </a:solidFill>
              </a:rPr>
              <a:pPr eaLnBrk="1" hangingPunct="1">
                <a:spcBef>
                  <a:spcPct val="0"/>
                </a:spcBef>
              </a:pPr>
              <a:t>1</a:t>
            </a:fld>
            <a:endParaRPr lang="en-GB" altLang="en-US">
              <a:solidFill>
                <a:prstClr val="black"/>
              </a:solidFill>
            </a:endParaRPr>
          </a:p>
        </p:txBody>
      </p:sp>
    </p:spTree>
    <p:extLst>
      <p:ext uri="{BB962C8B-B14F-4D97-AF65-F5344CB8AC3E}">
        <p14:creationId xmlns:p14="http://schemas.microsoft.com/office/powerpoint/2010/main" val="2791999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BDB4676E-C250-4759-8901-6232BA737843}" type="slidenum">
              <a:rPr lang="en-NZ" smtClean="0">
                <a:solidFill>
                  <a:prstClr val="black"/>
                </a:solidFill>
              </a:rPr>
              <a:pPr/>
              <a:t>19</a:t>
            </a:fld>
            <a:endParaRPr lang="en-NZ">
              <a:solidFill>
                <a:prstClr val="black"/>
              </a:solidFill>
            </a:endParaRPr>
          </a:p>
        </p:txBody>
      </p:sp>
    </p:spTree>
    <p:extLst>
      <p:ext uri="{BB962C8B-B14F-4D97-AF65-F5344CB8AC3E}">
        <p14:creationId xmlns:p14="http://schemas.microsoft.com/office/powerpoint/2010/main" val="2977436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You SHOULD FOLLOW THIS STRUCTURE IE TWO KEY PARTS OF ESSAY</a:t>
            </a:r>
            <a:endParaRPr lang="en-NZ" dirty="0"/>
          </a:p>
        </p:txBody>
      </p:sp>
      <p:sp>
        <p:nvSpPr>
          <p:cNvPr id="4" name="Slide Number Placeholder 3"/>
          <p:cNvSpPr>
            <a:spLocks noGrp="1"/>
          </p:cNvSpPr>
          <p:nvPr>
            <p:ph type="sldNum" sz="quarter" idx="10"/>
          </p:nvPr>
        </p:nvSpPr>
        <p:spPr/>
        <p:txBody>
          <a:bodyPr/>
          <a:lstStyle/>
          <a:p>
            <a:fld id="{BDB4676E-C250-4759-8901-6232BA737843}" type="slidenum">
              <a:rPr lang="en-NZ" smtClean="0"/>
              <a:t>4</a:t>
            </a:fld>
            <a:endParaRPr lang="en-NZ"/>
          </a:p>
        </p:txBody>
      </p:sp>
    </p:spTree>
    <p:extLst>
      <p:ext uri="{BB962C8B-B14F-4D97-AF65-F5344CB8AC3E}">
        <p14:creationId xmlns:p14="http://schemas.microsoft.com/office/powerpoint/2010/main" val="2927212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Fill in with their details and put on white board so can see what found</a:t>
            </a:r>
            <a:endParaRPr lang="en-NZ" dirty="0"/>
          </a:p>
        </p:txBody>
      </p:sp>
      <p:sp>
        <p:nvSpPr>
          <p:cNvPr id="4" name="Slide Number Placeholder 3"/>
          <p:cNvSpPr>
            <a:spLocks noGrp="1"/>
          </p:cNvSpPr>
          <p:nvPr>
            <p:ph type="sldNum" sz="quarter" idx="10"/>
          </p:nvPr>
        </p:nvSpPr>
        <p:spPr/>
        <p:txBody>
          <a:bodyPr/>
          <a:lstStyle/>
          <a:p>
            <a:fld id="{BDB4676E-C250-4759-8901-6232BA737843}" type="slidenum">
              <a:rPr lang="en-NZ" smtClean="0">
                <a:solidFill>
                  <a:prstClr val="black"/>
                </a:solidFill>
              </a:rPr>
              <a:pPr/>
              <a:t>5</a:t>
            </a:fld>
            <a:endParaRPr lang="en-NZ">
              <a:solidFill>
                <a:prstClr val="black"/>
              </a:solidFill>
            </a:endParaRPr>
          </a:p>
        </p:txBody>
      </p:sp>
    </p:spTree>
    <p:extLst>
      <p:ext uri="{BB962C8B-B14F-4D97-AF65-F5344CB8AC3E}">
        <p14:creationId xmlns:p14="http://schemas.microsoft.com/office/powerpoint/2010/main" val="1150218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Fill in with their details and put on white board so can see what found</a:t>
            </a:r>
            <a:endParaRPr lang="en-NZ" dirty="0"/>
          </a:p>
        </p:txBody>
      </p:sp>
      <p:sp>
        <p:nvSpPr>
          <p:cNvPr id="4" name="Slide Number Placeholder 3"/>
          <p:cNvSpPr>
            <a:spLocks noGrp="1"/>
          </p:cNvSpPr>
          <p:nvPr>
            <p:ph type="sldNum" sz="quarter" idx="10"/>
          </p:nvPr>
        </p:nvSpPr>
        <p:spPr/>
        <p:txBody>
          <a:bodyPr/>
          <a:lstStyle/>
          <a:p>
            <a:fld id="{BDB4676E-C250-4759-8901-6232BA737843}" type="slidenum">
              <a:rPr lang="en-NZ" smtClean="0">
                <a:solidFill>
                  <a:prstClr val="black"/>
                </a:solidFill>
              </a:rPr>
              <a:pPr/>
              <a:t>7</a:t>
            </a:fld>
            <a:endParaRPr lang="en-NZ">
              <a:solidFill>
                <a:prstClr val="black"/>
              </a:solidFill>
            </a:endParaRPr>
          </a:p>
        </p:txBody>
      </p:sp>
    </p:spTree>
    <p:extLst>
      <p:ext uri="{BB962C8B-B14F-4D97-AF65-F5344CB8AC3E}">
        <p14:creationId xmlns:p14="http://schemas.microsoft.com/office/powerpoint/2010/main" val="3335467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Warning bullshit alert!</a:t>
            </a:r>
            <a:endParaRPr lang="en-NZ" dirty="0"/>
          </a:p>
        </p:txBody>
      </p:sp>
      <p:sp>
        <p:nvSpPr>
          <p:cNvPr id="4" name="Slide Number Placeholder 3"/>
          <p:cNvSpPr>
            <a:spLocks noGrp="1"/>
          </p:cNvSpPr>
          <p:nvPr>
            <p:ph type="sldNum" sz="quarter" idx="10"/>
          </p:nvPr>
        </p:nvSpPr>
        <p:spPr/>
        <p:txBody>
          <a:bodyPr/>
          <a:lstStyle/>
          <a:p>
            <a:fld id="{BDB4676E-C250-4759-8901-6232BA737843}" type="slidenum">
              <a:rPr lang="en-NZ" smtClean="0"/>
              <a:t>8</a:t>
            </a:fld>
            <a:endParaRPr lang="en-NZ"/>
          </a:p>
        </p:txBody>
      </p:sp>
    </p:spTree>
    <p:extLst>
      <p:ext uri="{BB962C8B-B14F-4D97-AF65-F5344CB8AC3E}">
        <p14:creationId xmlns:p14="http://schemas.microsoft.com/office/powerpoint/2010/main" val="2773215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The hard work should happen soon, while you still have some knowledge in your head: need to work out what you’re going to say, then you need to memorise it</a:t>
            </a:r>
            <a:endParaRPr lang="en-NZ" dirty="0"/>
          </a:p>
        </p:txBody>
      </p:sp>
      <p:sp>
        <p:nvSpPr>
          <p:cNvPr id="4" name="Slide Number Placeholder 3"/>
          <p:cNvSpPr>
            <a:spLocks noGrp="1"/>
          </p:cNvSpPr>
          <p:nvPr>
            <p:ph type="sldNum" sz="quarter" idx="10"/>
          </p:nvPr>
        </p:nvSpPr>
        <p:spPr/>
        <p:txBody>
          <a:bodyPr/>
          <a:lstStyle/>
          <a:p>
            <a:fld id="{BDB4676E-C250-4759-8901-6232BA737843}" type="slidenum">
              <a:rPr lang="en-NZ" smtClean="0"/>
              <a:t>13</a:t>
            </a:fld>
            <a:endParaRPr lang="en-NZ"/>
          </a:p>
        </p:txBody>
      </p:sp>
    </p:spTree>
    <p:extLst>
      <p:ext uri="{BB962C8B-B14F-4D97-AF65-F5344CB8AC3E}">
        <p14:creationId xmlns:p14="http://schemas.microsoft.com/office/powerpoint/2010/main" val="2224205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BDB4676E-C250-4759-8901-6232BA737843}" type="slidenum">
              <a:rPr lang="en-NZ" smtClean="0"/>
              <a:t>16</a:t>
            </a:fld>
            <a:endParaRPr lang="en-NZ"/>
          </a:p>
        </p:txBody>
      </p:sp>
    </p:spTree>
    <p:extLst>
      <p:ext uri="{BB962C8B-B14F-4D97-AF65-F5344CB8AC3E}">
        <p14:creationId xmlns:p14="http://schemas.microsoft.com/office/powerpoint/2010/main" val="485920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BDB4676E-C250-4759-8901-6232BA737843}" type="slidenum">
              <a:rPr lang="en-NZ" smtClean="0"/>
              <a:t>17</a:t>
            </a:fld>
            <a:endParaRPr lang="en-NZ"/>
          </a:p>
        </p:txBody>
      </p:sp>
    </p:spTree>
    <p:extLst>
      <p:ext uri="{BB962C8B-B14F-4D97-AF65-F5344CB8AC3E}">
        <p14:creationId xmlns:p14="http://schemas.microsoft.com/office/powerpoint/2010/main" val="2993340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BDB4676E-C250-4759-8901-6232BA737843}" type="slidenum">
              <a:rPr lang="en-NZ" smtClean="0"/>
              <a:t>18</a:t>
            </a:fld>
            <a:endParaRPr lang="en-NZ"/>
          </a:p>
        </p:txBody>
      </p:sp>
    </p:spTree>
    <p:extLst>
      <p:ext uri="{BB962C8B-B14F-4D97-AF65-F5344CB8AC3E}">
        <p14:creationId xmlns:p14="http://schemas.microsoft.com/office/powerpoint/2010/main" val="87410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endParaRPr lang="en-US" altLang="en-US">
              <a:solidFill>
                <a:srgbClr val="438086"/>
              </a:solidFill>
            </a:endParaRPr>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ltLang="en-US">
              <a:solidFill>
                <a:srgbClr val="438086"/>
              </a:solidFill>
            </a:endParaRPr>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3FC0593F-5DC2-4F60-9835-CABBDB8885C2}" type="slidenum">
              <a:rPr lang="en-GB" altLang="en-US">
                <a:solidFill>
                  <a:prstClr val="white"/>
                </a:solidFill>
              </a:rPr>
              <a:pPr>
                <a:defRPr/>
              </a:pPr>
              <a:t>‹#›</a:t>
            </a:fld>
            <a:endParaRPr lang="en-GB" altLang="en-US">
              <a:solidFill>
                <a:prstClr val="white"/>
              </a:solidFill>
            </a:endParaRPr>
          </a:p>
        </p:txBody>
      </p:sp>
    </p:spTree>
    <p:extLst>
      <p:ext uri="{BB962C8B-B14F-4D97-AF65-F5344CB8AC3E}">
        <p14:creationId xmlns:p14="http://schemas.microsoft.com/office/powerpoint/2010/main" val="3116001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lt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ltLang="en-US">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40542478-F323-451A-9577-A5518E6E0611}" type="slidenum">
              <a:rPr lang="en-GB" altLang="en-US"/>
              <a:pPr>
                <a:defRPr/>
              </a:pPr>
              <a:t>‹#›</a:t>
            </a:fld>
            <a:endParaRPr lang="en-GB" altLang="en-US"/>
          </a:p>
        </p:txBody>
      </p:sp>
    </p:spTree>
    <p:extLst>
      <p:ext uri="{BB962C8B-B14F-4D97-AF65-F5344CB8AC3E}">
        <p14:creationId xmlns:p14="http://schemas.microsoft.com/office/powerpoint/2010/main" val="807992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lt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ltLang="en-US">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0958CA02-FE36-4B1F-8BE2-BB07DE9ECD4E}" type="slidenum">
              <a:rPr lang="en-GB" altLang="en-US"/>
              <a:pPr>
                <a:defRPr/>
              </a:pPr>
              <a:t>‹#›</a:t>
            </a:fld>
            <a:endParaRPr lang="en-GB" altLang="en-US"/>
          </a:p>
        </p:txBody>
      </p:sp>
    </p:spTree>
    <p:extLst>
      <p:ext uri="{BB962C8B-B14F-4D97-AF65-F5344CB8AC3E}">
        <p14:creationId xmlns:p14="http://schemas.microsoft.com/office/powerpoint/2010/main" val="3956732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3D7E443-ADFF-4F18-A5C2-C02993DF3CA7}" type="datetimeFigureOut">
              <a:rPr lang="en-NZ" smtClean="0">
                <a:solidFill>
                  <a:srgbClr val="438086"/>
                </a:solidFill>
              </a:rPr>
              <a:pPr/>
              <a:t>2/06/2020</a:t>
            </a:fld>
            <a:endParaRPr lang="en-NZ">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NZ">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E7CACC7-D2D6-4DD7-9399-C23AE1894C38}" type="slidenum">
              <a:rPr lang="en-NZ" smtClean="0">
                <a:solidFill>
                  <a:prstClr val="white"/>
                </a:solidFill>
              </a:rPr>
              <a:pPr/>
              <a:t>‹#›</a:t>
            </a:fld>
            <a:endParaRPr lang="en-NZ">
              <a:solidFill>
                <a:prstClr val="white"/>
              </a:solidFill>
            </a:endParaRPr>
          </a:p>
        </p:txBody>
      </p:sp>
    </p:spTree>
    <p:extLst>
      <p:ext uri="{BB962C8B-B14F-4D97-AF65-F5344CB8AC3E}">
        <p14:creationId xmlns:p14="http://schemas.microsoft.com/office/powerpoint/2010/main" val="838631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D7E443-ADFF-4F18-A5C2-C02993DF3CA7}" type="datetimeFigureOut">
              <a:rPr lang="en-NZ" smtClean="0">
                <a:solidFill>
                  <a:srgbClr val="438086"/>
                </a:solidFill>
              </a:rPr>
              <a:pPr/>
              <a:t>2/06/2020</a:t>
            </a:fld>
            <a:endParaRPr lang="en-NZ">
              <a:solidFill>
                <a:srgbClr val="438086"/>
              </a:solidFill>
            </a:endParaRPr>
          </a:p>
        </p:txBody>
      </p:sp>
      <p:sp>
        <p:nvSpPr>
          <p:cNvPr id="5" name="Footer Placeholder 4"/>
          <p:cNvSpPr>
            <a:spLocks noGrp="1"/>
          </p:cNvSpPr>
          <p:nvPr>
            <p:ph type="ftr" sz="quarter" idx="11"/>
          </p:nvPr>
        </p:nvSpPr>
        <p:spPr/>
        <p:txBody>
          <a:bodyPr/>
          <a:lstStyle/>
          <a:p>
            <a:endParaRPr lang="en-NZ">
              <a:solidFill>
                <a:srgbClr val="438086"/>
              </a:solidFill>
            </a:endParaRPr>
          </a:p>
        </p:txBody>
      </p:sp>
      <p:sp>
        <p:nvSpPr>
          <p:cNvPr id="6" name="Slide Number Placeholder 5"/>
          <p:cNvSpPr>
            <a:spLocks noGrp="1"/>
          </p:cNvSpPr>
          <p:nvPr>
            <p:ph type="sldNum" sz="quarter" idx="12"/>
          </p:nvPr>
        </p:nvSpPr>
        <p:spPr/>
        <p:txBody>
          <a:bodyPr/>
          <a:lstStyle/>
          <a:p>
            <a:fld id="{1E7CACC7-D2D6-4DD7-9399-C23AE1894C38}" type="slidenum">
              <a:rPr lang="en-NZ" smtClean="0"/>
              <a:pPr/>
              <a:t>‹#›</a:t>
            </a:fld>
            <a:endParaRPr lang="en-NZ"/>
          </a:p>
        </p:txBody>
      </p:sp>
    </p:spTree>
    <p:extLst>
      <p:ext uri="{BB962C8B-B14F-4D97-AF65-F5344CB8AC3E}">
        <p14:creationId xmlns:p14="http://schemas.microsoft.com/office/powerpoint/2010/main" val="477573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3D7E443-ADFF-4F18-A5C2-C02993DF3CA7}" type="datetimeFigureOut">
              <a:rPr lang="en-NZ" smtClean="0">
                <a:solidFill>
                  <a:srgbClr val="438086"/>
                </a:solidFill>
              </a:rPr>
              <a:pPr/>
              <a:t>2/06/2020</a:t>
            </a:fld>
            <a:endParaRPr lang="en-NZ">
              <a:solidFill>
                <a:srgbClr val="438086"/>
              </a:solidFill>
            </a:endParaRPr>
          </a:p>
        </p:txBody>
      </p:sp>
      <p:sp>
        <p:nvSpPr>
          <p:cNvPr id="5" name="Footer Placeholder 4"/>
          <p:cNvSpPr>
            <a:spLocks noGrp="1"/>
          </p:cNvSpPr>
          <p:nvPr>
            <p:ph type="ftr" sz="quarter" idx="11"/>
          </p:nvPr>
        </p:nvSpPr>
        <p:spPr/>
        <p:txBody>
          <a:bodyPr/>
          <a:lstStyle/>
          <a:p>
            <a:endParaRPr lang="en-NZ">
              <a:solidFill>
                <a:srgbClr val="438086"/>
              </a:solidFill>
            </a:endParaRPr>
          </a:p>
        </p:txBody>
      </p:sp>
      <p:sp>
        <p:nvSpPr>
          <p:cNvPr id="6" name="Slide Number Placeholder 5"/>
          <p:cNvSpPr>
            <a:spLocks noGrp="1"/>
          </p:cNvSpPr>
          <p:nvPr>
            <p:ph type="sldNum" sz="quarter" idx="12"/>
          </p:nvPr>
        </p:nvSpPr>
        <p:spPr/>
        <p:txBody>
          <a:bodyPr/>
          <a:lstStyle/>
          <a:p>
            <a:fld id="{1E7CACC7-D2D6-4DD7-9399-C23AE1894C38}" type="slidenum">
              <a:rPr lang="en-NZ" smtClean="0"/>
              <a:pPr/>
              <a:t>‹#›</a:t>
            </a:fld>
            <a:endParaRPr lang="en-NZ"/>
          </a:p>
        </p:txBody>
      </p:sp>
    </p:spTree>
    <p:extLst>
      <p:ext uri="{BB962C8B-B14F-4D97-AF65-F5344CB8AC3E}">
        <p14:creationId xmlns:p14="http://schemas.microsoft.com/office/powerpoint/2010/main" val="1773489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D7E443-ADFF-4F18-A5C2-C02993DF3CA7}" type="datetimeFigureOut">
              <a:rPr lang="en-NZ" smtClean="0">
                <a:solidFill>
                  <a:srgbClr val="438086"/>
                </a:solidFill>
              </a:rPr>
              <a:pPr/>
              <a:t>2/06/2020</a:t>
            </a:fld>
            <a:endParaRPr lang="en-NZ">
              <a:solidFill>
                <a:srgbClr val="438086"/>
              </a:solidFill>
            </a:endParaRPr>
          </a:p>
        </p:txBody>
      </p:sp>
      <p:sp>
        <p:nvSpPr>
          <p:cNvPr id="6" name="Footer Placeholder 5"/>
          <p:cNvSpPr>
            <a:spLocks noGrp="1"/>
          </p:cNvSpPr>
          <p:nvPr>
            <p:ph type="ftr" sz="quarter" idx="11"/>
          </p:nvPr>
        </p:nvSpPr>
        <p:spPr/>
        <p:txBody>
          <a:bodyPr/>
          <a:lstStyle/>
          <a:p>
            <a:endParaRPr lang="en-NZ">
              <a:solidFill>
                <a:srgbClr val="438086"/>
              </a:solidFill>
            </a:endParaRPr>
          </a:p>
        </p:txBody>
      </p:sp>
      <p:sp>
        <p:nvSpPr>
          <p:cNvPr id="7" name="Slide Number Placeholder 6"/>
          <p:cNvSpPr>
            <a:spLocks noGrp="1"/>
          </p:cNvSpPr>
          <p:nvPr>
            <p:ph type="sldNum" sz="quarter" idx="12"/>
          </p:nvPr>
        </p:nvSpPr>
        <p:spPr/>
        <p:txBody>
          <a:bodyPr/>
          <a:lstStyle/>
          <a:p>
            <a:fld id="{1E7CACC7-D2D6-4DD7-9399-C23AE1894C38}" type="slidenum">
              <a:rPr lang="en-NZ" smtClean="0"/>
              <a:pPr/>
              <a:t>‹#›</a:t>
            </a:fld>
            <a:endParaRPr lang="en-NZ"/>
          </a:p>
        </p:txBody>
      </p:sp>
    </p:spTree>
    <p:extLst>
      <p:ext uri="{BB962C8B-B14F-4D97-AF65-F5344CB8AC3E}">
        <p14:creationId xmlns:p14="http://schemas.microsoft.com/office/powerpoint/2010/main" val="2359620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3D7E443-ADFF-4F18-A5C2-C02993DF3CA7}" type="datetimeFigureOut">
              <a:rPr lang="en-NZ" smtClean="0">
                <a:solidFill>
                  <a:srgbClr val="438086"/>
                </a:solidFill>
              </a:rPr>
              <a:pPr/>
              <a:t>2/06/2020</a:t>
            </a:fld>
            <a:endParaRPr lang="en-NZ">
              <a:solidFill>
                <a:srgbClr val="438086"/>
              </a:solidFill>
            </a:endParaRPr>
          </a:p>
        </p:txBody>
      </p:sp>
      <p:sp>
        <p:nvSpPr>
          <p:cNvPr id="27" name="Slide Number Placeholder 26"/>
          <p:cNvSpPr>
            <a:spLocks noGrp="1"/>
          </p:cNvSpPr>
          <p:nvPr>
            <p:ph type="sldNum" sz="quarter" idx="11"/>
          </p:nvPr>
        </p:nvSpPr>
        <p:spPr/>
        <p:txBody>
          <a:bodyPr rtlCol="0"/>
          <a:lstStyle/>
          <a:p>
            <a:fld id="{1E7CACC7-D2D6-4DD7-9399-C23AE1894C38}" type="slidenum">
              <a:rPr lang="en-NZ" smtClean="0"/>
              <a:pPr/>
              <a:t>‹#›</a:t>
            </a:fld>
            <a:endParaRPr lang="en-NZ"/>
          </a:p>
        </p:txBody>
      </p:sp>
      <p:sp>
        <p:nvSpPr>
          <p:cNvPr id="28" name="Footer Placeholder 27"/>
          <p:cNvSpPr>
            <a:spLocks noGrp="1"/>
          </p:cNvSpPr>
          <p:nvPr>
            <p:ph type="ftr" sz="quarter" idx="12"/>
          </p:nvPr>
        </p:nvSpPr>
        <p:spPr/>
        <p:txBody>
          <a:bodyPr rtlCol="0"/>
          <a:lstStyle/>
          <a:p>
            <a:endParaRPr lang="en-NZ">
              <a:solidFill>
                <a:srgbClr val="438086"/>
              </a:solidFill>
            </a:endParaRPr>
          </a:p>
        </p:txBody>
      </p:sp>
    </p:spTree>
    <p:extLst>
      <p:ext uri="{BB962C8B-B14F-4D97-AF65-F5344CB8AC3E}">
        <p14:creationId xmlns:p14="http://schemas.microsoft.com/office/powerpoint/2010/main" val="24949638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3D7E443-ADFF-4F18-A5C2-C02993DF3CA7}" type="datetimeFigureOut">
              <a:rPr lang="en-NZ" smtClean="0">
                <a:solidFill>
                  <a:srgbClr val="438086"/>
                </a:solidFill>
              </a:rPr>
              <a:pPr/>
              <a:t>2/06/2020</a:t>
            </a:fld>
            <a:endParaRPr lang="en-NZ">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NZ">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1E7CACC7-D2D6-4DD7-9399-C23AE1894C38}" type="slidenum">
              <a:rPr lang="en-NZ" smtClean="0"/>
              <a:pPr/>
              <a:t>‹#›</a:t>
            </a:fld>
            <a:endParaRPr lang="en-NZ"/>
          </a:p>
        </p:txBody>
      </p:sp>
    </p:spTree>
    <p:extLst>
      <p:ext uri="{BB962C8B-B14F-4D97-AF65-F5344CB8AC3E}">
        <p14:creationId xmlns:p14="http://schemas.microsoft.com/office/powerpoint/2010/main" val="15457954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D7E443-ADFF-4F18-A5C2-C02993DF3CA7}" type="datetimeFigureOut">
              <a:rPr lang="en-NZ" smtClean="0">
                <a:solidFill>
                  <a:srgbClr val="438086"/>
                </a:solidFill>
              </a:rPr>
              <a:pPr/>
              <a:t>2/06/2020</a:t>
            </a:fld>
            <a:endParaRPr lang="en-NZ">
              <a:solidFill>
                <a:srgbClr val="438086"/>
              </a:solidFill>
            </a:endParaRPr>
          </a:p>
        </p:txBody>
      </p:sp>
      <p:sp>
        <p:nvSpPr>
          <p:cNvPr id="3" name="Footer Placeholder 2"/>
          <p:cNvSpPr>
            <a:spLocks noGrp="1"/>
          </p:cNvSpPr>
          <p:nvPr>
            <p:ph type="ftr" sz="quarter" idx="11"/>
          </p:nvPr>
        </p:nvSpPr>
        <p:spPr/>
        <p:txBody>
          <a:bodyPr/>
          <a:lstStyle/>
          <a:p>
            <a:endParaRPr lang="en-NZ">
              <a:solidFill>
                <a:srgbClr val="438086"/>
              </a:solidFill>
            </a:endParaRPr>
          </a:p>
        </p:txBody>
      </p:sp>
      <p:sp>
        <p:nvSpPr>
          <p:cNvPr id="4" name="Slide Number Placeholder 3"/>
          <p:cNvSpPr>
            <a:spLocks noGrp="1"/>
          </p:cNvSpPr>
          <p:nvPr>
            <p:ph type="sldNum" sz="quarter" idx="12"/>
          </p:nvPr>
        </p:nvSpPr>
        <p:spPr/>
        <p:txBody>
          <a:bodyPr/>
          <a:lstStyle/>
          <a:p>
            <a:fld id="{1E7CACC7-D2D6-4DD7-9399-C23AE1894C38}" type="slidenum">
              <a:rPr lang="en-NZ" smtClean="0"/>
              <a:pPr/>
              <a:t>‹#›</a:t>
            </a:fld>
            <a:endParaRPr lang="en-NZ"/>
          </a:p>
        </p:txBody>
      </p:sp>
    </p:spTree>
    <p:extLst>
      <p:ext uri="{BB962C8B-B14F-4D97-AF65-F5344CB8AC3E}">
        <p14:creationId xmlns:p14="http://schemas.microsoft.com/office/powerpoint/2010/main" val="30988618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D7E443-ADFF-4F18-A5C2-C02993DF3CA7}" type="datetimeFigureOut">
              <a:rPr lang="en-NZ" smtClean="0">
                <a:solidFill>
                  <a:srgbClr val="438086"/>
                </a:solidFill>
              </a:rPr>
              <a:pPr/>
              <a:t>2/06/2020</a:t>
            </a:fld>
            <a:endParaRPr lang="en-NZ">
              <a:solidFill>
                <a:srgbClr val="438086"/>
              </a:solidFill>
            </a:endParaRPr>
          </a:p>
        </p:txBody>
      </p:sp>
      <p:sp>
        <p:nvSpPr>
          <p:cNvPr id="6" name="Footer Placeholder 5"/>
          <p:cNvSpPr>
            <a:spLocks noGrp="1"/>
          </p:cNvSpPr>
          <p:nvPr>
            <p:ph type="ftr" sz="quarter" idx="11"/>
          </p:nvPr>
        </p:nvSpPr>
        <p:spPr/>
        <p:txBody>
          <a:bodyPr/>
          <a:lstStyle/>
          <a:p>
            <a:endParaRPr lang="en-NZ">
              <a:solidFill>
                <a:srgbClr val="438086"/>
              </a:solidFill>
            </a:endParaRPr>
          </a:p>
        </p:txBody>
      </p:sp>
      <p:sp>
        <p:nvSpPr>
          <p:cNvPr id="7" name="Slide Number Placeholder 6"/>
          <p:cNvSpPr>
            <a:spLocks noGrp="1"/>
          </p:cNvSpPr>
          <p:nvPr>
            <p:ph type="sldNum" sz="quarter" idx="12"/>
          </p:nvPr>
        </p:nvSpPr>
        <p:spPr/>
        <p:txBody>
          <a:bodyPr/>
          <a:lstStyle/>
          <a:p>
            <a:fld id="{1E7CACC7-D2D6-4DD7-9399-C23AE1894C38}" type="slidenum">
              <a:rPr lang="en-NZ" smtClean="0"/>
              <a:pPr/>
              <a:t>‹#›</a:t>
            </a:fld>
            <a:endParaRPr lang="en-NZ"/>
          </a:p>
        </p:txBody>
      </p:sp>
    </p:spTree>
    <p:extLst>
      <p:ext uri="{BB962C8B-B14F-4D97-AF65-F5344CB8AC3E}">
        <p14:creationId xmlns:p14="http://schemas.microsoft.com/office/powerpoint/2010/main" val="4139403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lt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ltLang="en-US">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6FE14C0A-3A9D-4721-B603-405806FA9282}" type="slidenum">
              <a:rPr lang="en-GB" altLang="en-US"/>
              <a:pPr>
                <a:defRPr/>
              </a:pPr>
              <a:t>‹#›</a:t>
            </a:fld>
            <a:endParaRPr lang="en-GB" altLang="en-US"/>
          </a:p>
        </p:txBody>
      </p:sp>
    </p:spTree>
    <p:extLst>
      <p:ext uri="{BB962C8B-B14F-4D97-AF65-F5344CB8AC3E}">
        <p14:creationId xmlns:p14="http://schemas.microsoft.com/office/powerpoint/2010/main" val="6911865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3D7E443-ADFF-4F18-A5C2-C02993DF3CA7}" type="datetimeFigureOut">
              <a:rPr lang="en-NZ" smtClean="0">
                <a:solidFill>
                  <a:srgbClr val="438086"/>
                </a:solidFill>
              </a:rPr>
              <a:pPr/>
              <a:t>2/06/2020</a:t>
            </a:fld>
            <a:endParaRPr lang="en-NZ">
              <a:solidFill>
                <a:srgbClr val="438086"/>
              </a:solidFill>
            </a:endParaRPr>
          </a:p>
        </p:txBody>
      </p:sp>
      <p:sp>
        <p:nvSpPr>
          <p:cNvPr id="6" name="Footer Placeholder 5"/>
          <p:cNvSpPr>
            <a:spLocks noGrp="1"/>
          </p:cNvSpPr>
          <p:nvPr>
            <p:ph type="ftr" sz="quarter" idx="11"/>
          </p:nvPr>
        </p:nvSpPr>
        <p:spPr/>
        <p:txBody>
          <a:bodyPr/>
          <a:lstStyle/>
          <a:p>
            <a:endParaRPr lang="en-NZ">
              <a:solidFill>
                <a:srgbClr val="438086"/>
              </a:solidFill>
            </a:endParaRPr>
          </a:p>
        </p:txBody>
      </p:sp>
      <p:sp>
        <p:nvSpPr>
          <p:cNvPr id="7" name="Slide Number Placeholder 6"/>
          <p:cNvSpPr>
            <a:spLocks noGrp="1"/>
          </p:cNvSpPr>
          <p:nvPr>
            <p:ph type="sldNum" sz="quarter" idx="12"/>
          </p:nvPr>
        </p:nvSpPr>
        <p:spPr/>
        <p:txBody>
          <a:bodyPr/>
          <a:lstStyle/>
          <a:p>
            <a:fld id="{1E7CACC7-D2D6-4DD7-9399-C23AE1894C38}" type="slidenum">
              <a:rPr lang="en-NZ" smtClean="0"/>
              <a:pPr/>
              <a:t>‹#›</a:t>
            </a:fld>
            <a:endParaRPr lang="en-NZ"/>
          </a:p>
        </p:txBody>
      </p:sp>
    </p:spTree>
    <p:extLst>
      <p:ext uri="{BB962C8B-B14F-4D97-AF65-F5344CB8AC3E}">
        <p14:creationId xmlns:p14="http://schemas.microsoft.com/office/powerpoint/2010/main" val="22344189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D7E443-ADFF-4F18-A5C2-C02993DF3CA7}" type="datetimeFigureOut">
              <a:rPr lang="en-NZ" smtClean="0">
                <a:solidFill>
                  <a:srgbClr val="438086"/>
                </a:solidFill>
              </a:rPr>
              <a:pPr/>
              <a:t>2/06/2020</a:t>
            </a:fld>
            <a:endParaRPr lang="en-NZ">
              <a:solidFill>
                <a:srgbClr val="438086"/>
              </a:solidFill>
            </a:endParaRPr>
          </a:p>
        </p:txBody>
      </p:sp>
      <p:sp>
        <p:nvSpPr>
          <p:cNvPr id="5" name="Footer Placeholder 4"/>
          <p:cNvSpPr>
            <a:spLocks noGrp="1"/>
          </p:cNvSpPr>
          <p:nvPr>
            <p:ph type="ftr" sz="quarter" idx="11"/>
          </p:nvPr>
        </p:nvSpPr>
        <p:spPr/>
        <p:txBody>
          <a:bodyPr/>
          <a:lstStyle/>
          <a:p>
            <a:endParaRPr lang="en-NZ">
              <a:solidFill>
                <a:srgbClr val="438086"/>
              </a:solidFill>
            </a:endParaRPr>
          </a:p>
        </p:txBody>
      </p:sp>
      <p:sp>
        <p:nvSpPr>
          <p:cNvPr id="6" name="Slide Number Placeholder 5"/>
          <p:cNvSpPr>
            <a:spLocks noGrp="1"/>
          </p:cNvSpPr>
          <p:nvPr>
            <p:ph type="sldNum" sz="quarter" idx="12"/>
          </p:nvPr>
        </p:nvSpPr>
        <p:spPr/>
        <p:txBody>
          <a:bodyPr/>
          <a:lstStyle/>
          <a:p>
            <a:fld id="{1E7CACC7-D2D6-4DD7-9399-C23AE1894C38}" type="slidenum">
              <a:rPr lang="en-NZ" smtClean="0"/>
              <a:pPr/>
              <a:t>‹#›</a:t>
            </a:fld>
            <a:endParaRPr lang="en-NZ"/>
          </a:p>
        </p:txBody>
      </p:sp>
    </p:spTree>
    <p:extLst>
      <p:ext uri="{BB962C8B-B14F-4D97-AF65-F5344CB8AC3E}">
        <p14:creationId xmlns:p14="http://schemas.microsoft.com/office/powerpoint/2010/main" val="35645759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D7E443-ADFF-4F18-A5C2-C02993DF3CA7}" type="datetimeFigureOut">
              <a:rPr lang="en-NZ" smtClean="0">
                <a:solidFill>
                  <a:srgbClr val="438086"/>
                </a:solidFill>
              </a:rPr>
              <a:pPr/>
              <a:t>2/06/2020</a:t>
            </a:fld>
            <a:endParaRPr lang="en-NZ">
              <a:solidFill>
                <a:srgbClr val="438086"/>
              </a:solidFill>
            </a:endParaRPr>
          </a:p>
        </p:txBody>
      </p:sp>
      <p:sp>
        <p:nvSpPr>
          <p:cNvPr id="5" name="Footer Placeholder 4"/>
          <p:cNvSpPr>
            <a:spLocks noGrp="1"/>
          </p:cNvSpPr>
          <p:nvPr>
            <p:ph type="ftr" sz="quarter" idx="11"/>
          </p:nvPr>
        </p:nvSpPr>
        <p:spPr/>
        <p:txBody>
          <a:bodyPr/>
          <a:lstStyle/>
          <a:p>
            <a:endParaRPr lang="en-NZ">
              <a:solidFill>
                <a:srgbClr val="438086"/>
              </a:solidFill>
            </a:endParaRPr>
          </a:p>
        </p:txBody>
      </p:sp>
      <p:sp>
        <p:nvSpPr>
          <p:cNvPr id="6" name="Slide Number Placeholder 5"/>
          <p:cNvSpPr>
            <a:spLocks noGrp="1"/>
          </p:cNvSpPr>
          <p:nvPr>
            <p:ph type="sldNum" sz="quarter" idx="12"/>
          </p:nvPr>
        </p:nvSpPr>
        <p:spPr/>
        <p:txBody>
          <a:bodyPr/>
          <a:lstStyle/>
          <a:p>
            <a:fld id="{1E7CACC7-D2D6-4DD7-9399-C23AE1894C38}" type="slidenum">
              <a:rPr lang="en-NZ" smtClean="0"/>
              <a:pPr/>
              <a:t>‹#›</a:t>
            </a:fld>
            <a:endParaRPr lang="en-NZ"/>
          </a:p>
        </p:txBody>
      </p:sp>
    </p:spTree>
    <p:extLst>
      <p:ext uri="{BB962C8B-B14F-4D97-AF65-F5344CB8AC3E}">
        <p14:creationId xmlns:p14="http://schemas.microsoft.com/office/powerpoint/2010/main" val="10667706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endParaRPr lang="en-US" altLang="en-US">
              <a:solidFill>
                <a:srgbClr val="438086"/>
              </a:solidFill>
            </a:endParaRPr>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ltLang="en-US">
              <a:solidFill>
                <a:srgbClr val="438086"/>
              </a:solidFill>
            </a:endParaRPr>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3FC0593F-5DC2-4F60-9835-CABBDB8885C2}" type="slidenum">
              <a:rPr lang="en-GB" altLang="en-US">
                <a:solidFill>
                  <a:prstClr val="white"/>
                </a:solidFill>
              </a:rPr>
              <a:pPr>
                <a:defRPr/>
              </a:pPr>
              <a:t>‹#›</a:t>
            </a:fld>
            <a:endParaRPr lang="en-GB" altLang="en-US">
              <a:solidFill>
                <a:prstClr val="white"/>
              </a:solidFill>
            </a:endParaRPr>
          </a:p>
        </p:txBody>
      </p:sp>
    </p:spTree>
    <p:extLst>
      <p:ext uri="{BB962C8B-B14F-4D97-AF65-F5344CB8AC3E}">
        <p14:creationId xmlns:p14="http://schemas.microsoft.com/office/powerpoint/2010/main" val="2783211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lt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ltLang="en-US">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6FE14C0A-3A9D-4721-B603-405806FA9282}" type="slidenum">
              <a:rPr lang="en-GB" altLang="en-US"/>
              <a:pPr>
                <a:defRPr/>
              </a:pPr>
              <a:t>‹#›</a:t>
            </a:fld>
            <a:endParaRPr lang="en-GB" altLang="en-US"/>
          </a:p>
        </p:txBody>
      </p:sp>
    </p:spTree>
    <p:extLst>
      <p:ext uri="{BB962C8B-B14F-4D97-AF65-F5344CB8AC3E}">
        <p14:creationId xmlns:p14="http://schemas.microsoft.com/office/powerpoint/2010/main" val="29334292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endParaRPr lang="en-US" alt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ltLang="en-US">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EDB6D8A4-D923-4DC9-B4D0-82C6D112180F}" type="slidenum">
              <a:rPr lang="en-GB" altLang="en-US"/>
              <a:pPr>
                <a:defRPr/>
              </a:pPr>
              <a:t>‹#›</a:t>
            </a:fld>
            <a:endParaRPr lang="en-GB" altLang="en-US"/>
          </a:p>
        </p:txBody>
      </p:sp>
    </p:spTree>
    <p:extLst>
      <p:ext uri="{BB962C8B-B14F-4D97-AF65-F5344CB8AC3E}">
        <p14:creationId xmlns:p14="http://schemas.microsoft.com/office/powerpoint/2010/main" val="24300554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lt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ltLang="en-US">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EB2FAEB2-8F67-4019-B727-4D05811E5565}" type="slidenum">
              <a:rPr lang="en-GB" altLang="en-US"/>
              <a:pPr>
                <a:defRPr/>
              </a:pPr>
              <a:t>‹#›</a:t>
            </a:fld>
            <a:endParaRPr lang="en-GB" altLang="en-US"/>
          </a:p>
        </p:txBody>
      </p:sp>
    </p:spTree>
    <p:extLst>
      <p:ext uri="{BB962C8B-B14F-4D97-AF65-F5344CB8AC3E}">
        <p14:creationId xmlns:p14="http://schemas.microsoft.com/office/powerpoint/2010/main" val="31321882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endParaRPr lang="en-US" altLang="en-US">
              <a:solidFill>
                <a:srgbClr val="438086"/>
              </a:solidFill>
            </a:endParaRPr>
          </a:p>
        </p:txBody>
      </p:sp>
      <p:sp>
        <p:nvSpPr>
          <p:cNvPr id="8" name="Slide Number Placeholder 26"/>
          <p:cNvSpPr>
            <a:spLocks noGrp="1"/>
          </p:cNvSpPr>
          <p:nvPr>
            <p:ph type="sldNum" sz="quarter" idx="11"/>
          </p:nvPr>
        </p:nvSpPr>
        <p:spPr/>
        <p:txBody>
          <a:bodyPr rtlCol="0"/>
          <a:lstStyle>
            <a:lvl1pPr>
              <a:defRPr/>
            </a:lvl1pPr>
          </a:lstStyle>
          <a:p>
            <a:pPr>
              <a:defRPr/>
            </a:pPr>
            <a:fld id="{EC265D3E-6A73-4894-9DBA-DA8715739C75}" type="slidenum">
              <a:rPr lang="en-GB" altLang="en-US"/>
              <a:pPr>
                <a:defRPr/>
              </a:pPr>
              <a:t>‹#›</a:t>
            </a:fld>
            <a:endParaRPr lang="en-GB" altLang="en-US"/>
          </a:p>
        </p:txBody>
      </p:sp>
      <p:sp>
        <p:nvSpPr>
          <p:cNvPr id="9" name="Footer Placeholder 27"/>
          <p:cNvSpPr>
            <a:spLocks noGrp="1"/>
          </p:cNvSpPr>
          <p:nvPr>
            <p:ph type="ftr" sz="quarter" idx="12"/>
          </p:nvPr>
        </p:nvSpPr>
        <p:spPr/>
        <p:txBody>
          <a:bodyPr rtlCol="0"/>
          <a:lstStyle>
            <a:lvl1pPr>
              <a:defRPr/>
            </a:lvl1pPr>
          </a:lstStyle>
          <a:p>
            <a:pPr>
              <a:defRPr/>
            </a:pPr>
            <a:endParaRPr lang="en-US" altLang="en-US">
              <a:solidFill>
                <a:srgbClr val="438086"/>
              </a:solidFill>
            </a:endParaRPr>
          </a:p>
        </p:txBody>
      </p:sp>
    </p:spTree>
    <p:extLst>
      <p:ext uri="{BB962C8B-B14F-4D97-AF65-F5344CB8AC3E}">
        <p14:creationId xmlns:p14="http://schemas.microsoft.com/office/powerpoint/2010/main" val="7062055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endParaRPr lang="en-US" altLang="en-US">
              <a:solidFill>
                <a:srgbClr val="438086"/>
              </a:solidFill>
            </a:endParaRPr>
          </a:p>
        </p:txBody>
      </p:sp>
      <p:sp>
        <p:nvSpPr>
          <p:cNvPr id="4" name="Footer Placeholder 3"/>
          <p:cNvSpPr>
            <a:spLocks noGrp="1"/>
          </p:cNvSpPr>
          <p:nvPr>
            <p:ph type="ftr" sz="quarter" idx="11"/>
          </p:nvPr>
        </p:nvSpPr>
        <p:spPr/>
        <p:txBody>
          <a:bodyPr/>
          <a:lstStyle>
            <a:lvl1pPr>
              <a:defRPr/>
            </a:lvl1pPr>
          </a:lstStyle>
          <a:p>
            <a:pPr>
              <a:defRPr/>
            </a:pPr>
            <a:endParaRPr lang="en-US" altLang="en-US">
              <a:solidFill>
                <a:srgbClr val="438086"/>
              </a:solidFill>
            </a:endParaRPr>
          </a:p>
        </p:txBody>
      </p:sp>
      <p:sp>
        <p:nvSpPr>
          <p:cNvPr id="5" name="Slide Number Placeholder 4"/>
          <p:cNvSpPr>
            <a:spLocks noGrp="1"/>
          </p:cNvSpPr>
          <p:nvPr>
            <p:ph type="sldNum" sz="quarter" idx="12"/>
          </p:nvPr>
        </p:nvSpPr>
        <p:spPr/>
        <p:txBody>
          <a:bodyPr/>
          <a:lstStyle>
            <a:lvl1pPr>
              <a:defRPr/>
            </a:lvl1pPr>
          </a:lstStyle>
          <a:p>
            <a:pPr>
              <a:defRPr/>
            </a:pPr>
            <a:fld id="{D21023F7-D750-419B-BB4F-86A7FA1C6A83}" type="slidenum">
              <a:rPr lang="en-GB" altLang="en-US"/>
              <a:pPr>
                <a:defRPr/>
              </a:pPr>
              <a:t>‹#›</a:t>
            </a:fld>
            <a:endParaRPr lang="en-GB" altLang="en-US"/>
          </a:p>
        </p:txBody>
      </p:sp>
    </p:spTree>
    <p:extLst>
      <p:ext uri="{BB962C8B-B14F-4D97-AF65-F5344CB8AC3E}">
        <p14:creationId xmlns:p14="http://schemas.microsoft.com/office/powerpoint/2010/main" val="19037261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ltLang="en-US">
              <a:solidFill>
                <a:srgbClr val="438086"/>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ltLang="en-US">
              <a:solidFill>
                <a:srgbClr val="438086"/>
              </a:solidFill>
            </a:endParaRPr>
          </a:p>
        </p:txBody>
      </p:sp>
      <p:sp>
        <p:nvSpPr>
          <p:cNvPr id="4" name="Slide Number Placeholder 22"/>
          <p:cNvSpPr>
            <a:spLocks noGrp="1"/>
          </p:cNvSpPr>
          <p:nvPr>
            <p:ph type="sldNum" sz="quarter" idx="12"/>
          </p:nvPr>
        </p:nvSpPr>
        <p:spPr/>
        <p:txBody>
          <a:bodyPr/>
          <a:lstStyle>
            <a:lvl1pPr>
              <a:defRPr/>
            </a:lvl1pPr>
          </a:lstStyle>
          <a:p>
            <a:pPr>
              <a:defRPr/>
            </a:pPr>
            <a:fld id="{9627DAD8-3A8D-4B11-8D46-31C597A082D7}" type="slidenum">
              <a:rPr lang="en-GB" altLang="en-US"/>
              <a:pPr>
                <a:defRPr/>
              </a:pPr>
              <a:t>‹#›</a:t>
            </a:fld>
            <a:endParaRPr lang="en-GB" altLang="en-US"/>
          </a:p>
        </p:txBody>
      </p:sp>
    </p:spTree>
    <p:extLst>
      <p:ext uri="{BB962C8B-B14F-4D97-AF65-F5344CB8AC3E}">
        <p14:creationId xmlns:p14="http://schemas.microsoft.com/office/powerpoint/2010/main" val="2590715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endParaRPr lang="en-US" alt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ltLang="en-US">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EDB6D8A4-D923-4DC9-B4D0-82C6D112180F}" type="slidenum">
              <a:rPr lang="en-GB" altLang="en-US"/>
              <a:pPr>
                <a:defRPr/>
              </a:pPr>
              <a:t>‹#›</a:t>
            </a:fld>
            <a:endParaRPr lang="en-GB" altLang="en-US"/>
          </a:p>
        </p:txBody>
      </p:sp>
    </p:spTree>
    <p:extLst>
      <p:ext uri="{BB962C8B-B14F-4D97-AF65-F5344CB8AC3E}">
        <p14:creationId xmlns:p14="http://schemas.microsoft.com/office/powerpoint/2010/main" val="10381394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lt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ltLang="en-US">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9BAD558A-836B-4379-9D89-5D4611AB5D8D}" type="slidenum">
              <a:rPr lang="en-GB" altLang="en-US"/>
              <a:pPr>
                <a:defRPr/>
              </a:pPr>
              <a:t>‹#›</a:t>
            </a:fld>
            <a:endParaRPr lang="en-GB" altLang="en-US"/>
          </a:p>
        </p:txBody>
      </p:sp>
    </p:spTree>
    <p:extLst>
      <p:ext uri="{BB962C8B-B14F-4D97-AF65-F5344CB8AC3E}">
        <p14:creationId xmlns:p14="http://schemas.microsoft.com/office/powerpoint/2010/main" val="26731740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lt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ltLang="en-US">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AE8DFDA1-5DA5-4D14-BE17-AB41D3F6358C}" type="slidenum">
              <a:rPr lang="en-GB" altLang="en-US"/>
              <a:pPr>
                <a:defRPr/>
              </a:pPr>
              <a:t>‹#›</a:t>
            </a:fld>
            <a:endParaRPr lang="en-GB" altLang="en-US"/>
          </a:p>
        </p:txBody>
      </p:sp>
    </p:spTree>
    <p:extLst>
      <p:ext uri="{BB962C8B-B14F-4D97-AF65-F5344CB8AC3E}">
        <p14:creationId xmlns:p14="http://schemas.microsoft.com/office/powerpoint/2010/main" val="33666056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lt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ltLang="en-US">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40542478-F323-451A-9577-A5518E6E0611}" type="slidenum">
              <a:rPr lang="en-GB" altLang="en-US"/>
              <a:pPr>
                <a:defRPr/>
              </a:pPr>
              <a:t>‹#›</a:t>
            </a:fld>
            <a:endParaRPr lang="en-GB" altLang="en-US"/>
          </a:p>
        </p:txBody>
      </p:sp>
    </p:spTree>
    <p:extLst>
      <p:ext uri="{BB962C8B-B14F-4D97-AF65-F5344CB8AC3E}">
        <p14:creationId xmlns:p14="http://schemas.microsoft.com/office/powerpoint/2010/main" val="11017790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lt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ltLang="en-US">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0958CA02-FE36-4B1F-8BE2-BB07DE9ECD4E}" type="slidenum">
              <a:rPr lang="en-GB" altLang="en-US"/>
              <a:pPr>
                <a:defRPr/>
              </a:pPr>
              <a:t>‹#›</a:t>
            </a:fld>
            <a:endParaRPr lang="en-GB" altLang="en-US"/>
          </a:p>
        </p:txBody>
      </p:sp>
    </p:spTree>
    <p:extLst>
      <p:ext uri="{BB962C8B-B14F-4D97-AF65-F5344CB8AC3E}">
        <p14:creationId xmlns:p14="http://schemas.microsoft.com/office/powerpoint/2010/main" val="843832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lt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ltLang="en-US">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EB2FAEB2-8F67-4019-B727-4D05811E5565}" type="slidenum">
              <a:rPr lang="en-GB" altLang="en-US"/>
              <a:pPr>
                <a:defRPr/>
              </a:pPr>
              <a:t>‹#›</a:t>
            </a:fld>
            <a:endParaRPr lang="en-GB" altLang="en-US"/>
          </a:p>
        </p:txBody>
      </p:sp>
    </p:spTree>
    <p:extLst>
      <p:ext uri="{BB962C8B-B14F-4D97-AF65-F5344CB8AC3E}">
        <p14:creationId xmlns:p14="http://schemas.microsoft.com/office/powerpoint/2010/main" val="900667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endParaRPr lang="en-US" altLang="en-US">
              <a:solidFill>
                <a:srgbClr val="438086"/>
              </a:solidFill>
            </a:endParaRPr>
          </a:p>
        </p:txBody>
      </p:sp>
      <p:sp>
        <p:nvSpPr>
          <p:cNvPr id="8" name="Slide Number Placeholder 26"/>
          <p:cNvSpPr>
            <a:spLocks noGrp="1"/>
          </p:cNvSpPr>
          <p:nvPr>
            <p:ph type="sldNum" sz="quarter" idx="11"/>
          </p:nvPr>
        </p:nvSpPr>
        <p:spPr/>
        <p:txBody>
          <a:bodyPr rtlCol="0"/>
          <a:lstStyle>
            <a:lvl1pPr>
              <a:defRPr/>
            </a:lvl1pPr>
          </a:lstStyle>
          <a:p>
            <a:pPr>
              <a:defRPr/>
            </a:pPr>
            <a:fld id="{EC265D3E-6A73-4894-9DBA-DA8715739C75}" type="slidenum">
              <a:rPr lang="en-GB" altLang="en-US"/>
              <a:pPr>
                <a:defRPr/>
              </a:pPr>
              <a:t>‹#›</a:t>
            </a:fld>
            <a:endParaRPr lang="en-GB" altLang="en-US"/>
          </a:p>
        </p:txBody>
      </p:sp>
      <p:sp>
        <p:nvSpPr>
          <p:cNvPr id="9" name="Footer Placeholder 27"/>
          <p:cNvSpPr>
            <a:spLocks noGrp="1"/>
          </p:cNvSpPr>
          <p:nvPr>
            <p:ph type="ftr" sz="quarter" idx="12"/>
          </p:nvPr>
        </p:nvSpPr>
        <p:spPr/>
        <p:txBody>
          <a:bodyPr rtlCol="0"/>
          <a:lstStyle>
            <a:lvl1pPr>
              <a:defRPr/>
            </a:lvl1pPr>
          </a:lstStyle>
          <a:p>
            <a:pPr>
              <a:defRPr/>
            </a:pPr>
            <a:endParaRPr lang="en-US" altLang="en-US">
              <a:solidFill>
                <a:srgbClr val="438086"/>
              </a:solidFill>
            </a:endParaRPr>
          </a:p>
        </p:txBody>
      </p:sp>
    </p:spTree>
    <p:extLst>
      <p:ext uri="{BB962C8B-B14F-4D97-AF65-F5344CB8AC3E}">
        <p14:creationId xmlns:p14="http://schemas.microsoft.com/office/powerpoint/2010/main" val="1687570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endParaRPr lang="en-US" altLang="en-US">
              <a:solidFill>
                <a:srgbClr val="438086"/>
              </a:solidFill>
            </a:endParaRPr>
          </a:p>
        </p:txBody>
      </p:sp>
      <p:sp>
        <p:nvSpPr>
          <p:cNvPr id="4" name="Footer Placeholder 3"/>
          <p:cNvSpPr>
            <a:spLocks noGrp="1"/>
          </p:cNvSpPr>
          <p:nvPr>
            <p:ph type="ftr" sz="quarter" idx="11"/>
          </p:nvPr>
        </p:nvSpPr>
        <p:spPr/>
        <p:txBody>
          <a:bodyPr/>
          <a:lstStyle>
            <a:lvl1pPr>
              <a:defRPr/>
            </a:lvl1pPr>
          </a:lstStyle>
          <a:p>
            <a:pPr>
              <a:defRPr/>
            </a:pPr>
            <a:endParaRPr lang="en-US" altLang="en-US">
              <a:solidFill>
                <a:srgbClr val="438086"/>
              </a:solidFill>
            </a:endParaRPr>
          </a:p>
        </p:txBody>
      </p:sp>
      <p:sp>
        <p:nvSpPr>
          <p:cNvPr id="5" name="Slide Number Placeholder 4"/>
          <p:cNvSpPr>
            <a:spLocks noGrp="1"/>
          </p:cNvSpPr>
          <p:nvPr>
            <p:ph type="sldNum" sz="quarter" idx="12"/>
          </p:nvPr>
        </p:nvSpPr>
        <p:spPr/>
        <p:txBody>
          <a:bodyPr/>
          <a:lstStyle>
            <a:lvl1pPr>
              <a:defRPr/>
            </a:lvl1pPr>
          </a:lstStyle>
          <a:p>
            <a:pPr>
              <a:defRPr/>
            </a:pPr>
            <a:fld id="{D21023F7-D750-419B-BB4F-86A7FA1C6A83}" type="slidenum">
              <a:rPr lang="en-GB" altLang="en-US"/>
              <a:pPr>
                <a:defRPr/>
              </a:pPr>
              <a:t>‹#›</a:t>
            </a:fld>
            <a:endParaRPr lang="en-GB" altLang="en-US"/>
          </a:p>
        </p:txBody>
      </p:sp>
    </p:spTree>
    <p:extLst>
      <p:ext uri="{BB962C8B-B14F-4D97-AF65-F5344CB8AC3E}">
        <p14:creationId xmlns:p14="http://schemas.microsoft.com/office/powerpoint/2010/main" val="3727084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ltLang="en-US">
              <a:solidFill>
                <a:srgbClr val="438086"/>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ltLang="en-US">
              <a:solidFill>
                <a:srgbClr val="438086"/>
              </a:solidFill>
            </a:endParaRPr>
          </a:p>
        </p:txBody>
      </p:sp>
      <p:sp>
        <p:nvSpPr>
          <p:cNvPr id="4" name="Slide Number Placeholder 22"/>
          <p:cNvSpPr>
            <a:spLocks noGrp="1"/>
          </p:cNvSpPr>
          <p:nvPr>
            <p:ph type="sldNum" sz="quarter" idx="12"/>
          </p:nvPr>
        </p:nvSpPr>
        <p:spPr/>
        <p:txBody>
          <a:bodyPr/>
          <a:lstStyle>
            <a:lvl1pPr>
              <a:defRPr/>
            </a:lvl1pPr>
          </a:lstStyle>
          <a:p>
            <a:pPr>
              <a:defRPr/>
            </a:pPr>
            <a:fld id="{9627DAD8-3A8D-4B11-8D46-31C597A082D7}" type="slidenum">
              <a:rPr lang="en-GB" altLang="en-US"/>
              <a:pPr>
                <a:defRPr/>
              </a:pPr>
              <a:t>‹#›</a:t>
            </a:fld>
            <a:endParaRPr lang="en-GB" altLang="en-US"/>
          </a:p>
        </p:txBody>
      </p:sp>
    </p:spTree>
    <p:extLst>
      <p:ext uri="{BB962C8B-B14F-4D97-AF65-F5344CB8AC3E}">
        <p14:creationId xmlns:p14="http://schemas.microsoft.com/office/powerpoint/2010/main" val="1475637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lt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ltLang="en-US">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9BAD558A-836B-4379-9D89-5D4611AB5D8D}" type="slidenum">
              <a:rPr lang="en-GB" altLang="en-US"/>
              <a:pPr>
                <a:defRPr/>
              </a:pPr>
              <a:t>‹#›</a:t>
            </a:fld>
            <a:endParaRPr lang="en-GB" altLang="en-US"/>
          </a:p>
        </p:txBody>
      </p:sp>
    </p:spTree>
    <p:extLst>
      <p:ext uri="{BB962C8B-B14F-4D97-AF65-F5344CB8AC3E}">
        <p14:creationId xmlns:p14="http://schemas.microsoft.com/office/powerpoint/2010/main" val="1064775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lt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ltLang="en-US">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AE8DFDA1-5DA5-4D14-BE17-AB41D3F6358C}" type="slidenum">
              <a:rPr lang="en-GB" altLang="en-US"/>
              <a:pPr>
                <a:defRPr/>
              </a:pPr>
              <a:t>‹#›</a:t>
            </a:fld>
            <a:endParaRPr lang="en-GB" altLang="en-US"/>
          </a:p>
        </p:txBody>
      </p:sp>
    </p:spTree>
    <p:extLst>
      <p:ext uri="{BB962C8B-B14F-4D97-AF65-F5344CB8AC3E}">
        <p14:creationId xmlns:p14="http://schemas.microsoft.com/office/powerpoint/2010/main" val="392102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dirty="0">
              <a:solidFill>
                <a:prstClr val="white"/>
              </a:solidFill>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dirty="0">
              <a:solidFill>
                <a:prstClr val="white"/>
              </a:solidFill>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dirty="0">
              <a:solidFill>
                <a:prstClr val="white"/>
              </a:solidFill>
            </a:endParaRPr>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fontAlgn="base">
              <a:spcBef>
                <a:spcPct val="0"/>
              </a:spcBef>
              <a:spcAft>
                <a:spcPct val="0"/>
              </a:spcAft>
              <a:defRPr/>
            </a:pPr>
            <a:endParaRPr lang="en-US" altLang="en-US">
              <a:solidFill>
                <a:srgbClr val="438086"/>
              </a:solidFill>
              <a:latin typeface="Verdana" pitchFamily="34" charset="0"/>
              <a:cs typeface="Arial" charset="0"/>
            </a:endParaRPr>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fontAlgn="base">
              <a:spcBef>
                <a:spcPct val="0"/>
              </a:spcBef>
              <a:spcAft>
                <a:spcPct val="0"/>
              </a:spcAft>
              <a:defRPr/>
            </a:pPr>
            <a:endParaRPr lang="en-US" altLang="en-US">
              <a:solidFill>
                <a:srgbClr val="438086"/>
              </a:solidFill>
              <a:latin typeface="Verdana" pitchFamily="34" charset="0"/>
              <a:cs typeface="Arial" charset="0"/>
            </a:endParaRP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defRPr>
            </a:lvl1pPr>
          </a:lstStyle>
          <a:p>
            <a:pPr fontAlgn="base">
              <a:spcBef>
                <a:spcPct val="0"/>
              </a:spcBef>
              <a:spcAft>
                <a:spcPct val="0"/>
              </a:spcAft>
              <a:defRPr/>
            </a:pPr>
            <a:fld id="{EC66A70C-F2E4-46C1-9811-61DA3AC51670}" type="slidenum">
              <a:rPr lang="en-GB" altLang="en-US">
                <a:latin typeface="Verdana" pitchFamily="34" charset="0"/>
                <a:cs typeface="Arial" charset="0"/>
              </a:rPr>
              <a:pPr fontAlgn="base">
                <a:spcBef>
                  <a:spcPct val="0"/>
                </a:spcBef>
                <a:spcAft>
                  <a:spcPct val="0"/>
                </a:spcAft>
                <a:defRPr/>
              </a:pPr>
              <a:t>‹#›</a:t>
            </a:fld>
            <a:endParaRPr lang="en-GB" altLang="en-US">
              <a:latin typeface="Verdana" pitchFamily="34" charset="0"/>
              <a:cs typeface="Arial" charset="0"/>
            </a:endParaRPr>
          </a:p>
        </p:txBody>
      </p:sp>
    </p:spTree>
    <p:extLst>
      <p:ext uri="{BB962C8B-B14F-4D97-AF65-F5344CB8AC3E}">
        <p14:creationId xmlns:p14="http://schemas.microsoft.com/office/powerpoint/2010/main" val="17338896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3D7E443-ADFF-4F18-A5C2-C02993DF3CA7}" type="datetimeFigureOut">
              <a:rPr lang="en-NZ" smtClean="0">
                <a:solidFill>
                  <a:srgbClr val="438086"/>
                </a:solidFill>
              </a:rPr>
              <a:pPr/>
              <a:t>2/06/2020</a:t>
            </a:fld>
            <a:endParaRPr lang="en-NZ">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NZ">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E7CACC7-D2D6-4DD7-9399-C23AE1894C38}" type="slidenum">
              <a:rPr lang="en-NZ" smtClean="0"/>
              <a:pPr/>
              <a:t>‹#›</a:t>
            </a:fld>
            <a:endParaRPr lang="en-NZ"/>
          </a:p>
        </p:txBody>
      </p:sp>
    </p:spTree>
    <p:extLst>
      <p:ext uri="{BB962C8B-B14F-4D97-AF65-F5344CB8AC3E}">
        <p14:creationId xmlns:p14="http://schemas.microsoft.com/office/powerpoint/2010/main" val="38586014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dirty="0">
              <a:solidFill>
                <a:prstClr val="white"/>
              </a:solidFill>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dirty="0">
              <a:solidFill>
                <a:prstClr val="white"/>
              </a:solidFill>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a:solidFill>
                <a:prstClr val="white"/>
              </a:solidFill>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5400" dirty="0">
              <a:solidFill>
                <a:prstClr val="white"/>
              </a:solidFill>
            </a:endParaRPr>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fontAlgn="base">
              <a:spcBef>
                <a:spcPct val="0"/>
              </a:spcBef>
              <a:spcAft>
                <a:spcPct val="0"/>
              </a:spcAft>
              <a:defRPr/>
            </a:pPr>
            <a:endParaRPr lang="en-US" altLang="en-US">
              <a:solidFill>
                <a:srgbClr val="438086"/>
              </a:solidFill>
              <a:latin typeface="Verdana" pitchFamily="34" charset="0"/>
              <a:cs typeface="Arial" charset="0"/>
            </a:endParaRPr>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fontAlgn="base">
              <a:spcBef>
                <a:spcPct val="0"/>
              </a:spcBef>
              <a:spcAft>
                <a:spcPct val="0"/>
              </a:spcAft>
              <a:defRPr/>
            </a:pPr>
            <a:endParaRPr lang="en-US" altLang="en-US">
              <a:solidFill>
                <a:srgbClr val="438086"/>
              </a:solidFill>
              <a:latin typeface="Verdana" pitchFamily="34" charset="0"/>
              <a:cs typeface="Arial" charset="0"/>
            </a:endParaRP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defRPr>
            </a:lvl1pPr>
          </a:lstStyle>
          <a:p>
            <a:pPr fontAlgn="base">
              <a:spcBef>
                <a:spcPct val="0"/>
              </a:spcBef>
              <a:spcAft>
                <a:spcPct val="0"/>
              </a:spcAft>
              <a:defRPr/>
            </a:pPr>
            <a:fld id="{EC66A70C-F2E4-46C1-9811-61DA3AC51670}" type="slidenum">
              <a:rPr lang="en-GB" altLang="en-US">
                <a:latin typeface="Verdana" pitchFamily="34" charset="0"/>
                <a:cs typeface="Arial" charset="0"/>
              </a:rPr>
              <a:pPr fontAlgn="base">
                <a:spcBef>
                  <a:spcPct val="0"/>
                </a:spcBef>
                <a:spcAft>
                  <a:spcPct val="0"/>
                </a:spcAft>
                <a:defRPr/>
              </a:pPr>
              <a:t>‹#›</a:t>
            </a:fld>
            <a:endParaRPr lang="en-GB" altLang="en-US">
              <a:latin typeface="Verdana" pitchFamily="34" charset="0"/>
              <a:cs typeface="Arial" charset="0"/>
            </a:endParaRPr>
          </a:p>
        </p:txBody>
      </p:sp>
    </p:spTree>
    <p:extLst>
      <p:ext uri="{BB962C8B-B14F-4D97-AF65-F5344CB8AC3E}">
        <p14:creationId xmlns:p14="http://schemas.microsoft.com/office/powerpoint/2010/main" val="148077841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3.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auckland.ac.nz/en/students/academic-information/exams-and-final-results/during-exams/aegrotat-and-compassionate-consideration.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123" name="Title 1"/>
          <p:cNvSpPr>
            <a:spLocks noGrp="1"/>
          </p:cNvSpPr>
          <p:nvPr>
            <p:ph type="ctrTitle"/>
          </p:nvPr>
        </p:nvSpPr>
        <p:spPr>
          <a:xfrm>
            <a:off x="468313" y="2349500"/>
            <a:ext cx="8458200" cy="1470025"/>
          </a:xfrm>
          <a:solidFill>
            <a:schemeClr val="accent2">
              <a:lumMod val="40000"/>
              <a:lumOff val="60000"/>
            </a:schemeClr>
          </a:solidFill>
        </p:spPr>
        <p:txBody>
          <a:bodyPr/>
          <a:lstStyle/>
          <a:p>
            <a:pPr eaLnBrk="1" hangingPunct="1"/>
            <a:r>
              <a:rPr lang="en-NZ" altLang="en-US" sz="4000" dirty="0" smtClean="0">
                <a:solidFill>
                  <a:schemeClr val="tx1"/>
                </a:solidFill>
              </a:rPr>
              <a:t>SOCIOLOGY OF THE WELFARE STATE</a:t>
            </a:r>
          </a:p>
        </p:txBody>
      </p:sp>
      <p:sp>
        <p:nvSpPr>
          <p:cNvPr id="5124" name="Subtitle 2"/>
          <p:cNvSpPr>
            <a:spLocks noGrp="1"/>
          </p:cNvSpPr>
          <p:nvPr>
            <p:ph type="subTitle" idx="1"/>
          </p:nvPr>
        </p:nvSpPr>
        <p:spPr>
          <a:xfrm>
            <a:off x="304800" y="4005262"/>
            <a:ext cx="6211416" cy="2088033"/>
          </a:xfrm>
        </p:spPr>
        <p:txBody>
          <a:bodyPr/>
          <a:lstStyle/>
          <a:p>
            <a:pPr marL="63500" eaLnBrk="1" hangingPunct="1"/>
            <a:r>
              <a:rPr lang="en-NZ" altLang="en-US" dirty="0" smtClean="0">
                <a:solidFill>
                  <a:schemeClr val="tx1"/>
                </a:solidFill>
              </a:rPr>
              <a:t>Lecture 23</a:t>
            </a:r>
          </a:p>
          <a:p>
            <a:pPr marL="63500" eaLnBrk="1" hangingPunct="1"/>
            <a:r>
              <a:rPr lang="en-NZ" altLang="en-US" dirty="0" smtClean="0">
                <a:solidFill>
                  <a:schemeClr val="tx1"/>
                </a:solidFill>
              </a:rPr>
              <a:t>Final assignment workshop</a:t>
            </a:r>
          </a:p>
          <a:p>
            <a:pPr marL="63500" eaLnBrk="1" hangingPunct="1"/>
            <a:r>
              <a:rPr lang="en-NZ" altLang="en-US" dirty="0" smtClean="0">
                <a:solidFill>
                  <a:schemeClr val="tx1"/>
                </a:solidFill>
              </a:rPr>
              <a:t>11 June 2020</a:t>
            </a:r>
          </a:p>
        </p:txBody>
      </p:sp>
      <p:sp>
        <p:nvSpPr>
          <p:cNvPr id="4" name="TextBox 3"/>
          <p:cNvSpPr txBox="1"/>
          <p:nvPr/>
        </p:nvSpPr>
        <p:spPr>
          <a:xfrm>
            <a:off x="6804025" y="333375"/>
            <a:ext cx="2257425" cy="584200"/>
          </a:xfrm>
          <a:prstGeom prst="rect">
            <a:avLst/>
          </a:prstGeom>
          <a:noFill/>
        </p:spPr>
        <p:txBody>
          <a:bodyPr wrap="none">
            <a:spAutoFit/>
          </a:bodyPr>
          <a:lstStyle/>
          <a:p>
            <a:pPr fontAlgn="base">
              <a:spcBef>
                <a:spcPct val="0"/>
              </a:spcBef>
              <a:spcAft>
                <a:spcPct val="0"/>
              </a:spcAft>
              <a:defRPr/>
            </a:pPr>
            <a:r>
              <a:rPr lang="en-NZ" sz="3200" dirty="0">
                <a:solidFill>
                  <a:prstClr val="white"/>
                </a:solidFill>
                <a:latin typeface="Trebuchet MS"/>
                <a:cs typeface="Arial" charset="0"/>
              </a:rPr>
              <a:t>SOCIOL 317</a:t>
            </a:r>
          </a:p>
        </p:txBody>
      </p:sp>
      <p:sp>
        <p:nvSpPr>
          <p:cNvPr id="5126" name="AutoShape 6" descr="Image result for world map"/>
          <p:cNvSpPr>
            <a:spLocks noChangeAspect="1" noChangeArrowheads="1"/>
          </p:cNvSpPr>
          <p:nvPr/>
        </p:nvSpPr>
        <p:spPr bwMode="auto">
          <a:xfrm>
            <a:off x="0" y="-41116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300"/>
              </a:spcBef>
              <a:buClr>
                <a:srgbClr val="A04DA3"/>
              </a:buClr>
              <a:buFont typeface="Georgia" pitchFamily="18" charset="0"/>
              <a:buChar char="•"/>
              <a:defRPr sz="2800">
                <a:solidFill>
                  <a:schemeClr val="tx1"/>
                </a:solidFill>
                <a:latin typeface="Georgia"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9pPr>
          </a:lstStyle>
          <a:p>
            <a:pPr eaLnBrk="1" fontAlgn="base" hangingPunct="1">
              <a:spcBef>
                <a:spcPct val="0"/>
              </a:spcBef>
              <a:spcAft>
                <a:spcPct val="0"/>
              </a:spcAft>
              <a:buClrTx/>
              <a:buFontTx/>
              <a:buNone/>
            </a:pPr>
            <a:endParaRPr lang="en-NZ" altLang="en-US" sz="5400" smtClean="0">
              <a:solidFill>
                <a:prstClr val="black"/>
              </a:solidFill>
              <a:latin typeface="Verdana" pitchFamily="34" charset="0"/>
              <a:cs typeface="Arial" charset="0"/>
            </a:endParaRPr>
          </a:p>
        </p:txBody>
      </p:sp>
      <p:sp>
        <p:nvSpPr>
          <p:cNvPr id="5127" name="AutoShape 8" descr="Image result for world map"/>
          <p:cNvSpPr>
            <a:spLocks noChangeAspect="1" noChangeArrowheads="1"/>
          </p:cNvSpPr>
          <p:nvPr/>
        </p:nvSpPr>
        <p:spPr bwMode="auto">
          <a:xfrm>
            <a:off x="152400" y="-2587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300"/>
              </a:spcBef>
              <a:buClr>
                <a:srgbClr val="A04DA3"/>
              </a:buClr>
              <a:buFont typeface="Georgia" pitchFamily="18" charset="0"/>
              <a:buChar char="•"/>
              <a:defRPr sz="2800">
                <a:solidFill>
                  <a:schemeClr val="tx1"/>
                </a:solidFill>
                <a:latin typeface="Georgia"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9pPr>
          </a:lstStyle>
          <a:p>
            <a:pPr eaLnBrk="1" fontAlgn="base" hangingPunct="1">
              <a:spcBef>
                <a:spcPct val="0"/>
              </a:spcBef>
              <a:spcAft>
                <a:spcPct val="0"/>
              </a:spcAft>
              <a:buClrTx/>
              <a:buFontTx/>
              <a:buNone/>
            </a:pPr>
            <a:endParaRPr lang="en-NZ" altLang="en-US" sz="5400" smtClean="0">
              <a:solidFill>
                <a:prstClr val="black"/>
              </a:solidFill>
              <a:latin typeface="Verdana" pitchFamily="34" charset="0"/>
              <a:cs typeface="Arial" charset="0"/>
            </a:endParaRPr>
          </a:p>
        </p:txBody>
      </p:sp>
      <p:pic>
        <p:nvPicPr>
          <p:cNvPr id="2" name="Picture 1"/>
          <p:cNvPicPr>
            <a:picLocks noChangeAspect="1"/>
          </p:cNvPicPr>
          <p:nvPr/>
        </p:nvPicPr>
        <p:blipFill>
          <a:blip r:embed="rId4"/>
          <a:stretch>
            <a:fillRect/>
          </a:stretch>
        </p:blipFill>
        <p:spPr>
          <a:xfrm>
            <a:off x="2627783" y="625475"/>
            <a:ext cx="3778017" cy="2453258"/>
          </a:xfrm>
          <a:prstGeom prst="rect">
            <a:avLst/>
          </a:prstGeom>
        </p:spPr>
      </p:pic>
      <p:sp>
        <p:nvSpPr>
          <p:cNvPr id="3" name="TextBox 2"/>
          <p:cNvSpPr txBox="1"/>
          <p:nvPr/>
        </p:nvSpPr>
        <p:spPr>
          <a:xfrm>
            <a:off x="607709" y="132010"/>
            <a:ext cx="7818166" cy="246221"/>
          </a:xfrm>
          <a:prstGeom prst="rect">
            <a:avLst/>
          </a:prstGeom>
          <a:noFill/>
        </p:spPr>
        <p:txBody>
          <a:bodyPr wrap="none" rtlCol="0">
            <a:spAutoFit/>
          </a:bodyPr>
          <a:lstStyle/>
          <a:p>
            <a:r>
              <a:rPr lang="en-NZ" sz="1000" dirty="0"/>
              <a:t>https://www.readersdigest.co.nz/true-stories-lifestyle/work/the-10-attributes-of-wildly-successful-people-you-should-memorise-now</a:t>
            </a:r>
          </a:p>
        </p:txBody>
      </p:sp>
    </p:spTree>
    <p:custDataLst>
      <p:tags r:id="rId1"/>
    </p:custDataLst>
    <p:extLst>
      <p:ext uri="{BB962C8B-B14F-4D97-AF65-F5344CB8AC3E}">
        <p14:creationId xmlns:p14="http://schemas.microsoft.com/office/powerpoint/2010/main" val="3911303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3499" y="0"/>
            <a:ext cx="8229600" cy="1066800"/>
          </a:xfrm>
        </p:spPr>
        <p:txBody>
          <a:bodyPr/>
          <a:lstStyle/>
          <a:p>
            <a:pPr algn="ctr"/>
            <a:r>
              <a:rPr lang="en-NZ" dirty="0" smtClean="0">
                <a:solidFill>
                  <a:schemeClr val="accent6"/>
                </a:solidFill>
              </a:rPr>
              <a:t>Referencing? Proofreading? </a:t>
            </a:r>
            <a:endParaRPr lang="en-NZ" dirty="0">
              <a:solidFill>
                <a:schemeClr val="accent6"/>
              </a:solidFill>
            </a:endParaRPr>
          </a:p>
        </p:txBody>
      </p:sp>
      <p:sp>
        <p:nvSpPr>
          <p:cNvPr id="3" name="Content Placeholder 2"/>
          <p:cNvSpPr>
            <a:spLocks noGrp="1"/>
          </p:cNvSpPr>
          <p:nvPr>
            <p:ph idx="1"/>
          </p:nvPr>
        </p:nvSpPr>
        <p:spPr>
          <a:xfrm>
            <a:off x="323528" y="908720"/>
            <a:ext cx="8640960" cy="5949280"/>
          </a:xfrm>
        </p:spPr>
        <p:txBody>
          <a:bodyPr/>
          <a:lstStyle/>
          <a:p>
            <a:pPr lvl="0"/>
            <a:r>
              <a:rPr lang="en-AU" sz="2000" dirty="0"/>
              <a:t>You are NOT</a:t>
            </a:r>
            <a:r>
              <a:rPr lang="en-AU" sz="2000" i="1" dirty="0"/>
              <a:t> </a:t>
            </a:r>
            <a:r>
              <a:rPr lang="en-AU" sz="2000" dirty="0"/>
              <a:t>expected to provide references </a:t>
            </a:r>
            <a:r>
              <a:rPr lang="en-AU" sz="2000" dirty="0" smtClean="0"/>
              <a:t>when citing course material – </a:t>
            </a:r>
            <a:r>
              <a:rPr lang="en-AU" sz="2000" dirty="0"/>
              <a:t>but if you do refer to </a:t>
            </a:r>
            <a:r>
              <a:rPr lang="en-AU" sz="2000" i="1" dirty="0"/>
              <a:t>other</a:t>
            </a:r>
            <a:r>
              <a:rPr lang="en-AU" sz="2000" dirty="0"/>
              <a:t> material (books, online material </a:t>
            </a:r>
            <a:r>
              <a:rPr lang="en-AU" sz="2000" dirty="0" err="1"/>
              <a:t>etc</a:t>
            </a:r>
            <a:r>
              <a:rPr lang="en-AU" sz="2000" dirty="0" smtClean="0"/>
              <a:t>), </a:t>
            </a:r>
            <a:r>
              <a:rPr lang="en-AU" sz="2000" dirty="0"/>
              <a:t>please provide an in-text reference and reference </a:t>
            </a:r>
            <a:r>
              <a:rPr lang="en-AU" sz="2000" dirty="0" smtClean="0"/>
              <a:t>list </a:t>
            </a:r>
            <a:endParaRPr lang="en-NZ" sz="2000" dirty="0"/>
          </a:p>
          <a:p>
            <a:pPr marL="109537" indent="0">
              <a:buNone/>
            </a:pPr>
            <a:endParaRPr lang="en-NZ" sz="2000" dirty="0"/>
          </a:p>
          <a:p>
            <a:pPr lvl="0"/>
            <a:r>
              <a:rPr lang="en-AU" sz="2000" dirty="0"/>
              <a:t>Since this we cannot hold an invigilated exam, </a:t>
            </a:r>
            <a:r>
              <a:rPr lang="en-AU" sz="2000" i="1" dirty="0"/>
              <a:t>academic integrity</a:t>
            </a:r>
            <a:r>
              <a:rPr lang="en-AU" sz="2000" dirty="0"/>
              <a:t> becomes even more important than usual – so please make sure that you:</a:t>
            </a:r>
            <a:endParaRPr lang="en-NZ" sz="2000" dirty="0"/>
          </a:p>
          <a:p>
            <a:pPr lvl="1"/>
            <a:r>
              <a:rPr lang="en-AU" sz="2000" dirty="0" smtClean="0">
                <a:solidFill>
                  <a:schemeClr val="accent6"/>
                </a:solidFill>
              </a:rPr>
              <a:t>complete </a:t>
            </a:r>
            <a:r>
              <a:rPr lang="en-AU" sz="2000" dirty="0">
                <a:solidFill>
                  <a:schemeClr val="accent6"/>
                </a:solidFill>
              </a:rPr>
              <a:t>this assignment by </a:t>
            </a:r>
            <a:r>
              <a:rPr lang="en-AU" sz="2000" dirty="0" smtClean="0">
                <a:solidFill>
                  <a:schemeClr val="accent6"/>
                </a:solidFill>
              </a:rPr>
              <a:t>yourself </a:t>
            </a:r>
            <a:endParaRPr lang="en-NZ" sz="2000" dirty="0">
              <a:solidFill>
                <a:schemeClr val="accent6"/>
              </a:solidFill>
            </a:endParaRPr>
          </a:p>
          <a:p>
            <a:pPr lvl="1"/>
            <a:r>
              <a:rPr lang="en-AU" sz="2000" dirty="0">
                <a:solidFill>
                  <a:schemeClr val="accent6"/>
                </a:solidFill>
              </a:rPr>
              <a:t>do not copy material straight from online sources </a:t>
            </a:r>
            <a:r>
              <a:rPr lang="en-AU" sz="2000" dirty="0" smtClean="0">
                <a:solidFill>
                  <a:schemeClr val="accent6"/>
                </a:solidFill>
              </a:rPr>
              <a:t>(</a:t>
            </a:r>
            <a:r>
              <a:rPr lang="en-AU" sz="2000" dirty="0" err="1" smtClean="0">
                <a:solidFill>
                  <a:schemeClr val="accent6"/>
                </a:solidFill>
              </a:rPr>
              <a:t>Turnitin</a:t>
            </a:r>
            <a:r>
              <a:rPr lang="en-AU" sz="2000" dirty="0" smtClean="0">
                <a:solidFill>
                  <a:schemeClr val="accent6"/>
                </a:solidFill>
              </a:rPr>
              <a:t> </a:t>
            </a:r>
            <a:r>
              <a:rPr lang="en-AU" sz="2000" dirty="0">
                <a:solidFill>
                  <a:schemeClr val="accent6"/>
                </a:solidFill>
              </a:rPr>
              <a:t>will be used and plagiarism penalised</a:t>
            </a:r>
            <a:r>
              <a:rPr lang="en-AU" sz="2000" dirty="0" smtClean="0">
                <a:solidFill>
                  <a:schemeClr val="accent6"/>
                </a:solidFill>
              </a:rPr>
              <a:t>) or others</a:t>
            </a:r>
          </a:p>
          <a:p>
            <a:pPr lvl="1"/>
            <a:r>
              <a:rPr lang="en-AU" sz="2000" dirty="0">
                <a:solidFill>
                  <a:schemeClr val="accent6"/>
                </a:solidFill>
              </a:rPr>
              <a:t>d</a:t>
            </a:r>
            <a:r>
              <a:rPr lang="en-AU" sz="2000" dirty="0" smtClean="0">
                <a:solidFill>
                  <a:schemeClr val="accent6"/>
                </a:solidFill>
              </a:rPr>
              <a:t>o not allow others to copy any part of your assignment</a:t>
            </a:r>
          </a:p>
          <a:p>
            <a:pPr lvl="1"/>
            <a:endParaRPr lang="en-AU" sz="2000" dirty="0"/>
          </a:p>
          <a:p>
            <a:r>
              <a:rPr lang="en-AU" sz="2000" dirty="0"/>
              <a:t>Given the short submission window, we </a:t>
            </a:r>
            <a:r>
              <a:rPr lang="en-AU" sz="2000" dirty="0" smtClean="0"/>
              <a:t>will be more lenient regarding grammar/spelling/formatting issues than for the policy briefing but we expect a </a:t>
            </a:r>
            <a:r>
              <a:rPr lang="en-AU" sz="2000" i="1" dirty="0" smtClean="0"/>
              <a:t>higher level of </a:t>
            </a:r>
            <a:r>
              <a:rPr lang="en-AU" sz="2000" i="1" dirty="0" smtClean="0"/>
              <a:t>writing/structuring </a:t>
            </a:r>
            <a:r>
              <a:rPr lang="en-AU" sz="2000" i="1" dirty="0" smtClean="0"/>
              <a:t>than in a handwritten exam</a:t>
            </a:r>
            <a:r>
              <a:rPr lang="en-AU" sz="2000" dirty="0" smtClean="0"/>
              <a:t> – please spell check/proof read to make sure you are putting your best effort forward</a:t>
            </a:r>
            <a:endParaRPr lang="en-NZ" sz="2000" dirty="0"/>
          </a:p>
        </p:txBody>
      </p:sp>
    </p:spTree>
    <p:extLst>
      <p:ext uri="{BB962C8B-B14F-4D97-AF65-F5344CB8AC3E}">
        <p14:creationId xmlns:p14="http://schemas.microsoft.com/office/powerpoint/2010/main" val="2022982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60438" y="0"/>
            <a:ext cx="5623124" cy="6858000"/>
          </a:xfrm>
          <a:prstGeom prst="rect">
            <a:avLst/>
          </a:prstGeom>
        </p:spPr>
      </p:pic>
      <p:cxnSp>
        <p:nvCxnSpPr>
          <p:cNvPr id="6" name="Straight Connector 5"/>
          <p:cNvCxnSpPr/>
          <p:nvPr/>
        </p:nvCxnSpPr>
        <p:spPr>
          <a:xfrm>
            <a:off x="1760438" y="1556792"/>
            <a:ext cx="5331842"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1760438" y="2204864"/>
            <a:ext cx="547585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760438" y="4725144"/>
            <a:ext cx="53318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760438" y="6093296"/>
            <a:ext cx="533184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3161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0813" y="476672"/>
            <a:ext cx="8229600" cy="1066800"/>
          </a:xfrm>
        </p:spPr>
        <p:txBody>
          <a:bodyPr/>
          <a:lstStyle/>
          <a:p>
            <a:pPr algn="ctr"/>
            <a:r>
              <a:rPr lang="en-AU" dirty="0">
                <a:solidFill>
                  <a:schemeClr val="accent6"/>
                </a:solidFill>
              </a:rPr>
              <a:t>How can you best prepare </a:t>
            </a:r>
            <a:r>
              <a:rPr lang="en-AU" dirty="0" smtClean="0">
                <a:solidFill>
                  <a:schemeClr val="accent6"/>
                </a:solidFill>
              </a:rPr>
              <a:t/>
            </a:r>
            <a:br>
              <a:rPr lang="en-AU" dirty="0" smtClean="0">
                <a:solidFill>
                  <a:schemeClr val="accent6"/>
                </a:solidFill>
              </a:rPr>
            </a:br>
            <a:r>
              <a:rPr lang="en-AU" dirty="0" smtClean="0">
                <a:solidFill>
                  <a:schemeClr val="accent6"/>
                </a:solidFill>
              </a:rPr>
              <a:t>for </a:t>
            </a:r>
            <a:r>
              <a:rPr lang="en-AU" dirty="0">
                <a:solidFill>
                  <a:schemeClr val="accent6"/>
                </a:solidFill>
              </a:rPr>
              <a:t>the final assignment?</a:t>
            </a:r>
            <a:r>
              <a:rPr lang="en-NZ" dirty="0"/>
              <a:t/>
            </a:r>
            <a:br>
              <a:rPr lang="en-NZ" dirty="0"/>
            </a:br>
            <a:endParaRPr lang="en-NZ" dirty="0"/>
          </a:p>
        </p:txBody>
      </p:sp>
      <p:sp>
        <p:nvSpPr>
          <p:cNvPr id="3" name="Content Placeholder 2"/>
          <p:cNvSpPr>
            <a:spLocks noGrp="1"/>
          </p:cNvSpPr>
          <p:nvPr>
            <p:ph idx="1"/>
          </p:nvPr>
        </p:nvSpPr>
        <p:spPr>
          <a:xfrm>
            <a:off x="539552" y="1484784"/>
            <a:ext cx="8229600" cy="5328592"/>
          </a:xfrm>
        </p:spPr>
        <p:txBody>
          <a:bodyPr/>
          <a:lstStyle/>
          <a:p>
            <a:r>
              <a:rPr lang="en-AU" sz="1800" dirty="0" smtClean="0"/>
              <a:t>Although </a:t>
            </a:r>
            <a:r>
              <a:rPr lang="en-AU" sz="1800" dirty="0"/>
              <a:t>you have a 24-hour window in which to submit, you cannot guarantee that on the day you will have sufficient internet/computer access, quiet space, physical or mental health to complete the assignment from start to finish (</a:t>
            </a:r>
            <a:r>
              <a:rPr lang="en-AU" sz="1800" dirty="0" err="1" smtClean="0"/>
              <a:t>ie</a:t>
            </a:r>
            <a:r>
              <a:rPr lang="en-AU" sz="1800" dirty="0" smtClean="0"/>
              <a:t>. </a:t>
            </a:r>
            <a:r>
              <a:rPr lang="en-AU" sz="1800" dirty="0"/>
              <a:t>reading all lecture notes/readings, taking notes, writing these up in response to the question).  It is expected it will take you two hours to just </a:t>
            </a:r>
            <a:r>
              <a:rPr lang="en-AU" sz="1800" i="1" dirty="0"/>
              <a:t>write the essays on the day</a:t>
            </a:r>
            <a:r>
              <a:rPr lang="en-AU" sz="1800" dirty="0"/>
              <a:t>, not do all of this preparation work as well within that time!</a:t>
            </a:r>
            <a:endParaRPr lang="en-NZ" sz="1800" dirty="0"/>
          </a:p>
          <a:p>
            <a:pPr marL="109537" indent="0">
              <a:buNone/>
            </a:pPr>
            <a:endParaRPr lang="en-NZ" sz="1800" dirty="0"/>
          </a:p>
          <a:p>
            <a:pPr lvl="0"/>
            <a:r>
              <a:rPr lang="en-AU" sz="1800" dirty="0"/>
              <a:t>I </a:t>
            </a:r>
            <a:r>
              <a:rPr lang="en-AU" sz="1800" b="1" dirty="0"/>
              <a:t>strongly recommend</a:t>
            </a:r>
            <a:r>
              <a:rPr lang="en-AU" sz="1800" dirty="0"/>
              <a:t> that you do most of this preparation </a:t>
            </a:r>
            <a:r>
              <a:rPr lang="en-AU" sz="1800" i="1" dirty="0"/>
              <a:t>before </a:t>
            </a:r>
            <a:r>
              <a:rPr lang="en-AU" sz="1800" dirty="0"/>
              <a:t>18 June</a:t>
            </a:r>
            <a:endParaRPr lang="en-NZ" sz="1800" dirty="0"/>
          </a:p>
          <a:p>
            <a:pPr lvl="1"/>
            <a:r>
              <a:rPr lang="en-AU" sz="1800" dirty="0">
                <a:solidFill>
                  <a:schemeClr val="accent6"/>
                </a:solidFill>
              </a:rPr>
              <a:t>You should </a:t>
            </a:r>
            <a:r>
              <a:rPr lang="en-AU" sz="1800" i="1" dirty="0">
                <a:solidFill>
                  <a:schemeClr val="accent6"/>
                </a:solidFill>
              </a:rPr>
              <a:t>at least</a:t>
            </a:r>
            <a:r>
              <a:rPr lang="en-AU" sz="1800" dirty="0">
                <a:solidFill>
                  <a:schemeClr val="accent6"/>
                </a:solidFill>
              </a:rPr>
              <a:t> make some comprehensive notes on each essay topic (saved electronically in text format) – then you can write these up in to essays on the day to suit the particular question</a:t>
            </a:r>
            <a:endParaRPr lang="en-NZ" sz="1800" dirty="0">
              <a:solidFill>
                <a:schemeClr val="accent6"/>
              </a:solidFill>
            </a:endParaRPr>
          </a:p>
          <a:p>
            <a:pPr lvl="1"/>
            <a:r>
              <a:rPr lang="en-AU" sz="1800" dirty="0">
                <a:solidFill>
                  <a:schemeClr val="accent6"/>
                </a:solidFill>
              </a:rPr>
              <a:t>Ideally, </a:t>
            </a:r>
            <a:r>
              <a:rPr lang="en-AU" sz="1800" i="1" dirty="0">
                <a:solidFill>
                  <a:schemeClr val="accent6"/>
                </a:solidFill>
              </a:rPr>
              <a:t>you will have already have drafted the essays </a:t>
            </a:r>
            <a:r>
              <a:rPr lang="en-AU" sz="1800" dirty="0">
                <a:solidFill>
                  <a:schemeClr val="accent6"/>
                </a:solidFill>
              </a:rPr>
              <a:t>before 18 June, then you can simply reorient them slightly to meet the essay questions on the </a:t>
            </a:r>
            <a:r>
              <a:rPr lang="en-AU" sz="1800" dirty="0" smtClean="0">
                <a:solidFill>
                  <a:schemeClr val="accent6"/>
                </a:solidFill>
              </a:rPr>
              <a:t>day</a:t>
            </a:r>
            <a:endParaRPr lang="en-NZ" sz="1800" dirty="0">
              <a:solidFill>
                <a:schemeClr val="accent6"/>
              </a:solidFill>
            </a:endParaRPr>
          </a:p>
        </p:txBody>
      </p:sp>
    </p:spTree>
    <p:extLst>
      <p:ext uri="{BB962C8B-B14F-4D97-AF65-F5344CB8AC3E}">
        <p14:creationId xmlns:p14="http://schemas.microsoft.com/office/powerpoint/2010/main" val="940949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2381" y="458997"/>
            <a:ext cx="8229600" cy="1066800"/>
          </a:xfrm>
        </p:spPr>
        <p:txBody>
          <a:bodyPr/>
          <a:lstStyle/>
          <a:p>
            <a:pPr algn="ctr"/>
            <a:r>
              <a:rPr lang="en-AU" dirty="0">
                <a:solidFill>
                  <a:schemeClr val="accent6"/>
                </a:solidFill>
              </a:rPr>
              <a:t>How can you best prepare </a:t>
            </a:r>
            <a:br>
              <a:rPr lang="en-AU" dirty="0">
                <a:solidFill>
                  <a:schemeClr val="accent6"/>
                </a:solidFill>
              </a:rPr>
            </a:br>
            <a:r>
              <a:rPr lang="en-AU" dirty="0">
                <a:solidFill>
                  <a:schemeClr val="accent6"/>
                </a:solidFill>
              </a:rPr>
              <a:t>for the final assignment?</a:t>
            </a:r>
            <a:r>
              <a:rPr lang="en-NZ" dirty="0"/>
              <a:t/>
            </a:r>
            <a:br>
              <a:rPr lang="en-NZ" dirty="0"/>
            </a:br>
            <a:endParaRPr lang="en-NZ" dirty="0"/>
          </a:p>
        </p:txBody>
      </p:sp>
      <p:sp>
        <p:nvSpPr>
          <p:cNvPr id="3" name="Content Placeholder 2"/>
          <p:cNvSpPr>
            <a:spLocks noGrp="1"/>
          </p:cNvSpPr>
          <p:nvPr>
            <p:ph idx="1"/>
          </p:nvPr>
        </p:nvSpPr>
        <p:spPr>
          <a:xfrm>
            <a:off x="395536" y="1700808"/>
            <a:ext cx="8229600" cy="4968552"/>
          </a:xfrm>
        </p:spPr>
        <p:txBody>
          <a:bodyPr/>
          <a:lstStyle/>
          <a:p>
            <a:r>
              <a:rPr lang="en-NZ" sz="2000" dirty="0"/>
              <a:t>Study only what you need to answer the questions indicated</a:t>
            </a:r>
          </a:p>
          <a:p>
            <a:endParaRPr lang="en-NZ" sz="2000" dirty="0" smtClean="0"/>
          </a:p>
          <a:p>
            <a:r>
              <a:rPr lang="en-NZ" sz="2000" dirty="0" smtClean="0"/>
              <a:t>Remember </a:t>
            </a:r>
            <a:r>
              <a:rPr lang="en-NZ" sz="2000" dirty="0"/>
              <a:t>I want to see a </a:t>
            </a:r>
            <a:r>
              <a:rPr lang="en-NZ" sz="2000" i="1" dirty="0"/>
              <a:t>synthesis</a:t>
            </a:r>
            <a:r>
              <a:rPr lang="en-NZ" sz="2000" dirty="0"/>
              <a:t> </a:t>
            </a:r>
            <a:r>
              <a:rPr lang="en-NZ" sz="2000" i="1" dirty="0"/>
              <a:t>of your learning </a:t>
            </a:r>
            <a:r>
              <a:rPr lang="en-NZ" sz="2000" dirty="0"/>
              <a:t>not just facts from lectures listed randomly – as such, you need to think/write about what you are going to say, rather than just read lectures notes over and </a:t>
            </a:r>
            <a:r>
              <a:rPr lang="en-NZ" sz="2000" dirty="0" smtClean="0"/>
              <a:t>over</a:t>
            </a:r>
          </a:p>
          <a:p>
            <a:pPr marL="109537" indent="0">
              <a:buNone/>
            </a:pPr>
            <a:endParaRPr lang="en-AU" sz="2000" dirty="0" smtClean="0"/>
          </a:p>
          <a:p>
            <a:r>
              <a:rPr lang="en-AU" sz="2000" dirty="0" smtClean="0"/>
              <a:t>Use </a:t>
            </a:r>
            <a:r>
              <a:rPr lang="en-AU" sz="2000" dirty="0"/>
              <a:t>note-taking templates to help you identify key themes/trends that will allow you to demonstrate understanding </a:t>
            </a:r>
            <a:r>
              <a:rPr lang="en-AU" sz="2000" i="1" dirty="0"/>
              <a:t>across </a:t>
            </a:r>
            <a:r>
              <a:rPr lang="en-AU" sz="2000" dirty="0"/>
              <a:t>course material not just individual lectures </a:t>
            </a:r>
            <a:endParaRPr lang="en-AU" sz="2000" dirty="0" smtClean="0"/>
          </a:p>
          <a:p>
            <a:endParaRPr lang="en-AU" sz="2000" dirty="0"/>
          </a:p>
          <a:p>
            <a:r>
              <a:rPr lang="en-NZ" sz="2000" dirty="0" smtClean="0"/>
              <a:t>Revise/proofread your essays actively </a:t>
            </a:r>
            <a:r>
              <a:rPr lang="en-NZ" sz="2000" dirty="0" smtClean="0"/>
              <a:t>–read it out loud!</a:t>
            </a:r>
            <a:endParaRPr lang="en-NZ" sz="2000" dirty="0"/>
          </a:p>
          <a:p>
            <a:endParaRPr lang="en-AU" sz="2000" dirty="0" smtClean="0"/>
          </a:p>
          <a:p>
            <a:endParaRPr lang="en-NZ" sz="2000" dirty="0"/>
          </a:p>
          <a:p>
            <a:pPr marL="109537" indent="0">
              <a:buNone/>
            </a:pPr>
            <a:endParaRPr lang="en-NZ" sz="2000" dirty="0"/>
          </a:p>
          <a:p>
            <a:endParaRPr lang="en-NZ" sz="2400" dirty="0" smtClean="0"/>
          </a:p>
        </p:txBody>
      </p:sp>
    </p:spTree>
    <p:extLst>
      <p:ext uri="{BB962C8B-B14F-4D97-AF65-F5344CB8AC3E}">
        <p14:creationId xmlns:p14="http://schemas.microsoft.com/office/powerpoint/2010/main" val="1496849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69669" y="-155211"/>
            <a:ext cx="8229600" cy="1066800"/>
          </a:xfrm>
        </p:spPr>
        <p:txBody>
          <a:bodyPr/>
          <a:lstStyle/>
          <a:p>
            <a:pPr algn="ctr"/>
            <a:r>
              <a:rPr lang="en-NZ" dirty="0" smtClean="0">
                <a:solidFill>
                  <a:schemeClr val="accent6"/>
                </a:solidFill>
              </a:rPr>
              <a:t>Possible study timetable</a:t>
            </a:r>
            <a:endParaRPr lang="en-NZ" dirty="0">
              <a:solidFill>
                <a:schemeClr val="accent6"/>
              </a:solidFill>
            </a:endParaRPr>
          </a:p>
        </p:txBody>
      </p:sp>
      <p:sp>
        <p:nvSpPr>
          <p:cNvPr id="3" name="Content Placeholder 2"/>
          <p:cNvSpPr>
            <a:spLocks noGrp="1"/>
          </p:cNvSpPr>
          <p:nvPr>
            <p:ph idx="1"/>
          </p:nvPr>
        </p:nvSpPr>
        <p:spPr>
          <a:xfrm>
            <a:off x="669669" y="692696"/>
            <a:ext cx="8229600" cy="5976664"/>
          </a:xfrm>
        </p:spPr>
        <p:txBody>
          <a:bodyPr/>
          <a:lstStyle/>
          <a:p>
            <a:r>
              <a:rPr lang="en-NZ" sz="2000" dirty="0" smtClean="0">
                <a:solidFill>
                  <a:srgbClr val="FF0000"/>
                </a:solidFill>
              </a:rPr>
              <a:t>5-7 June  </a:t>
            </a:r>
          </a:p>
          <a:p>
            <a:pPr lvl="1"/>
            <a:r>
              <a:rPr lang="en-NZ" sz="1800" dirty="0" smtClean="0">
                <a:solidFill>
                  <a:schemeClr val="tx1"/>
                </a:solidFill>
              </a:rPr>
              <a:t>Read lectures notes 18-21 (and listen to recordings that you did not listen to earlier) and read any relevant course readings - use a note-taking template to get a good sense of the content for essay 1 </a:t>
            </a:r>
          </a:p>
          <a:p>
            <a:r>
              <a:rPr lang="en-NZ" sz="2000" dirty="0" smtClean="0">
                <a:solidFill>
                  <a:srgbClr val="FF0000"/>
                </a:solidFill>
              </a:rPr>
              <a:t>8-10 June</a:t>
            </a:r>
          </a:p>
          <a:p>
            <a:pPr lvl="1"/>
            <a:r>
              <a:rPr lang="en-NZ" sz="1800" dirty="0">
                <a:solidFill>
                  <a:schemeClr val="tx1"/>
                </a:solidFill>
              </a:rPr>
              <a:t>Choose your essay 2 topic and read/listen to all relevant lectures and course readings – use a note-taking template so you can see themes/similarities/differences easily across the </a:t>
            </a:r>
            <a:r>
              <a:rPr lang="en-NZ" sz="1800" dirty="0" smtClean="0">
                <a:solidFill>
                  <a:schemeClr val="tx1"/>
                </a:solidFill>
              </a:rPr>
              <a:t>course</a:t>
            </a:r>
          </a:p>
          <a:p>
            <a:r>
              <a:rPr lang="en-NZ" sz="2000" dirty="0" smtClean="0">
                <a:solidFill>
                  <a:srgbClr val="FF0000"/>
                </a:solidFill>
              </a:rPr>
              <a:t>ATTEND 10 JUNE LIVE CHAT</a:t>
            </a:r>
          </a:p>
          <a:p>
            <a:r>
              <a:rPr lang="en-NZ" sz="2000" dirty="0" smtClean="0">
                <a:solidFill>
                  <a:srgbClr val="FF0000"/>
                </a:solidFill>
              </a:rPr>
              <a:t>11-14 June</a:t>
            </a:r>
          </a:p>
          <a:p>
            <a:pPr lvl="1"/>
            <a:r>
              <a:rPr lang="en-NZ" sz="1800" dirty="0" smtClean="0">
                <a:solidFill>
                  <a:schemeClr val="tx1"/>
                </a:solidFill>
              </a:rPr>
              <a:t>Draft an essay 1 plan then check against any guidance given so you are meeting the marking criteria draft </a:t>
            </a:r>
          </a:p>
          <a:p>
            <a:pPr lvl="1"/>
            <a:r>
              <a:rPr lang="en-NZ" sz="1800" dirty="0" smtClean="0">
                <a:solidFill>
                  <a:schemeClr val="tx1"/>
                </a:solidFill>
              </a:rPr>
              <a:t>Draft essay 1</a:t>
            </a:r>
            <a:endParaRPr lang="en-NZ" sz="1800" dirty="0" smtClean="0">
              <a:solidFill>
                <a:srgbClr val="FF0000"/>
              </a:solidFill>
            </a:endParaRPr>
          </a:p>
          <a:p>
            <a:pPr lvl="1"/>
            <a:r>
              <a:rPr lang="en-NZ" sz="2000" dirty="0" smtClean="0">
                <a:solidFill>
                  <a:srgbClr val="FF0000"/>
                </a:solidFill>
              </a:rPr>
              <a:t>15-17 </a:t>
            </a:r>
            <a:r>
              <a:rPr lang="en-NZ" sz="2000" dirty="0" smtClean="0">
                <a:solidFill>
                  <a:srgbClr val="FF0000"/>
                </a:solidFill>
              </a:rPr>
              <a:t>June</a:t>
            </a:r>
          </a:p>
          <a:p>
            <a:pPr lvl="1"/>
            <a:r>
              <a:rPr lang="en-NZ" sz="1800" dirty="0" smtClean="0">
                <a:solidFill>
                  <a:schemeClr val="tx1"/>
                </a:solidFill>
              </a:rPr>
              <a:t>Draft </a:t>
            </a:r>
            <a:r>
              <a:rPr lang="en-NZ" sz="1800" dirty="0">
                <a:solidFill>
                  <a:schemeClr val="tx1"/>
                </a:solidFill>
              </a:rPr>
              <a:t>an essay 2 plan then check against any guidance given so you are meeting the marking criteria</a:t>
            </a:r>
          </a:p>
          <a:p>
            <a:pPr lvl="1"/>
            <a:r>
              <a:rPr lang="en-NZ" sz="1800" dirty="0">
                <a:solidFill>
                  <a:schemeClr val="tx1"/>
                </a:solidFill>
              </a:rPr>
              <a:t>Draft essay </a:t>
            </a:r>
            <a:r>
              <a:rPr lang="en-NZ" sz="1800" dirty="0" smtClean="0">
                <a:solidFill>
                  <a:schemeClr val="tx1"/>
                </a:solidFill>
              </a:rPr>
              <a:t>2</a:t>
            </a:r>
            <a:endParaRPr lang="en-NZ" sz="2000" dirty="0" smtClean="0">
              <a:solidFill>
                <a:schemeClr val="tx1"/>
              </a:solidFill>
            </a:endParaRPr>
          </a:p>
          <a:p>
            <a:r>
              <a:rPr lang="en-NZ" sz="2000" dirty="0" smtClean="0">
                <a:solidFill>
                  <a:srgbClr val="FF0000"/>
                </a:solidFill>
              </a:rPr>
              <a:t>18 June</a:t>
            </a:r>
          </a:p>
          <a:p>
            <a:pPr lvl="1"/>
            <a:r>
              <a:rPr lang="en-NZ" sz="1800" dirty="0" smtClean="0">
                <a:solidFill>
                  <a:schemeClr val="tx1"/>
                </a:solidFill>
              </a:rPr>
              <a:t>Revise your drafts as needed to fit the essay questions</a:t>
            </a:r>
          </a:p>
          <a:p>
            <a:pPr lvl="1"/>
            <a:endParaRPr lang="en-NZ" sz="2000" dirty="0">
              <a:solidFill>
                <a:srgbClr val="FF0000"/>
              </a:solidFill>
            </a:endParaRPr>
          </a:p>
          <a:p>
            <a:pPr marL="411162" lvl="1" indent="0">
              <a:buNone/>
            </a:pPr>
            <a:endParaRPr lang="en-NZ" sz="2000" dirty="0" smtClean="0"/>
          </a:p>
          <a:p>
            <a:pPr lvl="1"/>
            <a:endParaRPr lang="en-NZ" sz="2000" dirty="0"/>
          </a:p>
        </p:txBody>
      </p:sp>
    </p:spTree>
    <p:extLst>
      <p:ext uri="{BB962C8B-B14F-4D97-AF65-F5344CB8AC3E}">
        <p14:creationId xmlns:p14="http://schemas.microsoft.com/office/powerpoint/2010/main" val="15493146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5832" y="332656"/>
            <a:ext cx="8229600" cy="1066800"/>
          </a:xfrm>
        </p:spPr>
        <p:txBody>
          <a:bodyPr/>
          <a:lstStyle/>
          <a:p>
            <a:pPr algn="ctr"/>
            <a:r>
              <a:rPr lang="en-NZ" dirty="0" err="1" smtClean="0">
                <a:solidFill>
                  <a:schemeClr val="accent6"/>
                </a:solidFill>
              </a:rPr>
              <a:t>Aegrotats</a:t>
            </a:r>
            <a:r>
              <a:rPr lang="en-NZ" dirty="0" smtClean="0">
                <a:solidFill>
                  <a:schemeClr val="accent6"/>
                </a:solidFill>
              </a:rPr>
              <a:t>/compassionate consideration</a:t>
            </a:r>
            <a:endParaRPr lang="en-NZ" dirty="0">
              <a:solidFill>
                <a:schemeClr val="accent6"/>
              </a:solidFill>
            </a:endParaRPr>
          </a:p>
        </p:txBody>
      </p:sp>
      <p:sp>
        <p:nvSpPr>
          <p:cNvPr id="3" name="Content Placeholder 2"/>
          <p:cNvSpPr>
            <a:spLocks noGrp="1"/>
          </p:cNvSpPr>
          <p:nvPr>
            <p:ph idx="1"/>
          </p:nvPr>
        </p:nvSpPr>
        <p:spPr>
          <a:xfrm>
            <a:off x="465832" y="1628800"/>
            <a:ext cx="8229600" cy="4968552"/>
          </a:xfrm>
        </p:spPr>
        <p:txBody>
          <a:bodyPr/>
          <a:lstStyle/>
          <a:p>
            <a:pPr lvl="0"/>
            <a:r>
              <a:rPr lang="en-GB" sz="1600" dirty="0" smtClean="0"/>
              <a:t>The university acknowledges that all students have been affected by COVID-19 so the level </a:t>
            </a:r>
            <a:r>
              <a:rPr lang="en-GB" sz="1600" dirty="0"/>
              <a:t>of performance </a:t>
            </a:r>
            <a:r>
              <a:rPr lang="en-GB" sz="1600" dirty="0" smtClean="0"/>
              <a:t>by ALL students will </a:t>
            </a:r>
            <a:r>
              <a:rPr lang="en-GB" sz="1600" dirty="0"/>
              <a:t>be treated as being ‘moderately impaired’ by COVID-19 disruptions to life and study. </a:t>
            </a:r>
            <a:r>
              <a:rPr lang="en-GB" sz="1600" b="1" dirty="0" smtClean="0"/>
              <a:t>Final </a:t>
            </a:r>
            <a:r>
              <a:rPr lang="en-GB" sz="1600" b="1" dirty="0"/>
              <a:t>grades for all undergraduate </a:t>
            </a:r>
            <a:r>
              <a:rPr lang="en-GB" sz="1600" b="1" dirty="0" smtClean="0"/>
              <a:t>courses </a:t>
            </a:r>
            <a:r>
              <a:rPr lang="en-GB" sz="1600" b="1" dirty="0"/>
              <a:t>will be scaled up one grade </a:t>
            </a:r>
            <a:r>
              <a:rPr lang="en-GB" sz="1600" b="1" dirty="0" smtClean="0"/>
              <a:t>step</a:t>
            </a:r>
            <a:r>
              <a:rPr lang="en-GB" sz="1600" b="1" dirty="0"/>
              <a:t> </a:t>
            </a:r>
            <a:r>
              <a:rPr lang="en-GB" sz="1600" dirty="0" smtClean="0"/>
              <a:t>(note this will be done automatically by Exams office after lecturers submit final grades)</a:t>
            </a:r>
          </a:p>
          <a:p>
            <a:pPr lvl="0"/>
            <a:endParaRPr lang="en-GB" sz="1600" b="1" dirty="0"/>
          </a:p>
          <a:p>
            <a:r>
              <a:rPr lang="en-GB" sz="1600" dirty="0"/>
              <a:t>The University </a:t>
            </a:r>
            <a:r>
              <a:rPr lang="en-GB" sz="1600" dirty="0" smtClean="0"/>
              <a:t>also recognises that </a:t>
            </a:r>
            <a:r>
              <a:rPr lang="en-GB" sz="1600" dirty="0"/>
              <a:t>some students will be facing further impairment in performance as a result of </a:t>
            </a:r>
            <a:r>
              <a:rPr lang="en-GB" sz="1600" dirty="0" smtClean="0"/>
              <a:t>particular </a:t>
            </a:r>
            <a:r>
              <a:rPr lang="en-GB" sz="1600" dirty="0"/>
              <a:t>circumstances outside </a:t>
            </a:r>
            <a:r>
              <a:rPr lang="en-GB" sz="1600" dirty="0" smtClean="0"/>
              <a:t>their control – so </a:t>
            </a:r>
            <a:r>
              <a:rPr lang="en-GB" sz="1600" dirty="0"/>
              <a:t>you </a:t>
            </a:r>
            <a:r>
              <a:rPr lang="en-GB" sz="1600" dirty="0" smtClean="0"/>
              <a:t>CAN still submit </a:t>
            </a:r>
            <a:r>
              <a:rPr lang="en-GB" sz="1600" dirty="0"/>
              <a:t>an </a:t>
            </a:r>
            <a:r>
              <a:rPr lang="en-GB" sz="1600" dirty="0" err="1"/>
              <a:t>aegrotat</a:t>
            </a:r>
            <a:r>
              <a:rPr lang="en-GB" sz="1600" dirty="0"/>
              <a:t> or compassionate consideration </a:t>
            </a:r>
            <a:r>
              <a:rPr lang="en-GB" sz="1600" dirty="0" smtClean="0"/>
              <a:t>application if you are sick or otherwise unable to complete the final assignment within the 24-hour period (although you should try completing if at all possible – and to prepare as much as possible beforehand, so you can submit what you have on the day even if sick). </a:t>
            </a:r>
            <a:endParaRPr lang="en-GB" sz="1600" dirty="0" smtClean="0"/>
          </a:p>
          <a:p>
            <a:pPr marL="109537" indent="0">
              <a:buNone/>
            </a:pPr>
            <a:endParaRPr lang="en-GB" sz="1600" dirty="0" smtClean="0"/>
          </a:p>
          <a:p>
            <a:r>
              <a:rPr lang="en-GB" sz="1600" dirty="0" smtClean="0">
                <a:solidFill>
                  <a:srgbClr val="FF0000"/>
                </a:solidFill>
              </a:rPr>
              <a:t>The usual criteria apply and you should NOT contact me but the Exams Office: </a:t>
            </a:r>
            <a:r>
              <a:rPr lang="en-NZ" sz="1800" dirty="0" smtClean="0">
                <a:hlinkClick r:id="rId2"/>
              </a:rPr>
              <a:t>https</a:t>
            </a:r>
            <a:r>
              <a:rPr lang="en-NZ" sz="1800" dirty="0">
                <a:hlinkClick r:id="rId2"/>
              </a:rPr>
              <a:t>://www.auckland.ac.nz/en/students/academic-information/exams-and-final-results/during-exams/aegrotat-and-compassionate-consideration.html</a:t>
            </a:r>
            <a:endParaRPr lang="en-GB" sz="1800" dirty="0"/>
          </a:p>
          <a:p>
            <a:pPr lvl="0"/>
            <a:endParaRPr lang="en-GB" sz="1800" dirty="0"/>
          </a:p>
          <a:p>
            <a:pPr lvl="0"/>
            <a:endParaRPr lang="en-GB" sz="1800" b="1" dirty="0"/>
          </a:p>
          <a:p>
            <a:pPr marL="109537" lvl="0" indent="0">
              <a:buNone/>
            </a:pPr>
            <a:endParaRPr lang="en-NZ" sz="1800" b="1" dirty="0">
              <a:solidFill>
                <a:srgbClr val="002060"/>
              </a:solidFill>
            </a:endParaRPr>
          </a:p>
          <a:p>
            <a:pPr lvl="0"/>
            <a:endParaRPr lang="en-GB" sz="1800" b="1" dirty="0">
              <a:solidFill>
                <a:srgbClr val="002060"/>
              </a:solidFill>
            </a:endParaRPr>
          </a:p>
          <a:p>
            <a:pPr marL="109537" lvl="0" indent="0">
              <a:buNone/>
            </a:pPr>
            <a:r>
              <a:rPr lang="en-GB" sz="1800" b="1" dirty="0">
                <a:solidFill>
                  <a:srgbClr val="FF0000"/>
                </a:solidFill>
              </a:rPr>
              <a:t>                                                 </a:t>
            </a:r>
            <a:endParaRPr lang="en-NZ" dirty="0"/>
          </a:p>
        </p:txBody>
      </p:sp>
    </p:spTree>
    <p:extLst>
      <p:ext uri="{BB962C8B-B14F-4D97-AF65-F5344CB8AC3E}">
        <p14:creationId xmlns:p14="http://schemas.microsoft.com/office/powerpoint/2010/main" val="37623799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1196" y="116632"/>
            <a:ext cx="8229600" cy="1066800"/>
          </a:xfrm>
        </p:spPr>
        <p:txBody>
          <a:bodyPr/>
          <a:lstStyle/>
          <a:p>
            <a:pPr algn="ctr"/>
            <a:r>
              <a:rPr lang="en-NZ" dirty="0" smtClean="0">
                <a:solidFill>
                  <a:schemeClr val="accent6"/>
                </a:solidFill>
              </a:rPr>
              <a:t>Using old 317 exams</a:t>
            </a:r>
            <a:endParaRPr lang="en-NZ" dirty="0">
              <a:solidFill>
                <a:schemeClr val="accent6"/>
              </a:solidFill>
            </a:endParaRPr>
          </a:p>
        </p:txBody>
      </p:sp>
      <p:sp>
        <p:nvSpPr>
          <p:cNvPr id="3" name="Content Placeholder 2"/>
          <p:cNvSpPr>
            <a:spLocks noGrp="1"/>
          </p:cNvSpPr>
          <p:nvPr>
            <p:ph idx="1"/>
          </p:nvPr>
        </p:nvSpPr>
        <p:spPr>
          <a:xfrm>
            <a:off x="251520" y="1124744"/>
            <a:ext cx="8568952" cy="5197896"/>
          </a:xfrm>
        </p:spPr>
        <p:txBody>
          <a:bodyPr/>
          <a:lstStyle/>
          <a:p>
            <a:r>
              <a:rPr lang="en-NZ" sz="2400" dirty="0" smtClean="0"/>
              <a:t>Although you are not sitting an exam this semester, there is some similarity in the style of essay questions normally included in the exam and those used for the final assignment</a:t>
            </a:r>
          </a:p>
          <a:p>
            <a:pPr marL="109537" indent="0">
              <a:buNone/>
            </a:pPr>
            <a:r>
              <a:rPr lang="en-NZ" sz="2400" dirty="0" smtClean="0"/>
              <a:t> </a:t>
            </a:r>
          </a:p>
          <a:p>
            <a:r>
              <a:rPr lang="en-NZ" sz="2400" dirty="0" smtClean="0"/>
              <a:t>There is, therefore, some utility in looking at past exams </a:t>
            </a:r>
          </a:p>
          <a:p>
            <a:pPr marL="109537" indent="0">
              <a:buNone/>
            </a:pPr>
            <a:r>
              <a:rPr lang="en-NZ" sz="2400" dirty="0"/>
              <a:t> </a:t>
            </a:r>
            <a:r>
              <a:rPr lang="en-NZ" sz="2400" dirty="0" smtClean="0"/>
              <a:t> BUT</a:t>
            </a:r>
          </a:p>
          <a:p>
            <a:r>
              <a:rPr lang="en-NZ" sz="2400" dirty="0" smtClean="0"/>
              <a:t> You will NOT have short-answer questions in the final   assignment </a:t>
            </a:r>
          </a:p>
          <a:p>
            <a:pPr marL="109537" indent="0">
              <a:buNone/>
            </a:pPr>
            <a:endParaRPr lang="en-NZ" sz="2400" dirty="0" smtClean="0"/>
          </a:p>
          <a:p>
            <a:r>
              <a:rPr lang="en-NZ" sz="2400" dirty="0" smtClean="0"/>
              <a:t>Past exams can be accessed through the library website</a:t>
            </a:r>
          </a:p>
          <a:p>
            <a:endParaRPr lang="en-NZ" dirty="0"/>
          </a:p>
        </p:txBody>
      </p:sp>
    </p:spTree>
    <p:extLst>
      <p:ext uri="{BB962C8B-B14F-4D97-AF65-F5344CB8AC3E}">
        <p14:creationId xmlns:p14="http://schemas.microsoft.com/office/powerpoint/2010/main" val="3594799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57891" y="-126448"/>
            <a:ext cx="8229600" cy="1066800"/>
          </a:xfrm>
        </p:spPr>
        <p:txBody>
          <a:bodyPr/>
          <a:lstStyle/>
          <a:p>
            <a:pPr algn="ctr"/>
            <a:r>
              <a:rPr lang="en-NZ" dirty="0" smtClean="0">
                <a:solidFill>
                  <a:schemeClr val="accent6"/>
                </a:solidFill>
              </a:rPr>
              <a:t>On final assignment day</a:t>
            </a:r>
            <a:endParaRPr lang="en-NZ" dirty="0">
              <a:solidFill>
                <a:schemeClr val="accent6"/>
              </a:solidFill>
            </a:endParaRPr>
          </a:p>
        </p:txBody>
      </p:sp>
      <p:sp>
        <p:nvSpPr>
          <p:cNvPr id="3" name="Content Placeholder 2"/>
          <p:cNvSpPr>
            <a:spLocks noGrp="1"/>
          </p:cNvSpPr>
          <p:nvPr>
            <p:ph idx="1"/>
          </p:nvPr>
        </p:nvSpPr>
        <p:spPr>
          <a:xfrm>
            <a:off x="557891" y="801628"/>
            <a:ext cx="8229600" cy="5723716"/>
          </a:xfrm>
        </p:spPr>
        <p:txBody>
          <a:bodyPr/>
          <a:lstStyle/>
          <a:p>
            <a:pPr lvl="0"/>
            <a:r>
              <a:rPr lang="en-GB" sz="1600" dirty="0" smtClean="0"/>
              <a:t>Make </a:t>
            </a:r>
            <a:r>
              <a:rPr lang="en-GB" sz="1600" dirty="0"/>
              <a:t>sure you </a:t>
            </a:r>
            <a:r>
              <a:rPr lang="en-NZ" sz="1600" dirty="0" smtClean="0"/>
              <a:t>can find at least a couple of hours in a quiet space to work on your assignment –spaces on campus may be available if needed</a:t>
            </a:r>
          </a:p>
          <a:p>
            <a:pPr marL="109537" lvl="0" indent="0">
              <a:buNone/>
            </a:pPr>
            <a:endParaRPr lang="en-NZ" sz="1600" dirty="0" smtClean="0"/>
          </a:p>
          <a:p>
            <a:pPr lvl="0"/>
            <a:r>
              <a:rPr lang="en-NZ" sz="1600" dirty="0" smtClean="0"/>
              <a:t>Make sure you mitigate any potential issues with internet connections – write your assignment in a Word document, then you only have download the </a:t>
            </a:r>
            <a:r>
              <a:rPr lang="en-NZ" sz="1600" dirty="0" smtClean="0"/>
              <a:t>Answer </a:t>
            </a:r>
            <a:r>
              <a:rPr lang="en-NZ" sz="1600" dirty="0" smtClean="0"/>
              <a:t>Booklet on the day and cut and paste/revise, then upload the booklet to Canvas via the internet.  Make sure you upload well before the final due time (</a:t>
            </a:r>
            <a:r>
              <a:rPr lang="en-NZ" sz="1600" dirty="0" smtClean="0"/>
              <a:t>i.e. 12.59pm 19 June)</a:t>
            </a:r>
            <a:endParaRPr lang="en-NZ" sz="1600" dirty="0" smtClean="0"/>
          </a:p>
          <a:p>
            <a:pPr lvl="0"/>
            <a:endParaRPr lang="en-NZ" sz="1600" dirty="0" smtClean="0"/>
          </a:p>
          <a:p>
            <a:pPr lvl="0"/>
            <a:r>
              <a:rPr lang="en-NZ" sz="1600" dirty="0" smtClean="0"/>
              <a:t>Do as much preparation as possible before the day so, if disaster strikes, you have at least some notes or a draft to upload</a:t>
            </a:r>
          </a:p>
          <a:p>
            <a:pPr marL="109537" lvl="0" indent="0">
              <a:buNone/>
            </a:pPr>
            <a:endParaRPr lang="en-NZ" sz="1600" dirty="0"/>
          </a:p>
          <a:p>
            <a:pPr lvl="0"/>
            <a:r>
              <a:rPr lang="en-GB" sz="1600" dirty="0" smtClean="0"/>
              <a:t>Read </a:t>
            </a:r>
            <a:r>
              <a:rPr lang="en-GB" sz="1600" dirty="0"/>
              <a:t>the </a:t>
            </a:r>
            <a:r>
              <a:rPr lang="en-GB" sz="1600" dirty="0" smtClean="0"/>
              <a:t>essay </a:t>
            </a:r>
            <a:r>
              <a:rPr lang="en-GB" sz="1600" dirty="0"/>
              <a:t>questions carefully and make sure you understand them before beginning to </a:t>
            </a:r>
            <a:r>
              <a:rPr lang="en-GB" sz="1600" dirty="0" smtClean="0"/>
              <a:t>answer – and make sure you answer the specific question rather than just tell us what you had prepared!</a:t>
            </a:r>
          </a:p>
          <a:p>
            <a:pPr marL="109537" lvl="0" indent="0">
              <a:buNone/>
            </a:pPr>
            <a:endParaRPr lang="en-NZ" sz="1600" dirty="0"/>
          </a:p>
          <a:p>
            <a:pPr lvl="0"/>
            <a:r>
              <a:rPr lang="en-GB" sz="1600" dirty="0"/>
              <a:t>Make sure you </a:t>
            </a:r>
            <a:r>
              <a:rPr lang="en-GB" sz="1600" dirty="0" smtClean="0"/>
              <a:t>write both essays and give equal time to each by setting a time deadline and </a:t>
            </a:r>
            <a:r>
              <a:rPr lang="en-GB" sz="1600" dirty="0"/>
              <a:t>sticking to it</a:t>
            </a:r>
            <a:r>
              <a:rPr lang="en-GB" sz="1600" dirty="0" smtClean="0"/>
              <a:t>!</a:t>
            </a:r>
          </a:p>
          <a:p>
            <a:pPr marL="109537" lvl="0" indent="0">
              <a:buNone/>
            </a:pPr>
            <a:endParaRPr lang="en-NZ" sz="1600" dirty="0"/>
          </a:p>
          <a:p>
            <a:pPr lvl="0"/>
            <a:r>
              <a:rPr lang="en-GB" sz="1600" dirty="0"/>
              <a:t>If you have a mental block, try to write something down. The </a:t>
            </a:r>
            <a:r>
              <a:rPr lang="en-GB" sz="1600" dirty="0" smtClean="0"/>
              <a:t>marker cannot </a:t>
            </a:r>
          </a:p>
          <a:p>
            <a:pPr marL="109537" lvl="0" indent="0">
              <a:buNone/>
            </a:pPr>
            <a:r>
              <a:rPr lang="en-GB" sz="1600" dirty="0"/>
              <a:t> </a:t>
            </a:r>
            <a:r>
              <a:rPr lang="en-GB" sz="1600" dirty="0" smtClean="0"/>
              <a:t>    give </a:t>
            </a:r>
            <a:r>
              <a:rPr lang="en-GB" sz="1600" dirty="0"/>
              <a:t>any marks to a blank sheet of </a:t>
            </a:r>
            <a:r>
              <a:rPr lang="en-GB" sz="1600" dirty="0" smtClean="0"/>
              <a:t>paper but may be able to award some to a </a:t>
            </a:r>
            <a:endParaRPr lang="en-GB" sz="1600" dirty="0"/>
          </a:p>
          <a:p>
            <a:pPr marL="109537" lvl="0" indent="0">
              <a:buNone/>
            </a:pPr>
            <a:r>
              <a:rPr lang="en-GB" sz="1600" dirty="0" smtClean="0"/>
              <a:t>    few relevant </a:t>
            </a:r>
            <a:r>
              <a:rPr lang="en-GB" sz="1600" dirty="0"/>
              <a:t>bullet points and </a:t>
            </a:r>
            <a:r>
              <a:rPr lang="en-GB" sz="1600" dirty="0" smtClean="0"/>
              <a:t>key ideas jotted down</a:t>
            </a:r>
          </a:p>
          <a:p>
            <a:pPr lvl="0"/>
            <a:endParaRPr lang="en-GB" sz="1800" dirty="0" smtClean="0"/>
          </a:p>
          <a:p>
            <a:pPr marL="109537" lvl="0" indent="0">
              <a:buNone/>
            </a:pPr>
            <a:endParaRPr lang="en-GB" sz="1800" dirty="0" smtClean="0"/>
          </a:p>
        </p:txBody>
      </p:sp>
      <p:pic>
        <p:nvPicPr>
          <p:cNvPr id="4" name="Picture 3"/>
          <p:cNvPicPr>
            <a:picLocks noChangeAspect="1"/>
          </p:cNvPicPr>
          <p:nvPr/>
        </p:nvPicPr>
        <p:blipFill>
          <a:blip r:embed="rId3"/>
          <a:stretch>
            <a:fillRect/>
          </a:stretch>
        </p:blipFill>
        <p:spPr>
          <a:xfrm>
            <a:off x="7973246" y="5547626"/>
            <a:ext cx="1127858" cy="1127858"/>
          </a:xfrm>
          <a:prstGeom prst="rect">
            <a:avLst/>
          </a:prstGeom>
        </p:spPr>
      </p:pic>
      <p:pic>
        <p:nvPicPr>
          <p:cNvPr id="5" name="Picture 4"/>
          <p:cNvPicPr>
            <a:picLocks noChangeAspect="1"/>
          </p:cNvPicPr>
          <p:nvPr/>
        </p:nvPicPr>
        <p:blipFill>
          <a:blip r:embed="rId4"/>
          <a:stretch>
            <a:fillRect/>
          </a:stretch>
        </p:blipFill>
        <p:spPr>
          <a:xfrm>
            <a:off x="6302018" y="6161550"/>
            <a:ext cx="1652159" cy="646232"/>
          </a:xfrm>
          <a:prstGeom prst="rect">
            <a:avLst/>
          </a:prstGeom>
        </p:spPr>
      </p:pic>
      <p:sp>
        <p:nvSpPr>
          <p:cNvPr id="6" name="TextBox 5"/>
          <p:cNvSpPr txBox="1"/>
          <p:nvPr/>
        </p:nvSpPr>
        <p:spPr>
          <a:xfrm>
            <a:off x="6816119" y="6633869"/>
            <a:ext cx="2327881" cy="246221"/>
          </a:xfrm>
          <a:prstGeom prst="rect">
            <a:avLst/>
          </a:prstGeom>
          <a:noFill/>
        </p:spPr>
        <p:txBody>
          <a:bodyPr wrap="none" rtlCol="0">
            <a:spAutoFit/>
          </a:bodyPr>
          <a:lstStyle/>
          <a:p>
            <a:r>
              <a:rPr lang="en-NZ" sz="1000" dirty="0" smtClean="0"/>
              <a:t>https</a:t>
            </a:r>
            <a:r>
              <a:rPr lang="en-NZ" sz="1000" dirty="0"/>
              <a:t>://en.wikipedia.org/wiki/Smiley</a:t>
            </a:r>
          </a:p>
        </p:txBody>
      </p:sp>
    </p:spTree>
    <p:extLst>
      <p:ext uri="{BB962C8B-B14F-4D97-AF65-F5344CB8AC3E}">
        <p14:creationId xmlns:p14="http://schemas.microsoft.com/office/powerpoint/2010/main" val="7894245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240"/>
            <a:ext cx="8229600" cy="1066800"/>
          </a:xfrm>
        </p:spPr>
        <p:txBody>
          <a:bodyPr/>
          <a:lstStyle/>
          <a:p>
            <a:pPr algn="ctr"/>
            <a:r>
              <a:rPr lang="en-NZ" dirty="0" smtClean="0">
                <a:solidFill>
                  <a:schemeClr val="accent6"/>
                </a:solidFill>
              </a:rPr>
              <a:t>Contacting me</a:t>
            </a:r>
            <a:endParaRPr lang="en-NZ" dirty="0">
              <a:solidFill>
                <a:schemeClr val="accent6"/>
              </a:solidFill>
            </a:endParaRPr>
          </a:p>
        </p:txBody>
      </p:sp>
      <p:sp>
        <p:nvSpPr>
          <p:cNvPr id="3" name="Content Placeholder 2"/>
          <p:cNvSpPr>
            <a:spLocks noGrp="1"/>
          </p:cNvSpPr>
          <p:nvPr>
            <p:ph idx="1"/>
          </p:nvPr>
        </p:nvSpPr>
        <p:spPr>
          <a:xfrm>
            <a:off x="539552" y="908720"/>
            <a:ext cx="8229600" cy="5760640"/>
          </a:xfrm>
        </p:spPr>
        <p:txBody>
          <a:bodyPr/>
          <a:lstStyle/>
          <a:p>
            <a:r>
              <a:rPr lang="en-NZ" sz="2000" dirty="0" smtClean="0"/>
              <a:t>I will hold a live Zoom </a:t>
            </a:r>
            <a:r>
              <a:rPr lang="en-NZ" sz="2000" dirty="0"/>
              <a:t>chat on </a:t>
            </a:r>
            <a:r>
              <a:rPr lang="en-NZ" sz="2000" b="1" dirty="0" smtClean="0"/>
              <a:t>10 June at 12-1pm </a:t>
            </a:r>
            <a:r>
              <a:rPr lang="en-NZ" sz="2000" dirty="0" smtClean="0"/>
              <a:t>(a time which I hope will work for all </a:t>
            </a:r>
            <a:r>
              <a:rPr lang="en-NZ" sz="2000" dirty="0" err="1" smtClean="0"/>
              <a:t>timezones</a:t>
            </a:r>
            <a:r>
              <a:rPr lang="en-NZ" sz="2000" dirty="0" smtClean="0"/>
              <a:t>) to brainstorm the two essay topics. I will record this, but note that it won’t work unless people turn up and ask questions/provide answers to my questions</a:t>
            </a:r>
          </a:p>
          <a:p>
            <a:pPr marL="109537" indent="0">
              <a:buNone/>
            </a:pPr>
            <a:endParaRPr lang="en-NZ" sz="2000" dirty="0" smtClean="0"/>
          </a:p>
          <a:p>
            <a:r>
              <a:rPr lang="en-NZ" sz="2000" dirty="0" smtClean="0"/>
              <a:t>Beyond that, I will not discuss the </a:t>
            </a:r>
            <a:r>
              <a:rPr lang="en-NZ" sz="2000" i="1" dirty="0" smtClean="0"/>
              <a:t>content </a:t>
            </a:r>
            <a:r>
              <a:rPr lang="en-NZ" sz="2000" dirty="0" smtClean="0"/>
              <a:t>of the final assignment (e.g. should I use this </a:t>
            </a:r>
            <a:r>
              <a:rPr lang="en-NZ" sz="2000" dirty="0" smtClean="0"/>
              <a:t>policy solution </a:t>
            </a:r>
            <a:r>
              <a:rPr lang="en-NZ" sz="2000" dirty="0" smtClean="0"/>
              <a:t>in my policy briefing instead of this other one?) because it is time for you to demonstrate </a:t>
            </a:r>
            <a:r>
              <a:rPr lang="en-NZ" sz="2000" i="1" dirty="0" smtClean="0"/>
              <a:t>your </a:t>
            </a:r>
            <a:r>
              <a:rPr lang="en-NZ" sz="2000" dirty="0" smtClean="0"/>
              <a:t>knowledge and skills</a:t>
            </a:r>
          </a:p>
          <a:p>
            <a:pPr lvl="1"/>
            <a:r>
              <a:rPr lang="en-NZ" sz="2000" dirty="0" smtClean="0">
                <a:solidFill>
                  <a:schemeClr val="accent6"/>
                </a:solidFill>
              </a:rPr>
              <a:t>This also means I cannot read draft essays or essay plans!</a:t>
            </a:r>
          </a:p>
          <a:p>
            <a:pPr lvl="1"/>
            <a:r>
              <a:rPr lang="en-NZ" sz="2000" dirty="0" smtClean="0">
                <a:solidFill>
                  <a:schemeClr val="accent6"/>
                </a:solidFill>
              </a:rPr>
              <a:t>I will not engage in Zoom meetings with individuals</a:t>
            </a:r>
          </a:p>
          <a:p>
            <a:endParaRPr lang="en-NZ" sz="2000" dirty="0"/>
          </a:p>
          <a:p>
            <a:r>
              <a:rPr lang="en-NZ" sz="2000" dirty="0" smtClean="0"/>
              <a:t>I can, however, answer questions by email about final assignment </a:t>
            </a:r>
            <a:r>
              <a:rPr lang="en-NZ" sz="2000" i="1" dirty="0" smtClean="0"/>
              <a:t>structure (</a:t>
            </a:r>
            <a:r>
              <a:rPr lang="en-NZ" sz="2000" dirty="0" smtClean="0"/>
              <a:t>e.g. how many marks is this part of </a:t>
            </a:r>
            <a:r>
              <a:rPr lang="en-NZ" sz="2000" dirty="0" smtClean="0"/>
              <a:t>the essay worth</a:t>
            </a:r>
            <a:r>
              <a:rPr lang="en-NZ" sz="2000" dirty="0" smtClean="0"/>
              <a:t>?)</a:t>
            </a:r>
          </a:p>
          <a:p>
            <a:pPr marL="109537" indent="0">
              <a:buNone/>
            </a:pPr>
            <a:endParaRPr lang="en-NZ" sz="2000" dirty="0" smtClean="0"/>
          </a:p>
          <a:p>
            <a:r>
              <a:rPr lang="en-NZ" sz="2000" dirty="0" smtClean="0"/>
              <a:t>If you have any issues on the day of submission, do NOT contact me – try the </a:t>
            </a:r>
            <a:r>
              <a:rPr lang="en-NZ" sz="2000" dirty="0" err="1" smtClean="0"/>
              <a:t>UoA</a:t>
            </a:r>
            <a:r>
              <a:rPr lang="en-NZ" sz="2000" dirty="0" smtClean="0"/>
              <a:t> Contact Centre for issues relating to the assignment and Canvas help for issues relating to Canvas</a:t>
            </a:r>
            <a:endParaRPr lang="en-NZ" dirty="0"/>
          </a:p>
        </p:txBody>
      </p:sp>
    </p:spTree>
    <p:extLst>
      <p:ext uri="{BB962C8B-B14F-4D97-AF65-F5344CB8AC3E}">
        <p14:creationId xmlns:p14="http://schemas.microsoft.com/office/powerpoint/2010/main" val="20882842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6959" y="0"/>
            <a:ext cx="8229600" cy="1066800"/>
          </a:xfrm>
        </p:spPr>
        <p:txBody>
          <a:bodyPr/>
          <a:lstStyle/>
          <a:p>
            <a:pPr algn="ctr"/>
            <a:r>
              <a:rPr lang="en-NZ" dirty="0" smtClean="0">
                <a:solidFill>
                  <a:schemeClr val="accent6"/>
                </a:solidFill>
              </a:rPr>
              <a:t>Evaluations</a:t>
            </a:r>
            <a:endParaRPr lang="en-NZ" dirty="0">
              <a:solidFill>
                <a:schemeClr val="accent6"/>
              </a:solidFill>
            </a:endParaRPr>
          </a:p>
        </p:txBody>
      </p:sp>
      <p:sp>
        <p:nvSpPr>
          <p:cNvPr id="3" name="Content Placeholder 2"/>
          <p:cNvSpPr>
            <a:spLocks noGrp="1"/>
          </p:cNvSpPr>
          <p:nvPr>
            <p:ph idx="1"/>
          </p:nvPr>
        </p:nvSpPr>
        <p:spPr>
          <a:xfrm>
            <a:off x="396959" y="1082824"/>
            <a:ext cx="8229600" cy="5370512"/>
          </a:xfrm>
        </p:spPr>
        <p:txBody>
          <a:bodyPr/>
          <a:lstStyle/>
          <a:p>
            <a:r>
              <a:rPr lang="en-GB" dirty="0"/>
              <a:t>For Semester </a:t>
            </a:r>
            <a:r>
              <a:rPr lang="en-GB" dirty="0" smtClean="0"/>
              <a:t>1, 2020, SET </a:t>
            </a:r>
            <a:r>
              <a:rPr lang="en-GB" dirty="0"/>
              <a:t>course and teaching evaluations will be replaced with Online Learning Evaluations (OLEs</a:t>
            </a:r>
            <a:r>
              <a:rPr lang="en-GB" dirty="0" smtClean="0"/>
              <a:t>) which only ask questions about the course </a:t>
            </a:r>
          </a:p>
          <a:p>
            <a:endParaRPr lang="en-GB" dirty="0"/>
          </a:p>
          <a:p>
            <a:r>
              <a:rPr lang="en-GB" dirty="0" smtClean="0"/>
              <a:t>This </a:t>
            </a:r>
            <a:r>
              <a:rPr lang="en-NZ" dirty="0" smtClean="0"/>
              <a:t>will be open 22-29 June and you will receive an email invitation.</a:t>
            </a:r>
          </a:p>
          <a:p>
            <a:endParaRPr lang="en-NZ" dirty="0"/>
          </a:p>
          <a:p>
            <a:r>
              <a:rPr lang="en-NZ" dirty="0" smtClean="0"/>
              <a:t>However, since I redesigned the course I would like to get some feedback on how things have </a:t>
            </a:r>
            <a:r>
              <a:rPr lang="en-NZ" dirty="0" smtClean="0"/>
              <a:t>gone so will also run a separate evaluation I will advertise in Canvas!</a:t>
            </a:r>
            <a:endParaRPr lang="en-NZ" dirty="0" smtClean="0"/>
          </a:p>
          <a:p>
            <a:pPr marL="109537" indent="0">
              <a:buNone/>
            </a:pPr>
            <a:endParaRPr lang="en-NZ" dirty="0"/>
          </a:p>
        </p:txBody>
      </p:sp>
    </p:spTree>
    <p:extLst>
      <p:ext uri="{BB962C8B-B14F-4D97-AF65-F5344CB8AC3E}">
        <p14:creationId xmlns:p14="http://schemas.microsoft.com/office/powerpoint/2010/main" val="4021354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70768" y="260648"/>
            <a:ext cx="8229600" cy="1066800"/>
          </a:xfrm>
        </p:spPr>
        <p:txBody>
          <a:bodyPr/>
          <a:lstStyle/>
          <a:p>
            <a:pPr algn="ctr"/>
            <a:r>
              <a:rPr lang="en-NZ" dirty="0" smtClean="0">
                <a:solidFill>
                  <a:schemeClr val="accent6"/>
                </a:solidFill>
              </a:rPr>
              <a:t>Final assignment submission</a:t>
            </a:r>
            <a:endParaRPr lang="en-NZ" dirty="0"/>
          </a:p>
        </p:txBody>
      </p:sp>
      <p:sp>
        <p:nvSpPr>
          <p:cNvPr id="3" name="Content Placeholder 2"/>
          <p:cNvSpPr>
            <a:spLocks noGrp="1"/>
          </p:cNvSpPr>
          <p:nvPr>
            <p:ph idx="1"/>
          </p:nvPr>
        </p:nvSpPr>
        <p:spPr>
          <a:xfrm>
            <a:off x="539552" y="1844824"/>
            <a:ext cx="8229600" cy="4324350"/>
          </a:xfrm>
        </p:spPr>
        <p:txBody>
          <a:bodyPr/>
          <a:lstStyle/>
          <a:p>
            <a:pPr lvl="0"/>
            <a:r>
              <a:rPr lang="en-AU" sz="2000" dirty="0" smtClean="0"/>
              <a:t>Instead of an exam, you will </a:t>
            </a:r>
            <a:r>
              <a:rPr lang="en-AU" sz="2000" dirty="0"/>
              <a:t>complete a final assignment </a:t>
            </a:r>
            <a:r>
              <a:rPr lang="en-AU" sz="2000" dirty="0" smtClean="0"/>
              <a:t>to be submitted via </a:t>
            </a:r>
            <a:r>
              <a:rPr lang="en-AU" sz="2000" dirty="0"/>
              <a:t>Canvas using the ‘assignments’ – ‘final assignment’ tab.  </a:t>
            </a:r>
            <a:endParaRPr lang="en-NZ" sz="2000" dirty="0"/>
          </a:p>
          <a:p>
            <a:endParaRPr lang="en-NZ" sz="2000" dirty="0"/>
          </a:p>
          <a:p>
            <a:r>
              <a:rPr lang="en-AU" sz="2000" dirty="0" smtClean="0"/>
              <a:t>You </a:t>
            </a:r>
            <a:r>
              <a:rPr lang="en-AU" sz="2000" dirty="0"/>
              <a:t>will have a </a:t>
            </a:r>
            <a:r>
              <a:rPr lang="en-AU" sz="2000" i="1" dirty="0"/>
              <a:t>24-hour window</a:t>
            </a:r>
            <a:r>
              <a:rPr lang="en-AU" sz="2000" dirty="0"/>
              <a:t> in which to complete this, starting from </a:t>
            </a:r>
            <a:r>
              <a:rPr lang="en-AU" sz="2000" b="1" dirty="0"/>
              <a:t>1pm on 18 June </a:t>
            </a:r>
            <a:r>
              <a:rPr lang="en-AU" sz="2000" b="1" dirty="0" smtClean="0"/>
              <a:t>2020.  Please try to submit by 12pm 19 June at the latest in case of internet problems etc.  </a:t>
            </a:r>
            <a:r>
              <a:rPr lang="en-AU" sz="2000" dirty="0" smtClean="0"/>
              <a:t>If you are overseas, please be especially careful when working out due times!</a:t>
            </a:r>
            <a:endParaRPr lang="en-NZ" sz="2000" dirty="0"/>
          </a:p>
          <a:p>
            <a:pPr marL="109537" indent="0">
              <a:buNone/>
            </a:pPr>
            <a:r>
              <a:rPr lang="en-AU" sz="2000" dirty="0"/>
              <a:t>BUT</a:t>
            </a:r>
            <a:endParaRPr lang="en-NZ" sz="2000" dirty="0"/>
          </a:p>
          <a:p>
            <a:pPr lvl="0"/>
            <a:r>
              <a:rPr lang="en-AU" sz="2000" dirty="0"/>
              <a:t>It is expected that it will take you only about </a:t>
            </a:r>
            <a:r>
              <a:rPr lang="en-AU" sz="2000" i="1" dirty="0"/>
              <a:t>2 hours</a:t>
            </a:r>
            <a:r>
              <a:rPr lang="en-AU" sz="2000" dirty="0"/>
              <a:t> to complete this </a:t>
            </a:r>
            <a:r>
              <a:rPr lang="en-AU" sz="2000" dirty="0" smtClean="0"/>
              <a:t>assignment </a:t>
            </a:r>
          </a:p>
          <a:p>
            <a:pPr lvl="0"/>
            <a:endParaRPr lang="en-AU" sz="2000" dirty="0"/>
          </a:p>
          <a:p>
            <a:r>
              <a:rPr lang="en-AU" sz="2000" dirty="0"/>
              <a:t>This is worth </a:t>
            </a:r>
            <a:r>
              <a:rPr lang="en-AU" sz="2000" dirty="0">
                <a:solidFill>
                  <a:srgbClr val="FF0000"/>
                </a:solidFill>
              </a:rPr>
              <a:t>40% </a:t>
            </a:r>
            <a:r>
              <a:rPr lang="en-AU" sz="2000" dirty="0"/>
              <a:t>of your final grade.</a:t>
            </a:r>
            <a:endParaRPr lang="en-NZ" sz="2000" dirty="0"/>
          </a:p>
          <a:p>
            <a:pPr marL="109537" lvl="0" indent="0">
              <a:buNone/>
            </a:pPr>
            <a:endParaRPr lang="en-NZ" sz="2000" dirty="0"/>
          </a:p>
          <a:p>
            <a:endParaRPr lang="en-NZ" sz="2000" dirty="0"/>
          </a:p>
        </p:txBody>
      </p:sp>
    </p:spTree>
    <p:extLst>
      <p:ext uri="{BB962C8B-B14F-4D97-AF65-F5344CB8AC3E}">
        <p14:creationId xmlns:p14="http://schemas.microsoft.com/office/powerpoint/2010/main" val="1914617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4"/>
            <a:ext cx="8229600" cy="1066800"/>
          </a:xfrm>
        </p:spPr>
        <p:txBody>
          <a:bodyPr/>
          <a:lstStyle/>
          <a:p>
            <a:pPr algn="ctr"/>
            <a:r>
              <a:rPr lang="en-NZ" dirty="0" smtClean="0">
                <a:solidFill>
                  <a:schemeClr val="accent6"/>
                </a:solidFill>
              </a:rPr>
              <a:t>Final assignment = essays x 2</a:t>
            </a:r>
            <a:endParaRPr lang="en-NZ" dirty="0">
              <a:solidFill>
                <a:schemeClr val="accent6"/>
              </a:solidFill>
            </a:endParaRPr>
          </a:p>
        </p:txBody>
      </p:sp>
      <p:sp>
        <p:nvSpPr>
          <p:cNvPr id="3" name="Content Placeholder 2"/>
          <p:cNvSpPr>
            <a:spLocks noGrp="1"/>
          </p:cNvSpPr>
          <p:nvPr>
            <p:ph idx="1"/>
          </p:nvPr>
        </p:nvSpPr>
        <p:spPr>
          <a:xfrm>
            <a:off x="457200" y="1124744"/>
            <a:ext cx="8229600" cy="5616624"/>
          </a:xfrm>
        </p:spPr>
        <p:txBody>
          <a:bodyPr/>
          <a:lstStyle/>
          <a:p>
            <a:pPr lvl="0"/>
            <a:r>
              <a:rPr lang="en-AU" sz="1800" dirty="0"/>
              <a:t>The final assignment </a:t>
            </a:r>
            <a:r>
              <a:rPr lang="en-AU" sz="1800" dirty="0" smtClean="0"/>
              <a:t>allows </a:t>
            </a:r>
            <a:r>
              <a:rPr lang="en-AU" sz="1800" dirty="0"/>
              <a:t>you to demonstrate your knowledge of course material across the entire semester, but with a particular focus on material not assessed in other assignments. It will consist of two parts: </a:t>
            </a:r>
            <a:endParaRPr lang="en-NZ" sz="1800" dirty="0"/>
          </a:p>
          <a:p>
            <a:pPr marL="109537" indent="0">
              <a:buNone/>
            </a:pPr>
            <a:r>
              <a:rPr lang="en-AU" sz="1800" dirty="0"/>
              <a:t> </a:t>
            </a:r>
            <a:endParaRPr lang="en-NZ" sz="1800" dirty="0"/>
          </a:p>
          <a:p>
            <a:pPr marL="109537" indent="0">
              <a:buNone/>
            </a:pPr>
            <a:r>
              <a:rPr lang="en-AU" sz="1800" dirty="0"/>
              <a:t> </a:t>
            </a:r>
            <a:r>
              <a:rPr lang="en-NZ" sz="1800" dirty="0" smtClean="0"/>
              <a:t>1. </a:t>
            </a:r>
            <a:r>
              <a:rPr lang="en-AU" sz="1800" dirty="0" smtClean="0"/>
              <a:t>A</a:t>
            </a:r>
            <a:r>
              <a:rPr lang="en-AU" sz="1800" b="1" dirty="0" smtClean="0"/>
              <a:t> </a:t>
            </a:r>
            <a:r>
              <a:rPr lang="en-AU" sz="1800" b="1" dirty="0"/>
              <a:t>COMPULSORY</a:t>
            </a:r>
            <a:r>
              <a:rPr lang="en-AU" sz="1800" dirty="0"/>
              <a:t> question on the </a:t>
            </a:r>
            <a:r>
              <a:rPr lang="en-AU" sz="1800" i="1" dirty="0"/>
              <a:t>final section of the course entitled ‘From public to private?’ </a:t>
            </a:r>
            <a:r>
              <a:rPr lang="en-AU" sz="1800" dirty="0"/>
              <a:t>(lectures 18-21</a:t>
            </a:r>
            <a:r>
              <a:rPr lang="en-AU" sz="1800" dirty="0" smtClean="0"/>
              <a:t>)</a:t>
            </a:r>
          </a:p>
          <a:p>
            <a:pPr marL="109537" indent="0">
              <a:buNone/>
            </a:pPr>
            <a:r>
              <a:rPr lang="en-AU" sz="1800" dirty="0" smtClean="0"/>
              <a:t> This </a:t>
            </a:r>
            <a:r>
              <a:rPr lang="en-AU" sz="1800" dirty="0"/>
              <a:t>is worth </a:t>
            </a:r>
            <a:r>
              <a:rPr lang="en-AU" sz="1800" b="1" dirty="0"/>
              <a:t>20 marks </a:t>
            </a:r>
            <a:r>
              <a:rPr lang="en-AU" sz="1800" dirty="0"/>
              <a:t>and should be approximately </a:t>
            </a:r>
            <a:r>
              <a:rPr lang="en-AU" sz="1800" b="1" dirty="0"/>
              <a:t>1000 </a:t>
            </a:r>
            <a:r>
              <a:rPr lang="en-AU" sz="1800" b="1" dirty="0" smtClean="0"/>
              <a:t>words</a:t>
            </a:r>
            <a:r>
              <a:rPr lang="en-AU" sz="1800" dirty="0" smtClean="0"/>
              <a:t>;</a:t>
            </a:r>
            <a:r>
              <a:rPr lang="en-AU" sz="1800" b="1" dirty="0" smtClean="0"/>
              <a:t> </a:t>
            </a:r>
            <a:r>
              <a:rPr lang="en-AU" sz="1800" dirty="0" smtClean="0"/>
              <a:t>spend about an hour writing this essay</a:t>
            </a:r>
            <a:r>
              <a:rPr lang="en-AU" sz="1800" dirty="0" smtClean="0"/>
              <a:t>. </a:t>
            </a:r>
          </a:p>
          <a:p>
            <a:pPr marL="109537" indent="0">
              <a:buNone/>
            </a:pPr>
            <a:r>
              <a:rPr lang="en-NZ" sz="1800" dirty="0" smtClean="0">
                <a:solidFill>
                  <a:srgbClr val="FF0000"/>
                </a:solidFill>
              </a:rPr>
              <a:t>AND</a:t>
            </a:r>
            <a:endParaRPr lang="en-NZ" sz="1800" dirty="0">
              <a:solidFill>
                <a:srgbClr val="FF0000"/>
              </a:solidFill>
            </a:endParaRPr>
          </a:p>
          <a:p>
            <a:pPr marL="109537" indent="0">
              <a:buNone/>
            </a:pPr>
            <a:r>
              <a:rPr lang="en-AU" sz="1800" dirty="0" smtClean="0">
                <a:solidFill>
                  <a:schemeClr val="tx1"/>
                </a:solidFill>
              </a:rPr>
              <a:t>2. A </a:t>
            </a:r>
            <a:r>
              <a:rPr lang="en-AU" sz="1800" b="1" dirty="0">
                <a:solidFill>
                  <a:schemeClr val="tx1"/>
                </a:solidFill>
              </a:rPr>
              <a:t>COMPULSORY</a:t>
            </a:r>
            <a:r>
              <a:rPr lang="en-AU" sz="1800" dirty="0">
                <a:solidFill>
                  <a:schemeClr val="tx1"/>
                </a:solidFill>
              </a:rPr>
              <a:t> question that focuses on </a:t>
            </a:r>
            <a:r>
              <a:rPr lang="en-AU" sz="1800" i="1" dirty="0">
                <a:solidFill>
                  <a:schemeClr val="tx1"/>
                </a:solidFill>
              </a:rPr>
              <a:t>changes in the welfare state over time </a:t>
            </a:r>
            <a:r>
              <a:rPr lang="en-AU" sz="1800" dirty="0">
                <a:solidFill>
                  <a:schemeClr val="tx1"/>
                </a:solidFill>
              </a:rPr>
              <a:t>where you can choose to focus on </a:t>
            </a:r>
            <a:r>
              <a:rPr lang="en-AU" sz="1800" b="1" dirty="0">
                <a:solidFill>
                  <a:schemeClr val="tx1"/>
                </a:solidFill>
              </a:rPr>
              <a:t>ONE </a:t>
            </a:r>
            <a:r>
              <a:rPr lang="en-AU" sz="1800" dirty="0">
                <a:solidFill>
                  <a:schemeClr val="tx1"/>
                </a:solidFill>
              </a:rPr>
              <a:t>of the following topics: </a:t>
            </a:r>
            <a:endParaRPr lang="en-AU" sz="1800" dirty="0" smtClean="0">
              <a:solidFill>
                <a:schemeClr val="tx1"/>
              </a:solidFill>
            </a:endParaRPr>
          </a:p>
          <a:p>
            <a:pPr lvl="1"/>
            <a:r>
              <a:rPr lang="en-AU" sz="1600" i="1" dirty="0" smtClean="0">
                <a:solidFill>
                  <a:schemeClr val="tx1"/>
                </a:solidFill>
              </a:rPr>
              <a:t>children </a:t>
            </a:r>
            <a:r>
              <a:rPr lang="en-AU" sz="1600" i="1" dirty="0">
                <a:solidFill>
                  <a:schemeClr val="tx1"/>
                </a:solidFill>
              </a:rPr>
              <a:t>and young people; </a:t>
            </a:r>
            <a:endParaRPr lang="en-AU" sz="1600" i="1" dirty="0" smtClean="0">
              <a:solidFill>
                <a:schemeClr val="tx1"/>
              </a:solidFill>
            </a:endParaRPr>
          </a:p>
          <a:p>
            <a:pPr lvl="1"/>
            <a:r>
              <a:rPr lang="en-AU" sz="1600" i="1" dirty="0" smtClean="0">
                <a:solidFill>
                  <a:schemeClr val="tx1"/>
                </a:solidFill>
              </a:rPr>
              <a:t>work </a:t>
            </a:r>
            <a:r>
              <a:rPr lang="en-AU" sz="1600" i="1" dirty="0">
                <a:solidFill>
                  <a:schemeClr val="tx1"/>
                </a:solidFill>
              </a:rPr>
              <a:t>&amp; </a:t>
            </a:r>
            <a:r>
              <a:rPr lang="en-AU" sz="1600" i="1" dirty="0" smtClean="0">
                <a:solidFill>
                  <a:schemeClr val="tx1"/>
                </a:solidFill>
              </a:rPr>
              <a:t>wages;</a:t>
            </a:r>
          </a:p>
          <a:p>
            <a:pPr lvl="1"/>
            <a:r>
              <a:rPr lang="en-AU" sz="1600" i="1" dirty="0" smtClean="0">
                <a:solidFill>
                  <a:schemeClr val="tx1"/>
                </a:solidFill>
              </a:rPr>
              <a:t>social security; </a:t>
            </a:r>
          </a:p>
          <a:p>
            <a:pPr marL="411162" lvl="1" indent="0">
              <a:buNone/>
            </a:pPr>
            <a:r>
              <a:rPr lang="en-AU" sz="1600" i="1" dirty="0" smtClean="0">
                <a:solidFill>
                  <a:schemeClr val="tx1"/>
                </a:solidFill>
              </a:rPr>
              <a:t>OR </a:t>
            </a:r>
          </a:p>
          <a:p>
            <a:pPr lvl="1"/>
            <a:r>
              <a:rPr lang="en-AU" sz="1600" i="1" dirty="0" smtClean="0">
                <a:solidFill>
                  <a:schemeClr val="tx1"/>
                </a:solidFill>
              </a:rPr>
              <a:t>addressing </a:t>
            </a:r>
            <a:r>
              <a:rPr lang="en-AU" sz="1600" i="1" dirty="0">
                <a:solidFill>
                  <a:schemeClr val="tx1"/>
                </a:solidFill>
              </a:rPr>
              <a:t>the needs of ethnic minorities, such as Māori and Pasifika peoples</a:t>
            </a:r>
            <a:r>
              <a:rPr lang="en-AU" sz="1600" dirty="0">
                <a:solidFill>
                  <a:schemeClr val="tx1"/>
                </a:solidFill>
              </a:rPr>
              <a:t> </a:t>
            </a:r>
          </a:p>
          <a:p>
            <a:pPr marL="411162" lvl="1" indent="0">
              <a:buNone/>
            </a:pPr>
            <a:r>
              <a:rPr lang="en-AU" sz="1600" dirty="0" smtClean="0">
                <a:solidFill>
                  <a:schemeClr val="tx1"/>
                </a:solidFill>
              </a:rPr>
              <a:t>T</a:t>
            </a:r>
            <a:r>
              <a:rPr lang="en-AU" sz="1800" dirty="0" smtClean="0">
                <a:solidFill>
                  <a:schemeClr val="tx1"/>
                </a:solidFill>
              </a:rPr>
              <a:t>his </a:t>
            </a:r>
            <a:r>
              <a:rPr lang="en-AU" sz="1800" dirty="0">
                <a:solidFill>
                  <a:schemeClr val="tx1"/>
                </a:solidFill>
              </a:rPr>
              <a:t>is worth </a:t>
            </a:r>
            <a:r>
              <a:rPr lang="en-AU" sz="1800" b="1" dirty="0">
                <a:solidFill>
                  <a:schemeClr val="tx1"/>
                </a:solidFill>
              </a:rPr>
              <a:t>20 marks </a:t>
            </a:r>
            <a:r>
              <a:rPr lang="en-AU" sz="1800" dirty="0">
                <a:solidFill>
                  <a:schemeClr val="tx1"/>
                </a:solidFill>
              </a:rPr>
              <a:t>and should be approximately </a:t>
            </a:r>
            <a:r>
              <a:rPr lang="en-AU" sz="1800" b="1" dirty="0">
                <a:solidFill>
                  <a:schemeClr val="tx1"/>
                </a:solidFill>
              </a:rPr>
              <a:t>1000 </a:t>
            </a:r>
            <a:r>
              <a:rPr lang="en-AU" sz="1800" b="1" dirty="0" smtClean="0">
                <a:solidFill>
                  <a:schemeClr val="tx1"/>
                </a:solidFill>
              </a:rPr>
              <a:t>words; </a:t>
            </a:r>
            <a:r>
              <a:rPr lang="en-AU" sz="1800" dirty="0">
                <a:solidFill>
                  <a:schemeClr val="tx1"/>
                </a:solidFill>
              </a:rPr>
              <a:t>spend about an hour writing this essay</a:t>
            </a:r>
            <a:r>
              <a:rPr lang="en-AU" sz="1800" dirty="0" smtClean="0">
                <a:solidFill>
                  <a:schemeClr val="tx1"/>
                </a:solidFill>
              </a:rPr>
              <a:t>. </a:t>
            </a:r>
            <a:endParaRPr lang="en-NZ" dirty="0"/>
          </a:p>
        </p:txBody>
      </p:sp>
    </p:spTree>
    <p:extLst>
      <p:ext uri="{BB962C8B-B14F-4D97-AF65-F5344CB8AC3E}">
        <p14:creationId xmlns:p14="http://schemas.microsoft.com/office/powerpoint/2010/main" val="682006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813"/>
            <a:ext cx="8229600" cy="1066800"/>
          </a:xfrm>
        </p:spPr>
        <p:txBody>
          <a:bodyPr/>
          <a:lstStyle/>
          <a:p>
            <a:pPr algn="ctr"/>
            <a:r>
              <a:rPr lang="en-NZ" dirty="0" smtClean="0">
                <a:solidFill>
                  <a:schemeClr val="accent6"/>
                </a:solidFill>
              </a:rPr>
              <a:t>Essay 1: privatisation</a:t>
            </a:r>
            <a:endParaRPr lang="en-NZ" dirty="0">
              <a:solidFill>
                <a:schemeClr val="accent6"/>
              </a:solidFill>
            </a:endParaRPr>
          </a:p>
        </p:txBody>
      </p:sp>
      <p:sp>
        <p:nvSpPr>
          <p:cNvPr id="3" name="Content Placeholder 2"/>
          <p:cNvSpPr>
            <a:spLocks noGrp="1"/>
          </p:cNvSpPr>
          <p:nvPr>
            <p:ph idx="1"/>
          </p:nvPr>
        </p:nvSpPr>
        <p:spPr>
          <a:xfrm>
            <a:off x="539552" y="1073612"/>
            <a:ext cx="8229600" cy="5667755"/>
          </a:xfrm>
        </p:spPr>
        <p:txBody>
          <a:bodyPr/>
          <a:lstStyle/>
          <a:p>
            <a:pPr marL="630238" lvl="2" indent="-255588">
              <a:buClr>
                <a:srgbClr val="A04DA3"/>
              </a:buClr>
              <a:buFont typeface="Georgia" pitchFamily="18" charset="0"/>
              <a:buChar char="•"/>
            </a:pPr>
            <a:r>
              <a:rPr lang="en-AU" sz="1800" dirty="0" smtClean="0">
                <a:solidFill>
                  <a:schemeClr val="tx1"/>
                </a:solidFill>
              </a:rPr>
              <a:t>This will be similar to (but simpler than)  the </a:t>
            </a:r>
            <a:r>
              <a:rPr lang="en-AU" sz="1800" i="1" dirty="0" smtClean="0">
                <a:solidFill>
                  <a:schemeClr val="tx1"/>
                </a:solidFill>
              </a:rPr>
              <a:t>policy </a:t>
            </a:r>
            <a:r>
              <a:rPr lang="en-AU" sz="1800" i="1" dirty="0">
                <a:solidFill>
                  <a:schemeClr val="tx1"/>
                </a:solidFill>
              </a:rPr>
              <a:t>briefing </a:t>
            </a:r>
            <a:r>
              <a:rPr lang="en-AU" sz="1800" dirty="0" smtClean="0">
                <a:solidFill>
                  <a:schemeClr val="tx1"/>
                </a:solidFill>
              </a:rPr>
              <a:t>assignment to build on the skills developed there</a:t>
            </a:r>
          </a:p>
          <a:p>
            <a:pPr marL="374650" lvl="2" indent="0">
              <a:buClr>
                <a:srgbClr val="A04DA3"/>
              </a:buClr>
              <a:buNone/>
            </a:pPr>
            <a:endParaRPr lang="en-AU" sz="1800" dirty="0" smtClean="0">
              <a:solidFill>
                <a:schemeClr val="tx1"/>
              </a:solidFill>
            </a:endParaRPr>
          </a:p>
          <a:p>
            <a:pPr marL="630238" lvl="2" indent="-255588">
              <a:buClr>
                <a:srgbClr val="A04DA3"/>
              </a:buClr>
              <a:buFont typeface="Georgia" pitchFamily="18" charset="0"/>
              <a:buChar char="•"/>
            </a:pPr>
            <a:r>
              <a:rPr lang="en-AU" sz="1800" dirty="0" smtClean="0">
                <a:solidFill>
                  <a:schemeClr val="tx1"/>
                </a:solidFill>
              </a:rPr>
              <a:t>There will be </a:t>
            </a:r>
            <a:r>
              <a:rPr lang="en-AU" sz="1800" i="1" dirty="0" smtClean="0">
                <a:solidFill>
                  <a:schemeClr val="tx1"/>
                </a:solidFill>
              </a:rPr>
              <a:t>three key parts </a:t>
            </a:r>
            <a:r>
              <a:rPr lang="en-AU" sz="1800" dirty="0" smtClean="0">
                <a:solidFill>
                  <a:schemeClr val="tx1"/>
                </a:solidFill>
              </a:rPr>
              <a:t>to the question, so make sure you answer all parts</a:t>
            </a:r>
          </a:p>
          <a:p>
            <a:pPr marL="374650" lvl="2" indent="0">
              <a:buClr>
                <a:srgbClr val="A04DA3"/>
              </a:buClr>
              <a:buNone/>
            </a:pPr>
            <a:endParaRPr lang="en-AU" sz="1800" dirty="0" smtClean="0">
              <a:solidFill>
                <a:schemeClr val="tx1"/>
              </a:solidFill>
            </a:endParaRPr>
          </a:p>
          <a:p>
            <a:pPr marL="630238" lvl="2" indent="-255588">
              <a:buClr>
                <a:srgbClr val="A04DA3"/>
              </a:buClr>
              <a:buFont typeface="Georgia" pitchFamily="18" charset="0"/>
              <a:buChar char="•"/>
            </a:pPr>
            <a:r>
              <a:rPr lang="en-AU" sz="1800" dirty="0">
                <a:solidFill>
                  <a:schemeClr val="tx1"/>
                </a:solidFill>
              </a:rPr>
              <a:t>You </a:t>
            </a:r>
            <a:r>
              <a:rPr lang="en-GB" sz="1800" dirty="0">
                <a:solidFill>
                  <a:schemeClr val="tx1"/>
                </a:solidFill>
              </a:rPr>
              <a:t>may use material from your course work and</a:t>
            </a:r>
            <a:r>
              <a:rPr lang="en-GB" sz="1800" i="1" dirty="0">
                <a:solidFill>
                  <a:schemeClr val="tx1"/>
                </a:solidFill>
              </a:rPr>
              <a:t> should </a:t>
            </a:r>
            <a:r>
              <a:rPr lang="en-GB" sz="1800" i="1" dirty="0" smtClean="0">
                <a:solidFill>
                  <a:schemeClr val="tx1"/>
                </a:solidFill>
              </a:rPr>
              <a:t>definitely </a:t>
            </a:r>
            <a:r>
              <a:rPr lang="en-GB" sz="1800" dirty="0" smtClean="0">
                <a:solidFill>
                  <a:schemeClr val="tx1"/>
                </a:solidFill>
              </a:rPr>
              <a:t>draw </a:t>
            </a:r>
            <a:r>
              <a:rPr lang="en-GB" sz="1800" dirty="0">
                <a:solidFill>
                  <a:schemeClr val="tx1"/>
                </a:solidFill>
              </a:rPr>
              <a:t>upon course </a:t>
            </a:r>
            <a:r>
              <a:rPr lang="en-GB" sz="1800" dirty="0" smtClean="0">
                <a:solidFill>
                  <a:schemeClr val="tx1"/>
                </a:solidFill>
              </a:rPr>
              <a:t>readings </a:t>
            </a:r>
          </a:p>
          <a:p>
            <a:pPr marL="374650" lvl="2" indent="0">
              <a:buClr>
                <a:srgbClr val="A04DA3"/>
              </a:buClr>
              <a:buNone/>
            </a:pPr>
            <a:endParaRPr lang="en-GB" sz="1800" dirty="0" smtClean="0">
              <a:solidFill>
                <a:schemeClr val="tx1"/>
              </a:solidFill>
            </a:endParaRPr>
          </a:p>
          <a:p>
            <a:pPr marL="630238" lvl="2" indent="-255588">
              <a:buClr>
                <a:srgbClr val="A04DA3"/>
              </a:buClr>
              <a:buFont typeface="Georgia" pitchFamily="18" charset="0"/>
              <a:buChar char="•"/>
            </a:pPr>
            <a:r>
              <a:rPr lang="en-GB" sz="1800" dirty="0" smtClean="0">
                <a:solidFill>
                  <a:schemeClr val="tx1"/>
                </a:solidFill>
              </a:rPr>
              <a:t>You </a:t>
            </a:r>
            <a:r>
              <a:rPr lang="en-GB" sz="1800" dirty="0">
                <a:solidFill>
                  <a:schemeClr val="tx1"/>
                </a:solidFill>
              </a:rPr>
              <a:t>can draw upon international examples/data if this helps you answer </a:t>
            </a:r>
            <a:r>
              <a:rPr lang="en-GB" sz="1800" dirty="0" smtClean="0">
                <a:solidFill>
                  <a:schemeClr val="tx1"/>
                </a:solidFill>
              </a:rPr>
              <a:t>the question but the </a:t>
            </a:r>
            <a:r>
              <a:rPr lang="en-GB" sz="1800" i="1" dirty="0" smtClean="0">
                <a:solidFill>
                  <a:schemeClr val="tx1"/>
                </a:solidFill>
              </a:rPr>
              <a:t>main focus must be New Zealand </a:t>
            </a:r>
            <a:r>
              <a:rPr lang="en-AU" sz="1800" dirty="0"/>
              <a:t> </a:t>
            </a:r>
            <a:endParaRPr lang="en-AU" sz="1800" dirty="0" smtClean="0"/>
          </a:p>
          <a:p>
            <a:pPr marL="374650" lvl="2" indent="0">
              <a:buClr>
                <a:srgbClr val="A04DA3"/>
              </a:buClr>
              <a:buNone/>
            </a:pPr>
            <a:endParaRPr lang="en-AU" sz="1800" dirty="0" smtClean="0"/>
          </a:p>
          <a:p>
            <a:pPr marL="630238" lvl="2" indent="-255588">
              <a:buClr>
                <a:srgbClr val="A04DA3"/>
              </a:buClr>
              <a:buFont typeface="Georgia" pitchFamily="18" charset="0"/>
              <a:buChar char="•"/>
            </a:pPr>
            <a:r>
              <a:rPr lang="en-AU" sz="1800" dirty="0" smtClean="0">
                <a:solidFill>
                  <a:schemeClr val="tx1"/>
                </a:solidFill>
              </a:rPr>
              <a:t>You </a:t>
            </a:r>
            <a:r>
              <a:rPr lang="en-AU" sz="1800" i="1" dirty="0" smtClean="0">
                <a:solidFill>
                  <a:schemeClr val="tx1"/>
                </a:solidFill>
              </a:rPr>
              <a:t>are </a:t>
            </a:r>
            <a:r>
              <a:rPr lang="en-AU" sz="1800" dirty="0" smtClean="0">
                <a:solidFill>
                  <a:schemeClr val="tx1"/>
                </a:solidFill>
              </a:rPr>
              <a:t>going to be expected to make a policy recommendation</a:t>
            </a:r>
          </a:p>
          <a:p>
            <a:pPr marL="630238" lvl="2" indent="-255588">
              <a:buClr>
                <a:srgbClr val="A04DA3"/>
              </a:buClr>
              <a:buFont typeface="Georgia" pitchFamily="18" charset="0"/>
              <a:buChar char="•"/>
            </a:pPr>
            <a:endParaRPr lang="en-AU" sz="1800" dirty="0">
              <a:solidFill>
                <a:schemeClr val="tx1"/>
              </a:solidFill>
            </a:endParaRPr>
          </a:p>
          <a:p>
            <a:pPr marL="630238" lvl="2" indent="-255588">
              <a:buClr>
                <a:srgbClr val="A04DA3"/>
              </a:buClr>
              <a:buFont typeface="Georgia" pitchFamily="18" charset="0"/>
              <a:buChar char="•"/>
            </a:pPr>
            <a:r>
              <a:rPr lang="en-AU" sz="1800" dirty="0" smtClean="0">
                <a:solidFill>
                  <a:schemeClr val="tx1"/>
                </a:solidFill>
              </a:rPr>
              <a:t>You are </a:t>
            </a:r>
            <a:r>
              <a:rPr lang="en-AU" sz="1800" i="1" dirty="0" smtClean="0">
                <a:solidFill>
                  <a:schemeClr val="tx1"/>
                </a:solidFill>
              </a:rPr>
              <a:t>not</a:t>
            </a:r>
            <a:r>
              <a:rPr lang="en-AU" sz="1800" dirty="0" smtClean="0">
                <a:solidFill>
                  <a:schemeClr val="tx1"/>
                </a:solidFill>
              </a:rPr>
              <a:t> expected to look at lecture material/readings from earlier in the course but you will be rewarded for doing so if this is relevant to the question</a:t>
            </a:r>
            <a:endParaRPr lang="en-NZ" sz="1800" dirty="0">
              <a:solidFill>
                <a:schemeClr val="tx1"/>
              </a:solidFill>
            </a:endParaRPr>
          </a:p>
          <a:p>
            <a:endParaRPr lang="en-NZ" dirty="0"/>
          </a:p>
        </p:txBody>
      </p:sp>
    </p:spTree>
    <p:extLst>
      <p:ext uri="{BB962C8B-B14F-4D97-AF65-F5344CB8AC3E}">
        <p14:creationId xmlns:p14="http://schemas.microsoft.com/office/powerpoint/2010/main" val="2244298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731"/>
            <a:ext cx="8229600" cy="1066800"/>
          </a:xfrm>
        </p:spPr>
        <p:txBody>
          <a:bodyPr/>
          <a:lstStyle/>
          <a:p>
            <a:pPr algn="ctr"/>
            <a:r>
              <a:rPr lang="en-NZ" dirty="0" smtClean="0">
                <a:solidFill>
                  <a:schemeClr val="accent6"/>
                </a:solidFill>
              </a:rPr>
              <a:t>Example of note taking</a:t>
            </a:r>
            <a:endParaRPr lang="en-NZ" dirty="0">
              <a:solidFill>
                <a:schemeClr val="accent6"/>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14442867"/>
              </p:ext>
            </p:extLst>
          </p:nvPr>
        </p:nvGraphicFramePr>
        <p:xfrm>
          <a:off x="549896" y="1556793"/>
          <a:ext cx="8064896" cy="4514334"/>
        </p:xfrm>
        <a:graphic>
          <a:graphicData uri="http://schemas.openxmlformats.org/drawingml/2006/table">
            <a:tbl>
              <a:tblPr firstRow="1" bandRow="1">
                <a:tableStyleId>{5C22544A-7EE6-4342-B048-85BDC9FD1C3A}</a:tableStyleId>
              </a:tblPr>
              <a:tblGrid>
                <a:gridCol w="1931745"/>
                <a:gridCol w="1591007"/>
                <a:gridCol w="1517808"/>
                <a:gridCol w="1512168"/>
                <a:gridCol w="1512168"/>
              </a:tblGrid>
              <a:tr h="413883">
                <a:tc>
                  <a:txBody>
                    <a:bodyPr/>
                    <a:lstStyle/>
                    <a:p>
                      <a:r>
                        <a:rPr lang="en-NZ" dirty="0" smtClean="0"/>
                        <a:t>Privatisation</a:t>
                      </a:r>
                      <a:endParaRPr lang="en-NZ" dirty="0"/>
                    </a:p>
                  </a:txBody>
                  <a:tcPr/>
                </a:tc>
                <a:tc>
                  <a:txBody>
                    <a:bodyPr/>
                    <a:lstStyle/>
                    <a:p>
                      <a:r>
                        <a:rPr lang="en-NZ" sz="1200" dirty="0" smtClean="0"/>
                        <a:t>Commissioning</a:t>
                      </a:r>
                      <a:r>
                        <a:rPr lang="en-NZ" sz="1200" baseline="0" dirty="0" smtClean="0"/>
                        <a:t> agencies</a:t>
                      </a:r>
                      <a:endParaRPr lang="en-NZ" sz="1200" dirty="0"/>
                    </a:p>
                  </a:txBody>
                  <a:tcPr/>
                </a:tc>
                <a:tc>
                  <a:txBody>
                    <a:bodyPr/>
                    <a:lstStyle/>
                    <a:p>
                      <a:r>
                        <a:rPr lang="en-NZ" sz="1200" dirty="0" smtClean="0"/>
                        <a:t>Health</a:t>
                      </a:r>
                      <a:endParaRPr lang="en-NZ" sz="1200" dirty="0"/>
                    </a:p>
                  </a:txBody>
                  <a:tcPr/>
                </a:tc>
                <a:tc>
                  <a:txBody>
                    <a:bodyPr/>
                    <a:lstStyle/>
                    <a:p>
                      <a:r>
                        <a:rPr lang="en-NZ" sz="1200" dirty="0" smtClean="0"/>
                        <a:t>Social</a:t>
                      </a:r>
                      <a:r>
                        <a:rPr lang="en-NZ" sz="1200" baseline="0" dirty="0" smtClean="0"/>
                        <a:t> impact bonds</a:t>
                      </a:r>
                      <a:endParaRPr lang="en-NZ" sz="1200" dirty="0"/>
                    </a:p>
                  </a:txBody>
                  <a:tcPr/>
                </a:tc>
                <a:tc>
                  <a:txBody>
                    <a:bodyPr/>
                    <a:lstStyle/>
                    <a:p>
                      <a:r>
                        <a:rPr lang="en-NZ" sz="1200" dirty="0" smtClean="0"/>
                        <a:t>Charter schools</a:t>
                      </a:r>
                      <a:endParaRPr lang="en-NZ" sz="1200" dirty="0"/>
                    </a:p>
                  </a:txBody>
                  <a:tcPr/>
                </a:tc>
              </a:tr>
              <a:tr h="579437">
                <a:tc>
                  <a:txBody>
                    <a:bodyPr/>
                    <a:lstStyle/>
                    <a:p>
                      <a:r>
                        <a:rPr lang="en-NZ" dirty="0" smtClean="0"/>
                        <a:t>Is privatisation</a:t>
                      </a:r>
                      <a:r>
                        <a:rPr lang="en-NZ" baseline="0" dirty="0" smtClean="0"/>
                        <a:t> increasing?</a:t>
                      </a:r>
                      <a:endParaRPr lang="en-NZ" dirty="0"/>
                    </a:p>
                  </a:txBody>
                  <a:tcPr/>
                </a:tc>
                <a:tc>
                  <a:txBody>
                    <a:bodyPr/>
                    <a:lstStyle/>
                    <a:p>
                      <a:endParaRPr lang="en-NZ" dirty="0"/>
                    </a:p>
                  </a:txBody>
                  <a:tcPr/>
                </a:tc>
                <a:tc>
                  <a:txBody>
                    <a:bodyPr/>
                    <a:lstStyle/>
                    <a:p>
                      <a:endParaRPr lang="en-NZ" dirty="0"/>
                    </a:p>
                  </a:txBody>
                  <a:tcPr/>
                </a:tc>
                <a:tc>
                  <a:txBody>
                    <a:bodyPr/>
                    <a:lstStyle/>
                    <a:p>
                      <a:endParaRPr lang="en-NZ"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NZ" dirty="0" smtClean="0"/>
                    </a:p>
                    <a:p>
                      <a:endParaRPr lang="en-NZ" dirty="0"/>
                    </a:p>
                  </a:txBody>
                  <a:tcPr/>
                </a:tc>
              </a:tr>
              <a:tr h="8277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i="1" dirty="0" smtClean="0"/>
                        <a:t>Where</a:t>
                      </a:r>
                      <a:r>
                        <a:rPr lang="en-NZ" dirty="0" smtClean="0"/>
                        <a:t> is privatisation</a:t>
                      </a:r>
                      <a:r>
                        <a:rPr lang="en-NZ" baseline="0" dirty="0" smtClean="0"/>
                        <a:t> increasing?</a:t>
                      </a:r>
                      <a:endParaRPr lang="en-NZ" dirty="0" smtClean="0"/>
                    </a:p>
                  </a:txBody>
                  <a:tcPr/>
                </a:tc>
                <a:tc>
                  <a:txBody>
                    <a:bodyPr/>
                    <a:lstStyle/>
                    <a:p>
                      <a:endParaRPr lang="en-NZ" dirty="0"/>
                    </a:p>
                  </a:txBody>
                  <a:tcPr/>
                </a:tc>
                <a:tc>
                  <a:txBody>
                    <a:bodyPr/>
                    <a:lstStyle/>
                    <a:p>
                      <a:endParaRPr lang="en-NZ"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NZ" dirty="0" smtClean="0"/>
                    </a:p>
                    <a:p>
                      <a:endParaRPr lang="en-NZ"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NZ" dirty="0" smtClean="0"/>
                    </a:p>
                    <a:p>
                      <a:endParaRPr lang="en-NZ" dirty="0"/>
                    </a:p>
                  </a:txBody>
                  <a:tcPr/>
                </a:tc>
              </a:tr>
              <a:tr h="1076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dirty="0" smtClean="0"/>
                        <a:t>How is public sector involvement changing?</a:t>
                      </a:r>
                    </a:p>
                  </a:txBody>
                  <a:tcPr/>
                </a:tc>
                <a:tc>
                  <a:txBody>
                    <a:bodyPr/>
                    <a:lstStyle/>
                    <a:p>
                      <a:endParaRPr lang="en-NZ" dirty="0"/>
                    </a:p>
                  </a:txBody>
                  <a:tcPr/>
                </a:tc>
                <a:tc>
                  <a:txBody>
                    <a:bodyPr/>
                    <a:lstStyle/>
                    <a:p>
                      <a:endParaRPr lang="en-NZ" dirty="0"/>
                    </a:p>
                  </a:txBody>
                  <a:tcPr/>
                </a:tc>
                <a:tc>
                  <a:txBody>
                    <a:bodyPr/>
                    <a:lstStyle/>
                    <a:p>
                      <a:endParaRPr lang="en-NZ" dirty="0"/>
                    </a:p>
                  </a:txBody>
                  <a:tcPr/>
                </a:tc>
                <a:tc>
                  <a:txBody>
                    <a:bodyPr/>
                    <a:lstStyle/>
                    <a:p>
                      <a:endParaRPr lang="en-NZ" dirty="0"/>
                    </a:p>
                  </a:txBody>
                  <a:tcPr/>
                </a:tc>
              </a:tr>
              <a:tr h="331107">
                <a:tc>
                  <a:txBody>
                    <a:bodyPr/>
                    <a:lstStyle/>
                    <a:p>
                      <a:r>
                        <a:rPr lang="en-NZ" dirty="0" smtClean="0"/>
                        <a:t>Benefits of trend</a:t>
                      </a:r>
                      <a:r>
                        <a:rPr lang="en-NZ" baseline="0" dirty="0" smtClean="0"/>
                        <a:t> </a:t>
                      </a:r>
                      <a:endParaRPr lang="en-NZ" dirty="0"/>
                    </a:p>
                  </a:txBody>
                  <a:tcPr/>
                </a:tc>
                <a:tc>
                  <a:txBody>
                    <a:bodyPr/>
                    <a:lstStyle/>
                    <a:p>
                      <a:endParaRPr lang="en-NZ" dirty="0"/>
                    </a:p>
                  </a:txBody>
                  <a:tcPr/>
                </a:tc>
                <a:tc>
                  <a:txBody>
                    <a:bodyPr/>
                    <a:lstStyle/>
                    <a:p>
                      <a:endParaRPr lang="en-NZ" dirty="0"/>
                    </a:p>
                  </a:txBody>
                  <a:tcPr/>
                </a:tc>
                <a:tc>
                  <a:txBody>
                    <a:bodyPr/>
                    <a:lstStyle/>
                    <a:p>
                      <a:endParaRPr lang="en-NZ" dirty="0"/>
                    </a:p>
                  </a:txBody>
                  <a:tcPr/>
                </a:tc>
                <a:tc>
                  <a:txBody>
                    <a:bodyPr/>
                    <a:lstStyle/>
                    <a:p>
                      <a:endParaRPr lang="en-NZ" dirty="0"/>
                    </a:p>
                  </a:txBody>
                  <a:tcPr/>
                </a:tc>
              </a:tr>
              <a:tr h="948174">
                <a:tc>
                  <a:txBody>
                    <a:bodyPr/>
                    <a:lstStyle/>
                    <a:p>
                      <a:r>
                        <a:rPr lang="en-NZ" dirty="0" smtClean="0"/>
                        <a:t>Costs of trend</a:t>
                      </a:r>
                      <a:endParaRPr lang="en-NZ" dirty="0"/>
                    </a:p>
                  </a:txBody>
                  <a:tcPr/>
                </a:tc>
                <a:tc>
                  <a:txBody>
                    <a:bodyPr/>
                    <a:lstStyle/>
                    <a:p>
                      <a:endParaRPr lang="en-NZ" dirty="0"/>
                    </a:p>
                  </a:txBody>
                  <a:tcPr/>
                </a:tc>
                <a:tc>
                  <a:txBody>
                    <a:bodyPr/>
                    <a:lstStyle/>
                    <a:p>
                      <a:endParaRPr lang="en-NZ" sz="1600" dirty="0"/>
                    </a:p>
                  </a:txBody>
                  <a:tcPr/>
                </a:tc>
                <a:tc>
                  <a:txBody>
                    <a:bodyPr/>
                    <a:lstStyle/>
                    <a:p>
                      <a:endParaRPr lang="en-NZ" dirty="0"/>
                    </a:p>
                  </a:txBody>
                  <a:tcPr/>
                </a:tc>
                <a:tc>
                  <a:txBody>
                    <a:bodyPr/>
                    <a:lstStyle/>
                    <a:p>
                      <a:endParaRPr lang="en-NZ" dirty="0"/>
                    </a:p>
                  </a:txBody>
                  <a:tcPr/>
                </a:tc>
              </a:tr>
            </a:tbl>
          </a:graphicData>
        </a:graphic>
      </p:graphicFrame>
      <p:sp>
        <p:nvSpPr>
          <p:cNvPr id="6" name="TextBox 5"/>
          <p:cNvSpPr txBox="1"/>
          <p:nvPr/>
        </p:nvSpPr>
        <p:spPr>
          <a:xfrm>
            <a:off x="6516216" y="2276872"/>
            <a:ext cx="2520280" cy="1200329"/>
          </a:xfrm>
          <a:prstGeom prst="rect">
            <a:avLst/>
          </a:prstGeom>
          <a:noFill/>
        </p:spPr>
        <p:txBody>
          <a:bodyPr wrap="square" rtlCol="0">
            <a:spAutoFit/>
          </a:bodyPr>
          <a:lstStyle/>
          <a:p>
            <a:r>
              <a:rPr lang="en-NZ" dirty="0" smtClean="0">
                <a:solidFill>
                  <a:srgbClr val="FF0000"/>
                </a:solidFill>
              </a:rPr>
              <a:t>Note  this is just an example – you can come up with your own template!</a:t>
            </a:r>
            <a:endParaRPr lang="en-NZ" dirty="0">
              <a:solidFill>
                <a:srgbClr val="FF0000"/>
              </a:solidFill>
            </a:endParaRPr>
          </a:p>
        </p:txBody>
      </p:sp>
    </p:spTree>
    <p:extLst>
      <p:ext uri="{BB962C8B-B14F-4D97-AF65-F5344CB8AC3E}">
        <p14:creationId xmlns:p14="http://schemas.microsoft.com/office/powerpoint/2010/main" val="4151309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840"/>
            <a:ext cx="8229600" cy="1066800"/>
          </a:xfrm>
        </p:spPr>
        <p:txBody>
          <a:bodyPr/>
          <a:lstStyle/>
          <a:p>
            <a:pPr algn="ctr"/>
            <a:r>
              <a:rPr lang="en-NZ" dirty="0" smtClean="0">
                <a:solidFill>
                  <a:schemeClr val="accent6"/>
                </a:solidFill>
              </a:rPr>
              <a:t>Essay 2: change over time</a:t>
            </a:r>
            <a:endParaRPr lang="en-NZ" dirty="0">
              <a:solidFill>
                <a:schemeClr val="accent6"/>
              </a:solidFill>
            </a:endParaRPr>
          </a:p>
        </p:txBody>
      </p:sp>
      <p:sp>
        <p:nvSpPr>
          <p:cNvPr id="3" name="Content Placeholder 2"/>
          <p:cNvSpPr>
            <a:spLocks noGrp="1"/>
          </p:cNvSpPr>
          <p:nvPr>
            <p:ph idx="1"/>
          </p:nvPr>
        </p:nvSpPr>
        <p:spPr>
          <a:xfrm>
            <a:off x="611560" y="836712"/>
            <a:ext cx="8229600" cy="5976664"/>
          </a:xfrm>
        </p:spPr>
        <p:txBody>
          <a:bodyPr/>
          <a:lstStyle/>
          <a:p>
            <a:r>
              <a:rPr lang="en-GB" sz="1800" dirty="0" smtClean="0"/>
              <a:t>You CAN choose a topic that builds on your knowledge from policy briefings (although you don’t have to do so) BUT this essay requires you to think about the briefing material in a new way (across time)</a:t>
            </a:r>
          </a:p>
          <a:p>
            <a:pPr marL="109537" indent="0">
              <a:buNone/>
            </a:pPr>
            <a:endParaRPr lang="en-GB" sz="1800" dirty="0" smtClean="0"/>
          </a:p>
          <a:p>
            <a:r>
              <a:rPr lang="en-GB" sz="1800" dirty="0" smtClean="0"/>
              <a:t>You </a:t>
            </a:r>
            <a:r>
              <a:rPr lang="en-GB" sz="1800" dirty="0"/>
              <a:t>may use material from your course work and course readings but </a:t>
            </a:r>
            <a:r>
              <a:rPr lang="en-AU" sz="1800" dirty="0"/>
              <a:t>should not repeat material discussed </a:t>
            </a:r>
            <a:r>
              <a:rPr lang="en-AU" sz="1800" dirty="0" smtClean="0"/>
              <a:t>in Section </a:t>
            </a:r>
            <a:r>
              <a:rPr lang="en-AU" sz="1800" dirty="0"/>
              <a:t>A in any significant </a:t>
            </a:r>
            <a:r>
              <a:rPr lang="en-AU" sz="1800" dirty="0" smtClean="0"/>
              <a:t>way</a:t>
            </a:r>
          </a:p>
          <a:p>
            <a:pPr marL="109537" indent="0">
              <a:buNone/>
            </a:pPr>
            <a:r>
              <a:rPr lang="en-AU" sz="1800" dirty="0" smtClean="0"/>
              <a:t> </a:t>
            </a:r>
          </a:p>
          <a:p>
            <a:r>
              <a:rPr lang="en-AU" sz="1800" dirty="0"/>
              <a:t>You are not expected to report lots of statistics but should identify </a:t>
            </a:r>
            <a:r>
              <a:rPr lang="en-AU" sz="1800" i="1" dirty="0"/>
              <a:t>general trends/key policy shifts</a:t>
            </a:r>
            <a:r>
              <a:rPr lang="en-AU" sz="1800" dirty="0"/>
              <a:t> and </a:t>
            </a:r>
            <a:r>
              <a:rPr lang="en-AU" sz="1800" i="1" dirty="0"/>
              <a:t>why</a:t>
            </a:r>
            <a:r>
              <a:rPr lang="en-AU" sz="1800" dirty="0"/>
              <a:t> these have </a:t>
            </a:r>
            <a:r>
              <a:rPr lang="en-AU" sz="1800" dirty="0" smtClean="0"/>
              <a:t>occurred – this requires: </a:t>
            </a:r>
          </a:p>
          <a:p>
            <a:pPr lvl="1"/>
            <a:r>
              <a:rPr lang="en-AU" sz="1600" dirty="0" smtClean="0">
                <a:solidFill>
                  <a:schemeClr val="accent6"/>
                </a:solidFill>
              </a:rPr>
              <a:t>Looking at the early lecture material on policy change/comparing welfare states/challenges to welfare states (lectures 1-4)</a:t>
            </a:r>
          </a:p>
          <a:p>
            <a:pPr lvl="1"/>
            <a:r>
              <a:rPr lang="en-AU" sz="1600" dirty="0">
                <a:solidFill>
                  <a:schemeClr val="accent6"/>
                </a:solidFill>
              </a:rPr>
              <a:t>D</a:t>
            </a:r>
            <a:r>
              <a:rPr lang="en-AU" sz="1600" dirty="0" smtClean="0">
                <a:solidFill>
                  <a:schemeClr val="accent6"/>
                </a:solidFill>
              </a:rPr>
              <a:t>raw </a:t>
            </a:r>
            <a:r>
              <a:rPr lang="en-AU" sz="1600" dirty="0">
                <a:solidFill>
                  <a:schemeClr val="accent6"/>
                </a:solidFill>
              </a:rPr>
              <a:t>on material from across the course  (</a:t>
            </a:r>
            <a:r>
              <a:rPr lang="en-AU" sz="1600" dirty="0" err="1">
                <a:solidFill>
                  <a:schemeClr val="accent6"/>
                </a:solidFill>
              </a:rPr>
              <a:t>eg</a:t>
            </a:r>
            <a:r>
              <a:rPr lang="en-AU" sz="1600" dirty="0">
                <a:solidFill>
                  <a:schemeClr val="accent6"/>
                </a:solidFill>
              </a:rPr>
              <a:t>. for ‘work &amp; wages’ you could look at not just lectures on wage earners’ welfare state/precarious work but also material on unemployment benefits and early welfare state ideals; for ‘ethnic minorities’ you might look at multiple lectures where ethnic data has been presented, as well as more obvious closing the gaps/</a:t>
            </a:r>
            <a:r>
              <a:rPr lang="en-AU" sz="1600" dirty="0" err="1">
                <a:solidFill>
                  <a:schemeClr val="accent6"/>
                </a:solidFill>
              </a:rPr>
              <a:t>Wh</a:t>
            </a:r>
            <a:r>
              <a:rPr lang="en-AU" sz="1600" dirty="0" err="1">
                <a:solidFill>
                  <a:schemeClr val="accent6"/>
                </a:solidFill>
                <a:cs typeface="Calibri" panose="020F0502020204030204" pitchFamily="34" charset="0"/>
              </a:rPr>
              <a:t>ā</a:t>
            </a:r>
            <a:r>
              <a:rPr lang="en-AU" sz="1600" dirty="0" err="1">
                <a:solidFill>
                  <a:schemeClr val="accent6"/>
                </a:solidFill>
              </a:rPr>
              <a:t>nau</a:t>
            </a:r>
            <a:r>
              <a:rPr lang="en-AU" sz="1600" dirty="0">
                <a:solidFill>
                  <a:schemeClr val="accent6"/>
                </a:solidFill>
              </a:rPr>
              <a:t> Ora </a:t>
            </a:r>
            <a:r>
              <a:rPr lang="en-AU" sz="1600" dirty="0" smtClean="0">
                <a:solidFill>
                  <a:schemeClr val="accent6"/>
                </a:solidFill>
              </a:rPr>
              <a:t>lectures</a:t>
            </a:r>
            <a:r>
              <a:rPr lang="en-NZ" sz="1600" dirty="0" smtClean="0">
                <a:solidFill>
                  <a:schemeClr val="accent6"/>
                </a:solidFill>
              </a:rPr>
              <a:t>)</a:t>
            </a:r>
          </a:p>
          <a:p>
            <a:pPr lvl="1"/>
            <a:endParaRPr lang="en-AU" sz="1800" dirty="0"/>
          </a:p>
          <a:p>
            <a:r>
              <a:rPr lang="en-AU" sz="1800" dirty="0" smtClean="0"/>
              <a:t>You </a:t>
            </a:r>
            <a:r>
              <a:rPr lang="en-AU" sz="1800" dirty="0"/>
              <a:t>do </a:t>
            </a:r>
            <a:r>
              <a:rPr lang="en-AU" sz="1800" i="1" dirty="0"/>
              <a:t>not</a:t>
            </a:r>
            <a:r>
              <a:rPr lang="en-AU" sz="1800" dirty="0"/>
              <a:t> have to focus exclusively on New </a:t>
            </a:r>
            <a:r>
              <a:rPr lang="en-AU" sz="1800" dirty="0" smtClean="0"/>
              <a:t>Zealand</a:t>
            </a:r>
            <a:endParaRPr lang="en-AU" sz="1800" dirty="0"/>
          </a:p>
          <a:p>
            <a:pPr marL="109537" indent="0">
              <a:buNone/>
            </a:pPr>
            <a:endParaRPr lang="en-AU" sz="1800" dirty="0" smtClean="0"/>
          </a:p>
          <a:p>
            <a:r>
              <a:rPr lang="en-AU" sz="1800" dirty="0" smtClean="0"/>
              <a:t>You are </a:t>
            </a:r>
            <a:r>
              <a:rPr lang="en-AU" sz="1800" i="1" dirty="0" smtClean="0"/>
              <a:t>not</a:t>
            </a:r>
            <a:r>
              <a:rPr lang="en-AU" sz="1800" b="1" dirty="0" smtClean="0"/>
              <a:t> </a:t>
            </a:r>
            <a:r>
              <a:rPr lang="en-AU" sz="1800" dirty="0" smtClean="0"/>
              <a:t>required </a:t>
            </a:r>
            <a:r>
              <a:rPr lang="en-AU" sz="1800" dirty="0"/>
              <a:t>you to discuss policy solutions or make any policy </a:t>
            </a:r>
            <a:r>
              <a:rPr lang="en-AU" sz="1800" dirty="0" smtClean="0"/>
              <a:t>recommendations</a:t>
            </a:r>
            <a:endParaRPr lang="en-AU" sz="1800" dirty="0"/>
          </a:p>
          <a:p>
            <a:endParaRPr lang="en-NZ" sz="1800" dirty="0"/>
          </a:p>
          <a:p>
            <a:endParaRPr lang="en-NZ" sz="1800" dirty="0"/>
          </a:p>
          <a:p>
            <a:pPr marL="109537" indent="0">
              <a:buNone/>
            </a:pPr>
            <a:endParaRPr lang="en-NZ" sz="1800" dirty="0"/>
          </a:p>
          <a:p>
            <a:endParaRPr lang="en-NZ" dirty="0"/>
          </a:p>
        </p:txBody>
      </p:sp>
    </p:spTree>
    <p:extLst>
      <p:ext uri="{BB962C8B-B14F-4D97-AF65-F5344CB8AC3E}">
        <p14:creationId xmlns:p14="http://schemas.microsoft.com/office/powerpoint/2010/main" val="3405418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731"/>
            <a:ext cx="8229600" cy="1066800"/>
          </a:xfrm>
        </p:spPr>
        <p:txBody>
          <a:bodyPr/>
          <a:lstStyle/>
          <a:p>
            <a:pPr algn="ctr"/>
            <a:r>
              <a:rPr lang="en-NZ" dirty="0" smtClean="0">
                <a:solidFill>
                  <a:schemeClr val="accent6"/>
                </a:solidFill>
              </a:rPr>
              <a:t>Example of note taking</a:t>
            </a:r>
            <a:endParaRPr lang="en-NZ" dirty="0">
              <a:solidFill>
                <a:schemeClr val="accent6"/>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39390042"/>
              </p:ext>
            </p:extLst>
          </p:nvPr>
        </p:nvGraphicFramePr>
        <p:xfrm>
          <a:off x="549896" y="836712"/>
          <a:ext cx="8064896" cy="5889973"/>
        </p:xfrm>
        <a:graphic>
          <a:graphicData uri="http://schemas.openxmlformats.org/drawingml/2006/table">
            <a:tbl>
              <a:tblPr firstRow="1" bandRow="1">
                <a:tableStyleId>{5C22544A-7EE6-4342-B048-85BDC9FD1C3A}</a:tableStyleId>
              </a:tblPr>
              <a:tblGrid>
                <a:gridCol w="1931745"/>
                <a:gridCol w="1591007"/>
                <a:gridCol w="1517808"/>
                <a:gridCol w="1512168"/>
                <a:gridCol w="1512168"/>
              </a:tblGrid>
              <a:tr h="599916">
                <a:tc>
                  <a:txBody>
                    <a:bodyPr/>
                    <a:lstStyle/>
                    <a:p>
                      <a:r>
                        <a:rPr lang="en-NZ" dirty="0" smtClean="0"/>
                        <a:t>Change over time</a:t>
                      </a:r>
                      <a:endParaRPr lang="en-NZ" dirty="0"/>
                    </a:p>
                  </a:txBody>
                  <a:tcPr/>
                </a:tc>
                <a:tc>
                  <a:txBody>
                    <a:bodyPr/>
                    <a:lstStyle/>
                    <a:p>
                      <a:r>
                        <a:rPr lang="en-NZ" sz="1200" dirty="0" smtClean="0"/>
                        <a:t>Early childhood</a:t>
                      </a:r>
                      <a:r>
                        <a:rPr lang="en-NZ" sz="1200" baseline="0" dirty="0" smtClean="0"/>
                        <a:t> education</a:t>
                      </a:r>
                      <a:endParaRPr lang="en-NZ" sz="1200" dirty="0"/>
                    </a:p>
                  </a:txBody>
                  <a:tcPr/>
                </a:tc>
                <a:tc>
                  <a:txBody>
                    <a:bodyPr/>
                    <a:lstStyle/>
                    <a:p>
                      <a:r>
                        <a:rPr lang="en-NZ" sz="1200" dirty="0" smtClean="0"/>
                        <a:t>Compulsory</a:t>
                      </a:r>
                      <a:r>
                        <a:rPr lang="en-NZ" sz="1200" baseline="0" dirty="0" smtClean="0"/>
                        <a:t> education</a:t>
                      </a:r>
                      <a:endParaRPr lang="en-NZ" sz="1200" dirty="0"/>
                    </a:p>
                  </a:txBody>
                  <a:tcPr/>
                </a:tc>
                <a:tc>
                  <a:txBody>
                    <a:bodyPr/>
                    <a:lstStyle/>
                    <a:p>
                      <a:r>
                        <a:rPr lang="en-NZ" sz="1200" dirty="0" smtClean="0"/>
                        <a:t>Tertiary</a:t>
                      </a:r>
                      <a:r>
                        <a:rPr lang="en-NZ" sz="1200" baseline="0" dirty="0" smtClean="0"/>
                        <a:t> education</a:t>
                      </a:r>
                      <a:endParaRPr lang="en-NZ" sz="1200" dirty="0"/>
                    </a:p>
                  </a:txBody>
                  <a:tcPr/>
                </a:tc>
                <a:tc>
                  <a:txBody>
                    <a:bodyPr/>
                    <a:lstStyle/>
                    <a:p>
                      <a:r>
                        <a:rPr lang="en-NZ" sz="1200" dirty="0" smtClean="0"/>
                        <a:t>Overall</a:t>
                      </a:r>
                      <a:endParaRPr lang="en-NZ" sz="1200" dirty="0"/>
                    </a:p>
                  </a:txBody>
                  <a:tcPr/>
                </a:tc>
              </a:tr>
              <a:tr h="685619">
                <a:tc>
                  <a:txBody>
                    <a:bodyPr/>
                    <a:lstStyle/>
                    <a:p>
                      <a:r>
                        <a:rPr lang="en-NZ" sz="1400" dirty="0" smtClean="0"/>
                        <a:t>What were key </a:t>
                      </a:r>
                      <a:r>
                        <a:rPr lang="en-NZ" sz="1400" baseline="0" dirty="0" smtClean="0"/>
                        <a:t>policies in the early welfare state period?</a:t>
                      </a:r>
                      <a:endParaRPr lang="en-NZ" sz="1400" dirty="0"/>
                    </a:p>
                  </a:txBody>
                  <a:tcPr/>
                </a:tc>
                <a:tc>
                  <a:txBody>
                    <a:bodyPr/>
                    <a:lstStyle/>
                    <a:p>
                      <a:endParaRPr lang="en-NZ" sz="1400" dirty="0"/>
                    </a:p>
                  </a:txBody>
                  <a:tcPr/>
                </a:tc>
                <a:tc>
                  <a:txBody>
                    <a:bodyPr/>
                    <a:lstStyle/>
                    <a:p>
                      <a:endParaRPr lang="en-NZ" dirty="0"/>
                    </a:p>
                  </a:txBody>
                  <a:tcPr/>
                </a:tc>
                <a:tc>
                  <a:txBody>
                    <a:bodyPr/>
                    <a:lstStyle/>
                    <a:p>
                      <a:endParaRPr lang="en-NZ"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NZ" dirty="0" smtClean="0"/>
                    </a:p>
                    <a:p>
                      <a:endParaRPr lang="en-NZ" dirty="0"/>
                    </a:p>
                  </a:txBody>
                  <a:tcPr/>
                </a:tc>
              </a:tr>
              <a:tr h="5518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400" dirty="0" smtClean="0"/>
                        <a:t>What ideals</a:t>
                      </a:r>
                      <a:r>
                        <a:rPr lang="en-NZ" sz="1400" baseline="0" dirty="0" smtClean="0"/>
                        <a:t> inspired this early policy?</a:t>
                      </a:r>
                      <a:endParaRPr lang="en-NZ" sz="1400" dirty="0" smtClean="0"/>
                    </a:p>
                  </a:txBody>
                  <a:tcPr/>
                </a:tc>
                <a:tc>
                  <a:txBody>
                    <a:bodyPr/>
                    <a:lstStyle/>
                    <a:p>
                      <a:endParaRPr lang="en-NZ" sz="1400" dirty="0"/>
                    </a:p>
                  </a:txBody>
                  <a:tcPr/>
                </a:tc>
                <a:tc>
                  <a:txBody>
                    <a:bodyPr/>
                    <a:lstStyle/>
                    <a:p>
                      <a:endParaRPr lang="en-NZ"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NZ" dirty="0" smtClean="0"/>
                    </a:p>
                    <a:p>
                      <a:endParaRPr lang="en-NZ"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NZ" dirty="0" smtClean="0"/>
                    </a:p>
                    <a:p>
                      <a:endParaRPr lang="en-NZ" dirty="0"/>
                    </a:p>
                  </a:txBody>
                  <a:tcPr/>
                </a:tc>
              </a:tr>
              <a:tr h="9119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400" dirty="0" smtClean="0"/>
                        <a:t>What social/political/</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1400" dirty="0" smtClean="0"/>
                        <a:t>economic</a:t>
                      </a:r>
                      <a:r>
                        <a:rPr lang="en-NZ" sz="1400" baseline="0" dirty="0" smtClean="0"/>
                        <a:t> drivers were behind this early policy?</a:t>
                      </a:r>
                      <a:endParaRPr lang="en-NZ" sz="1400" dirty="0" smtClean="0"/>
                    </a:p>
                  </a:txBody>
                  <a:tcPr/>
                </a:tc>
                <a:tc>
                  <a:txBody>
                    <a:bodyPr/>
                    <a:lstStyle/>
                    <a:p>
                      <a:endParaRPr lang="en-NZ" sz="1400" dirty="0"/>
                    </a:p>
                  </a:txBody>
                  <a:tcPr/>
                </a:tc>
                <a:tc>
                  <a:txBody>
                    <a:bodyPr/>
                    <a:lstStyle/>
                    <a:p>
                      <a:endParaRPr lang="en-NZ" dirty="0"/>
                    </a:p>
                  </a:txBody>
                  <a:tcPr/>
                </a:tc>
                <a:tc>
                  <a:txBody>
                    <a:bodyPr/>
                    <a:lstStyle/>
                    <a:p>
                      <a:endParaRPr lang="en-NZ" dirty="0"/>
                    </a:p>
                  </a:txBody>
                  <a:tcPr/>
                </a:tc>
                <a:tc>
                  <a:txBody>
                    <a:bodyPr/>
                    <a:lstStyle/>
                    <a:p>
                      <a:endParaRPr lang="en-NZ" dirty="0"/>
                    </a:p>
                  </a:txBody>
                  <a:tcPr/>
                </a:tc>
              </a:tr>
              <a:tr h="485646">
                <a:tc>
                  <a:txBody>
                    <a:bodyPr/>
                    <a:lstStyle/>
                    <a:p>
                      <a:r>
                        <a:rPr lang="en-NZ" sz="1400" dirty="0" smtClean="0"/>
                        <a:t>What key policies</a:t>
                      </a:r>
                      <a:r>
                        <a:rPr lang="en-NZ" sz="1400" baseline="0" dirty="0" smtClean="0"/>
                        <a:t> exist now?</a:t>
                      </a:r>
                      <a:endParaRPr lang="en-NZ" sz="1400" dirty="0"/>
                    </a:p>
                  </a:txBody>
                  <a:tcPr/>
                </a:tc>
                <a:tc>
                  <a:txBody>
                    <a:bodyPr/>
                    <a:lstStyle/>
                    <a:p>
                      <a:endParaRPr lang="en-NZ" dirty="0"/>
                    </a:p>
                  </a:txBody>
                  <a:tcPr/>
                </a:tc>
                <a:tc>
                  <a:txBody>
                    <a:bodyPr/>
                    <a:lstStyle/>
                    <a:p>
                      <a:endParaRPr lang="en-NZ" dirty="0"/>
                    </a:p>
                  </a:txBody>
                  <a:tcPr/>
                </a:tc>
                <a:tc>
                  <a:txBody>
                    <a:bodyPr/>
                    <a:lstStyle/>
                    <a:p>
                      <a:endParaRPr lang="en-NZ" dirty="0"/>
                    </a:p>
                  </a:txBody>
                  <a:tcPr/>
                </a:tc>
                <a:tc>
                  <a:txBody>
                    <a:bodyPr/>
                    <a:lstStyle/>
                    <a:p>
                      <a:endParaRPr lang="en-NZ" dirty="0"/>
                    </a:p>
                  </a:txBody>
                  <a:tcPr/>
                </a:tc>
              </a:tr>
              <a:tr h="4856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400" dirty="0" smtClean="0"/>
                        <a:t>What ideals</a:t>
                      </a:r>
                      <a:r>
                        <a:rPr lang="en-NZ" sz="1400" baseline="0" dirty="0" smtClean="0"/>
                        <a:t> inspire these policies?</a:t>
                      </a:r>
                      <a:endParaRPr lang="en-NZ" sz="1400" dirty="0" smtClean="0"/>
                    </a:p>
                  </a:txBody>
                  <a:tcPr/>
                </a:tc>
                <a:tc>
                  <a:txBody>
                    <a:bodyPr/>
                    <a:lstStyle/>
                    <a:p>
                      <a:endParaRPr lang="en-NZ" dirty="0"/>
                    </a:p>
                  </a:txBody>
                  <a:tcPr/>
                </a:tc>
                <a:tc>
                  <a:txBody>
                    <a:bodyPr/>
                    <a:lstStyle/>
                    <a:p>
                      <a:endParaRPr lang="en-NZ" dirty="0"/>
                    </a:p>
                  </a:txBody>
                  <a:tcPr/>
                </a:tc>
                <a:tc>
                  <a:txBody>
                    <a:bodyPr/>
                    <a:lstStyle/>
                    <a:p>
                      <a:endParaRPr lang="en-NZ" dirty="0"/>
                    </a:p>
                  </a:txBody>
                  <a:tcPr/>
                </a:tc>
                <a:tc>
                  <a:txBody>
                    <a:bodyPr/>
                    <a:lstStyle/>
                    <a:p>
                      <a:endParaRPr lang="en-NZ" dirty="0"/>
                    </a:p>
                  </a:txBody>
                  <a:tcPr/>
                </a:tc>
              </a:tr>
              <a:tr h="7388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400" dirty="0" smtClean="0"/>
                        <a:t>What social/political/</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1400" dirty="0" smtClean="0"/>
                        <a:t>economic</a:t>
                      </a:r>
                      <a:r>
                        <a:rPr lang="en-NZ" sz="1400" baseline="0" dirty="0" smtClean="0"/>
                        <a:t> drivers are behind these policies? </a:t>
                      </a:r>
                      <a:endParaRPr lang="en-NZ" sz="1400" dirty="0" smtClean="0"/>
                    </a:p>
                  </a:txBody>
                  <a:tcPr/>
                </a:tc>
                <a:tc>
                  <a:txBody>
                    <a:bodyPr/>
                    <a:lstStyle/>
                    <a:p>
                      <a:endParaRPr lang="en-NZ" dirty="0"/>
                    </a:p>
                  </a:txBody>
                  <a:tcPr/>
                </a:tc>
                <a:tc>
                  <a:txBody>
                    <a:bodyPr/>
                    <a:lstStyle/>
                    <a:p>
                      <a:endParaRPr lang="en-NZ" dirty="0"/>
                    </a:p>
                  </a:txBody>
                  <a:tcPr/>
                </a:tc>
                <a:tc>
                  <a:txBody>
                    <a:bodyPr/>
                    <a:lstStyle/>
                    <a:p>
                      <a:endParaRPr lang="en-NZ" dirty="0"/>
                    </a:p>
                  </a:txBody>
                  <a:tcPr/>
                </a:tc>
                <a:tc>
                  <a:txBody>
                    <a:bodyPr/>
                    <a:lstStyle/>
                    <a:p>
                      <a:endParaRPr lang="en-NZ" dirty="0"/>
                    </a:p>
                  </a:txBody>
                  <a:tcPr/>
                </a:tc>
              </a:tr>
              <a:tr h="10855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400" dirty="0" smtClean="0"/>
                        <a:t>Have there been important shifts in between early and current policy that are important to note?</a:t>
                      </a:r>
                    </a:p>
                  </a:txBody>
                  <a:tcPr/>
                </a:tc>
                <a:tc>
                  <a:txBody>
                    <a:bodyPr/>
                    <a:lstStyle/>
                    <a:p>
                      <a:endParaRPr lang="en-NZ" dirty="0"/>
                    </a:p>
                  </a:txBody>
                  <a:tcPr/>
                </a:tc>
                <a:tc>
                  <a:txBody>
                    <a:bodyPr/>
                    <a:lstStyle/>
                    <a:p>
                      <a:endParaRPr lang="en-NZ" sz="1600" dirty="0"/>
                    </a:p>
                  </a:txBody>
                  <a:tcPr/>
                </a:tc>
                <a:tc>
                  <a:txBody>
                    <a:bodyPr/>
                    <a:lstStyle/>
                    <a:p>
                      <a:endParaRPr lang="en-NZ" dirty="0"/>
                    </a:p>
                  </a:txBody>
                  <a:tcPr/>
                </a:tc>
                <a:tc>
                  <a:txBody>
                    <a:bodyPr/>
                    <a:lstStyle/>
                    <a:p>
                      <a:endParaRPr lang="en-NZ" dirty="0"/>
                    </a:p>
                  </a:txBody>
                  <a:tcPr/>
                </a:tc>
              </a:tr>
            </a:tbl>
          </a:graphicData>
        </a:graphic>
      </p:graphicFrame>
      <p:sp>
        <p:nvSpPr>
          <p:cNvPr id="3" name="TextBox 2"/>
          <p:cNvSpPr txBox="1"/>
          <p:nvPr/>
        </p:nvSpPr>
        <p:spPr>
          <a:xfrm>
            <a:off x="6516216" y="2099614"/>
            <a:ext cx="2520280" cy="1200329"/>
          </a:xfrm>
          <a:prstGeom prst="rect">
            <a:avLst/>
          </a:prstGeom>
          <a:noFill/>
        </p:spPr>
        <p:txBody>
          <a:bodyPr wrap="square" rtlCol="0">
            <a:spAutoFit/>
          </a:bodyPr>
          <a:lstStyle/>
          <a:p>
            <a:r>
              <a:rPr lang="en-NZ" dirty="0" smtClean="0">
                <a:solidFill>
                  <a:srgbClr val="FF0000"/>
                </a:solidFill>
              </a:rPr>
              <a:t>Note education is not one of the topics this year – it is just an example!</a:t>
            </a:r>
            <a:endParaRPr lang="en-NZ" dirty="0">
              <a:solidFill>
                <a:srgbClr val="FF0000"/>
              </a:solidFill>
            </a:endParaRPr>
          </a:p>
        </p:txBody>
      </p:sp>
    </p:spTree>
    <p:extLst>
      <p:ext uri="{BB962C8B-B14F-4D97-AF65-F5344CB8AC3E}">
        <p14:creationId xmlns:p14="http://schemas.microsoft.com/office/powerpoint/2010/main" val="1829909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51520" y="2090994"/>
            <a:ext cx="8792366" cy="4770537"/>
          </a:xfrm>
          <a:prstGeom prst="rect">
            <a:avLst/>
          </a:prstGeom>
        </p:spPr>
        <p:txBody>
          <a:bodyPr wrap="square">
            <a:spAutoFit/>
          </a:bodyPr>
          <a:lstStyle/>
          <a:p>
            <a:r>
              <a:rPr lang="en-AU" sz="1600" dirty="0"/>
              <a:t>New Zealand ranks relatively well regarding </a:t>
            </a:r>
            <a:r>
              <a:rPr lang="en-AU" sz="1600" dirty="0" smtClean="0"/>
              <a:t>prenatal healthcare across </a:t>
            </a:r>
            <a:r>
              <a:rPr lang="en-AU" sz="1600" dirty="0"/>
              <a:t>all ages </a:t>
            </a:r>
            <a:r>
              <a:rPr lang="en-AU" sz="1600" dirty="0" smtClean="0"/>
              <a:t>(above </a:t>
            </a:r>
            <a:r>
              <a:rPr lang="en-AU" sz="1600" dirty="0"/>
              <a:t>the OECD average and much </a:t>
            </a:r>
            <a:r>
              <a:rPr lang="en-AU" sz="1600" dirty="0" smtClean="0"/>
              <a:t>higher </a:t>
            </a:r>
            <a:r>
              <a:rPr lang="en-AU" sz="1600" dirty="0"/>
              <a:t>than countries like the United States or Israel).  However, its </a:t>
            </a:r>
            <a:r>
              <a:rPr lang="en-AU" sz="1600" dirty="0" smtClean="0"/>
              <a:t>infant death rates are </a:t>
            </a:r>
            <a:r>
              <a:rPr lang="en-AU" sz="1600" dirty="0"/>
              <a:t>much higher than many Scandinavian countries like Iceland and Denmark.  This likely relates to the stronger focus on social citizenship rights in those countries (being traditionally associated with what </a:t>
            </a:r>
            <a:r>
              <a:rPr lang="en-AU" sz="1600" dirty="0" err="1"/>
              <a:t>Esping</a:t>
            </a:r>
            <a:r>
              <a:rPr lang="en-AU" sz="1600" dirty="0"/>
              <a:t>-Andersen called the ‘social democratic regime’) and policies that aim to support those </a:t>
            </a:r>
            <a:r>
              <a:rPr lang="en-AU" sz="1600" dirty="0" smtClean="0"/>
              <a:t>with low socio-economic status.  </a:t>
            </a:r>
            <a:r>
              <a:rPr lang="en-AU" sz="1600" dirty="0"/>
              <a:t>For instance, Denmark’s </a:t>
            </a:r>
            <a:r>
              <a:rPr lang="en-AU" sz="1600" dirty="0" smtClean="0"/>
              <a:t>‘parents package’ </a:t>
            </a:r>
            <a:r>
              <a:rPr lang="en-AU" sz="1600" dirty="0"/>
              <a:t>policy ensures that </a:t>
            </a:r>
            <a:r>
              <a:rPr lang="en-AU" sz="1600" dirty="0" smtClean="0"/>
              <a:t>poverty – </a:t>
            </a:r>
            <a:r>
              <a:rPr lang="en-AU" sz="1600" dirty="0"/>
              <a:t>which leads to </a:t>
            </a:r>
            <a:r>
              <a:rPr lang="en-AU" sz="1600" dirty="0" smtClean="0"/>
              <a:t>poor infant health – </a:t>
            </a:r>
            <a:r>
              <a:rPr lang="en-AU" sz="1600" dirty="0"/>
              <a:t>is </a:t>
            </a:r>
            <a:r>
              <a:rPr lang="en-AU" sz="1600" dirty="0" smtClean="0"/>
              <a:t>reduced via a </a:t>
            </a:r>
            <a:r>
              <a:rPr lang="en-AU" sz="1600" dirty="0"/>
              <a:t>strong social security system and a strong focus on training and education for those unemployed. In </a:t>
            </a:r>
            <a:r>
              <a:rPr lang="en-AU" sz="1600" dirty="0" smtClean="0"/>
              <a:t>contrast, infant deaths grew </a:t>
            </a:r>
            <a:r>
              <a:rPr lang="en-AU" sz="1600" dirty="0"/>
              <a:t>rapidly between the mid-1980s and the mid-1990s in New Zealand as a result of the speedy implementation of various neoliberal reforms that had a negative impact on job security/wages, costs for health and education </a:t>
            </a:r>
            <a:r>
              <a:rPr lang="en-AU" sz="1600" dirty="0" smtClean="0"/>
              <a:t>….. </a:t>
            </a:r>
            <a:r>
              <a:rPr lang="en-AU" sz="1600" dirty="0" err="1" smtClean="0"/>
              <a:t>etc</a:t>
            </a:r>
            <a:r>
              <a:rPr lang="en-AU" sz="1600" dirty="0" smtClean="0"/>
              <a:t> </a:t>
            </a:r>
            <a:endParaRPr lang="en-NZ" sz="1600" dirty="0"/>
          </a:p>
          <a:p>
            <a:r>
              <a:rPr lang="en-AU" sz="1600" dirty="0"/>
              <a:t> </a:t>
            </a:r>
            <a:endParaRPr lang="en-NZ" sz="1600" dirty="0"/>
          </a:p>
          <a:p>
            <a:r>
              <a:rPr lang="en-AU" sz="1600" dirty="0"/>
              <a:t>Looking more specifically </a:t>
            </a:r>
            <a:r>
              <a:rPr lang="en-AU" sz="1600" dirty="0" smtClean="0"/>
              <a:t>at the immunisation of newborns, </a:t>
            </a:r>
            <a:r>
              <a:rPr lang="en-AU" sz="1600" dirty="0"/>
              <a:t>New Zealand does less well than other countries, sitting only just below the OECD average and once again there was a rapid shift in the 1980s and 1990s because ….  This contrasts with social democratic regime countries, as well as the UK which notably saw a significant </a:t>
            </a:r>
            <a:r>
              <a:rPr lang="en-AU" sz="1600" dirty="0" smtClean="0"/>
              <a:t>increase  </a:t>
            </a:r>
            <a:r>
              <a:rPr lang="en-AU" sz="1600" dirty="0"/>
              <a:t>in </a:t>
            </a:r>
            <a:r>
              <a:rPr lang="en-AU" sz="1600" dirty="0" smtClean="0"/>
              <a:t>immunisation rates </a:t>
            </a:r>
            <a:r>
              <a:rPr lang="en-AU" sz="1600" dirty="0"/>
              <a:t>during the 2000s.  This was associated with both setting a goal to </a:t>
            </a:r>
            <a:r>
              <a:rPr lang="en-AU" sz="1600" dirty="0" smtClean="0"/>
              <a:t>increase rates (and </a:t>
            </a:r>
            <a:r>
              <a:rPr lang="en-AU" sz="1600" dirty="0"/>
              <a:t>measures to assess progress against this goal), the retention of a universal child benefit and other policies aiming to support low-income </a:t>
            </a:r>
            <a:r>
              <a:rPr lang="en-AU" sz="1600" dirty="0" smtClean="0"/>
              <a:t>families to afford immunisation costs </a:t>
            </a:r>
            <a:r>
              <a:rPr lang="en-AU" sz="1600" dirty="0"/>
              <a:t>….. </a:t>
            </a:r>
            <a:r>
              <a:rPr lang="en-AU" sz="1600" dirty="0" err="1"/>
              <a:t>etc</a:t>
            </a:r>
            <a:endParaRPr lang="en-NZ" sz="1600" dirty="0"/>
          </a:p>
        </p:txBody>
      </p:sp>
      <p:sp>
        <p:nvSpPr>
          <p:cNvPr id="2" name="Rectangle 1"/>
          <p:cNvSpPr/>
          <p:nvPr/>
        </p:nvSpPr>
        <p:spPr>
          <a:xfrm>
            <a:off x="2267744" y="116632"/>
            <a:ext cx="4572000" cy="1938992"/>
          </a:xfrm>
          <a:prstGeom prst="rect">
            <a:avLst/>
          </a:prstGeom>
        </p:spPr>
        <p:txBody>
          <a:bodyPr>
            <a:spAutoFit/>
          </a:bodyPr>
          <a:lstStyle/>
          <a:p>
            <a:pPr marL="342900" lvl="0" indent="-342900" algn="just">
              <a:spcAft>
                <a:spcPts val="0"/>
              </a:spcAft>
              <a:buFont typeface="+mj-lt"/>
              <a:buAutoNum type="arabicPeriod"/>
            </a:pPr>
            <a:r>
              <a:rPr lang="en-AU" sz="1200" dirty="0">
                <a:latin typeface="Times New Roman" panose="02020603050405020304" pitchFamily="18" charset="0"/>
                <a:ea typeface="Times New Roman" panose="02020603050405020304" pitchFamily="18" charset="0"/>
              </a:rPr>
              <a:t>Imagine the Minister of Health has asked you to write a policy briefing indicating why family and community-based social determinants of health approaches could improve New Zealand’s health outcomes.  </a:t>
            </a:r>
            <a:r>
              <a:rPr lang="en-AU" sz="1200" dirty="0" smtClean="0">
                <a:latin typeface="Times New Roman" panose="02020603050405020304" pitchFamily="18" charset="0"/>
                <a:ea typeface="Times New Roman" panose="02020603050405020304" pitchFamily="18" charset="0"/>
              </a:rPr>
              <a:t>You </a:t>
            </a:r>
            <a:r>
              <a:rPr lang="en-AU" sz="1200" dirty="0">
                <a:latin typeface="Times New Roman" panose="02020603050405020304" pitchFamily="18" charset="0"/>
                <a:ea typeface="Times New Roman" panose="02020603050405020304" pitchFamily="18" charset="0"/>
              </a:rPr>
              <a:t>need </a:t>
            </a:r>
            <a:r>
              <a:rPr lang="en-AU" sz="1200" dirty="0" smtClean="0">
                <a:latin typeface="Times New Roman" panose="02020603050405020304" pitchFamily="18" charset="0"/>
                <a:ea typeface="Times New Roman" panose="02020603050405020304" pitchFamily="18" charset="0"/>
              </a:rPr>
              <a:t>to</a:t>
            </a:r>
            <a:r>
              <a:rPr lang="en-AU" sz="1200" dirty="0">
                <a:latin typeface="Times New Roman" panose="02020603050405020304" pitchFamily="18" charset="0"/>
                <a:ea typeface="Times New Roman" panose="02020603050405020304" pitchFamily="18" charset="0"/>
              </a:rPr>
              <a:t>:</a:t>
            </a:r>
            <a:endParaRPr lang="en-NZ" sz="1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AU" sz="1200" dirty="0">
                <a:latin typeface="Times New Roman" panose="02020603050405020304" pitchFamily="18" charset="0"/>
                <a:ea typeface="Times New Roman" panose="02020603050405020304" pitchFamily="18" charset="0"/>
              </a:rPr>
              <a:t>Provide examples of such approaches already being implemented in New Zealand, considering any </a:t>
            </a:r>
            <a:r>
              <a:rPr lang="en-AU" sz="1200" i="1" dirty="0">
                <a:latin typeface="Times New Roman" panose="02020603050405020304" pitchFamily="18" charset="0"/>
                <a:ea typeface="Times New Roman" panose="02020603050405020304" pitchFamily="18" charset="0"/>
              </a:rPr>
              <a:t>strengths</a:t>
            </a:r>
            <a:r>
              <a:rPr lang="en-AU" sz="1200" dirty="0">
                <a:latin typeface="Times New Roman" panose="02020603050405020304" pitchFamily="18" charset="0"/>
                <a:ea typeface="Times New Roman" panose="02020603050405020304" pitchFamily="18" charset="0"/>
              </a:rPr>
              <a:t> and </a:t>
            </a:r>
            <a:r>
              <a:rPr lang="en-AU" sz="1200" i="1" dirty="0">
                <a:latin typeface="Times New Roman" panose="02020603050405020304" pitchFamily="18" charset="0"/>
                <a:ea typeface="Times New Roman" panose="02020603050405020304" pitchFamily="18" charset="0"/>
              </a:rPr>
              <a:t>weaknesses.</a:t>
            </a:r>
            <a:endParaRPr lang="en-NZ" sz="1200" dirty="0">
              <a:latin typeface="Times New Roman" panose="02020603050405020304" pitchFamily="18" charset="0"/>
              <a:ea typeface="Times New Roman" panose="02020603050405020304" pitchFamily="18" charset="0"/>
            </a:endParaRPr>
          </a:p>
          <a:p>
            <a:pPr marL="637540" algn="just">
              <a:spcAft>
                <a:spcPts val="0"/>
              </a:spcAft>
            </a:pPr>
            <a:r>
              <a:rPr lang="en-GB" sz="1200" b="1" i="1" dirty="0">
                <a:latin typeface="Times New Roman" panose="02020603050405020304" pitchFamily="18" charset="0"/>
                <a:ea typeface="Times New Roman" panose="02020603050405020304" pitchFamily="18" charset="0"/>
              </a:rPr>
              <a:t> </a:t>
            </a:r>
            <a:endParaRPr lang="en-NZ" sz="1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n-AU" sz="1200" dirty="0">
                <a:latin typeface="Times New Roman" panose="02020603050405020304" pitchFamily="18" charset="0"/>
                <a:ea typeface="Times New Roman" panose="02020603050405020304" pitchFamily="18" charset="0"/>
              </a:rPr>
              <a:t>Offer local and/or international examples that illustrate a </a:t>
            </a:r>
            <a:r>
              <a:rPr lang="en-AU" sz="1200" i="1" dirty="0">
                <a:latin typeface="Times New Roman" panose="02020603050405020304" pitchFamily="18" charset="0"/>
                <a:ea typeface="Times New Roman" panose="02020603050405020304" pitchFamily="18" charset="0"/>
              </a:rPr>
              <a:t>stronger</a:t>
            </a:r>
            <a:r>
              <a:rPr lang="en-AU" sz="1200" dirty="0">
                <a:latin typeface="Times New Roman" panose="02020603050405020304" pitchFamily="18" charset="0"/>
                <a:ea typeface="Times New Roman" panose="02020603050405020304" pitchFamily="18" charset="0"/>
              </a:rPr>
              <a:t> focus on family and community-based, social determinants of health-focused approaches would be </a:t>
            </a:r>
            <a:r>
              <a:rPr lang="en-AU" sz="1200" i="1" dirty="0">
                <a:latin typeface="Times New Roman" panose="02020603050405020304" pitchFamily="18" charset="0"/>
                <a:ea typeface="Times New Roman" panose="02020603050405020304" pitchFamily="18" charset="0"/>
              </a:rPr>
              <a:t>beneficial </a:t>
            </a:r>
            <a:r>
              <a:rPr lang="en-AU" sz="1200" dirty="0">
                <a:latin typeface="Times New Roman" panose="02020603050405020304" pitchFamily="18" charset="0"/>
                <a:ea typeface="Times New Roman" panose="02020603050405020304" pitchFamily="18" charset="0"/>
              </a:rPr>
              <a:t>for New Zealand.</a:t>
            </a:r>
            <a:endParaRPr lang="en-NZ" sz="1200"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237226" y="332656"/>
            <a:ext cx="1886502" cy="1477328"/>
          </a:xfrm>
          <a:prstGeom prst="rect">
            <a:avLst/>
          </a:prstGeom>
        </p:spPr>
        <p:txBody>
          <a:bodyPr wrap="square">
            <a:spAutoFit/>
          </a:bodyPr>
          <a:lstStyle/>
          <a:p>
            <a:pPr lvl="0"/>
            <a:r>
              <a:rPr lang="en-NZ" dirty="0" smtClean="0">
                <a:solidFill>
                  <a:srgbClr val="FF0000"/>
                </a:solidFill>
              </a:rPr>
              <a:t>Example of how you might write an essay using a previous year’s question</a:t>
            </a:r>
            <a:endParaRPr lang="en-NZ" dirty="0">
              <a:solidFill>
                <a:srgbClr val="FF0000"/>
              </a:solidFill>
            </a:endParaRPr>
          </a:p>
        </p:txBody>
      </p:sp>
    </p:spTree>
    <p:extLst>
      <p:ext uri="{BB962C8B-B14F-4D97-AF65-F5344CB8AC3E}">
        <p14:creationId xmlns:p14="http://schemas.microsoft.com/office/powerpoint/2010/main" val="4528336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229600" cy="1066800"/>
          </a:xfrm>
        </p:spPr>
        <p:txBody>
          <a:bodyPr/>
          <a:lstStyle/>
          <a:p>
            <a:pPr algn="ctr"/>
            <a:r>
              <a:rPr lang="en-AU" dirty="0" smtClean="0">
                <a:solidFill>
                  <a:schemeClr val="accent6"/>
                </a:solidFill>
              </a:rPr>
              <a:t>What </a:t>
            </a:r>
            <a:r>
              <a:rPr lang="en-AU" i="1" dirty="0" smtClean="0">
                <a:solidFill>
                  <a:schemeClr val="accent6"/>
                </a:solidFill>
              </a:rPr>
              <a:t>is</a:t>
            </a:r>
            <a:r>
              <a:rPr lang="en-AU" dirty="0" smtClean="0">
                <a:solidFill>
                  <a:schemeClr val="accent6"/>
                </a:solidFill>
              </a:rPr>
              <a:t> and is not expected</a:t>
            </a:r>
            <a:r>
              <a:rPr lang="en-NZ" dirty="0"/>
              <a:t/>
            </a:r>
            <a:br>
              <a:rPr lang="en-NZ" dirty="0"/>
            </a:br>
            <a:endParaRPr lang="en-NZ" dirty="0"/>
          </a:p>
        </p:txBody>
      </p:sp>
      <p:sp>
        <p:nvSpPr>
          <p:cNvPr id="3" name="Content Placeholder 2"/>
          <p:cNvSpPr>
            <a:spLocks noGrp="1"/>
          </p:cNvSpPr>
          <p:nvPr>
            <p:ph idx="1"/>
          </p:nvPr>
        </p:nvSpPr>
        <p:spPr>
          <a:xfrm>
            <a:off x="107504" y="980728"/>
            <a:ext cx="8928992" cy="5715024"/>
          </a:xfrm>
        </p:spPr>
        <p:txBody>
          <a:bodyPr/>
          <a:lstStyle/>
          <a:p>
            <a:r>
              <a:rPr lang="en-AU" sz="1800" dirty="0" smtClean="0"/>
              <a:t>It is expected you will write better responses than possible under exam conditions because you will have a longer time period/will be typing on computers using spell check </a:t>
            </a:r>
            <a:r>
              <a:rPr lang="en-AU" sz="1800" dirty="0" err="1" smtClean="0"/>
              <a:t>etc</a:t>
            </a:r>
            <a:endParaRPr lang="en-AU" sz="1800" dirty="0" smtClean="0"/>
          </a:p>
          <a:p>
            <a:pPr lvl="1"/>
            <a:r>
              <a:rPr lang="en-AU" sz="1600" dirty="0">
                <a:solidFill>
                  <a:schemeClr val="accent6"/>
                </a:solidFill>
              </a:rPr>
              <a:t>You are NOT</a:t>
            </a:r>
            <a:r>
              <a:rPr lang="en-AU" sz="1600" i="1" dirty="0">
                <a:solidFill>
                  <a:schemeClr val="accent6"/>
                </a:solidFill>
              </a:rPr>
              <a:t> </a:t>
            </a:r>
            <a:r>
              <a:rPr lang="en-AU" sz="1600" dirty="0">
                <a:solidFill>
                  <a:schemeClr val="accent6"/>
                </a:solidFill>
              </a:rPr>
              <a:t>expected to do independent research beyond studying your lectures/course readings</a:t>
            </a:r>
            <a:r>
              <a:rPr lang="en-AU" sz="1600" i="1" dirty="0">
                <a:solidFill>
                  <a:schemeClr val="accent6"/>
                </a:solidFill>
              </a:rPr>
              <a:t> </a:t>
            </a:r>
            <a:r>
              <a:rPr lang="en-AU" sz="1600" dirty="0">
                <a:solidFill>
                  <a:schemeClr val="accent6"/>
                </a:solidFill>
              </a:rPr>
              <a:t>closely and discussing </a:t>
            </a:r>
            <a:r>
              <a:rPr lang="en-AU" sz="1600" i="1" dirty="0">
                <a:solidFill>
                  <a:schemeClr val="accent6"/>
                </a:solidFill>
              </a:rPr>
              <a:t>these in relation to the questions given </a:t>
            </a:r>
            <a:r>
              <a:rPr lang="en-AU" sz="1600" dirty="0">
                <a:solidFill>
                  <a:schemeClr val="accent6"/>
                </a:solidFill>
              </a:rPr>
              <a:t>(</a:t>
            </a:r>
            <a:r>
              <a:rPr lang="en-AU" sz="1600" dirty="0" err="1">
                <a:solidFill>
                  <a:schemeClr val="accent6"/>
                </a:solidFill>
              </a:rPr>
              <a:t>ie</a:t>
            </a:r>
            <a:r>
              <a:rPr lang="en-AU" sz="1600" dirty="0">
                <a:solidFill>
                  <a:schemeClr val="accent6"/>
                </a:solidFill>
              </a:rPr>
              <a:t>. we do not want you to just repeat these verbatim)</a:t>
            </a:r>
          </a:p>
          <a:p>
            <a:pPr marL="401637" lvl="1" indent="0">
              <a:buNone/>
            </a:pPr>
            <a:endParaRPr lang="en-NZ" sz="1600" dirty="0">
              <a:solidFill>
                <a:schemeClr val="accent6"/>
              </a:solidFill>
            </a:endParaRPr>
          </a:p>
          <a:p>
            <a:pPr lvl="1"/>
            <a:r>
              <a:rPr lang="en-AU" sz="1600" dirty="0">
                <a:solidFill>
                  <a:schemeClr val="accent6"/>
                </a:solidFill>
              </a:rPr>
              <a:t>In particular, you will be </a:t>
            </a:r>
            <a:r>
              <a:rPr lang="en-AU" sz="1600" i="1" dirty="0">
                <a:solidFill>
                  <a:schemeClr val="accent6"/>
                </a:solidFill>
              </a:rPr>
              <a:t>rewarded for referring to relevant course readings</a:t>
            </a:r>
            <a:r>
              <a:rPr lang="en-AU" sz="1600" dirty="0">
                <a:solidFill>
                  <a:schemeClr val="accent6"/>
                </a:solidFill>
              </a:rPr>
              <a:t> (preferably by author name) in ways that demonstrate your understanding of the essay topic</a:t>
            </a:r>
            <a:endParaRPr lang="en-NZ" sz="1600" dirty="0">
              <a:solidFill>
                <a:schemeClr val="accent6"/>
              </a:solidFill>
            </a:endParaRPr>
          </a:p>
          <a:p>
            <a:pPr marL="109537" indent="0">
              <a:buNone/>
            </a:pPr>
            <a:endParaRPr lang="en-AU" sz="1800" dirty="0" smtClean="0"/>
          </a:p>
          <a:p>
            <a:r>
              <a:rPr lang="en-AU" sz="1800" dirty="0" smtClean="0"/>
              <a:t>You </a:t>
            </a:r>
            <a:r>
              <a:rPr lang="en-AU" sz="1800" dirty="0"/>
              <a:t>need to demonstrate your knowledge of course material whenever you can, so please </a:t>
            </a:r>
            <a:r>
              <a:rPr lang="en-AU" sz="1800" i="1" dirty="0"/>
              <a:t>define</a:t>
            </a:r>
            <a:r>
              <a:rPr lang="en-AU" sz="1800" dirty="0"/>
              <a:t> any key concepts </a:t>
            </a:r>
            <a:r>
              <a:rPr lang="en-AU" sz="1800" dirty="0" smtClean="0"/>
              <a:t>used </a:t>
            </a:r>
            <a:r>
              <a:rPr lang="en-AU" sz="1800" dirty="0"/>
              <a:t>in your </a:t>
            </a:r>
            <a:r>
              <a:rPr lang="en-AU" sz="1800" dirty="0" smtClean="0"/>
              <a:t>essays</a:t>
            </a:r>
            <a:endParaRPr lang="en-NZ" sz="1800" dirty="0"/>
          </a:p>
          <a:p>
            <a:pPr marL="109537" indent="0">
              <a:buNone/>
            </a:pPr>
            <a:endParaRPr lang="en-NZ" sz="1800" dirty="0"/>
          </a:p>
          <a:p>
            <a:pPr lvl="0"/>
            <a:r>
              <a:rPr lang="en-AU" sz="1800" dirty="0"/>
              <a:t>As with other written assignments, your essays should include a short </a:t>
            </a:r>
            <a:r>
              <a:rPr lang="en-AU" sz="1800" i="1" dirty="0"/>
              <a:t>introduction </a:t>
            </a:r>
            <a:r>
              <a:rPr lang="en-AU" sz="1800" dirty="0"/>
              <a:t>and </a:t>
            </a:r>
            <a:r>
              <a:rPr lang="en-AU" sz="1800" i="1" dirty="0" smtClean="0"/>
              <a:t>conclusion</a:t>
            </a:r>
          </a:p>
          <a:p>
            <a:pPr lvl="0"/>
            <a:endParaRPr lang="en-AU" sz="1800" i="1" dirty="0"/>
          </a:p>
          <a:p>
            <a:pPr lvl="0"/>
            <a:r>
              <a:rPr lang="en-AU" sz="1800" dirty="0" smtClean="0"/>
              <a:t>You should write in a ‘normal’ essay format (</a:t>
            </a:r>
            <a:r>
              <a:rPr lang="en-AU" sz="1800" dirty="0" err="1" smtClean="0"/>
              <a:t>ie</a:t>
            </a:r>
            <a:r>
              <a:rPr lang="en-AU" sz="1800" dirty="0" smtClean="0"/>
              <a:t>.  you do not need to use policy briefing formatting) although headings and limited use of bullet points is acceptable, particularly in essay 1</a:t>
            </a:r>
            <a:endParaRPr lang="en-NZ" sz="1800" dirty="0"/>
          </a:p>
          <a:p>
            <a:pPr marL="109537" indent="0">
              <a:buNone/>
            </a:pPr>
            <a:endParaRPr lang="en-NZ" sz="1800" dirty="0"/>
          </a:p>
          <a:p>
            <a:pPr marL="109537" indent="0">
              <a:buNone/>
            </a:pPr>
            <a:r>
              <a:rPr lang="en-AU" sz="1800" i="1" dirty="0"/>
              <a:t> </a:t>
            </a:r>
            <a:endParaRPr lang="en-NZ" sz="1800" dirty="0"/>
          </a:p>
          <a:p>
            <a:endParaRPr lang="en-NZ" sz="1800" dirty="0"/>
          </a:p>
          <a:p>
            <a:pPr marL="109537" indent="0">
              <a:buNone/>
            </a:pPr>
            <a:endParaRPr lang="en-NZ" sz="1800" dirty="0"/>
          </a:p>
        </p:txBody>
      </p:sp>
    </p:spTree>
    <p:extLst>
      <p:ext uri="{BB962C8B-B14F-4D97-AF65-F5344CB8AC3E}">
        <p14:creationId xmlns:p14="http://schemas.microsoft.com/office/powerpoint/2010/main" val="305287574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2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2624</TotalTime>
  <Words>2302</Words>
  <Application>Microsoft Office PowerPoint</Application>
  <PresentationFormat>On-screen Show (4:3)</PresentationFormat>
  <Paragraphs>208</Paragraphs>
  <Slides>19</Slides>
  <Notes>10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19</vt:i4>
      </vt:variant>
    </vt:vector>
  </HeadingPairs>
  <TitlesOfParts>
    <vt:vector size="30" baseType="lpstr">
      <vt:lpstr>Arial</vt:lpstr>
      <vt:lpstr>Calibri</vt:lpstr>
      <vt:lpstr>Georgia</vt:lpstr>
      <vt:lpstr>Symbol</vt:lpstr>
      <vt:lpstr>Times New Roman</vt:lpstr>
      <vt:lpstr>Trebuchet MS</vt:lpstr>
      <vt:lpstr>Verdana</vt:lpstr>
      <vt:lpstr>Wingdings 2</vt:lpstr>
      <vt:lpstr>Urban</vt:lpstr>
      <vt:lpstr>1_Urban</vt:lpstr>
      <vt:lpstr>2_Urban</vt:lpstr>
      <vt:lpstr>SOCIOLOGY OF THE WELFARE STATE</vt:lpstr>
      <vt:lpstr>Final assignment submission</vt:lpstr>
      <vt:lpstr>Final assignment = essays x 2</vt:lpstr>
      <vt:lpstr>Essay 1: privatisation</vt:lpstr>
      <vt:lpstr>Example of note taking</vt:lpstr>
      <vt:lpstr>Essay 2: change over time</vt:lpstr>
      <vt:lpstr>Example of note taking</vt:lpstr>
      <vt:lpstr>PowerPoint Presentation</vt:lpstr>
      <vt:lpstr>What is and is not expected </vt:lpstr>
      <vt:lpstr>Referencing? Proofreading? </vt:lpstr>
      <vt:lpstr>PowerPoint Presentation</vt:lpstr>
      <vt:lpstr>How can you best prepare  for the final assignment? </vt:lpstr>
      <vt:lpstr>How can you best prepare  for the final assignment? </vt:lpstr>
      <vt:lpstr>Possible study timetable</vt:lpstr>
      <vt:lpstr>Aegrotats/compassionate consideration</vt:lpstr>
      <vt:lpstr>Using old 317 exams</vt:lpstr>
      <vt:lpstr>On final assignment day</vt:lpstr>
      <vt:lpstr>Contacting me</vt:lpstr>
      <vt:lpstr>Evaluations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dc:creator>
  <cp:lastModifiedBy>Louise</cp:lastModifiedBy>
  <cp:revision>196</cp:revision>
  <dcterms:created xsi:type="dcterms:W3CDTF">2016-02-16T23:36:07Z</dcterms:created>
  <dcterms:modified xsi:type="dcterms:W3CDTF">2020-06-01T22:05:29Z</dcterms:modified>
</cp:coreProperties>
</file>