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58" r:id="rId4"/>
    <p:sldId id="259" r:id="rId5"/>
    <p:sldId id="261" r:id="rId6"/>
    <p:sldId id="260" r:id="rId7"/>
    <p:sldId id="265" r:id="rId8"/>
    <p:sldId id="264" r:id="rId9"/>
    <p:sldId id="263" r:id="rId10"/>
    <p:sldId id="268" r:id="rId11"/>
    <p:sldId id="266" r:id="rId12"/>
    <p:sldId id="270" r:id="rId13"/>
    <p:sldId id="267"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73713"/>
  </p:normalViewPr>
  <p:slideViewPr>
    <p:cSldViewPr snapToGrid="0" snapToObjects="1">
      <p:cViewPr varScale="1">
        <p:scale>
          <a:sx n="79" d="100"/>
          <a:sy n="79" d="100"/>
        </p:scale>
        <p:origin x="171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7C55E6-D855-0D43-B39C-59295DED46CB}" type="datetimeFigureOut">
              <a:rPr lang="en-US" smtClean="0"/>
              <a:t>5/15/2017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8E6267-BCD3-7C4C-8A9D-811C1CF0A37A}" type="slidenum">
              <a:rPr lang="en-US" smtClean="0"/>
              <a:t>‹#›</a:t>
            </a:fld>
            <a:endParaRPr lang="en-US"/>
          </a:p>
        </p:txBody>
      </p:sp>
    </p:spTree>
    <p:extLst>
      <p:ext uri="{BB962C8B-B14F-4D97-AF65-F5344CB8AC3E}">
        <p14:creationId xmlns:p14="http://schemas.microsoft.com/office/powerpoint/2010/main" val="2141883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8E6267-BCD3-7C4C-8A9D-811C1CF0A37A}" type="slidenum">
              <a:rPr lang="en-US" smtClean="0"/>
              <a:t>1</a:t>
            </a:fld>
            <a:endParaRPr lang="en-US"/>
          </a:p>
        </p:txBody>
      </p:sp>
    </p:spTree>
    <p:extLst>
      <p:ext uri="{BB962C8B-B14F-4D97-AF65-F5344CB8AC3E}">
        <p14:creationId xmlns:p14="http://schemas.microsoft.com/office/powerpoint/2010/main" val="124271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F8E6267-BCD3-7C4C-8A9D-811C1CF0A37A}" type="slidenum">
              <a:rPr lang="en-US" smtClean="0"/>
              <a:t>3</a:t>
            </a:fld>
            <a:endParaRPr lang="en-US"/>
          </a:p>
        </p:txBody>
      </p:sp>
    </p:spTree>
    <p:extLst>
      <p:ext uri="{BB962C8B-B14F-4D97-AF65-F5344CB8AC3E}">
        <p14:creationId xmlns:p14="http://schemas.microsoft.com/office/powerpoint/2010/main" val="361693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F8E6267-BCD3-7C4C-8A9D-811C1CF0A37A}" type="slidenum">
              <a:rPr lang="en-US" smtClean="0"/>
              <a:t>4</a:t>
            </a:fld>
            <a:endParaRPr lang="en-US"/>
          </a:p>
        </p:txBody>
      </p:sp>
    </p:spTree>
    <p:extLst>
      <p:ext uri="{BB962C8B-B14F-4D97-AF65-F5344CB8AC3E}">
        <p14:creationId xmlns:p14="http://schemas.microsoft.com/office/powerpoint/2010/main" val="847854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8E6267-BCD3-7C4C-8A9D-811C1CF0A37A}" type="slidenum">
              <a:rPr lang="en-US" smtClean="0"/>
              <a:t>5</a:t>
            </a:fld>
            <a:endParaRPr lang="en-US"/>
          </a:p>
        </p:txBody>
      </p:sp>
    </p:spTree>
    <p:extLst>
      <p:ext uri="{BB962C8B-B14F-4D97-AF65-F5344CB8AC3E}">
        <p14:creationId xmlns:p14="http://schemas.microsoft.com/office/powerpoint/2010/main" val="557664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8E6267-BCD3-7C4C-8A9D-811C1CF0A37A}" type="slidenum">
              <a:rPr lang="en-US" smtClean="0"/>
              <a:t>7</a:t>
            </a:fld>
            <a:endParaRPr lang="en-US"/>
          </a:p>
        </p:txBody>
      </p:sp>
    </p:spTree>
    <p:extLst>
      <p:ext uri="{BB962C8B-B14F-4D97-AF65-F5344CB8AC3E}">
        <p14:creationId xmlns:p14="http://schemas.microsoft.com/office/powerpoint/2010/main" val="160880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DF8E6267-BCD3-7C4C-8A9D-811C1CF0A37A}" type="slidenum">
              <a:rPr lang="en-US" smtClean="0"/>
              <a:t>8</a:t>
            </a:fld>
            <a:endParaRPr lang="en-US"/>
          </a:p>
        </p:txBody>
      </p:sp>
    </p:spTree>
    <p:extLst>
      <p:ext uri="{BB962C8B-B14F-4D97-AF65-F5344CB8AC3E}">
        <p14:creationId xmlns:p14="http://schemas.microsoft.com/office/powerpoint/2010/main" val="2455184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8E6267-BCD3-7C4C-8A9D-811C1CF0A37A}" type="slidenum">
              <a:rPr lang="en-US" smtClean="0"/>
              <a:t>9</a:t>
            </a:fld>
            <a:endParaRPr lang="en-US"/>
          </a:p>
        </p:txBody>
      </p:sp>
    </p:spTree>
    <p:extLst>
      <p:ext uri="{BB962C8B-B14F-4D97-AF65-F5344CB8AC3E}">
        <p14:creationId xmlns:p14="http://schemas.microsoft.com/office/powerpoint/2010/main" val="1908477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F8E6267-BCD3-7C4C-8A9D-811C1CF0A37A}" type="slidenum">
              <a:rPr lang="en-US" smtClean="0"/>
              <a:t>14</a:t>
            </a:fld>
            <a:endParaRPr lang="en-US"/>
          </a:p>
        </p:txBody>
      </p:sp>
    </p:spTree>
    <p:extLst>
      <p:ext uri="{BB962C8B-B14F-4D97-AF65-F5344CB8AC3E}">
        <p14:creationId xmlns:p14="http://schemas.microsoft.com/office/powerpoint/2010/main" val="1151654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5/15/2017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5/15/2017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5/15/2017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5/15/2017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5/15/2017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OJ9f378T49E" TargetMode="External"/><Relationship Id="rId2" Type="http://schemas.openxmlformats.org/officeDocument/2006/relationships/hyperlink" Target="https://www.youtube.com/watch?v=oMjCQt3KaRI"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www.youtube.com/watch?v=9SqRNUUOk7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_6lQY0kwg_M"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2.tiff"/><Relationship Id="rId4" Type="http://schemas.openxmlformats.org/officeDocument/2006/relationships/hyperlink" Target="https://www.youtube.com/watch?v=9tP5mzKzXx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The making of moral </a:t>
            </a:r>
            <a:r>
              <a:rPr lang="en-US" b="1" dirty="0" smtClean="0"/>
              <a:t>panics</a:t>
            </a:r>
            <a:endParaRPr lang="en-US" dirty="0"/>
          </a:p>
        </p:txBody>
      </p:sp>
      <p:sp>
        <p:nvSpPr>
          <p:cNvPr id="3" name="Subtitle 2"/>
          <p:cNvSpPr>
            <a:spLocks noGrp="1"/>
          </p:cNvSpPr>
          <p:nvPr>
            <p:ph type="subTitle" idx="1"/>
          </p:nvPr>
        </p:nvSpPr>
        <p:spPr/>
        <p:txBody>
          <a:bodyPr>
            <a:noAutofit/>
          </a:bodyPr>
          <a:lstStyle/>
          <a:p>
            <a:r>
              <a:rPr lang="en-US" sz="3600" b="1" dirty="0" smtClean="0"/>
              <a:t>Religious Rhetoric in HIV/AIDS Discourses</a:t>
            </a:r>
            <a:endParaRPr lang="en-US" sz="3600" dirty="0"/>
          </a:p>
        </p:txBody>
      </p:sp>
    </p:spTree>
    <p:extLst>
      <p:ext uri="{BB962C8B-B14F-4D97-AF65-F5344CB8AC3E}">
        <p14:creationId xmlns:p14="http://schemas.microsoft.com/office/powerpoint/2010/main" val="1798160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TV public announcements on AIDS</a:t>
            </a:r>
            <a:endParaRPr lang="en-US" dirty="0"/>
          </a:p>
        </p:txBody>
      </p:sp>
      <p:sp>
        <p:nvSpPr>
          <p:cNvPr id="3" name="Content Placeholder 2"/>
          <p:cNvSpPr>
            <a:spLocks noGrp="1"/>
          </p:cNvSpPr>
          <p:nvPr>
            <p:ph idx="1"/>
          </p:nvPr>
        </p:nvSpPr>
        <p:spPr>
          <a:xfrm>
            <a:off x="1371600" y="5214366"/>
            <a:ext cx="11186160" cy="1344930"/>
          </a:xfrm>
        </p:spPr>
        <p:txBody>
          <a:bodyPr/>
          <a:lstStyle/>
          <a:p>
            <a:r>
              <a:rPr lang="en-US" dirty="0">
                <a:hlinkClick r:id="rId2"/>
              </a:rPr>
              <a:t>https://</a:t>
            </a:r>
            <a:r>
              <a:rPr lang="en-US" dirty="0" smtClean="0">
                <a:hlinkClick r:id="rId2"/>
              </a:rPr>
              <a:t>www.youtube.com/watch?v=oMjCQt3KaRI</a:t>
            </a:r>
            <a:r>
              <a:rPr lang="en-US" dirty="0" smtClean="0"/>
              <a:t> </a:t>
            </a:r>
          </a:p>
          <a:p>
            <a:r>
              <a:rPr lang="en-US" dirty="0">
                <a:hlinkClick r:id="rId3"/>
              </a:rPr>
              <a:t>https://</a:t>
            </a:r>
            <a:r>
              <a:rPr lang="en-US" dirty="0" smtClean="0">
                <a:hlinkClick r:id="rId3"/>
              </a:rPr>
              <a:t>www.youtube.com/watch?v=OJ9f378T49E</a:t>
            </a:r>
            <a:endParaRPr lang="en-US" dirty="0" smtClean="0"/>
          </a:p>
          <a:p>
            <a:r>
              <a:rPr lang="en-US" dirty="0">
                <a:hlinkClick r:id="rId4"/>
              </a:rPr>
              <a:t>https://</a:t>
            </a:r>
            <a:r>
              <a:rPr lang="en-US" dirty="0" smtClean="0">
                <a:hlinkClick r:id="rId4"/>
              </a:rPr>
              <a:t>www.youtube.com/watch?v=9SqRNUUOk7s</a:t>
            </a:r>
            <a:endParaRPr lang="en-US" dirty="0" smtClean="0"/>
          </a:p>
          <a:p>
            <a:endParaRPr lang="en-US" dirty="0"/>
          </a:p>
        </p:txBody>
      </p:sp>
      <p:pic>
        <p:nvPicPr>
          <p:cNvPr id="4" name="Picture 3"/>
          <p:cNvPicPr>
            <a:picLocks noChangeAspect="1"/>
          </p:cNvPicPr>
          <p:nvPr/>
        </p:nvPicPr>
        <p:blipFill>
          <a:blip r:embed="rId5"/>
          <a:stretch>
            <a:fillRect/>
          </a:stretch>
        </p:blipFill>
        <p:spPr>
          <a:xfrm>
            <a:off x="1371600" y="1428750"/>
            <a:ext cx="6071616" cy="3415284"/>
          </a:xfrm>
          <a:prstGeom prst="rect">
            <a:avLst/>
          </a:prstGeom>
        </p:spPr>
      </p:pic>
      <p:sp>
        <p:nvSpPr>
          <p:cNvPr id="5" name="TextBox 4"/>
          <p:cNvSpPr txBox="1"/>
          <p:nvPr/>
        </p:nvSpPr>
        <p:spPr>
          <a:xfrm>
            <a:off x="7607808" y="1584960"/>
            <a:ext cx="4169664" cy="2308324"/>
          </a:xfrm>
          <a:prstGeom prst="rect">
            <a:avLst/>
          </a:prstGeom>
          <a:noFill/>
        </p:spPr>
        <p:txBody>
          <a:bodyPr wrap="square" rtlCol="0">
            <a:spAutoFit/>
          </a:bodyPr>
          <a:lstStyle/>
          <a:p>
            <a:r>
              <a:rPr lang="en-NZ" sz="2400" dirty="0" smtClean="0"/>
              <a:t>Strong rhetoric of fear around AIDS</a:t>
            </a:r>
          </a:p>
          <a:p>
            <a:endParaRPr lang="en-NZ" sz="2400" dirty="0"/>
          </a:p>
          <a:p>
            <a:r>
              <a:rPr lang="en-NZ" sz="2400" dirty="0" smtClean="0"/>
              <a:t>Moral imperative to these ads – lifestyle (especially sexual lifestyle) is the key focus.</a:t>
            </a:r>
            <a:endParaRPr lang="en-NZ" sz="2400" dirty="0"/>
          </a:p>
        </p:txBody>
      </p:sp>
    </p:spTree>
    <p:extLst>
      <p:ext uri="{BB962C8B-B14F-4D97-AF65-F5344CB8AC3E}">
        <p14:creationId xmlns:p14="http://schemas.microsoft.com/office/powerpoint/2010/main" val="1176760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13426"/>
            <a:ext cx="9601200" cy="792804"/>
          </a:xfrm>
        </p:spPr>
        <p:txBody>
          <a:bodyPr/>
          <a:lstStyle/>
          <a:p>
            <a:r>
              <a:rPr lang="en-US" smtClean="0"/>
              <a:t>Changing religious discourses </a:t>
            </a:r>
            <a:endParaRPr lang="en-US"/>
          </a:p>
        </p:txBody>
      </p:sp>
      <p:sp>
        <p:nvSpPr>
          <p:cNvPr id="3" name="Content Placeholder 2"/>
          <p:cNvSpPr>
            <a:spLocks noGrp="1"/>
          </p:cNvSpPr>
          <p:nvPr>
            <p:ph idx="1"/>
          </p:nvPr>
        </p:nvSpPr>
        <p:spPr>
          <a:xfrm>
            <a:off x="1040858" y="1439693"/>
            <a:ext cx="10671243" cy="4747098"/>
          </a:xfrm>
        </p:spPr>
        <p:txBody>
          <a:bodyPr>
            <a:noAutofit/>
          </a:bodyPr>
          <a:lstStyle/>
          <a:p>
            <a:r>
              <a:rPr lang="en-US" sz="2800" dirty="0" smtClean="0"/>
              <a:t>By the 1990s, there was a growing awareness among religious communities that there was a duty to tackle the AIDS crisis, and offer care to PLWHA.</a:t>
            </a:r>
          </a:p>
          <a:p>
            <a:r>
              <a:rPr lang="en-US" sz="2800" dirty="0" smtClean="0"/>
              <a:t>E.g. US Catholic Bishops Conference </a:t>
            </a:r>
            <a:r>
              <a:rPr lang="en-US" sz="2800" dirty="0"/>
              <a:t>1997 pastoral letter, “Always Our Children: A </a:t>
            </a:r>
            <a:r>
              <a:rPr lang="en-US" sz="2800" dirty="0" smtClean="0"/>
              <a:t>Pastoral Message </a:t>
            </a:r>
            <a:r>
              <a:rPr lang="en-US" sz="2800" dirty="0"/>
              <a:t>to Parents of Homosexual </a:t>
            </a:r>
            <a:r>
              <a:rPr lang="en-US" sz="2800" dirty="0" smtClean="0"/>
              <a:t>Children”: </a:t>
            </a:r>
          </a:p>
          <a:p>
            <a:pPr marL="0" lvl="1" indent="0">
              <a:buNone/>
            </a:pPr>
            <a:r>
              <a:rPr lang="en-US" sz="2400" dirty="0" smtClean="0"/>
              <a:t>“The Church </a:t>
            </a:r>
            <a:r>
              <a:rPr lang="en-US" sz="2400" dirty="0"/>
              <a:t>recognizes the importance and urgency of ministering to persons with </a:t>
            </a:r>
            <a:r>
              <a:rPr lang="en-US" sz="2400" dirty="0" smtClean="0"/>
              <a:t>HIV/AIDS</a:t>
            </a:r>
            <a:r>
              <a:rPr lang="is-IS" sz="2400" dirty="0" smtClean="0"/>
              <a:t>…</a:t>
            </a:r>
            <a:r>
              <a:rPr lang="en-US" sz="2400" dirty="0" smtClean="0"/>
              <a:t>[I]t </a:t>
            </a:r>
            <a:r>
              <a:rPr lang="en-US" sz="2400" dirty="0"/>
              <a:t>has had a devastating effect upon </a:t>
            </a:r>
            <a:r>
              <a:rPr lang="en-US" sz="2400" dirty="0" smtClean="0"/>
              <a:t>[homosexuals] and </a:t>
            </a:r>
            <a:r>
              <a:rPr lang="en-US" sz="2400" dirty="0"/>
              <a:t>has brought great sorrow to </a:t>
            </a:r>
            <a:r>
              <a:rPr lang="en-US" sz="2400" dirty="0" smtClean="0"/>
              <a:t>many parents</a:t>
            </a:r>
            <a:r>
              <a:rPr lang="en-US" sz="2400" dirty="0"/>
              <a:t>, families and friends....We reject the idea that HIV/AIDS is a direct </a:t>
            </a:r>
            <a:r>
              <a:rPr lang="en-US" sz="2400" dirty="0" smtClean="0"/>
              <a:t>punishment from </a:t>
            </a:r>
            <a:r>
              <a:rPr lang="en-US" sz="2400" dirty="0"/>
              <a:t>God. Furthermore, persons with AIDS are not distant, unfamiliar people, the </a:t>
            </a:r>
            <a:r>
              <a:rPr lang="en-US" sz="2400" dirty="0" smtClean="0"/>
              <a:t>objects of </a:t>
            </a:r>
            <a:r>
              <a:rPr lang="en-US" sz="2400" dirty="0"/>
              <a:t>our mingled pity and aversion. We must...embrace them with unconditional love</a:t>
            </a:r>
            <a:r>
              <a:rPr lang="en-US" sz="2400" dirty="0" smtClean="0"/>
              <a:t>.”</a:t>
            </a:r>
          </a:p>
        </p:txBody>
      </p:sp>
    </p:spTree>
    <p:extLst>
      <p:ext uri="{BB962C8B-B14F-4D97-AF65-F5344CB8AC3E}">
        <p14:creationId xmlns:p14="http://schemas.microsoft.com/office/powerpoint/2010/main" val="17565384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religious discourses?</a:t>
            </a:r>
            <a:endParaRPr lang="en-US" dirty="0"/>
          </a:p>
        </p:txBody>
      </p:sp>
      <p:sp>
        <p:nvSpPr>
          <p:cNvPr id="3" name="Content Placeholder 2"/>
          <p:cNvSpPr>
            <a:spLocks noGrp="1"/>
          </p:cNvSpPr>
          <p:nvPr>
            <p:ph idx="1"/>
          </p:nvPr>
        </p:nvSpPr>
        <p:spPr>
          <a:xfrm>
            <a:off x="856034" y="2012069"/>
            <a:ext cx="10739336" cy="4970834"/>
          </a:xfrm>
        </p:spPr>
        <p:txBody>
          <a:bodyPr>
            <a:normAutofit/>
          </a:bodyPr>
          <a:lstStyle/>
          <a:p>
            <a:r>
              <a:rPr lang="en-US" sz="2800" dirty="0"/>
              <a:t>Other religious communities (Muslim, Jewish, Buddhist) likewise began to respond more positively to the HIV/AIDS crisis – focus on care for the sick, ‘regardless’ of their lifestyles</a:t>
            </a:r>
            <a:r>
              <a:rPr lang="en-US" sz="2800" dirty="0" smtClean="0"/>
              <a:t>.</a:t>
            </a:r>
          </a:p>
          <a:p>
            <a:endParaRPr lang="en-US" sz="2800" dirty="0"/>
          </a:p>
          <a:p>
            <a:r>
              <a:rPr lang="en-US" sz="2800" dirty="0"/>
              <a:t>Yet, the moral dimension of AIDS remains, with many religious groups promoting abstinence, rather than safer sex, and remaining divided over condom use.</a:t>
            </a:r>
            <a:br>
              <a:rPr lang="en-US" sz="2800" dirty="0"/>
            </a:br>
            <a:endParaRPr lang="en-US" sz="2800" dirty="0"/>
          </a:p>
          <a:p>
            <a:endParaRPr lang="en-US" dirty="0"/>
          </a:p>
        </p:txBody>
      </p:sp>
    </p:spTree>
    <p:extLst>
      <p:ext uri="{BB962C8B-B14F-4D97-AF65-F5344CB8AC3E}">
        <p14:creationId xmlns:p14="http://schemas.microsoft.com/office/powerpoint/2010/main" val="4597732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1949" y="296694"/>
            <a:ext cx="9601200" cy="831715"/>
          </a:xfrm>
        </p:spPr>
        <p:txBody>
          <a:bodyPr/>
          <a:lstStyle/>
          <a:p>
            <a:r>
              <a:rPr lang="en-US" dirty="0" smtClean="0"/>
              <a:t>Morality and AIDS</a:t>
            </a:r>
            <a:endParaRPr lang="en-US" dirty="0"/>
          </a:p>
        </p:txBody>
      </p:sp>
      <p:sp>
        <p:nvSpPr>
          <p:cNvPr id="3" name="Content Placeholder 2"/>
          <p:cNvSpPr>
            <a:spLocks noGrp="1"/>
          </p:cNvSpPr>
          <p:nvPr>
            <p:ph idx="1"/>
          </p:nvPr>
        </p:nvSpPr>
        <p:spPr>
          <a:xfrm>
            <a:off x="856033" y="1361873"/>
            <a:ext cx="11011711" cy="5291846"/>
          </a:xfrm>
        </p:spPr>
        <p:txBody>
          <a:bodyPr>
            <a:normAutofit/>
          </a:bodyPr>
          <a:lstStyle/>
          <a:p>
            <a:r>
              <a:rPr lang="en-US" sz="2400" dirty="0" smtClean="0"/>
              <a:t>George W. Bush’s President’s </a:t>
            </a:r>
            <a:r>
              <a:rPr lang="en-US" sz="2400" dirty="0"/>
              <a:t>Emergency Plan for AIDS </a:t>
            </a:r>
            <a:r>
              <a:rPr lang="en-US" sz="2400" dirty="0" smtClean="0"/>
              <a:t>Relief (PEPFAR) – heralded the primary role of evangelical Christians in the fight against AIDS as a </a:t>
            </a:r>
            <a:r>
              <a:rPr lang="en-US" sz="2400" i="1" dirty="0" smtClean="0"/>
              <a:t>moral</a:t>
            </a:r>
            <a:r>
              <a:rPr lang="en-US" sz="2400" dirty="0" smtClean="0"/>
              <a:t> fight.</a:t>
            </a:r>
          </a:p>
          <a:p>
            <a:pPr lvl="1"/>
            <a:r>
              <a:rPr lang="en-US" sz="2400" dirty="0" smtClean="0"/>
              <a:t>PEPFAR spent over $18 million on abstinence education</a:t>
            </a:r>
          </a:p>
          <a:p>
            <a:r>
              <a:rPr lang="en-US" sz="2400" dirty="0" smtClean="0"/>
              <a:t>Rick Warren – Southern Baptist leader of Saddleback Church, which promotes a ‘biblically-based’ approach to tackling AIDS (abstinence and monogamy).</a:t>
            </a:r>
          </a:p>
          <a:p>
            <a:pPr lvl="1"/>
            <a:r>
              <a:rPr lang="en-US" sz="2400" dirty="0" smtClean="0"/>
              <a:t>Religious function vs. cultural function (apply your hermeneutic of suspicion)</a:t>
            </a:r>
          </a:p>
          <a:p>
            <a:pPr lvl="1"/>
            <a:r>
              <a:rPr lang="en-US" sz="2400" dirty="0" smtClean="0"/>
              <a:t>The linking of sexuality and spirituality appealed to conservative Christian and Jewish leaders in the US - </a:t>
            </a:r>
            <a:r>
              <a:rPr lang="en-US" sz="2400" dirty="0"/>
              <a:t>religious and moral reform </a:t>
            </a:r>
            <a:r>
              <a:rPr lang="en-US" sz="2400" dirty="0" smtClean="0"/>
              <a:t>seen as </a:t>
            </a:r>
            <a:r>
              <a:rPr lang="en-US" sz="2400" dirty="0"/>
              <a:t>central to the future of AIDS </a:t>
            </a:r>
            <a:r>
              <a:rPr lang="en-US" sz="2400" dirty="0" smtClean="0"/>
              <a:t>prevention and care</a:t>
            </a:r>
          </a:p>
          <a:p>
            <a:pPr lvl="1"/>
            <a:r>
              <a:rPr lang="en-US" sz="2400" dirty="0"/>
              <a:t>“Let me say this: I don’t think we can deny that there is a moral and spiritual component to </a:t>
            </a:r>
            <a:r>
              <a:rPr lang="en-US" sz="2400" dirty="0" smtClean="0"/>
              <a:t>prevention” (Senator Barack Obama, 2006). </a:t>
            </a:r>
            <a:endParaRPr lang="en-US" sz="2400" dirty="0"/>
          </a:p>
          <a:p>
            <a:pPr lvl="1"/>
            <a:endParaRPr lang="en-US" dirty="0"/>
          </a:p>
          <a:p>
            <a:endParaRPr lang="en-US" dirty="0"/>
          </a:p>
        </p:txBody>
      </p:sp>
    </p:spTree>
    <p:extLst>
      <p:ext uri="{BB962C8B-B14F-4D97-AF65-F5344CB8AC3E}">
        <p14:creationId xmlns:p14="http://schemas.microsoft.com/office/powerpoint/2010/main" val="15814815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493" y="274806"/>
            <a:ext cx="9601200" cy="756326"/>
          </a:xfrm>
        </p:spPr>
        <p:txBody>
          <a:bodyPr/>
          <a:lstStyle/>
          <a:p>
            <a:r>
              <a:rPr lang="en-US" dirty="0" smtClean="0"/>
              <a:t>AIDS and religion today</a:t>
            </a:r>
            <a:endParaRPr lang="en-US" dirty="0"/>
          </a:p>
        </p:txBody>
      </p:sp>
      <p:sp>
        <p:nvSpPr>
          <p:cNvPr id="3" name="Content Placeholder 2"/>
          <p:cNvSpPr>
            <a:spLocks noGrp="1"/>
          </p:cNvSpPr>
          <p:nvPr>
            <p:ph idx="1"/>
          </p:nvPr>
        </p:nvSpPr>
        <p:spPr>
          <a:xfrm>
            <a:off x="982493" y="1235412"/>
            <a:ext cx="10768519" cy="4815192"/>
          </a:xfrm>
        </p:spPr>
        <p:txBody>
          <a:bodyPr>
            <a:noAutofit/>
          </a:bodyPr>
          <a:lstStyle/>
          <a:p>
            <a:r>
              <a:rPr lang="en-US" sz="2800" dirty="0" smtClean="0"/>
              <a:t>UNAIDS report: </a:t>
            </a:r>
            <a:r>
              <a:rPr lang="en-US" sz="2800" dirty="0">
                <a:solidFill>
                  <a:schemeClr val="tx1"/>
                </a:solidFill>
              </a:rPr>
              <a:t>“Communities of faith play a very significant role in influencing people’s </a:t>
            </a:r>
            <a:r>
              <a:rPr lang="en-US" sz="2800" dirty="0" err="1">
                <a:solidFill>
                  <a:schemeClr val="tx1"/>
                </a:solidFill>
              </a:rPr>
              <a:t>behaviour</a:t>
            </a:r>
            <a:r>
              <a:rPr lang="en-US" sz="2800" dirty="0">
                <a:solidFill>
                  <a:schemeClr val="tx1"/>
                </a:solidFill>
              </a:rPr>
              <a:t> and attitudes, and in providing care and support for AIDS.” </a:t>
            </a:r>
            <a:r>
              <a:rPr lang="en-US" sz="2800" dirty="0" smtClean="0"/>
              <a:t> </a:t>
            </a:r>
          </a:p>
          <a:p>
            <a:r>
              <a:rPr lang="en-US" sz="2800" dirty="0" smtClean="0"/>
              <a:t>AIDS is seen as a spiritual crisis as well as a medical one – affecting people’s faiths and spiritual wellbeing.</a:t>
            </a:r>
          </a:p>
          <a:p>
            <a:r>
              <a:rPr lang="en-US" sz="2800" dirty="0" smtClean="0"/>
              <a:t>Many religious communities offer care and support to PLWHA, as well as campaigning for greater justice in tackling AIDS around the world.</a:t>
            </a:r>
          </a:p>
          <a:p>
            <a:pPr marL="0" lvl="1" indent="0">
              <a:buNone/>
            </a:pPr>
            <a:r>
              <a:rPr lang="en-US" sz="2400" dirty="0" smtClean="0"/>
              <a:t>“To </a:t>
            </a:r>
            <a:r>
              <a:rPr lang="en-US" sz="2400" dirty="0"/>
              <a:t>respond to this challenge, the churches must be transformed </a:t>
            </a:r>
            <a:r>
              <a:rPr lang="en-US" sz="2400" dirty="0" smtClean="0"/>
              <a:t>in </a:t>
            </a:r>
            <a:r>
              <a:rPr lang="en-US" sz="2400" dirty="0"/>
              <a:t>the face of the HIV/AIDS crisis, in order that they may become a force for transformation — bringing healing, hope, and accompaniment to all affected by </a:t>
            </a:r>
            <a:r>
              <a:rPr lang="en-US" sz="2400" dirty="0" smtClean="0"/>
              <a:t>HIV/AIDS” (World Council of Churches, 2001)</a:t>
            </a:r>
            <a:endParaRPr lang="en-US" sz="2400" dirty="0"/>
          </a:p>
          <a:p>
            <a:endParaRPr lang="en-US" sz="2800" dirty="0"/>
          </a:p>
        </p:txBody>
      </p:sp>
    </p:spTree>
    <p:extLst>
      <p:ext uri="{BB962C8B-B14F-4D97-AF65-F5344CB8AC3E}">
        <p14:creationId xmlns:p14="http://schemas.microsoft.com/office/powerpoint/2010/main" val="1419628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week:</a:t>
            </a:r>
            <a:endParaRPr lang="en-US" dirty="0"/>
          </a:p>
        </p:txBody>
      </p:sp>
      <p:sp>
        <p:nvSpPr>
          <p:cNvPr id="3" name="Content Placeholder 2"/>
          <p:cNvSpPr>
            <a:spLocks noGrp="1"/>
          </p:cNvSpPr>
          <p:nvPr>
            <p:ph idx="1"/>
          </p:nvPr>
        </p:nvSpPr>
        <p:spPr>
          <a:xfrm>
            <a:off x="1238865" y="1784555"/>
            <a:ext cx="10692580" cy="4866968"/>
          </a:xfrm>
        </p:spPr>
        <p:txBody>
          <a:bodyPr>
            <a:normAutofit/>
          </a:bodyPr>
          <a:lstStyle/>
          <a:p>
            <a:r>
              <a:rPr lang="en-US" sz="2800" dirty="0" smtClean="0"/>
              <a:t>Early religious responses to HIV and AIDS (19802-1990s)</a:t>
            </a:r>
          </a:p>
          <a:p>
            <a:endParaRPr lang="en-US" sz="2800" dirty="0" smtClean="0"/>
          </a:p>
          <a:p>
            <a:r>
              <a:rPr lang="en-US" sz="2800" dirty="0" smtClean="0"/>
              <a:t>How have these responses shaped the care and treatment of people living with HIV and AIDS (PLWHA)?</a:t>
            </a:r>
          </a:p>
          <a:p>
            <a:endParaRPr lang="en-US" sz="2800" dirty="0" smtClean="0"/>
          </a:p>
          <a:p>
            <a:r>
              <a:rPr lang="en-US" sz="2800" dirty="0" smtClean="0"/>
              <a:t>How have religious responses developed over the past 20 years?</a:t>
            </a:r>
          </a:p>
          <a:p>
            <a:endParaRPr lang="en-US" sz="2800" dirty="0" smtClean="0"/>
          </a:p>
          <a:p>
            <a:r>
              <a:rPr lang="en-US" sz="2800" dirty="0" smtClean="0"/>
              <a:t>The roles of religion and spirituality in the care of PLWHA (tutorial)</a:t>
            </a:r>
            <a:endParaRPr lang="en-US" sz="2800" dirty="0"/>
          </a:p>
        </p:txBody>
      </p:sp>
    </p:spTree>
    <p:extLst>
      <p:ext uri="{BB962C8B-B14F-4D97-AF65-F5344CB8AC3E}">
        <p14:creationId xmlns:p14="http://schemas.microsoft.com/office/powerpoint/2010/main" val="379365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216" y="364236"/>
            <a:ext cx="9601200" cy="643128"/>
          </a:xfrm>
        </p:spPr>
        <p:txBody>
          <a:bodyPr>
            <a:normAutofit fontScale="90000"/>
          </a:bodyPr>
          <a:lstStyle/>
          <a:p>
            <a:r>
              <a:rPr lang="en-US" dirty="0" smtClean="0"/>
              <a:t>HIV and AIDS – some facts</a:t>
            </a:r>
            <a:endParaRPr lang="en-US" dirty="0"/>
          </a:p>
        </p:txBody>
      </p:sp>
      <p:sp>
        <p:nvSpPr>
          <p:cNvPr id="3" name="Content Placeholder 2"/>
          <p:cNvSpPr>
            <a:spLocks noGrp="1"/>
          </p:cNvSpPr>
          <p:nvPr>
            <p:ph idx="1"/>
          </p:nvPr>
        </p:nvSpPr>
        <p:spPr>
          <a:xfrm>
            <a:off x="775488" y="1253570"/>
            <a:ext cx="11001983" cy="5427645"/>
          </a:xfrm>
        </p:spPr>
        <p:txBody>
          <a:bodyPr>
            <a:normAutofit/>
          </a:bodyPr>
          <a:lstStyle/>
          <a:p>
            <a:r>
              <a:rPr lang="en-US" sz="2400" dirty="0"/>
              <a:t>AIDS (acquired immune deficiency syndrome) is a syndrome, which </a:t>
            </a:r>
            <a:r>
              <a:rPr lang="en-US" sz="2400" dirty="0" smtClean="0"/>
              <a:t>is likely caused </a:t>
            </a:r>
            <a:r>
              <a:rPr lang="en-US" sz="2400" dirty="0"/>
              <a:t>by HIV (the human immunodeficiency virus), a retrovirus that harms the immune system by attacking white blood cells. </a:t>
            </a:r>
            <a:endParaRPr lang="en-US" sz="2400" dirty="0" smtClean="0"/>
          </a:p>
          <a:p>
            <a:r>
              <a:rPr lang="en-US" sz="2400" dirty="0" smtClean="0"/>
              <a:t>First came to the attention of the </a:t>
            </a:r>
            <a:r>
              <a:rPr lang="en-US" sz="2400" dirty="0" err="1" smtClean="0"/>
              <a:t>Centres</a:t>
            </a:r>
            <a:r>
              <a:rPr lang="en-US" sz="2400" dirty="0" smtClean="0"/>
              <a:t> for Disease Control in 1981 – it took until 1984 (and over 4000 cases in the US) for the source of this syndrome to be identified as viral and blood-borne.</a:t>
            </a:r>
          </a:p>
          <a:p>
            <a:r>
              <a:rPr lang="en-US" sz="2400" dirty="0"/>
              <a:t>There were approximately 36.7 million people worldwide living with HIV/AIDS at the end of 2015. Of these, 1.8 million were children (&lt;15 years old</a:t>
            </a:r>
            <a:r>
              <a:rPr lang="en-US" sz="2400" dirty="0" smtClean="0"/>
              <a:t>).</a:t>
            </a:r>
          </a:p>
          <a:p>
            <a:r>
              <a:rPr lang="en-US" sz="2400" dirty="0" smtClean="0"/>
              <a:t>There are 25.5 million people living with HIV/AIDS in sub-Saharan Africa.</a:t>
            </a:r>
            <a:endParaRPr lang="en-US" sz="2400" dirty="0"/>
          </a:p>
          <a:p>
            <a:r>
              <a:rPr lang="en-US" sz="2400" dirty="0"/>
              <a:t>As of June 2016, 18.2 million people living with HIV were accessing antiretroviral therapy (ART) globally, up from 15.8 million in June 2015, 7.5 million in 2010, and less than one million in 2000.</a:t>
            </a:r>
            <a:endParaRPr lang="en-US" sz="2400" dirty="0" smtClean="0"/>
          </a:p>
          <a:p>
            <a:endParaRPr lang="en-US" dirty="0"/>
          </a:p>
          <a:p>
            <a:endParaRPr lang="en-US" dirty="0"/>
          </a:p>
        </p:txBody>
      </p:sp>
    </p:spTree>
    <p:extLst>
      <p:ext uri="{BB962C8B-B14F-4D97-AF65-F5344CB8AC3E}">
        <p14:creationId xmlns:p14="http://schemas.microsoft.com/office/powerpoint/2010/main" val="1759920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494" y="199417"/>
            <a:ext cx="9601200" cy="1485900"/>
          </a:xfrm>
        </p:spPr>
        <p:txBody>
          <a:bodyPr/>
          <a:lstStyle/>
          <a:p>
            <a:r>
              <a:rPr lang="en-US" dirty="0" smtClean="0"/>
              <a:t>Initial responses to HIV epidemic by Christian communities</a:t>
            </a:r>
            <a:endParaRPr lang="en-US" dirty="0"/>
          </a:p>
        </p:txBody>
      </p:sp>
      <p:sp>
        <p:nvSpPr>
          <p:cNvPr id="3" name="Content Placeholder 2"/>
          <p:cNvSpPr>
            <a:spLocks noGrp="1"/>
          </p:cNvSpPr>
          <p:nvPr>
            <p:ph idx="1"/>
          </p:nvPr>
        </p:nvSpPr>
        <p:spPr>
          <a:xfrm>
            <a:off x="982494" y="1685316"/>
            <a:ext cx="10904706" cy="5007313"/>
          </a:xfrm>
        </p:spPr>
        <p:txBody>
          <a:bodyPr>
            <a:normAutofit fontScale="92500" lnSpcReduction="10000"/>
          </a:bodyPr>
          <a:lstStyle/>
          <a:p>
            <a:r>
              <a:rPr lang="en-US" sz="2400" dirty="0"/>
              <a:t>R</a:t>
            </a:r>
            <a:r>
              <a:rPr lang="en-US" sz="2400" dirty="0" smtClean="0"/>
              <a:t>eligious </a:t>
            </a:r>
            <a:r>
              <a:rPr lang="en-US" sz="2400" dirty="0"/>
              <a:t>leaders, organizations, and activists constructed AIDS as </a:t>
            </a:r>
            <a:r>
              <a:rPr lang="en-US" sz="2400" dirty="0" smtClean="0"/>
              <a:t>a </a:t>
            </a:r>
            <a:r>
              <a:rPr lang="en-US" sz="2400" i="1" dirty="0" smtClean="0"/>
              <a:t>religious</a:t>
            </a:r>
            <a:r>
              <a:rPr lang="en-US" sz="2400" dirty="0" smtClean="0"/>
              <a:t> and </a:t>
            </a:r>
            <a:r>
              <a:rPr lang="en-US" sz="2400" i="1" dirty="0"/>
              <a:t>moral </a:t>
            </a:r>
            <a:r>
              <a:rPr lang="en-US" sz="2400" dirty="0" smtClean="0"/>
              <a:t>epidemic, as well as a medical event. This has shaped (and continues to shape) cultural, religious and medical responses to HIV.</a:t>
            </a:r>
          </a:p>
          <a:p>
            <a:r>
              <a:rPr lang="en-US" sz="2400" dirty="0"/>
              <a:t>Most public health workers and </a:t>
            </a:r>
            <a:r>
              <a:rPr lang="en-US" sz="2400" dirty="0" smtClean="0"/>
              <a:t>Christian communities described </a:t>
            </a:r>
            <a:r>
              <a:rPr lang="en-US" sz="2400" dirty="0"/>
              <a:t>AIDS as a biomedical </a:t>
            </a:r>
            <a:r>
              <a:rPr lang="en-US" sz="2400" dirty="0" smtClean="0"/>
              <a:t>issue</a:t>
            </a:r>
            <a:r>
              <a:rPr lang="en-US" sz="2400" dirty="0"/>
              <a:t> </a:t>
            </a:r>
            <a:r>
              <a:rPr lang="en-US" sz="2400" dirty="0" smtClean="0"/>
              <a:t>(a virus) that required prevention through safer sex and harm reduction techniques (e.g. condom use, needle exchanges, </a:t>
            </a:r>
            <a:r>
              <a:rPr lang="en-US" sz="2400" dirty="0" err="1" smtClean="0"/>
              <a:t>etc</a:t>
            </a:r>
            <a:r>
              <a:rPr lang="en-US" sz="2400" dirty="0" smtClean="0"/>
              <a:t>). </a:t>
            </a:r>
          </a:p>
          <a:p>
            <a:pPr lvl="1"/>
            <a:r>
              <a:rPr lang="en-US" sz="2200" dirty="0" smtClean="0"/>
              <a:t>Many church leaders called for a compassionate response (whilst recognizing the moral quandary this would cause)</a:t>
            </a:r>
          </a:p>
          <a:p>
            <a:r>
              <a:rPr lang="en-US" sz="2400" dirty="0" smtClean="0"/>
              <a:t>For more conservative Christian groups, as well as mainstream media, </a:t>
            </a:r>
            <a:r>
              <a:rPr lang="en-US" sz="2400" dirty="0"/>
              <a:t>AIDS was </a:t>
            </a:r>
            <a:r>
              <a:rPr lang="en-US" sz="2400" dirty="0" smtClean="0"/>
              <a:t>primarily </a:t>
            </a:r>
            <a:r>
              <a:rPr lang="en-US" sz="2400" dirty="0"/>
              <a:t>a </a:t>
            </a:r>
            <a:r>
              <a:rPr lang="en-US" sz="2400" i="1" dirty="0"/>
              <a:t>moral</a:t>
            </a:r>
            <a:r>
              <a:rPr lang="en-US" sz="2400" dirty="0"/>
              <a:t> </a:t>
            </a:r>
            <a:r>
              <a:rPr lang="en-US" sz="2400" dirty="0" smtClean="0"/>
              <a:t>crisis, rather than a biomedical one, caused by particular sexual </a:t>
            </a:r>
            <a:r>
              <a:rPr lang="en-US" sz="2400" i="1" dirty="0" smtClean="0"/>
              <a:t>identities</a:t>
            </a:r>
            <a:r>
              <a:rPr lang="en-US" sz="2400" dirty="0" smtClean="0"/>
              <a:t>, or sexual </a:t>
            </a:r>
            <a:r>
              <a:rPr lang="en-US" sz="2400" i="1" dirty="0" smtClean="0"/>
              <a:t>practices</a:t>
            </a:r>
            <a:r>
              <a:rPr lang="en-US" sz="2400" dirty="0" smtClean="0"/>
              <a:t>, rather than a virus per se. Prevention therefore involved prescribing human ‘</a:t>
            </a:r>
            <a:r>
              <a:rPr lang="en-US" sz="2400" i="1" dirty="0" smtClean="0"/>
              <a:t>moral’</a:t>
            </a:r>
            <a:r>
              <a:rPr lang="en-US" sz="2400" dirty="0" smtClean="0"/>
              <a:t> (i.e. heterosexual, monogamous) </a:t>
            </a:r>
            <a:r>
              <a:rPr lang="en-US" sz="2400" dirty="0" err="1" smtClean="0"/>
              <a:t>behaviour</a:t>
            </a:r>
            <a:r>
              <a:rPr lang="en-US" sz="2400" dirty="0" smtClean="0"/>
              <a:t>. </a:t>
            </a:r>
          </a:p>
          <a:p>
            <a:pPr lvl="5"/>
            <a:r>
              <a:rPr lang="en-US" sz="2200" i="0" dirty="0" smtClean="0"/>
              <a:t>‘</a:t>
            </a:r>
            <a:r>
              <a:rPr lang="en-US" sz="2200" dirty="0" smtClean="0"/>
              <a:t>Their </a:t>
            </a:r>
            <a:r>
              <a:rPr lang="en-US" sz="2200" dirty="0"/>
              <a:t>aim was not merely to stop the flow of microbes but to spread religious and moral conduct</a:t>
            </a:r>
            <a:r>
              <a:rPr lang="en-US" sz="2200" dirty="0" smtClean="0"/>
              <a:t>.</a:t>
            </a:r>
            <a:r>
              <a:rPr lang="en-US" sz="2200" i="0" dirty="0" smtClean="0"/>
              <a:t>’ (Petro, </a:t>
            </a:r>
            <a:r>
              <a:rPr lang="en-US" sz="2200" dirty="0" smtClean="0"/>
              <a:t>After the Wrath of God</a:t>
            </a:r>
            <a:r>
              <a:rPr lang="en-US" sz="2200" i="0" dirty="0" smtClean="0"/>
              <a:t>, p.6)</a:t>
            </a:r>
            <a:r>
              <a:rPr lang="en-US" sz="2200" dirty="0" smtClean="0"/>
              <a:t> </a:t>
            </a:r>
          </a:p>
          <a:p>
            <a:pPr lvl="5"/>
            <a:r>
              <a:rPr lang="en-US" sz="2200" dirty="0" smtClean="0"/>
              <a:t>‘Innocent’ vs. ‘guilty’ victims of AIDS</a:t>
            </a:r>
            <a:endParaRPr lang="en-US" sz="2200" dirty="0"/>
          </a:p>
          <a:p>
            <a:pPr lvl="5"/>
            <a:endParaRPr lang="en-US" dirty="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608555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1949" y="352628"/>
            <a:ext cx="9601200" cy="1485900"/>
          </a:xfrm>
        </p:spPr>
        <p:txBody>
          <a:bodyPr/>
          <a:lstStyle/>
          <a:p>
            <a:r>
              <a:rPr lang="en-US" dirty="0" smtClean="0"/>
              <a:t>The ‘gay plague’</a:t>
            </a:r>
            <a:endParaRPr lang="en-US" dirty="0"/>
          </a:p>
        </p:txBody>
      </p:sp>
      <p:sp>
        <p:nvSpPr>
          <p:cNvPr id="3" name="Content Placeholder 2"/>
          <p:cNvSpPr>
            <a:spLocks noGrp="1"/>
          </p:cNvSpPr>
          <p:nvPr>
            <p:ph idx="1"/>
          </p:nvPr>
        </p:nvSpPr>
        <p:spPr>
          <a:xfrm>
            <a:off x="1001949" y="1352145"/>
            <a:ext cx="10787974" cy="5126476"/>
          </a:xfrm>
        </p:spPr>
        <p:txBody>
          <a:bodyPr>
            <a:normAutofit fontScale="92500" lnSpcReduction="20000"/>
          </a:bodyPr>
          <a:lstStyle/>
          <a:p>
            <a:r>
              <a:rPr lang="en-US" sz="2600" dirty="0" smtClean="0"/>
              <a:t>A divine punishment for sexual promiscuity (especially gay male promiscuity) – requiring a </a:t>
            </a:r>
            <a:r>
              <a:rPr lang="en-US" sz="2600" i="1" dirty="0" smtClean="0"/>
              <a:t>moral</a:t>
            </a:r>
            <a:r>
              <a:rPr lang="en-US" sz="2600" dirty="0" smtClean="0"/>
              <a:t> response.</a:t>
            </a:r>
          </a:p>
          <a:p>
            <a:r>
              <a:rPr lang="en-US" sz="2600" dirty="0" smtClean="0"/>
              <a:t>Dangers of AIDS = dangers of homosexuality</a:t>
            </a:r>
          </a:p>
          <a:p>
            <a:r>
              <a:rPr lang="en-US" sz="2600" dirty="0" smtClean="0"/>
              <a:t>Compared to pestilence or leprosy – biblical diseases sent by God in response to sin.</a:t>
            </a:r>
          </a:p>
          <a:p>
            <a:r>
              <a:rPr lang="en-US" sz="2600" dirty="0"/>
              <a:t>Jerry </a:t>
            </a:r>
            <a:r>
              <a:rPr lang="en-US" sz="2600" dirty="0" smtClean="0"/>
              <a:t>Falwell (Moral </a:t>
            </a:r>
            <a:r>
              <a:rPr lang="en-US" sz="2600" dirty="0"/>
              <a:t>Majority </a:t>
            </a:r>
            <a:r>
              <a:rPr lang="en-US" sz="2600" dirty="0" smtClean="0"/>
              <a:t>Coalition) –stated that AIDS was God’s judgment against people and societies that do not live by God’s rule: </a:t>
            </a:r>
            <a:r>
              <a:rPr lang="en-US" sz="2600" dirty="0"/>
              <a:t>"AIDS is not just God's punishment for homosexuals, it is God's punishment for the society that tolerates </a:t>
            </a:r>
            <a:r>
              <a:rPr lang="en-US" sz="2600" dirty="0" smtClean="0"/>
              <a:t>homosexuals” (1986).</a:t>
            </a:r>
          </a:p>
          <a:p>
            <a:r>
              <a:rPr lang="en-US" sz="2600" dirty="0" smtClean="0"/>
              <a:t>President Ronald Reagan echoed Falwell when he (eventually) spoke openly about AIDS – a punishment by God for breaking the 10 commandments.</a:t>
            </a:r>
          </a:p>
          <a:p>
            <a:r>
              <a:rPr lang="en-US" sz="2600" dirty="0" smtClean="0"/>
              <a:t>In the early 1990s, US evangelist Billy Graham asked</a:t>
            </a:r>
            <a:r>
              <a:rPr lang="en-US" sz="2600" dirty="0"/>
              <a:t>, “Is AIDS a judgment of </a:t>
            </a:r>
            <a:r>
              <a:rPr lang="en-US" sz="2600" dirty="0" smtClean="0"/>
              <a:t>God? I </a:t>
            </a:r>
            <a:r>
              <a:rPr lang="en-US" sz="2600" dirty="0"/>
              <a:t>could not say for </a:t>
            </a:r>
            <a:r>
              <a:rPr lang="en-US" sz="2600" dirty="0" smtClean="0"/>
              <a:t>sure, but </a:t>
            </a:r>
            <a:r>
              <a:rPr lang="en-US" sz="2600" dirty="0"/>
              <a:t>I think so.” </a:t>
            </a:r>
            <a:r>
              <a:rPr lang="en-US" sz="2600" dirty="0" smtClean="0"/>
              <a:t> He later apologized for these remarks.</a:t>
            </a:r>
            <a:endParaRPr lang="en-US" sz="2600" dirty="0"/>
          </a:p>
          <a:p>
            <a:endParaRPr lang="en-US" dirty="0" smtClean="0"/>
          </a:p>
          <a:p>
            <a:endParaRPr lang="en-US" dirty="0"/>
          </a:p>
        </p:txBody>
      </p:sp>
    </p:spTree>
    <p:extLst>
      <p:ext uri="{BB962C8B-B14F-4D97-AF65-F5344CB8AC3E}">
        <p14:creationId xmlns:p14="http://schemas.microsoft.com/office/powerpoint/2010/main" val="442611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AIDS as a moral issue</a:t>
            </a:r>
            <a:endParaRPr lang="en-US" dirty="0"/>
          </a:p>
        </p:txBody>
      </p:sp>
      <p:sp>
        <p:nvSpPr>
          <p:cNvPr id="3" name="Content Placeholder 2"/>
          <p:cNvSpPr>
            <a:spLocks noGrp="1"/>
          </p:cNvSpPr>
          <p:nvPr>
            <p:ph idx="1"/>
          </p:nvPr>
        </p:nvSpPr>
        <p:spPr>
          <a:xfrm>
            <a:off x="1371600" y="1935804"/>
            <a:ext cx="9601200" cy="4572000"/>
          </a:xfrm>
        </p:spPr>
        <p:txBody>
          <a:bodyPr>
            <a:normAutofit lnSpcReduction="10000"/>
          </a:bodyPr>
          <a:lstStyle/>
          <a:p>
            <a:pPr marL="0" indent="0">
              <a:lnSpc>
                <a:spcPct val="100000"/>
              </a:lnSpc>
              <a:spcBef>
                <a:spcPts val="0"/>
              </a:spcBef>
              <a:spcAft>
                <a:spcPts val="0"/>
              </a:spcAft>
              <a:buNone/>
            </a:pPr>
            <a:r>
              <a:rPr lang="en-US" sz="3200" dirty="0" smtClean="0"/>
              <a:t>“Through </a:t>
            </a:r>
            <a:r>
              <a:rPr lang="en-US" sz="3200" dirty="0"/>
              <a:t>the AIDS crisis, Christian moral assumptions regarding sexuality were elaborated by, attached to, and translated into broader political and public health discourses, which in turn often reappeared in theological and religious </a:t>
            </a:r>
            <a:r>
              <a:rPr lang="en-US" sz="3200" dirty="0" smtClean="0"/>
              <a:t>rhetoric. </a:t>
            </a:r>
            <a:r>
              <a:rPr lang="en-US" sz="3200" dirty="0"/>
              <a:t>The convergence of scientific, theological, and religious rhetoric proved powerful in the moral languages about sexuality that developed in the wake of—and through— the epidemic</a:t>
            </a:r>
            <a:r>
              <a:rPr lang="en-US" sz="3200" dirty="0" smtClean="0"/>
              <a:t>.”</a:t>
            </a:r>
          </a:p>
          <a:p>
            <a:pPr marL="0" indent="0" algn="r">
              <a:lnSpc>
                <a:spcPct val="100000"/>
              </a:lnSpc>
              <a:spcBef>
                <a:spcPts val="0"/>
              </a:spcBef>
              <a:spcAft>
                <a:spcPts val="0"/>
              </a:spcAft>
              <a:buNone/>
            </a:pPr>
            <a:r>
              <a:rPr lang="en-US" dirty="0" smtClean="0"/>
              <a:t>Petro, </a:t>
            </a:r>
            <a:r>
              <a:rPr lang="en-US" i="1" dirty="0" smtClean="0"/>
              <a:t>After the Wrath of God</a:t>
            </a:r>
            <a:r>
              <a:rPr lang="en-US" dirty="0" smtClean="0"/>
              <a:t>, p.5</a:t>
            </a: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319227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0859" y="257783"/>
            <a:ext cx="9601200" cy="792804"/>
          </a:xfrm>
        </p:spPr>
        <p:txBody>
          <a:bodyPr>
            <a:normAutofit/>
          </a:bodyPr>
          <a:lstStyle/>
          <a:p>
            <a:r>
              <a:rPr lang="en-US" sz="3600" dirty="0" smtClean="0"/>
              <a:t>ACT-UP and ‘Stop the Church’ campaign (1989)</a:t>
            </a:r>
            <a:endParaRPr lang="en-US" sz="3600" dirty="0"/>
          </a:p>
        </p:txBody>
      </p:sp>
      <p:sp>
        <p:nvSpPr>
          <p:cNvPr id="3" name="Content Placeholder 2"/>
          <p:cNvSpPr>
            <a:spLocks noGrp="1"/>
          </p:cNvSpPr>
          <p:nvPr>
            <p:ph idx="1"/>
          </p:nvPr>
        </p:nvSpPr>
        <p:spPr>
          <a:xfrm>
            <a:off x="1040859" y="1050587"/>
            <a:ext cx="6819090" cy="5583677"/>
          </a:xfrm>
        </p:spPr>
        <p:txBody>
          <a:bodyPr>
            <a:normAutofit/>
          </a:bodyPr>
          <a:lstStyle/>
          <a:p>
            <a:r>
              <a:rPr lang="en-US" sz="2400" dirty="0" smtClean="0"/>
              <a:t>ACT-UP (AIDS Coalition To Unleash Power) started in 1987 by activist Larry Kramer</a:t>
            </a:r>
          </a:p>
          <a:p>
            <a:r>
              <a:rPr lang="en-US" sz="2400" dirty="0" smtClean="0"/>
              <a:t>‘Silence = Death’ – protesting governmental and institutional lassitude in responding to AIDS crisis.</a:t>
            </a:r>
          </a:p>
          <a:p>
            <a:r>
              <a:rPr lang="en-US" sz="2400" dirty="0" smtClean="0"/>
              <a:t>‘Stop the Church’ – protest over Cardinal John O’Connor’s continued condemnation of homosexuality, condom use, and abortion.</a:t>
            </a:r>
          </a:p>
          <a:p>
            <a:r>
              <a:rPr lang="en-US" sz="2400" dirty="0" smtClean="0"/>
              <a:t>Around 5000 demonstrators from ACT-UP and WHAM (Women’s Health Action Mobilization) rallied outside St Patrick’s Cathedral, NY.</a:t>
            </a:r>
          </a:p>
          <a:p>
            <a:r>
              <a:rPr lang="en-US" sz="2400" dirty="0" smtClean="0"/>
              <a:t>Some protesters entered the church during mass, disrupting the service and staging a ‘die in’.</a:t>
            </a:r>
            <a:endParaRPr lang="en-US" sz="2400" dirty="0"/>
          </a:p>
        </p:txBody>
      </p:sp>
      <p:pic>
        <p:nvPicPr>
          <p:cNvPr id="4" name="Picture 3"/>
          <p:cNvPicPr>
            <a:picLocks noChangeAspect="1"/>
          </p:cNvPicPr>
          <p:nvPr/>
        </p:nvPicPr>
        <p:blipFill>
          <a:blip r:embed="rId3"/>
          <a:stretch>
            <a:fillRect/>
          </a:stretch>
        </p:blipFill>
        <p:spPr>
          <a:xfrm>
            <a:off x="8013158" y="1264595"/>
            <a:ext cx="3844947" cy="4513634"/>
          </a:xfrm>
          <a:prstGeom prst="rect">
            <a:avLst/>
          </a:prstGeom>
        </p:spPr>
      </p:pic>
    </p:spTree>
    <p:extLst>
      <p:ext uri="{BB962C8B-B14F-4D97-AF65-F5344CB8AC3E}">
        <p14:creationId xmlns:p14="http://schemas.microsoft.com/office/powerpoint/2010/main" val="115230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Angels in America: A Gay Fantasia on National Themes</a:t>
            </a:r>
            <a:endParaRPr lang="en-US" dirty="0"/>
          </a:p>
        </p:txBody>
      </p:sp>
      <p:sp>
        <p:nvSpPr>
          <p:cNvPr id="5" name="TextBox 4"/>
          <p:cNvSpPr txBox="1"/>
          <p:nvPr/>
        </p:nvSpPr>
        <p:spPr>
          <a:xfrm>
            <a:off x="5272391" y="2171700"/>
            <a:ext cx="6498077" cy="4524315"/>
          </a:xfrm>
          <a:prstGeom prst="rect">
            <a:avLst/>
          </a:prstGeom>
          <a:noFill/>
        </p:spPr>
        <p:txBody>
          <a:bodyPr wrap="square" rtlCol="0">
            <a:spAutoFit/>
          </a:bodyPr>
          <a:lstStyle/>
          <a:p>
            <a:r>
              <a:rPr lang="en-US" sz="2400" dirty="0" smtClean="0"/>
              <a:t>A play by Tony Kushner  (1993)</a:t>
            </a:r>
          </a:p>
          <a:p>
            <a:endParaRPr lang="en-US" sz="2400" dirty="0" smtClean="0"/>
          </a:p>
          <a:p>
            <a:r>
              <a:rPr lang="en-US" sz="2400" dirty="0" smtClean="0"/>
              <a:t>Addresses the early years of the AIDS crisis from religious, political, and cultural perspectives.</a:t>
            </a:r>
          </a:p>
          <a:p>
            <a:endParaRPr lang="en-US" sz="2400" dirty="0" smtClean="0"/>
          </a:p>
          <a:p>
            <a:r>
              <a:rPr lang="en-US" sz="2400" dirty="0" smtClean="0"/>
              <a:t>Critiques religious and political responses to AIDS – but also holds out hope for compassionate religious/spiritual responses to this crisis.</a:t>
            </a:r>
          </a:p>
          <a:p>
            <a:endParaRPr lang="en-US" dirty="0"/>
          </a:p>
          <a:p>
            <a:r>
              <a:rPr lang="en-US" dirty="0">
                <a:hlinkClick r:id="rId3"/>
              </a:rPr>
              <a:t>https://www.youtube.com/watch?v=_</a:t>
            </a:r>
            <a:r>
              <a:rPr lang="en-US" dirty="0" smtClean="0">
                <a:hlinkClick r:id="rId3"/>
              </a:rPr>
              <a:t>6lQY0kwg_M</a:t>
            </a:r>
            <a:r>
              <a:rPr lang="en-US" dirty="0" smtClean="0"/>
              <a:t> </a:t>
            </a:r>
          </a:p>
          <a:p>
            <a:endParaRPr lang="en-US" dirty="0"/>
          </a:p>
          <a:p>
            <a:r>
              <a:rPr lang="en-US" dirty="0">
                <a:hlinkClick r:id="rId4"/>
              </a:rPr>
              <a:t>https://</a:t>
            </a:r>
            <a:r>
              <a:rPr lang="en-US" dirty="0" smtClean="0">
                <a:hlinkClick r:id="rId4"/>
              </a:rPr>
              <a:t>www.youtube.com/watch?v=9tP5mzKzXxg</a:t>
            </a:r>
            <a:r>
              <a:rPr lang="en-US" dirty="0" smtClean="0"/>
              <a:t> </a:t>
            </a:r>
            <a:endParaRPr lang="en-US" dirty="0"/>
          </a:p>
        </p:txBody>
      </p:sp>
      <p:pic>
        <p:nvPicPr>
          <p:cNvPr id="6" name="Picture 5"/>
          <p:cNvPicPr>
            <a:picLocks noChangeAspect="1"/>
          </p:cNvPicPr>
          <p:nvPr/>
        </p:nvPicPr>
        <p:blipFill>
          <a:blip r:embed="rId5"/>
          <a:stretch>
            <a:fillRect/>
          </a:stretch>
        </p:blipFill>
        <p:spPr>
          <a:xfrm>
            <a:off x="1371599" y="2171699"/>
            <a:ext cx="3511685" cy="4553485"/>
          </a:xfrm>
          <a:prstGeom prst="rect">
            <a:avLst/>
          </a:prstGeom>
        </p:spPr>
      </p:pic>
    </p:spTree>
    <p:extLst>
      <p:ext uri="{BB962C8B-B14F-4D97-AF65-F5344CB8AC3E}">
        <p14:creationId xmlns:p14="http://schemas.microsoft.com/office/powerpoint/2010/main" val="1347683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4128" y="227518"/>
            <a:ext cx="6488349" cy="861980"/>
          </a:xfrm>
        </p:spPr>
        <p:txBody>
          <a:bodyPr>
            <a:normAutofit fontScale="90000"/>
          </a:bodyPr>
          <a:lstStyle/>
          <a:p>
            <a:r>
              <a:rPr lang="en-US" smtClean="0"/>
              <a:t>The mid-1980s and 1990s</a:t>
            </a:r>
            <a:endParaRPr lang="en-US"/>
          </a:p>
        </p:txBody>
      </p:sp>
      <p:sp>
        <p:nvSpPr>
          <p:cNvPr id="3" name="Content Placeholder 2"/>
          <p:cNvSpPr>
            <a:spLocks noGrp="1"/>
          </p:cNvSpPr>
          <p:nvPr>
            <p:ph idx="1"/>
          </p:nvPr>
        </p:nvSpPr>
        <p:spPr>
          <a:xfrm>
            <a:off x="924127" y="1225685"/>
            <a:ext cx="7321746" cy="5350211"/>
          </a:xfrm>
        </p:spPr>
        <p:txBody>
          <a:bodyPr>
            <a:normAutofit fontScale="92500"/>
          </a:bodyPr>
          <a:lstStyle/>
          <a:p>
            <a:r>
              <a:rPr lang="en-US" sz="2400" dirty="0" smtClean="0"/>
              <a:t>Growing recognition that AIDS ’does not discriminate’ – not a ‘gay’ syndrome.</a:t>
            </a:r>
          </a:p>
          <a:p>
            <a:r>
              <a:rPr lang="en-US" sz="2400" dirty="0" smtClean="0"/>
              <a:t>Moral panic within mainstream culture – blame, stigma, fear over the ‘spread’ of HIV. Already marginalized groups were increasingly stigmatized as a ‘threat’.</a:t>
            </a:r>
          </a:p>
          <a:p>
            <a:r>
              <a:rPr lang="en-US" sz="2400" dirty="0" smtClean="0"/>
              <a:t>AIDS became a moral issue around promiscuity, as well as gay sex.</a:t>
            </a:r>
          </a:p>
          <a:p>
            <a:r>
              <a:rPr lang="en-US" sz="2400" dirty="0" smtClean="0"/>
              <a:t>In the US, Latino and African-American communities were most adversely hit by AIDS.</a:t>
            </a:r>
          </a:p>
          <a:p>
            <a:r>
              <a:rPr lang="en-US" sz="2400" dirty="0"/>
              <a:t>Women (especially women of </a:t>
            </a:r>
            <a:r>
              <a:rPr lang="en-US" sz="2400" dirty="0" err="1"/>
              <a:t>colour</a:t>
            </a:r>
            <a:r>
              <a:rPr lang="en-US" sz="2400" dirty="0"/>
              <a:t>) were noticeably impacted, both in the US and in sub-Saharan Africa</a:t>
            </a:r>
            <a:r>
              <a:rPr lang="en-US" sz="2400" dirty="0" smtClean="0"/>
              <a:t>.</a:t>
            </a:r>
            <a:r>
              <a:rPr lang="en-US" sz="2400" dirty="0"/>
              <a:t> </a:t>
            </a:r>
            <a:endParaRPr lang="en-US" sz="2400" dirty="0" smtClean="0"/>
          </a:p>
          <a:p>
            <a:r>
              <a:rPr lang="en-US" sz="2400" dirty="0" smtClean="0"/>
              <a:t>NB: Today</a:t>
            </a:r>
            <a:r>
              <a:rPr lang="en-US" sz="2400" dirty="0"/>
              <a:t>, more than 50% of PLWHA are women; AIDS is the leading cause of death among African-American women between 25 and 34. </a:t>
            </a:r>
          </a:p>
          <a:p>
            <a:endParaRPr lang="en-US" sz="2400" dirty="0"/>
          </a:p>
          <a:p>
            <a:endParaRPr lang="en-US" sz="2400" dirty="0"/>
          </a:p>
        </p:txBody>
      </p:sp>
      <p:pic>
        <p:nvPicPr>
          <p:cNvPr id="4" name="Picture 3"/>
          <p:cNvPicPr>
            <a:picLocks noChangeAspect="1"/>
          </p:cNvPicPr>
          <p:nvPr/>
        </p:nvPicPr>
        <p:blipFill>
          <a:blip r:embed="rId3"/>
          <a:stretch>
            <a:fillRect/>
          </a:stretch>
        </p:blipFill>
        <p:spPr>
          <a:xfrm>
            <a:off x="8245873" y="1225685"/>
            <a:ext cx="3613533" cy="4708186"/>
          </a:xfrm>
          <a:prstGeom prst="rect">
            <a:avLst/>
          </a:prstGeom>
        </p:spPr>
      </p:pic>
    </p:spTree>
    <p:extLst>
      <p:ext uri="{BB962C8B-B14F-4D97-AF65-F5344CB8AC3E}">
        <p14:creationId xmlns:p14="http://schemas.microsoft.com/office/powerpoint/2010/main" val="24610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459</TotalTime>
  <Words>1495</Words>
  <Application>Microsoft Office PowerPoint</Application>
  <PresentationFormat>Widescreen</PresentationFormat>
  <Paragraphs>94</Paragraphs>
  <Slides>14</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Calibri</vt:lpstr>
      <vt:lpstr>Franklin Gothic Book</vt:lpstr>
      <vt:lpstr>Crop</vt:lpstr>
      <vt:lpstr>The making of moral panics</vt:lpstr>
      <vt:lpstr>This week:</vt:lpstr>
      <vt:lpstr>HIV and AIDS – some facts</vt:lpstr>
      <vt:lpstr>Initial responses to HIV epidemic by Christian communities</vt:lpstr>
      <vt:lpstr>The ‘gay plague’</vt:lpstr>
      <vt:lpstr>AIDS as a moral issue</vt:lpstr>
      <vt:lpstr>ACT-UP and ‘Stop the Church’ campaign (1989)</vt:lpstr>
      <vt:lpstr>Angels in America: A Gay Fantasia on National Themes</vt:lpstr>
      <vt:lpstr>The mid-1980s and 1990s</vt:lpstr>
      <vt:lpstr>TV public announcements on AIDS</vt:lpstr>
      <vt:lpstr>Changing religious discourses </vt:lpstr>
      <vt:lpstr>Changing religious discourses?</vt:lpstr>
      <vt:lpstr>Morality and AIDS</vt:lpstr>
      <vt:lpstr>AIDS and religion today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making of moral panics</dc:title>
  <dc:creator>Caroline Blyth</dc:creator>
  <cp:lastModifiedBy>Caroline Blyth</cp:lastModifiedBy>
  <cp:revision>31</cp:revision>
  <dcterms:created xsi:type="dcterms:W3CDTF">2017-05-13T18:14:04Z</dcterms:created>
  <dcterms:modified xsi:type="dcterms:W3CDTF">2017-05-15T02:49:26Z</dcterms:modified>
</cp:coreProperties>
</file>