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461" autoAdjust="0"/>
  </p:normalViewPr>
  <p:slideViewPr>
    <p:cSldViewPr snapToGrid="0">
      <p:cViewPr varScale="1">
        <p:scale>
          <a:sx n="32" d="100"/>
          <a:sy n="32" d="100"/>
        </p:scale>
        <p:origin x="1156" y="28"/>
      </p:cViewPr>
      <p:guideLst/>
    </p:cSldViewPr>
  </p:slideViewPr>
  <p:notesTextViewPr>
    <p:cViewPr>
      <p:scale>
        <a:sx n="1" d="1"/>
        <a:sy n="1" d="1"/>
      </p:scale>
      <p:origin x="0" y="-40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499D3-C0DD-4381-8BAE-27B6B80494D6}" type="datetimeFigureOut">
              <a:rPr lang="en-NZ" smtClean="0"/>
              <a:t>10/07/2020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36A1E-C2E0-4CBB-937F-00764786D80F}" type="slidenum">
              <a:rPr lang="en-NZ" smtClean="0"/>
              <a:t>‹#›</a:t>
            </a:fld>
            <a:endParaRPr lang="en-NZ"/>
          </a:p>
        </p:txBody>
      </p:sp>
    </p:spTree>
    <p:extLst>
      <p:ext uri="{BB962C8B-B14F-4D97-AF65-F5344CB8AC3E}">
        <p14:creationId xmlns:p14="http://schemas.microsoft.com/office/powerpoint/2010/main" val="1989065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1</a:t>
            </a:fld>
            <a:endParaRPr lang="en-NZ"/>
          </a:p>
        </p:txBody>
      </p:sp>
    </p:spTree>
    <p:extLst>
      <p:ext uri="{BB962C8B-B14F-4D97-AF65-F5344CB8AC3E}">
        <p14:creationId xmlns:p14="http://schemas.microsoft.com/office/powerpoint/2010/main" val="29256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This week we continue to discuss gender violence, rape culture, and religion. After beginning with gender violence in the name of religion, we will look at the evidence relating to gender violence during war and ask whether it is culturally or religiously based or whether it is more related to power. In the second part of the lecture, we examine biblical texts of terror.</a:t>
            </a:r>
          </a:p>
          <a:p>
            <a:r>
              <a:rPr lang="en-NZ" sz="1200" b="0" i="0" u="sng" kern="1200" dirty="0">
                <a:solidFill>
                  <a:schemeClr val="tx1"/>
                </a:solidFill>
                <a:effectLst/>
                <a:latin typeface="+mn-lt"/>
                <a:ea typeface="+mn-ea"/>
                <a:cs typeface="+mn-cs"/>
              </a:rPr>
              <a:t>Tutorial</a:t>
            </a:r>
            <a:endParaRPr lang="en-NZ" sz="1200" b="0" i="0" kern="1200" dirty="0">
              <a:solidFill>
                <a:schemeClr val="tx1"/>
              </a:solidFill>
              <a:effectLst/>
              <a:latin typeface="+mn-lt"/>
              <a:ea typeface="+mn-ea"/>
              <a:cs typeface="+mn-cs"/>
            </a:endParaRPr>
          </a:p>
          <a:p>
            <a:r>
              <a:rPr lang="en-NZ" dirty="0"/>
              <a:t>In this week’s tutorial, we will examine 1-2 biblical texts on gender violence in </a:t>
            </a:r>
            <a:r>
              <a:rPr lang="en-NZ"/>
              <a:t>greater detail. </a:t>
            </a:r>
            <a:r>
              <a:rPr lang="en-NZ" dirty="0"/>
              <a:t>Students may bring texts from other religions if they wish to discuss perspectives outside of Christianity.</a:t>
            </a:r>
          </a:p>
        </p:txBody>
      </p:sp>
      <p:sp>
        <p:nvSpPr>
          <p:cNvPr id="4" name="Slide Number Placeholder 3"/>
          <p:cNvSpPr>
            <a:spLocks noGrp="1"/>
          </p:cNvSpPr>
          <p:nvPr>
            <p:ph type="sldNum" sz="quarter" idx="10"/>
          </p:nvPr>
        </p:nvSpPr>
        <p:spPr/>
        <p:txBody>
          <a:bodyPr/>
          <a:lstStyle/>
          <a:p>
            <a:fld id="{2F936A1E-C2E0-4CBB-937F-00764786D80F}" type="slidenum">
              <a:rPr lang="en-NZ" smtClean="0"/>
              <a:t>10</a:t>
            </a:fld>
            <a:endParaRPr lang="en-NZ"/>
          </a:p>
        </p:txBody>
      </p:sp>
    </p:spTree>
    <p:extLst>
      <p:ext uri="{BB962C8B-B14F-4D97-AF65-F5344CB8AC3E}">
        <p14:creationId xmlns:p14="http://schemas.microsoft.com/office/powerpoint/2010/main" val="235173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This week, I will introduce you to queer biblical interpretation, a method of reading the texts of the Jewish and Christian Bibles that is becoming increasingly popular within biblical and religious studies. After talking about this methodology more broadly (and thinking about its application to other sacred texts), we'll 'practice' it ourselves by looking at one or two biblical passages and thinking about how we might read them queerly.</a:t>
            </a:r>
          </a:p>
          <a:p>
            <a:r>
              <a:rPr lang="en-NZ" sz="1200" b="0" i="0" u="sng" kern="1200" dirty="0">
                <a:solidFill>
                  <a:schemeClr val="tx1"/>
                </a:solidFill>
                <a:effectLst/>
                <a:latin typeface="+mn-lt"/>
                <a:ea typeface="+mn-ea"/>
                <a:cs typeface="+mn-cs"/>
              </a:rPr>
              <a:t>Tutorial</a:t>
            </a:r>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In this week's tutorial, you will practice your queer interpretation of a biblical text (I'll let you know which one very soon).</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11</a:t>
            </a:fld>
            <a:endParaRPr lang="en-NZ"/>
          </a:p>
        </p:txBody>
      </p:sp>
    </p:spTree>
    <p:extLst>
      <p:ext uri="{BB962C8B-B14F-4D97-AF65-F5344CB8AC3E}">
        <p14:creationId xmlns:p14="http://schemas.microsoft.com/office/powerpoint/2010/main" val="450420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This week, we will consider the ways that religious iconographies are utilized in popular culture, and think about how these can (implicitly or explicitly) make powerful statements about gender and sexuality. We will focus in particular at advertising and music videos, as well as some forms of new/social media.</a:t>
            </a:r>
          </a:p>
          <a:p>
            <a:r>
              <a:rPr lang="en-NZ" sz="1200" b="0" i="0" u="sng" kern="1200" dirty="0">
                <a:solidFill>
                  <a:schemeClr val="tx1"/>
                </a:solidFill>
                <a:effectLst/>
                <a:latin typeface="+mn-lt"/>
                <a:ea typeface="+mn-ea"/>
                <a:cs typeface="+mn-cs"/>
              </a:rPr>
              <a:t>Tutorial</a:t>
            </a:r>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We will concentrate in today's tutorial on </a:t>
            </a:r>
            <a:r>
              <a:rPr lang="en-NZ" sz="1200" b="0" i="0" kern="1200" dirty="0" err="1">
                <a:solidFill>
                  <a:schemeClr val="tx1"/>
                </a:solidFill>
                <a:effectLst/>
                <a:latin typeface="+mn-lt"/>
                <a:ea typeface="+mn-ea"/>
                <a:cs typeface="+mn-cs"/>
              </a:rPr>
              <a:t>Beyonce</a:t>
            </a:r>
            <a:r>
              <a:rPr lang="en-NZ" sz="1200" b="0" i="0" kern="1200" dirty="0">
                <a:solidFill>
                  <a:schemeClr val="tx1"/>
                </a:solidFill>
                <a:effectLst/>
                <a:latin typeface="+mn-lt"/>
                <a:ea typeface="+mn-ea"/>
                <a:cs typeface="+mn-cs"/>
              </a:rPr>
              <a:t>, considering the significance of religious iconography that appears often in her performances, videos, publicity, and music.</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Week 12 – revision/essay workshop week, and/or</a:t>
            </a:r>
            <a:r>
              <a:rPr lang="en-NZ" sz="1200" b="0" i="0" kern="1200" baseline="0" dirty="0">
                <a:solidFill>
                  <a:schemeClr val="tx1"/>
                </a:solidFill>
                <a:effectLst/>
                <a:latin typeface="+mn-lt"/>
                <a:ea typeface="+mn-ea"/>
                <a:cs typeface="+mn-cs"/>
              </a:rPr>
              <a:t> anything you think I’ve left out.</a:t>
            </a:r>
            <a:endParaRPr lang="en-NZ" sz="1200" b="0"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12</a:t>
            </a:fld>
            <a:endParaRPr lang="en-NZ"/>
          </a:p>
        </p:txBody>
      </p:sp>
    </p:spTree>
    <p:extLst>
      <p:ext uri="{BB962C8B-B14F-4D97-AF65-F5344CB8AC3E}">
        <p14:creationId xmlns:p14="http://schemas.microsoft.com/office/powerpoint/2010/main" val="329399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2</a:t>
            </a:fld>
            <a:endParaRPr lang="en-NZ"/>
          </a:p>
        </p:txBody>
      </p:sp>
    </p:spTree>
    <p:extLst>
      <p:ext uri="{BB962C8B-B14F-4D97-AF65-F5344CB8AC3E}">
        <p14:creationId xmlns:p14="http://schemas.microsoft.com/office/powerpoint/2010/main" val="100866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a:solidFill>
                  <a:schemeClr val="tx1"/>
                </a:solidFill>
                <a:effectLst/>
                <a:latin typeface="+mn-lt"/>
                <a:ea typeface="+mn-ea"/>
                <a:cs typeface="+mn-cs"/>
              </a:rPr>
              <a:t>1. How do we define gender and sexuality? </a:t>
            </a:r>
          </a:p>
          <a:p>
            <a:r>
              <a:rPr lang="en-NZ" sz="1200" b="0" i="0" kern="1200">
                <a:solidFill>
                  <a:schemeClr val="tx1"/>
                </a:solidFill>
                <a:effectLst/>
                <a:latin typeface="+mn-lt"/>
                <a:ea typeface="+mn-ea"/>
                <a:cs typeface="+mn-cs"/>
              </a:rPr>
              <a:t>How does queer theory contribute to our understandings of gender and sexuality?</a:t>
            </a:r>
          </a:p>
          <a:p>
            <a:r>
              <a:rPr lang="en-NZ" sz="1200" b="0" i="0" kern="1200">
                <a:solidFill>
                  <a:schemeClr val="tx1"/>
                </a:solidFill>
                <a:effectLst/>
                <a:latin typeface="+mn-lt"/>
                <a:ea typeface="+mn-ea"/>
                <a:cs typeface="+mn-cs"/>
              </a:rPr>
              <a:t>What is the theory of intersectionality and why is it important to the study of gender and sexuality?</a:t>
            </a:r>
          </a:p>
          <a:p>
            <a:r>
              <a:rPr lang="en-NZ" sz="1200" b="0" i="0" kern="1200">
                <a:solidFill>
                  <a:schemeClr val="tx1"/>
                </a:solidFill>
                <a:effectLst/>
                <a:latin typeface="+mn-lt"/>
                <a:ea typeface="+mn-ea"/>
                <a:cs typeface="+mn-cs"/>
              </a:rPr>
              <a:t>What do we mean by identity politics?</a:t>
            </a:r>
          </a:p>
          <a:p>
            <a:r>
              <a:rPr lang="en-NZ" sz="1200" b="0" i="0" kern="1200">
                <a:solidFill>
                  <a:schemeClr val="tx1"/>
                </a:solidFill>
                <a:effectLst/>
                <a:latin typeface="+mn-lt"/>
                <a:ea typeface="+mn-ea"/>
                <a:cs typeface="+mn-cs"/>
              </a:rPr>
              <a:t>What do we mean by heteronormativity?</a:t>
            </a:r>
          </a:p>
          <a:p>
            <a:endParaRPr lang="en-NZ" sz="1200" b="0" i="0" kern="1200">
              <a:solidFill>
                <a:schemeClr val="tx1"/>
              </a:solidFill>
              <a:effectLst/>
              <a:latin typeface="+mn-lt"/>
              <a:ea typeface="+mn-ea"/>
              <a:cs typeface="+mn-cs"/>
            </a:endParaRPr>
          </a:p>
          <a:p>
            <a:r>
              <a:rPr lang="en-NZ" sz="1200" b="0" i="0" kern="1200">
                <a:solidFill>
                  <a:schemeClr val="tx1"/>
                </a:solidFill>
                <a:effectLst/>
                <a:latin typeface="+mn-lt"/>
                <a:ea typeface="+mn-ea"/>
                <a:cs typeface="+mn-cs"/>
              </a:rPr>
              <a:t>2. This week, we will consider some of the questions and issues often raised in discussions around gender, sexuality and religion, and which we will return to time and again during the rest of the course. These questions and issues have no easy answers, but this week we can at least start thinking about them. </a:t>
            </a:r>
          </a:p>
          <a:p>
            <a:r>
              <a:rPr lang="en-NZ" sz="1200" b="0" i="0" kern="1200">
                <a:solidFill>
                  <a:schemeClr val="tx1"/>
                </a:solidFill>
                <a:effectLst/>
                <a:latin typeface="+mn-lt"/>
                <a:ea typeface="+mn-ea"/>
                <a:cs typeface="+mn-cs"/>
              </a:rPr>
              <a:t>What do we mean by 'religion' and why do we need to study religion with a 'hermeneutic of suspicion'?</a:t>
            </a:r>
          </a:p>
          <a:p>
            <a:r>
              <a:rPr lang="en-NZ" sz="1200" b="0" i="0" kern="1200">
                <a:solidFill>
                  <a:schemeClr val="tx1"/>
                </a:solidFill>
                <a:effectLst/>
                <a:latin typeface="+mn-lt"/>
                <a:ea typeface="+mn-ea"/>
                <a:cs typeface="+mn-cs"/>
              </a:rPr>
              <a:t>Religious or cultural (or both?) - how do we recognize a belief or practice as 'religious'?</a:t>
            </a:r>
          </a:p>
          <a:p>
            <a:r>
              <a:rPr lang="en-NZ" sz="1200" b="0" i="0" kern="1200">
                <a:solidFill>
                  <a:schemeClr val="tx1"/>
                </a:solidFill>
                <a:effectLst/>
                <a:latin typeface="+mn-lt"/>
                <a:ea typeface="+mn-ea"/>
                <a:cs typeface="+mn-cs"/>
              </a:rPr>
              <a:t>Tradition or (mis)interpretation? Evaluating religious responses to gender and sexuality.</a:t>
            </a:r>
          </a:p>
          <a:p>
            <a:r>
              <a:rPr lang="en-NZ" sz="1200" b="0" i="0" kern="1200">
                <a:solidFill>
                  <a:schemeClr val="tx1"/>
                </a:solidFill>
                <a:effectLst/>
                <a:latin typeface="+mn-lt"/>
                <a:ea typeface="+mn-ea"/>
                <a:cs typeface="+mn-cs"/>
              </a:rPr>
              <a:t>Cultural relativism versus universalism - do we have to choose one or the other?</a:t>
            </a:r>
          </a:p>
          <a:p>
            <a:r>
              <a:rPr lang="en-NZ" sz="1200" b="0" i="0" kern="1200">
                <a:solidFill>
                  <a:schemeClr val="tx1"/>
                </a:solidFill>
                <a:effectLst/>
                <a:latin typeface="+mn-lt"/>
                <a:ea typeface="+mn-ea"/>
                <a:cs typeface="+mn-cs"/>
              </a:rPr>
              <a:t>Colonizing communities and speaking 'for' - (how) do we avoid doing this?</a:t>
            </a:r>
          </a:p>
          <a:p>
            <a:endParaRPr lang="en-NZ" sz="1200" b="0" i="0" kern="120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3</a:t>
            </a:fld>
            <a:endParaRPr lang="en-NZ"/>
          </a:p>
        </p:txBody>
      </p:sp>
    </p:spTree>
    <p:extLst>
      <p:ext uri="{BB962C8B-B14F-4D97-AF65-F5344CB8AC3E}">
        <p14:creationId xmlns:p14="http://schemas.microsoft.com/office/powerpoint/2010/main" val="178215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a:solidFill>
                  <a:schemeClr val="tx1"/>
                </a:solidFill>
                <a:effectLst/>
                <a:latin typeface="+mn-lt"/>
                <a:ea typeface="+mn-ea"/>
                <a:cs typeface="+mn-cs"/>
              </a:rPr>
              <a:t>This week, we will consider the meaning of religious purity, and how these ideas of purity can become gendered. We will focus particularly on embodied purity - the prescriptions in religious teachings around dress and the meanings given to gendered bodies. Topics will include: purity culture, modesty, and menstruation. Next week, we will continue this discussion, considering purity issues around sex and sexuality, as well as religion and reproductive rights.</a:t>
            </a:r>
          </a:p>
          <a:p>
            <a:r>
              <a:rPr lang="en-NZ" sz="1200" b="0" i="0" kern="1200">
                <a:solidFill>
                  <a:schemeClr val="tx1"/>
                </a:solidFill>
                <a:effectLst/>
                <a:latin typeface="+mn-lt"/>
                <a:ea typeface="+mn-ea"/>
                <a:cs typeface="+mn-cs"/>
              </a:rPr>
              <a:t>For Monday's class, you should prepare by reading the articles by Jonah Steinberg and Aru Bhartiya about purity and menstruation in different religious traditions.</a:t>
            </a:r>
          </a:p>
          <a:p>
            <a:r>
              <a:rPr lang="en-NZ" sz="1200" b="1" i="0" u="sng" kern="1200">
                <a:solidFill>
                  <a:schemeClr val="tx1"/>
                </a:solidFill>
                <a:effectLst/>
                <a:latin typeface="+mn-lt"/>
                <a:ea typeface="+mn-ea"/>
                <a:cs typeface="+mn-cs"/>
              </a:rPr>
              <a:t>Tutorial</a:t>
            </a:r>
            <a:endParaRPr lang="en-NZ" sz="1200" b="0" i="0" kern="1200">
              <a:solidFill>
                <a:schemeClr val="tx1"/>
              </a:solidFill>
              <a:effectLst/>
              <a:latin typeface="+mn-lt"/>
              <a:ea typeface="+mn-ea"/>
              <a:cs typeface="+mn-cs"/>
            </a:endParaRPr>
          </a:p>
          <a:p>
            <a:r>
              <a:rPr lang="en-NZ" sz="1200" b="0" i="0" kern="1200">
                <a:solidFill>
                  <a:schemeClr val="tx1"/>
                </a:solidFill>
                <a:effectLst/>
                <a:latin typeface="+mn-lt"/>
                <a:ea typeface="+mn-ea"/>
                <a:cs typeface="+mn-cs"/>
              </a:rPr>
              <a:t>Read one or more of the articles in the reading list on modesty, dress and religion - in class, we will discuss the significance of modesty as an external display of religious belief and also as a sign of wider cultural attitudes around gender and sexuality.</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4</a:t>
            </a:fld>
            <a:endParaRPr lang="en-NZ"/>
          </a:p>
        </p:txBody>
      </p:sp>
    </p:spTree>
    <p:extLst>
      <p:ext uri="{BB962C8B-B14F-4D97-AF65-F5344CB8AC3E}">
        <p14:creationId xmlns:p14="http://schemas.microsoft.com/office/powerpoint/2010/main" val="311506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a:solidFill>
                  <a:schemeClr val="tx1"/>
                </a:solidFill>
                <a:effectLst/>
                <a:latin typeface="+mn-lt"/>
                <a:ea typeface="+mn-ea"/>
                <a:cs typeface="+mn-cs"/>
              </a:rPr>
              <a:t>In this second week of 'Policing Bodies', we continue our discussion of purity culture, turning from considering external signs of embodied religion and gender to look at some of the ways religious traditions attempt to prescribe and proscribe our bodies and behaviour, particularly when it comes to the issue of sex, sexual desire, and reproductive choices. </a:t>
            </a:r>
          </a:p>
          <a:p>
            <a:r>
              <a:rPr lang="en-NZ" sz="1200" b="1" i="0" u="sng" kern="1200">
                <a:solidFill>
                  <a:schemeClr val="tx1"/>
                </a:solidFill>
                <a:effectLst/>
                <a:latin typeface="+mn-lt"/>
                <a:ea typeface="+mn-ea"/>
                <a:cs typeface="+mn-cs"/>
              </a:rPr>
              <a:t>Tutorial</a:t>
            </a:r>
            <a:endParaRPr lang="en-NZ" sz="1200" b="0" i="0" kern="1200">
              <a:solidFill>
                <a:schemeClr val="tx1"/>
              </a:solidFill>
              <a:effectLst/>
              <a:latin typeface="+mn-lt"/>
              <a:ea typeface="+mn-ea"/>
              <a:cs typeface="+mn-cs"/>
            </a:endParaRPr>
          </a:p>
          <a:p>
            <a:r>
              <a:rPr lang="en-NZ" sz="1200" b="0" i="0" kern="1200">
                <a:solidFill>
                  <a:schemeClr val="tx1"/>
                </a:solidFill>
                <a:effectLst/>
                <a:latin typeface="+mn-lt"/>
                <a:ea typeface="+mn-ea"/>
                <a:cs typeface="+mn-cs"/>
              </a:rPr>
              <a:t> We will discuss in particular the chapter by Yip and Page (see reading list), who have researched the ways that young people negotiate the intersections between religion and sexuality. As you read this chapter, think about some of the discourses used by the interviewees to make sense of sexuality in light of faith, and how they deal with clashes and contradictions between these discourses.</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5</a:t>
            </a:fld>
            <a:endParaRPr lang="en-NZ"/>
          </a:p>
        </p:txBody>
      </p:sp>
    </p:spTree>
    <p:extLst>
      <p:ext uri="{BB962C8B-B14F-4D97-AF65-F5344CB8AC3E}">
        <p14:creationId xmlns:p14="http://schemas.microsoft.com/office/powerpoint/2010/main" val="2888519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This week we will start considering the complex and often contentious relationship between queer sexualities and religion. We began discussing this last week (see particularly last week's tutorial reading) and we will continue to investigate how dominant discourses of sexuality (particularly heteronormativity) are both affirmed and challenged within different religious traditions. Topics will include religious tolerance to queer sexualities, as well as religious homophobia and transphobia.</a:t>
            </a:r>
          </a:p>
          <a:p>
            <a:r>
              <a:rPr lang="en-NZ" sz="1200" b="1" i="0" u="sng" kern="1200" dirty="0">
                <a:solidFill>
                  <a:schemeClr val="tx1"/>
                </a:solidFill>
                <a:effectLst/>
                <a:latin typeface="+mn-lt"/>
                <a:ea typeface="+mn-ea"/>
                <a:cs typeface="+mn-cs"/>
              </a:rPr>
              <a:t>Tutorial</a:t>
            </a:r>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We will consider the issue of same-sex marriage, and the ways that different religious communities engaged with the debates around same-sex marriage, both in New Zealand and further afield.</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6</a:t>
            </a:fld>
            <a:endParaRPr lang="en-NZ"/>
          </a:p>
        </p:txBody>
      </p:sp>
    </p:spTree>
    <p:extLst>
      <p:ext uri="{BB962C8B-B14F-4D97-AF65-F5344CB8AC3E}">
        <p14:creationId xmlns:p14="http://schemas.microsoft.com/office/powerpoint/2010/main" val="389926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In this week's class, we will continue looking at queer sexualities and religion, turning our attention to the experiences, beliefs and faiths of members of the queer community. In particular, we will consider the ways that queer people negotiate the sometimes hostile discourses at play within their faith traditions or </a:t>
            </a:r>
            <a:r>
              <a:rPr lang="en-NZ" sz="1200" b="0" i="0" kern="1200" dirty="0" err="1">
                <a:solidFill>
                  <a:schemeClr val="tx1"/>
                </a:solidFill>
                <a:effectLst/>
                <a:latin typeface="+mn-lt"/>
                <a:ea typeface="+mn-ea"/>
                <a:cs typeface="+mn-cs"/>
              </a:rPr>
              <a:t>spiritualities</a:t>
            </a:r>
            <a:r>
              <a:rPr lang="en-NZ" sz="1200" b="0" i="0" kern="1200" dirty="0">
                <a:solidFill>
                  <a:schemeClr val="tx1"/>
                </a:solidFill>
                <a:effectLst/>
                <a:latin typeface="+mn-lt"/>
                <a:ea typeface="+mn-ea"/>
                <a:cs typeface="+mn-cs"/>
              </a:rPr>
              <a:t>, and also how queer theologies and queer </a:t>
            </a:r>
            <a:r>
              <a:rPr lang="en-NZ" sz="1200" b="0" i="0" kern="1200" dirty="0" err="1">
                <a:solidFill>
                  <a:schemeClr val="tx1"/>
                </a:solidFill>
                <a:effectLst/>
                <a:latin typeface="+mn-lt"/>
                <a:ea typeface="+mn-ea"/>
                <a:cs typeface="+mn-cs"/>
              </a:rPr>
              <a:t>spiritualities</a:t>
            </a:r>
            <a:r>
              <a:rPr lang="en-NZ" sz="1200" b="0" i="0" kern="1200" dirty="0">
                <a:solidFill>
                  <a:schemeClr val="tx1"/>
                </a:solidFill>
                <a:effectLst/>
                <a:latin typeface="+mn-lt"/>
                <a:ea typeface="+mn-ea"/>
                <a:cs typeface="+mn-cs"/>
              </a:rPr>
              <a:t> can offer new discourses that allow queer faith to flourish. </a:t>
            </a:r>
          </a:p>
          <a:p>
            <a:r>
              <a:rPr lang="en-NZ" sz="1200" b="1" i="0" u="sng" kern="1200" dirty="0">
                <a:solidFill>
                  <a:schemeClr val="tx1"/>
                </a:solidFill>
                <a:effectLst/>
                <a:latin typeface="+mn-lt"/>
                <a:ea typeface="+mn-ea"/>
                <a:cs typeface="+mn-cs"/>
              </a:rPr>
              <a:t>Tutorial</a:t>
            </a:r>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We will focus this week on the experiences of queer people who belong to particular faith communities, thinking about the impact of heteronormativity, homophobia, and transphobia on both their faith and their wellbeing, in light of what we have discussed in class about queer theology.</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7</a:t>
            </a:fld>
            <a:endParaRPr lang="en-NZ"/>
          </a:p>
        </p:txBody>
      </p:sp>
    </p:spTree>
    <p:extLst>
      <p:ext uri="{BB962C8B-B14F-4D97-AF65-F5344CB8AC3E}">
        <p14:creationId xmlns:p14="http://schemas.microsoft.com/office/powerpoint/2010/main" val="1553308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This week we will take a look at the way that gender binaries and stereotypes are both upheld and challenged within different religious traditions. We will consider the traditional gendering of religious participation and leadership within a number of established religions, and the way these may be subverted in new religious movements. We will also consider the gendering of faith and worship, focusing in particular on the phenomenon of men's and women's ministries within Christian evangelical traditions.</a:t>
            </a:r>
          </a:p>
          <a:p>
            <a:r>
              <a:rPr lang="en-NZ" sz="1200" b="0" i="0" u="sng" kern="1200" dirty="0">
                <a:solidFill>
                  <a:schemeClr val="tx1"/>
                </a:solidFill>
                <a:effectLst/>
                <a:latin typeface="+mn-lt"/>
                <a:ea typeface="+mn-ea"/>
                <a:cs typeface="+mn-cs"/>
              </a:rPr>
              <a:t>Tutorial</a:t>
            </a:r>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We will consider men's and women's ministries in more detail, looking at examples of these (see weekly readings) and considering the gender discourses they draw upon to shape their theologies. </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8</a:t>
            </a:fld>
            <a:endParaRPr lang="en-NZ"/>
          </a:p>
        </p:txBody>
      </p:sp>
    </p:spTree>
    <p:extLst>
      <p:ext uri="{BB962C8B-B14F-4D97-AF65-F5344CB8AC3E}">
        <p14:creationId xmlns:p14="http://schemas.microsoft.com/office/powerpoint/2010/main" val="83910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This week, we'll be talking about the complex intersections between gender violence, rape culture, and religion. We will first attempt to define gender violence and rape culture, before considering some of the challenges involved in attempting to study the impact of religion on rape culture and gender violence.</a:t>
            </a:r>
          </a:p>
          <a:p>
            <a:r>
              <a:rPr lang="en-NZ" sz="1200" b="0" i="0" u="sng" kern="1200" dirty="0">
                <a:solidFill>
                  <a:schemeClr val="tx1"/>
                </a:solidFill>
                <a:effectLst/>
                <a:latin typeface="+mn-lt"/>
                <a:ea typeface="+mn-ea"/>
                <a:cs typeface="+mn-cs"/>
              </a:rPr>
              <a:t>Tutorial</a:t>
            </a:r>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For the tutorial, we will focus in particular on two cases where religious texts and traditions appear to be used as theological justification for sexual violence (one ancient, the other contemporary). We will discuss the implications of these texts and traditions in light of our discussions during the week's classes. In preparation for the tutorial, please read Rukmini </a:t>
            </a:r>
            <a:r>
              <a:rPr lang="en-NZ" sz="1200" b="0" i="0" kern="1200" dirty="0" err="1">
                <a:solidFill>
                  <a:schemeClr val="tx1"/>
                </a:solidFill>
                <a:effectLst/>
                <a:latin typeface="+mn-lt"/>
                <a:ea typeface="+mn-ea"/>
                <a:cs typeface="+mn-cs"/>
              </a:rPr>
              <a:t>Callimachi's</a:t>
            </a:r>
            <a:r>
              <a:rPr lang="en-NZ" sz="1200" b="0" i="0" kern="1200" dirty="0">
                <a:solidFill>
                  <a:schemeClr val="tx1"/>
                </a:solidFill>
                <a:effectLst/>
                <a:latin typeface="+mn-lt"/>
                <a:ea typeface="+mn-ea"/>
                <a:cs typeface="+mn-cs"/>
              </a:rPr>
              <a:t> article ('ISIS enshrines a theology of rape') and also my own conference paper (which I've linked to below). </a:t>
            </a:r>
          </a:p>
          <a:p>
            <a:endParaRPr lang="en-NZ" dirty="0"/>
          </a:p>
        </p:txBody>
      </p:sp>
      <p:sp>
        <p:nvSpPr>
          <p:cNvPr id="4" name="Slide Number Placeholder 3"/>
          <p:cNvSpPr>
            <a:spLocks noGrp="1"/>
          </p:cNvSpPr>
          <p:nvPr>
            <p:ph type="sldNum" sz="quarter" idx="10"/>
          </p:nvPr>
        </p:nvSpPr>
        <p:spPr/>
        <p:txBody>
          <a:bodyPr/>
          <a:lstStyle/>
          <a:p>
            <a:fld id="{2F936A1E-C2E0-4CBB-937F-00764786D80F}" type="slidenum">
              <a:rPr lang="en-NZ" smtClean="0"/>
              <a:t>9</a:t>
            </a:fld>
            <a:endParaRPr lang="en-NZ"/>
          </a:p>
        </p:txBody>
      </p:sp>
    </p:spTree>
    <p:extLst>
      <p:ext uri="{BB962C8B-B14F-4D97-AF65-F5344CB8AC3E}">
        <p14:creationId xmlns:p14="http://schemas.microsoft.com/office/powerpoint/2010/main" val="83544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82F713A-5EB9-4B7A-B87D-F2B7940161AF}" type="datetimeFigureOut">
              <a:rPr lang="en-NZ" smtClean="0"/>
              <a:t>10/07/2020</a:t>
            </a:fld>
            <a:endParaRPr lang="en-N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N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F18C196-3ABE-43C0-9E5E-32D62974A7DC}" type="slidenum">
              <a:rPr lang="en-NZ" smtClean="0"/>
              <a:t>‹#›</a:t>
            </a:fld>
            <a:endParaRPr lang="en-NZ"/>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0715794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10/07/2020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406104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10/07/2020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78339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10/07/2020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44343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82F713A-5EB9-4B7A-B87D-F2B7940161AF}" type="datetimeFigureOut">
              <a:rPr lang="en-NZ" smtClean="0"/>
              <a:t>10/07/2020</a:t>
            </a:fld>
            <a:endParaRPr lang="en-N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N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821048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2F713A-5EB9-4B7A-B87D-F2B7940161AF}" type="datetimeFigureOut">
              <a:rPr lang="en-NZ" smtClean="0"/>
              <a:t>10/07/2020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21088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F713A-5EB9-4B7A-B87D-F2B7940161AF}" type="datetimeFigureOut">
              <a:rPr lang="en-NZ" smtClean="0"/>
              <a:t>10/07/2020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49924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2F713A-5EB9-4B7A-B87D-F2B7940161AF}" type="datetimeFigureOut">
              <a:rPr lang="en-NZ" smtClean="0"/>
              <a:t>10/07/2020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74871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F713A-5EB9-4B7A-B87D-F2B7940161AF}" type="datetimeFigureOut">
              <a:rPr lang="en-NZ" smtClean="0"/>
              <a:t>10/07/2020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95686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82F713A-5EB9-4B7A-B87D-F2B7940161AF}" type="datetimeFigureOut">
              <a:rPr lang="en-NZ" smtClean="0"/>
              <a:t>10/07/2020</a:t>
            </a:fld>
            <a:endParaRPr lang="en-N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N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571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82F713A-5EB9-4B7A-B87D-F2B7940161AF}" type="datetimeFigureOut">
              <a:rPr lang="en-NZ" smtClean="0"/>
              <a:t>10/07/2020</a:t>
            </a:fld>
            <a:endParaRPr lang="en-N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N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1614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82F713A-5EB9-4B7A-B87D-F2B7940161AF}" type="datetimeFigureOut">
              <a:rPr lang="en-NZ" smtClean="0"/>
              <a:t>10/07/2020</a:t>
            </a:fld>
            <a:endParaRPr lang="en-N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N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F18C196-3ABE-43C0-9E5E-32D62974A7DC}" type="slidenum">
              <a:rPr lang="en-NZ" smtClean="0"/>
              <a:t>‹#›</a:t>
            </a:fld>
            <a:endParaRPr lang="en-N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8187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latin typeface="Calibri" panose="020F0502020204030204" pitchFamily="34" charset="0"/>
              </a:rPr>
              <a:t>Gender, Sexuality, and Religion</a:t>
            </a:r>
          </a:p>
        </p:txBody>
      </p:sp>
      <p:sp>
        <p:nvSpPr>
          <p:cNvPr id="3" name="Subtitle 2"/>
          <p:cNvSpPr>
            <a:spLocks noGrp="1"/>
          </p:cNvSpPr>
          <p:nvPr>
            <p:ph type="subTitle" idx="1"/>
          </p:nvPr>
        </p:nvSpPr>
        <p:spPr>
          <a:xfrm>
            <a:off x="2679905" y="4325556"/>
            <a:ext cx="6831673" cy="1086237"/>
          </a:xfrm>
        </p:spPr>
        <p:txBody>
          <a:bodyPr>
            <a:normAutofit/>
          </a:bodyPr>
          <a:lstStyle/>
          <a:p>
            <a:r>
              <a:rPr lang="en-NZ" sz="3600" dirty="0"/>
              <a:t>THEOREL 211/311</a:t>
            </a:r>
          </a:p>
        </p:txBody>
      </p:sp>
    </p:spTree>
    <p:extLst>
      <p:ext uri="{BB962C8B-B14F-4D97-AF65-F5344CB8AC3E}">
        <p14:creationId xmlns:p14="http://schemas.microsoft.com/office/powerpoint/2010/main" val="262532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939" y="278296"/>
            <a:ext cx="9481930" cy="1331843"/>
          </a:xfrm>
        </p:spPr>
        <p:txBody>
          <a:bodyPr>
            <a:normAutofit/>
          </a:bodyPr>
          <a:lstStyle/>
          <a:p>
            <a:pPr algn="ctr"/>
            <a:r>
              <a:rPr lang="en-NZ" sz="3600" b="1" dirty="0"/>
              <a:t>Week 9: Part 2 Gender violence and religion. </a:t>
            </a:r>
          </a:p>
        </p:txBody>
      </p:sp>
      <p:pic>
        <p:nvPicPr>
          <p:cNvPr id="6" name="Picture 2">
            <a:extLst>
              <a:ext uri="{FF2B5EF4-FFF2-40B4-BE49-F238E27FC236}">
                <a16:creationId xmlns:a16="http://schemas.microsoft.com/office/drawing/2014/main" id="{F5269AE3-7058-4EA8-9521-337EEB1C8E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49756" y="889649"/>
            <a:ext cx="4638261" cy="59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5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t>Week 10: Reading Sacred Texts Queerly</a:t>
            </a:r>
          </a:p>
        </p:txBody>
      </p:sp>
      <p:pic>
        <p:nvPicPr>
          <p:cNvPr id="4" name="Content Placeholder 3"/>
          <p:cNvPicPr>
            <a:picLocks noGrp="1" noChangeAspect="1"/>
          </p:cNvPicPr>
          <p:nvPr>
            <p:ph idx="1"/>
          </p:nvPr>
        </p:nvPicPr>
        <p:blipFill>
          <a:blip r:embed="rId3"/>
          <a:stretch>
            <a:fillRect/>
          </a:stretch>
        </p:blipFill>
        <p:spPr>
          <a:xfrm>
            <a:off x="4655820" y="1607820"/>
            <a:ext cx="2985893" cy="4762500"/>
          </a:xfrm>
          <a:prstGeom prst="rect">
            <a:avLst/>
          </a:prstGeom>
        </p:spPr>
      </p:pic>
      <p:pic>
        <p:nvPicPr>
          <p:cNvPr id="5" name="Picture 4"/>
          <p:cNvPicPr>
            <a:picLocks noChangeAspect="1"/>
          </p:cNvPicPr>
          <p:nvPr/>
        </p:nvPicPr>
        <p:blipFill>
          <a:blip r:embed="rId4"/>
          <a:stretch>
            <a:fillRect/>
          </a:stretch>
        </p:blipFill>
        <p:spPr>
          <a:xfrm>
            <a:off x="8041957" y="1607820"/>
            <a:ext cx="3171825" cy="4762500"/>
          </a:xfrm>
          <a:prstGeom prst="rect">
            <a:avLst/>
          </a:prstGeom>
        </p:spPr>
      </p:pic>
      <p:pic>
        <p:nvPicPr>
          <p:cNvPr id="6" name="Picture 5"/>
          <p:cNvPicPr>
            <a:picLocks noChangeAspect="1"/>
          </p:cNvPicPr>
          <p:nvPr/>
        </p:nvPicPr>
        <p:blipFill>
          <a:blip r:embed="rId5"/>
          <a:stretch>
            <a:fillRect/>
          </a:stretch>
        </p:blipFill>
        <p:spPr>
          <a:xfrm>
            <a:off x="942022" y="1607820"/>
            <a:ext cx="3170503" cy="4762500"/>
          </a:xfrm>
          <a:prstGeom prst="rect">
            <a:avLst/>
          </a:prstGeom>
        </p:spPr>
      </p:pic>
    </p:spTree>
    <p:extLst>
      <p:ext uri="{BB962C8B-B14F-4D97-AF65-F5344CB8AC3E}">
        <p14:creationId xmlns:p14="http://schemas.microsoft.com/office/powerpoint/2010/main" val="312201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t>Week 11: Religion, gender, and sexuality in pop culture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1611" y="2068830"/>
            <a:ext cx="7721177" cy="4343162"/>
          </a:xfrm>
        </p:spPr>
      </p:pic>
    </p:spTree>
    <p:extLst>
      <p:ext uri="{BB962C8B-B14F-4D97-AF65-F5344CB8AC3E}">
        <p14:creationId xmlns:p14="http://schemas.microsoft.com/office/powerpoint/2010/main" val="3161986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t>Readings</a:t>
            </a:r>
          </a:p>
        </p:txBody>
      </p:sp>
      <p:sp>
        <p:nvSpPr>
          <p:cNvPr id="3" name="Content Placeholder 2"/>
          <p:cNvSpPr>
            <a:spLocks noGrp="1"/>
          </p:cNvSpPr>
          <p:nvPr>
            <p:ph idx="1"/>
          </p:nvPr>
        </p:nvSpPr>
        <p:spPr/>
        <p:txBody>
          <a:bodyPr>
            <a:normAutofit/>
          </a:bodyPr>
          <a:lstStyle/>
          <a:p>
            <a:r>
              <a:rPr lang="en-NZ" sz="2800" dirty="0"/>
              <a:t>Essential readings: most important for the weekly topic.</a:t>
            </a:r>
          </a:p>
          <a:p>
            <a:endParaRPr lang="en-NZ" sz="2800" dirty="0"/>
          </a:p>
          <a:p>
            <a:r>
              <a:rPr lang="en-NZ" sz="2800" dirty="0"/>
              <a:t>Further readings: FYI and to help with assignments</a:t>
            </a:r>
          </a:p>
          <a:p>
            <a:endParaRPr lang="en-NZ" sz="2800" dirty="0"/>
          </a:p>
          <a:p>
            <a:r>
              <a:rPr lang="en-NZ" sz="2800" dirty="0"/>
              <a:t>Tutorial readings: see notes on reading list and read these in preparation for the tutorial.</a:t>
            </a:r>
          </a:p>
        </p:txBody>
      </p:sp>
    </p:spTree>
    <p:extLst>
      <p:ext uri="{BB962C8B-B14F-4D97-AF65-F5344CB8AC3E}">
        <p14:creationId xmlns:p14="http://schemas.microsoft.com/office/powerpoint/2010/main" val="322346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610" y="388620"/>
            <a:ext cx="9601200" cy="811530"/>
          </a:xfrm>
        </p:spPr>
        <p:txBody>
          <a:bodyPr>
            <a:normAutofit fontScale="90000"/>
          </a:bodyPr>
          <a:lstStyle/>
          <a:p>
            <a:pPr algn="ctr"/>
            <a:r>
              <a:rPr lang="en-NZ" b="1" dirty="0"/>
              <a:t>Assignments – full instructions on Canvas</a:t>
            </a:r>
          </a:p>
        </p:txBody>
      </p:sp>
      <p:sp>
        <p:nvSpPr>
          <p:cNvPr id="3" name="Content Placeholder 2"/>
          <p:cNvSpPr>
            <a:spLocks noGrp="1"/>
          </p:cNvSpPr>
          <p:nvPr>
            <p:ph idx="1"/>
          </p:nvPr>
        </p:nvSpPr>
        <p:spPr>
          <a:xfrm>
            <a:off x="1325880" y="1520190"/>
            <a:ext cx="9601200" cy="3581400"/>
          </a:xfrm>
        </p:spPr>
        <p:txBody>
          <a:bodyPr>
            <a:noAutofit/>
          </a:bodyPr>
          <a:lstStyle/>
          <a:p>
            <a:pPr>
              <a:buFont typeface="Arial" panose="020B0604020202020204" pitchFamily="34" charset="0"/>
              <a:buChar char="•"/>
            </a:pPr>
            <a:r>
              <a:rPr lang="en-NZ" sz="3200" dirty="0"/>
              <a:t>211/311 – reflective diary (due 16 June)</a:t>
            </a:r>
          </a:p>
          <a:p>
            <a:pPr>
              <a:buFont typeface="Arial" panose="020B0604020202020204" pitchFamily="34" charset="0"/>
              <a:buChar char="•"/>
            </a:pPr>
            <a:endParaRPr lang="en-NZ" sz="3200" dirty="0"/>
          </a:p>
          <a:p>
            <a:pPr>
              <a:buFont typeface="Arial" panose="020B0604020202020204" pitchFamily="34" charset="0"/>
              <a:buChar char="•"/>
            </a:pPr>
            <a:r>
              <a:rPr lang="en-NZ" sz="3200" dirty="0"/>
              <a:t>211 – worksheet (due 14 April)</a:t>
            </a:r>
          </a:p>
          <a:p>
            <a:pPr>
              <a:buFont typeface="Arial" panose="020B0604020202020204" pitchFamily="34" charset="0"/>
              <a:buChar char="•"/>
            </a:pPr>
            <a:r>
              <a:rPr lang="en-NZ" sz="3200" dirty="0"/>
              <a:t>311 – critical review (due 14 April)</a:t>
            </a:r>
          </a:p>
          <a:p>
            <a:pPr>
              <a:buFont typeface="Arial" panose="020B0604020202020204" pitchFamily="34" charset="0"/>
              <a:buChar char="•"/>
            </a:pPr>
            <a:endParaRPr lang="en-NZ" sz="3200" dirty="0"/>
          </a:p>
          <a:p>
            <a:pPr>
              <a:buFont typeface="Arial" panose="020B0604020202020204" pitchFamily="34" charset="0"/>
              <a:buChar char="•"/>
            </a:pPr>
            <a:r>
              <a:rPr lang="en-NZ" sz="3200" dirty="0"/>
              <a:t>211/311 – essay (due 9 June)</a:t>
            </a:r>
          </a:p>
          <a:p>
            <a:pPr>
              <a:buFont typeface="Arial" panose="020B0604020202020204" pitchFamily="34" charset="0"/>
              <a:buChar char="•"/>
            </a:pPr>
            <a:endParaRPr lang="en-NZ" sz="3200" dirty="0"/>
          </a:p>
          <a:p>
            <a:pPr marL="0" indent="0">
              <a:buNone/>
            </a:pPr>
            <a:r>
              <a:rPr lang="en-NZ" sz="3200" dirty="0"/>
              <a:t>Late policy and extensions – see Canvas homepage</a:t>
            </a:r>
          </a:p>
          <a:p>
            <a:pPr>
              <a:buFont typeface="Arial" panose="020B0604020202020204" pitchFamily="34" charset="0"/>
              <a:buChar char="•"/>
            </a:pPr>
            <a:endParaRPr lang="en-NZ" sz="3200" dirty="0"/>
          </a:p>
          <a:p>
            <a:pPr marL="0" indent="0">
              <a:buNone/>
            </a:pPr>
            <a:endParaRPr lang="en-NZ" sz="3200" dirty="0"/>
          </a:p>
        </p:txBody>
      </p:sp>
    </p:spTree>
    <p:extLst>
      <p:ext uri="{BB962C8B-B14F-4D97-AF65-F5344CB8AC3E}">
        <p14:creationId xmlns:p14="http://schemas.microsoft.com/office/powerpoint/2010/main" val="2275143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170" y="685800"/>
            <a:ext cx="9601200" cy="1108710"/>
          </a:xfrm>
        </p:spPr>
        <p:txBody>
          <a:bodyPr/>
          <a:lstStyle/>
          <a:p>
            <a:pPr algn="ctr"/>
            <a:r>
              <a:rPr lang="en-NZ" dirty="0"/>
              <a:t>Please come to class!</a:t>
            </a:r>
          </a:p>
        </p:txBody>
      </p:sp>
      <p:pic>
        <p:nvPicPr>
          <p:cNvPr id="14" name="Content Placeholder 13"/>
          <p:cNvPicPr>
            <a:picLocks noGrp="1" noChangeAspect="1"/>
          </p:cNvPicPr>
          <p:nvPr>
            <p:ph idx="1"/>
          </p:nvPr>
        </p:nvPicPr>
        <p:blipFill>
          <a:blip r:embed="rId2"/>
          <a:stretch>
            <a:fillRect/>
          </a:stretch>
        </p:blipFill>
        <p:spPr>
          <a:xfrm>
            <a:off x="1440180" y="1695450"/>
            <a:ext cx="10175558" cy="4522470"/>
          </a:xfrm>
          <a:prstGeom prst="rect">
            <a:avLst/>
          </a:prstGeom>
        </p:spPr>
      </p:pic>
    </p:spTree>
    <p:extLst>
      <p:ext uri="{BB962C8B-B14F-4D97-AF65-F5344CB8AC3E}">
        <p14:creationId xmlns:p14="http://schemas.microsoft.com/office/powerpoint/2010/main" val="325209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14400"/>
          </a:xfrm>
        </p:spPr>
        <p:txBody>
          <a:bodyPr/>
          <a:lstStyle/>
          <a:p>
            <a:r>
              <a:rPr lang="en-NZ" dirty="0"/>
              <a:t>Course description</a:t>
            </a:r>
          </a:p>
        </p:txBody>
      </p:sp>
      <p:sp>
        <p:nvSpPr>
          <p:cNvPr id="3" name="Content Placeholder 2"/>
          <p:cNvSpPr>
            <a:spLocks noGrp="1"/>
          </p:cNvSpPr>
          <p:nvPr>
            <p:ph idx="1"/>
          </p:nvPr>
        </p:nvSpPr>
        <p:spPr>
          <a:xfrm>
            <a:off x="1371600" y="1725930"/>
            <a:ext cx="9601200" cy="4141470"/>
          </a:xfrm>
        </p:spPr>
        <p:txBody>
          <a:bodyPr>
            <a:noAutofit/>
          </a:bodyPr>
          <a:lstStyle/>
          <a:p>
            <a:pPr marL="0" indent="0">
              <a:buNone/>
            </a:pPr>
            <a:r>
              <a:rPr lang="en-NZ" sz="2800" dirty="0"/>
              <a:t>An introduction to understandings of the intersections between gender, sexuality and religion. </a:t>
            </a:r>
          </a:p>
          <a:p>
            <a:pPr marL="0" indent="0">
              <a:buNone/>
            </a:pPr>
            <a:r>
              <a:rPr lang="en-NZ" sz="2800" dirty="0"/>
              <a:t>We will look at a number of current issues and debates surrounding gender and sexuality as they are expressed within religious communities, religious writings, teachings, and theologies, as well as in ‘secular’ politics, academia, the media and popular culture.</a:t>
            </a:r>
          </a:p>
          <a:p>
            <a:pPr marL="0" indent="0">
              <a:buNone/>
            </a:pPr>
            <a:r>
              <a:rPr lang="en-NZ" sz="2800" dirty="0"/>
              <a:t>We will consider the different meanings and significances of the terms </a:t>
            </a:r>
            <a:r>
              <a:rPr lang="en-NZ" sz="2800" i="1" dirty="0"/>
              <a:t>gender</a:t>
            </a:r>
            <a:r>
              <a:rPr lang="en-NZ" sz="2800" dirty="0"/>
              <a:t> and </a:t>
            </a:r>
            <a:r>
              <a:rPr lang="en-NZ" sz="2800" i="1" dirty="0"/>
              <a:t>sexuality</a:t>
            </a:r>
            <a:r>
              <a:rPr lang="en-NZ" sz="2800" dirty="0"/>
              <a:t>, and the various ways that these are understood within religious traditions. </a:t>
            </a:r>
          </a:p>
        </p:txBody>
      </p:sp>
    </p:spTree>
    <p:extLst>
      <p:ext uri="{BB962C8B-B14F-4D97-AF65-F5344CB8AC3E}">
        <p14:creationId xmlns:p14="http://schemas.microsoft.com/office/powerpoint/2010/main" val="2960750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80110"/>
          </a:xfrm>
        </p:spPr>
        <p:txBody>
          <a:bodyPr>
            <a:normAutofit/>
          </a:bodyPr>
          <a:lstStyle/>
          <a:p>
            <a:pPr algn="ctr"/>
            <a:r>
              <a:rPr lang="en-NZ" b="1" dirty="0"/>
              <a:t>Weeks 1 and 2: definitions and debates</a:t>
            </a:r>
          </a:p>
        </p:txBody>
      </p:sp>
      <p:pic>
        <p:nvPicPr>
          <p:cNvPr id="1026" name="Picture 2" descr="LGBT-Rights.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19736" y="1565910"/>
            <a:ext cx="8395864" cy="486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1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65760"/>
            <a:ext cx="9601200" cy="1485900"/>
          </a:xfrm>
        </p:spPr>
        <p:txBody>
          <a:bodyPr/>
          <a:lstStyle/>
          <a:p>
            <a:pPr algn="ctr"/>
            <a:r>
              <a:rPr lang="en-NZ" b="1" dirty="0"/>
              <a:t>Week 3: Policing bodies 1 - Purity culture, modesty and dress</a:t>
            </a:r>
          </a:p>
        </p:txBody>
      </p:sp>
      <p:pic>
        <p:nvPicPr>
          <p:cNvPr id="4" name="Content Placeholder 3"/>
          <p:cNvPicPr>
            <a:picLocks noGrp="1" noChangeAspect="1"/>
          </p:cNvPicPr>
          <p:nvPr>
            <p:ph idx="1"/>
          </p:nvPr>
        </p:nvPicPr>
        <p:blipFill>
          <a:blip r:embed="rId3"/>
          <a:stretch>
            <a:fillRect/>
          </a:stretch>
        </p:blipFill>
        <p:spPr>
          <a:xfrm>
            <a:off x="1165860" y="2125979"/>
            <a:ext cx="5418154" cy="3600451"/>
          </a:xfrm>
          <a:prstGeom prst="rect">
            <a:avLst/>
          </a:prstGeom>
        </p:spPr>
      </p:pic>
      <p:pic>
        <p:nvPicPr>
          <p:cNvPr id="5" name="Picture 4"/>
          <p:cNvPicPr>
            <a:picLocks noChangeAspect="1"/>
          </p:cNvPicPr>
          <p:nvPr/>
        </p:nvPicPr>
        <p:blipFill>
          <a:blip r:embed="rId4"/>
          <a:stretch>
            <a:fillRect/>
          </a:stretch>
        </p:blipFill>
        <p:spPr>
          <a:xfrm>
            <a:off x="6751319" y="2125979"/>
            <a:ext cx="5088977" cy="3600451"/>
          </a:xfrm>
          <a:prstGeom prst="rect">
            <a:avLst/>
          </a:prstGeom>
        </p:spPr>
      </p:pic>
    </p:spTree>
    <p:extLst>
      <p:ext uri="{BB962C8B-B14F-4D97-AF65-F5344CB8AC3E}">
        <p14:creationId xmlns:p14="http://schemas.microsoft.com/office/powerpoint/2010/main" val="411909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b="1" dirty="0"/>
              <a:t>Week 4: Policing bodies 2 - desires and intimacies</a:t>
            </a:r>
            <a:br>
              <a:rPr lang="en-NZ" dirty="0"/>
            </a:br>
            <a:endParaRPr lang="en-NZ" dirty="0"/>
          </a:p>
        </p:txBody>
      </p:sp>
      <p:pic>
        <p:nvPicPr>
          <p:cNvPr id="4" name="Content Placeholder 3"/>
          <p:cNvPicPr>
            <a:picLocks noGrp="1" noChangeAspect="1"/>
          </p:cNvPicPr>
          <p:nvPr>
            <p:ph idx="1"/>
          </p:nvPr>
        </p:nvPicPr>
        <p:blipFill>
          <a:blip r:embed="rId3"/>
          <a:stretch>
            <a:fillRect/>
          </a:stretch>
        </p:blipFill>
        <p:spPr>
          <a:xfrm>
            <a:off x="2957680" y="1954530"/>
            <a:ext cx="6757819" cy="4638744"/>
          </a:xfrm>
          <a:prstGeom prst="rect">
            <a:avLst/>
          </a:prstGeom>
        </p:spPr>
      </p:pic>
    </p:spTree>
    <p:extLst>
      <p:ext uri="{BB962C8B-B14F-4D97-AF65-F5344CB8AC3E}">
        <p14:creationId xmlns:p14="http://schemas.microsoft.com/office/powerpoint/2010/main" val="1840106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740" y="342900"/>
            <a:ext cx="9601200" cy="1485900"/>
          </a:xfrm>
        </p:spPr>
        <p:txBody>
          <a:bodyPr>
            <a:normAutofit fontScale="90000"/>
          </a:bodyPr>
          <a:lstStyle/>
          <a:p>
            <a:pPr algn="ctr"/>
            <a:r>
              <a:rPr lang="en-NZ" b="1" dirty="0"/>
              <a:t>Week 5: Queer identities and religion 1 – religion and heteronormativity</a:t>
            </a:r>
            <a:br>
              <a:rPr lang="en-NZ" dirty="0"/>
            </a:br>
            <a:endParaRPr lang="en-NZ" dirty="0"/>
          </a:p>
        </p:txBody>
      </p:sp>
      <p:pic>
        <p:nvPicPr>
          <p:cNvPr id="6" name="Content Placeholder 5"/>
          <p:cNvPicPr>
            <a:picLocks noGrp="1" noChangeAspect="1"/>
          </p:cNvPicPr>
          <p:nvPr>
            <p:ph idx="1"/>
          </p:nvPr>
        </p:nvPicPr>
        <p:blipFill>
          <a:blip r:embed="rId3"/>
          <a:stretch>
            <a:fillRect/>
          </a:stretch>
        </p:blipFill>
        <p:spPr>
          <a:xfrm>
            <a:off x="3427370" y="1508759"/>
            <a:ext cx="5705200" cy="5074383"/>
          </a:xfrm>
          <a:prstGeom prst="rect">
            <a:avLst/>
          </a:prstGeom>
        </p:spPr>
      </p:pic>
      <p:pic>
        <p:nvPicPr>
          <p:cNvPr id="7" name="Picture 6"/>
          <p:cNvPicPr>
            <a:picLocks noChangeAspect="1"/>
          </p:cNvPicPr>
          <p:nvPr/>
        </p:nvPicPr>
        <p:blipFill>
          <a:blip r:embed="rId4"/>
          <a:stretch>
            <a:fillRect/>
          </a:stretch>
        </p:blipFill>
        <p:spPr>
          <a:xfrm>
            <a:off x="2701787" y="1508759"/>
            <a:ext cx="6910843" cy="5184858"/>
          </a:xfrm>
          <a:prstGeom prst="rect">
            <a:avLst/>
          </a:prstGeom>
        </p:spPr>
      </p:pic>
    </p:spTree>
    <p:extLst>
      <p:ext uri="{BB962C8B-B14F-4D97-AF65-F5344CB8AC3E}">
        <p14:creationId xmlns:p14="http://schemas.microsoft.com/office/powerpoint/2010/main" val="37224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101" y="468630"/>
            <a:ext cx="9601200" cy="1485900"/>
          </a:xfrm>
        </p:spPr>
        <p:txBody>
          <a:bodyPr>
            <a:noAutofit/>
          </a:bodyPr>
          <a:lstStyle/>
          <a:p>
            <a:pPr algn="ctr"/>
            <a:r>
              <a:rPr lang="en-NZ" sz="4000" b="1" dirty="0"/>
              <a:t>Week 6: Queer identities and religion 2 - queer </a:t>
            </a:r>
            <a:r>
              <a:rPr lang="en-NZ" sz="4000" b="1" dirty="0" err="1"/>
              <a:t>spiritualities</a:t>
            </a:r>
            <a:r>
              <a:rPr lang="en-NZ" sz="4000" b="1" dirty="0"/>
              <a:t> and queer theologies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68553" y="2171700"/>
            <a:ext cx="6018297" cy="4508722"/>
          </a:xfrm>
        </p:spPr>
      </p:pic>
    </p:spTree>
    <p:extLst>
      <p:ext uri="{BB962C8B-B14F-4D97-AF65-F5344CB8AC3E}">
        <p14:creationId xmlns:p14="http://schemas.microsoft.com/office/powerpoint/2010/main" val="2157937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t>Week 7: Gender binaries in religious traditions</a:t>
            </a:r>
          </a:p>
        </p:txBody>
      </p:sp>
      <p:pic>
        <p:nvPicPr>
          <p:cNvPr id="4" name="Content Placeholder 3"/>
          <p:cNvPicPr>
            <a:picLocks noGrp="1" noChangeAspect="1"/>
          </p:cNvPicPr>
          <p:nvPr>
            <p:ph idx="1"/>
          </p:nvPr>
        </p:nvPicPr>
        <p:blipFill>
          <a:blip r:embed="rId3"/>
          <a:stretch>
            <a:fillRect/>
          </a:stretch>
        </p:blipFill>
        <p:spPr>
          <a:xfrm>
            <a:off x="1371600" y="2720340"/>
            <a:ext cx="4925832" cy="3040380"/>
          </a:xfrm>
          <a:prstGeom prst="rect">
            <a:avLst/>
          </a:prstGeom>
        </p:spPr>
      </p:pic>
      <p:pic>
        <p:nvPicPr>
          <p:cNvPr id="6" name="Picture 5"/>
          <p:cNvPicPr>
            <a:picLocks noChangeAspect="1"/>
          </p:cNvPicPr>
          <p:nvPr/>
        </p:nvPicPr>
        <p:blipFill>
          <a:blip r:embed="rId4"/>
          <a:stretch>
            <a:fillRect/>
          </a:stretch>
        </p:blipFill>
        <p:spPr>
          <a:xfrm>
            <a:off x="6882764" y="2720339"/>
            <a:ext cx="4863360" cy="3040381"/>
          </a:xfrm>
          <a:prstGeom prst="rect">
            <a:avLst/>
          </a:prstGeom>
        </p:spPr>
      </p:pic>
    </p:spTree>
    <p:extLst>
      <p:ext uri="{BB962C8B-B14F-4D97-AF65-F5344CB8AC3E}">
        <p14:creationId xmlns:p14="http://schemas.microsoft.com/office/powerpoint/2010/main" val="10342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18661"/>
            <a:ext cx="9601200" cy="1953039"/>
          </a:xfrm>
        </p:spPr>
        <p:txBody>
          <a:bodyPr/>
          <a:lstStyle/>
          <a:p>
            <a:pPr algn="ctr"/>
            <a:r>
              <a:rPr lang="en-NZ" b="1" dirty="0"/>
              <a:t>Week 8: Gender violence and religion</a:t>
            </a:r>
          </a:p>
        </p:txBody>
      </p:sp>
      <p:pic>
        <p:nvPicPr>
          <p:cNvPr id="4" name="Content Placeholder 3"/>
          <p:cNvPicPr>
            <a:picLocks noGrp="1" noChangeAspect="1"/>
          </p:cNvPicPr>
          <p:nvPr>
            <p:ph idx="1"/>
          </p:nvPr>
        </p:nvPicPr>
        <p:blipFill>
          <a:blip r:embed="rId3"/>
          <a:stretch>
            <a:fillRect/>
          </a:stretch>
        </p:blipFill>
        <p:spPr>
          <a:xfrm>
            <a:off x="2348406" y="1520189"/>
            <a:ext cx="7647588" cy="4949275"/>
          </a:xfrm>
          <a:prstGeom prst="rect">
            <a:avLst/>
          </a:prstGeom>
        </p:spPr>
      </p:pic>
    </p:spTree>
    <p:extLst>
      <p:ext uri="{BB962C8B-B14F-4D97-AF65-F5344CB8AC3E}">
        <p14:creationId xmlns:p14="http://schemas.microsoft.com/office/powerpoint/2010/main" val="301682797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438</TotalTime>
  <Words>838</Words>
  <Application>Microsoft Office PowerPoint</Application>
  <PresentationFormat>Widescreen</PresentationFormat>
  <Paragraphs>86</Paragraphs>
  <Slides>15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Franklin Gothic Book</vt:lpstr>
      <vt:lpstr>Crop</vt:lpstr>
      <vt:lpstr>Gender, Sexuality, and Religion</vt:lpstr>
      <vt:lpstr>Course description</vt:lpstr>
      <vt:lpstr>Weeks 1 and 2: definitions and debates</vt:lpstr>
      <vt:lpstr>Week 3: Policing bodies 1 - Purity culture, modesty and dress</vt:lpstr>
      <vt:lpstr>Week 4: Policing bodies 2 - desires and intimacies </vt:lpstr>
      <vt:lpstr>Week 5: Queer identities and religion 1 – religion and heteronormativity </vt:lpstr>
      <vt:lpstr>Week 6: Queer identities and religion 2 - queer spiritualities and queer theologies</vt:lpstr>
      <vt:lpstr>Week 7: Gender binaries in religious traditions</vt:lpstr>
      <vt:lpstr>Week 8: Gender violence and religion</vt:lpstr>
      <vt:lpstr>Week 9: Part 2 Gender violence and religion. </vt:lpstr>
      <vt:lpstr>Week 10: Reading Sacred Texts Queerly</vt:lpstr>
      <vt:lpstr>Week 11: Religion, gender, and sexuality in pop culture</vt:lpstr>
      <vt:lpstr>Readings</vt:lpstr>
      <vt:lpstr>Assignments – full instructions on Canvas</vt:lpstr>
      <vt:lpstr>Please come to class!</vt:lpstr>
    </vt:vector>
  </TitlesOfParts>
  <Company>The University of Auckland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Sexuality, and Religion</dc:title>
  <dc:creator>Caroline Blyth</dc:creator>
  <cp:lastModifiedBy>Marina Pasichnik</cp:lastModifiedBy>
  <cp:revision>14</cp:revision>
  <dcterms:created xsi:type="dcterms:W3CDTF">2017-02-27T20:12:34Z</dcterms:created>
  <dcterms:modified xsi:type="dcterms:W3CDTF">2020-07-10T04:07:36Z</dcterms:modified>
</cp:coreProperties>
</file>