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74" r:id="rId4"/>
    <p:sldId id="267" r:id="rId5"/>
    <p:sldId id="259" r:id="rId6"/>
    <p:sldId id="291" r:id="rId7"/>
    <p:sldId id="275" r:id="rId8"/>
    <p:sldId id="262" r:id="rId9"/>
    <p:sldId id="263" r:id="rId10"/>
    <p:sldId id="264" r:id="rId11"/>
    <p:sldId id="265" r:id="rId12"/>
    <p:sldId id="269" r:id="rId13"/>
    <p:sldId id="271" r:id="rId14"/>
    <p:sldId id="282" r:id="rId15"/>
    <p:sldId id="268" r:id="rId16"/>
    <p:sldId id="283" r:id="rId17"/>
    <p:sldId id="285" r:id="rId18"/>
    <p:sldId id="270" r:id="rId19"/>
    <p:sldId id="273" r:id="rId20"/>
    <p:sldId id="276" r:id="rId21"/>
    <p:sldId id="272" r:id="rId22"/>
    <p:sldId id="286" r:id="rId23"/>
    <p:sldId id="287" r:id="rId24"/>
    <p:sldId id="290" r:id="rId25"/>
    <p:sldId id="288" r:id="rId26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10" autoAdjust="0"/>
    <p:restoredTop sz="71215" autoAdjust="0"/>
  </p:normalViewPr>
  <p:slideViewPr>
    <p:cSldViewPr snapToGrid="0">
      <p:cViewPr varScale="1">
        <p:scale>
          <a:sx n="63" d="100"/>
          <a:sy n="63" d="100"/>
        </p:scale>
        <p:origin x="72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8353E1-8225-48F7-97BB-205A224ABA21}" type="datetimeFigureOut">
              <a:rPr lang="en-NZ" smtClean="0"/>
              <a:t>28/07/20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1D0E4E-3661-4B31-8B6B-5B957CB0DBD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762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69448-5B03-45F5-A483-19432309B37F}" type="datetimeFigureOut">
              <a:rPr lang="en-NZ" smtClean="0"/>
              <a:t>28/07/20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40F71-B1F1-4F17-A17C-6FAF666FE367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79196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9935983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0569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33711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26387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Notice something about these famous movie/TV couples?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898715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889744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Sexuality is constantly policed in societies – it is a very private event but one that is constantly evaluated and prescribed by public bodies, institutions,</a:t>
            </a:r>
            <a:r>
              <a:rPr lang="en-NZ" baseline="0" dirty="0"/>
              <a:t> laws, etc.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92945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21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90897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Criticisms of queer theory – and Butler’s gender trouble is its focus on individualism rather than collective identities.</a:t>
            </a:r>
          </a:p>
          <a:p>
            <a:r>
              <a:rPr lang="en-NZ" dirty="0"/>
              <a:t>Some postcolonial, feminist</a:t>
            </a:r>
            <a:r>
              <a:rPr lang="en-NZ" baseline="0" dirty="0"/>
              <a:t> and race theorists argue though that it is expedient at times to identify with a collective, either because it is politically expedient, or it gives a person a vital element of their identity.</a:t>
            </a:r>
          </a:p>
          <a:p>
            <a:r>
              <a:rPr lang="en-NZ" baseline="0" dirty="0"/>
              <a:t>Also, we can’t ignore the embodied, material experiences of our multiple identities. This leads us on to intersectionality, which is another vital facet of our course’s general approach to gender and sexuality.,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22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403759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23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4485035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25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65971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66516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22139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39725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04922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71761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10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25741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1AD738-2D7C-49A4-B11B-B99A7FE7B943}" type="slidenum">
              <a:rPr lang="en-NZ" smtClean="0"/>
              <a:t>11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579477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dirty="0"/>
              <a:t>Butler – we can never stop</a:t>
            </a:r>
            <a:r>
              <a:rPr lang="en-NZ" baseline="0" dirty="0"/>
              <a:t> our gender performativity entirely – we are required to do this thousands of times a day – but we can learn to subvert these performances a little, through parody or other gender performances that will challenge expectations. We can therefore call into question these binaries around gender.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baseline="0" dirty="0"/>
              <a:t>Gender trouble is showing the multiplicity and fluidity of gender and sexuality – there are no binaries, or at least, these binaries can be constantly renegotiated, subverted, and shifted (and they are, constantly, throughout history)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40F71-B1F1-4F17-A17C-6FAF666FE367}" type="slidenum">
              <a:rPr lang="en-NZ" smtClean="0"/>
              <a:t>12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61575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7/28/20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7/28/20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7/28/20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7/28/20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7/28/20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g"/><Relationship Id="rId5" Type="http://schemas.openxmlformats.org/officeDocument/2006/relationships/image" Target="../media/image26.png"/><Relationship Id="rId4" Type="http://schemas.openxmlformats.org/officeDocument/2006/relationships/image" Target="../media/image25.jp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17.pn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dirty="0"/>
              <a:t>DEFINING GENDER AND SEXUALITY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38412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217" y="289821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Defining gender in the Oxford English Dictionary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2043" y="1735138"/>
            <a:ext cx="10694700" cy="4548988"/>
          </a:xfrm>
        </p:spPr>
        <p:txBody>
          <a:bodyPr>
            <a:normAutofit/>
          </a:bodyPr>
          <a:lstStyle/>
          <a:p>
            <a:r>
              <a:rPr lang="en-US" sz="3200" dirty="0"/>
              <a:t>Feminine: ‘having qualities or an appearance traditionally </a:t>
            </a:r>
            <a:r>
              <a:rPr lang="en-US" sz="3200" b="1" dirty="0"/>
              <a:t>associated with women</a:t>
            </a:r>
            <a:r>
              <a:rPr lang="en-US" sz="3200" dirty="0"/>
              <a:t>, especially delicacy and prettiness’. E.g. ‘</a:t>
            </a:r>
            <a:r>
              <a:rPr lang="en-US" sz="3200" i="1" dirty="0"/>
              <a:t>these flowers add a feminine touch to the table</a:t>
            </a:r>
            <a:r>
              <a:rPr lang="en-US" sz="3200" dirty="0"/>
              <a:t>’.</a:t>
            </a:r>
          </a:p>
          <a:p>
            <a:endParaRPr lang="en-US" dirty="0"/>
          </a:p>
          <a:p>
            <a:r>
              <a:rPr lang="en-US" sz="3200" dirty="0"/>
              <a:t>Masculine: ‘having qualities or an appearance traditionally </a:t>
            </a:r>
            <a:r>
              <a:rPr lang="en-US" sz="3200" b="1" dirty="0"/>
              <a:t>associated with men</a:t>
            </a:r>
            <a:r>
              <a:rPr lang="en-US" sz="3200" dirty="0"/>
              <a:t>’. E.g. </a:t>
            </a:r>
            <a:r>
              <a:rPr lang="en-US" sz="3200" i="1" dirty="0"/>
              <a:t>he is outstandingly handsome and robust, very masculine’.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60276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38401" y="68405"/>
            <a:ext cx="7313613" cy="868362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Defining gender (from </a:t>
            </a:r>
            <a:r>
              <a:rPr lang="en-US" sz="3600" dirty="0" err="1"/>
              <a:t>Thesaurus.com</a:t>
            </a:r>
            <a:r>
              <a:rPr lang="en-US" sz="3600" dirty="0"/>
              <a:t>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4294967295"/>
          </p:nvPr>
        </p:nvSpPr>
        <p:spPr>
          <a:xfrm>
            <a:off x="1131346" y="936767"/>
            <a:ext cx="3200400" cy="582612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Masculine is…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4294967295"/>
          </p:nvPr>
        </p:nvSpPr>
        <p:spPr>
          <a:xfrm>
            <a:off x="912584" y="1520967"/>
            <a:ext cx="5124660" cy="5073650"/>
          </a:xfrm>
        </p:spPr>
        <p:txBody>
          <a:bodyPr>
            <a:noAutofit/>
          </a:bodyPr>
          <a:lstStyle/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Manly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Muscular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Brave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Adult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 err="1"/>
              <a:t>Honourable</a:t>
            </a:r>
            <a:endParaRPr lang="en-US" sz="2800" dirty="0"/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Powerful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Strong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Virile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Red-blooded</a:t>
            </a:r>
            <a:endParaRPr lang="en-US" sz="3200" dirty="0"/>
          </a:p>
          <a:p>
            <a:pPr marL="0" indent="0">
              <a:lnSpc>
                <a:spcPct val="50000"/>
              </a:lnSpc>
              <a:buNone/>
            </a:pPr>
            <a:endParaRPr lang="en-US" sz="2800" dirty="0"/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Male is…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Masculine, macho, potent, virile</a:t>
            </a:r>
          </a:p>
          <a:p>
            <a:pPr marL="0" indent="0">
              <a:lnSpc>
                <a:spcPct val="50000"/>
              </a:lnSpc>
              <a:buNone/>
            </a:pP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4294967295"/>
          </p:nvPr>
        </p:nvSpPr>
        <p:spPr>
          <a:xfrm>
            <a:off x="6294429" y="936767"/>
            <a:ext cx="3200400" cy="584200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+mj-lt"/>
              </a:rPr>
              <a:t>Feminine is…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294967295"/>
          </p:nvPr>
        </p:nvSpPr>
        <p:spPr>
          <a:xfrm>
            <a:off x="6095207" y="1520967"/>
            <a:ext cx="4996707" cy="4930775"/>
          </a:xfrm>
        </p:spPr>
        <p:txBody>
          <a:bodyPr>
            <a:normAutofit/>
          </a:bodyPr>
          <a:lstStyle/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Ladylike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Soft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Dainty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Female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Tender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Womanly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Modest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Gentle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Womanish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Effeminate</a:t>
            </a:r>
          </a:p>
          <a:p>
            <a:pPr marL="0" indent="0">
              <a:lnSpc>
                <a:spcPct val="50000"/>
              </a:lnSpc>
              <a:buNone/>
            </a:pPr>
            <a:endParaRPr lang="en-US" sz="2800" dirty="0"/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Female is…</a:t>
            </a:r>
          </a:p>
          <a:p>
            <a:pPr marL="0" indent="0">
              <a:lnSpc>
                <a:spcPct val="50000"/>
              </a:lnSpc>
              <a:buNone/>
            </a:pPr>
            <a:r>
              <a:rPr lang="en-US" sz="2800" dirty="0"/>
              <a:t>Feminine, fertile, maternal</a:t>
            </a:r>
          </a:p>
          <a:p>
            <a:pPr marL="0" indent="0">
              <a:lnSpc>
                <a:spcPct val="50000"/>
              </a:lnSpc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552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196457" y="235061"/>
            <a:ext cx="9601200" cy="1485900"/>
          </a:xfrm>
        </p:spPr>
        <p:txBody>
          <a:bodyPr/>
          <a:lstStyle/>
          <a:p>
            <a:pPr algn="ctr"/>
            <a:r>
              <a:rPr lang="en-NZ" dirty="0"/>
              <a:t>Gender trouble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14400" y="503238"/>
            <a:ext cx="7313613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Goudy Old Style"/>
              <a:ea typeface="+mj-ea"/>
              <a:cs typeface="+mj-cs"/>
            </a:endParaRPr>
          </a:p>
        </p:txBody>
      </p:sp>
      <p:pic>
        <p:nvPicPr>
          <p:cNvPr id="5" name="Picture 4" descr="drag-king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4" y="118032"/>
            <a:ext cx="2656574" cy="3300794"/>
          </a:xfrm>
          <a:prstGeom prst="rect">
            <a:avLst/>
          </a:prstGeom>
        </p:spPr>
      </p:pic>
      <p:pic>
        <p:nvPicPr>
          <p:cNvPr id="6" name="Picture 5" descr="frankl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157" y="180929"/>
            <a:ext cx="2476500" cy="3175000"/>
          </a:xfrm>
          <a:prstGeom prst="rect">
            <a:avLst/>
          </a:prstGeom>
        </p:spPr>
      </p:pic>
      <p:pic>
        <p:nvPicPr>
          <p:cNvPr id="7" name="Picture 6" descr="igdegp.jp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722" y="3536854"/>
            <a:ext cx="2045863" cy="3118693"/>
          </a:xfrm>
          <a:prstGeom prst="rect">
            <a:avLst/>
          </a:prstGeom>
        </p:spPr>
      </p:pic>
      <p:pic>
        <p:nvPicPr>
          <p:cNvPr id="8" name="Picture 7" descr="may-2008-cover-0508-MD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655" y="3821967"/>
            <a:ext cx="2150917" cy="2800972"/>
          </a:xfrm>
          <a:prstGeom prst="rect">
            <a:avLst/>
          </a:prstGeom>
        </p:spPr>
      </p:pic>
      <p:pic>
        <p:nvPicPr>
          <p:cNvPr id="9" name="Picture 8" descr="main-475445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094" y="959572"/>
            <a:ext cx="4076205" cy="2418088"/>
          </a:xfrm>
          <a:prstGeom prst="rect">
            <a:avLst/>
          </a:prstGeom>
        </p:spPr>
      </p:pic>
      <p:pic>
        <p:nvPicPr>
          <p:cNvPr id="10" name="Picture 9" descr="Time-Magazine-Transgender-Tipping-Point-Laverne-Cox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304" y="3663107"/>
            <a:ext cx="2341947" cy="3118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25632" y="3643878"/>
            <a:ext cx="2004126" cy="3015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046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5914" y="1504055"/>
            <a:ext cx="2403925" cy="2403925"/>
          </a:xfrm>
          <a:prstGeom prst="rect">
            <a:avLst/>
          </a:prstGeom>
        </p:spPr>
      </p:pic>
      <p:pic>
        <p:nvPicPr>
          <p:cNvPr id="5" name="Picture 2" descr="Image result for stick man white on black backgrou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248" y="1524675"/>
            <a:ext cx="2403925" cy="240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30300" y="3978443"/>
            <a:ext cx="4279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/>
              <a:t>I am born with a fixed sex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My sex determines my gender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I have desire for the opposite sex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8598" y="4015229"/>
            <a:ext cx="5410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/>
              <a:t>I am born with a body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I am assigned a sex and gender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I am taught to perform a gender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I may have desires</a:t>
            </a:r>
          </a:p>
          <a:p>
            <a:endParaRPr lang="en-NZ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269985" y="4419600"/>
            <a:ext cx="0" cy="3205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3269985" y="5182646"/>
            <a:ext cx="0" cy="3205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040524" y="146278"/>
            <a:ext cx="106049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Queer also theory breaks the connection between sex, gender and </a:t>
            </a:r>
            <a:r>
              <a:rPr lang="en-US" sz="2800" b="1" dirty="0"/>
              <a:t>sexuality</a:t>
            </a:r>
            <a:r>
              <a:rPr lang="en-US" sz="2800" dirty="0"/>
              <a:t> (see chapter by David </a:t>
            </a:r>
            <a:r>
              <a:rPr lang="en-US" sz="2800" dirty="0" err="1"/>
              <a:t>Gauntlett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8633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55966" y="321522"/>
            <a:ext cx="6320194" cy="1485900"/>
          </a:xfrm>
        </p:spPr>
        <p:txBody>
          <a:bodyPr/>
          <a:lstStyle/>
          <a:p>
            <a:pPr algn="ctr"/>
            <a:r>
              <a:rPr lang="en-NZ" dirty="0"/>
              <a:t>Sexuality: Coming out of the closet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1198880" y="1676399"/>
            <a:ext cx="7254240" cy="479797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NZ" sz="2600" dirty="0"/>
              <a:t>Key thinkers in queer sexualities: Eve Sedgwick, </a:t>
            </a:r>
            <a:r>
              <a:rPr lang="en-NZ" sz="2600" i="1" dirty="0"/>
              <a:t>Epistemology of the Closet </a:t>
            </a:r>
            <a:r>
              <a:rPr lang="en-NZ" sz="2600" dirty="0"/>
              <a:t>(1990) and Michel Foucault, </a:t>
            </a:r>
            <a:r>
              <a:rPr lang="en-NZ" sz="2600" i="1" dirty="0"/>
              <a:t>The History of Sexuality </a:t>
            </a:r>
            <a:r>
              <a:rPr lang="en-NZ" sz="2600" dirty="0"/>
              <a:t>(1976)</a:t>
            </a:r>
          </a:p>
          <a:p>
            <a:pPr marL="0" indent="0">
              <a:buNone/>
            </a:pPr>
            <a:endParaRPr lang="en-NZ" sz="1000" dirty="0"/>
          </a:p>
          <a:p>
            <a:pPr marL="0" indent="0">
              <a:buNone/>
            </a:pPr>
            <a:r>
              <a:rPr lang="en-NZ" sz="2600" dirty="0"/>
              <a:t>We live according to a set of sexual ‘scripts’ – these are not fixed or natural, but socially-constructed.</a:t>
            </a:r>
          </a:p>
          <a:p>
            <a:pPr marL="0" indent="0">
              <a:buNone/>
            </a:pPr>
            <a:r>
              <a:rPr lang="en-NZ" sz="2600" dirty="0"/>
              <a:t>Scripts and discourses change over time – Foucault refers to sexuality as a ‘historical construct’.</a:t>
            </a:r>
          </a:p>
          <a:p>
            <a:pPr marL="0" indent="0">
              <a:buNone/>
            </a:pPr>
            <a:r>
              <a:rPr lang="en-NZ" sz="2600" dirty="0"/>
              <a:t>Our sexuality is not dependent on our sex or gender identity.</a:t>
            </a:r>
          </a:p>
          <a:p>
            <a:pPr marL="0" indent="0">
              <a:buNone/>
            </a:pPr>
            <a:endParaRPr lang="en-NZ" sz="2600" dirty="0"/>
          </a:p>
          <a:p>
            <a:pPr marL="0" indent="0">
              <a:buNone/>
            </a:pPr>
            <a:endParaRPr lang="en-NZ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709" y="232694"/>
            <a:ext cx="2748754" cy="3374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6709" y="4060748"/>
            <a:ext cx="2948450" cy="267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6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28448"/>
            <a:ext cx="9601200" cy="533400"/>
          </a:xfrm>
        </p:spPr>
        <p:txBody>
          <a:bodyPr>
            <a:normAutofit fontScale="90000"/>
          </a:bodyPr>
          <a:lstStyle/>
          <a:p>
            <a:r>
              <a:rPr lang="en-NZ" dirty="0"/>
              <a:t>Heteronormativity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29407"/>
            <a:ext cx="5222239" cy="5133953"/>
          </a:xfrm>
        </p:spPr>
        <p:txBody>
          <a:bodyPr>
            <a:normAutofit fontScale="92500" lnSpcReduction="20000"/>
          </a:bodyPr>
          <a:lstStyle/>
          <a:p>
            <a:r>
              <a:rPr lang="en-NZ" sz="2800" dirty="0"/>
              <a:t>Coined by Michael Warner (1991)</a:t>
            </a:r>
          </a:p>
          <a:p>
            <a:r>
              <a:rPr lang="en-NZ" sz="2800" dirty="0"/>
              <a:t>The ‘normal’ pattern of attraction is one man and one woman who embody conventional gender roles. </a:t>
            </a:r>
          </a:p>
          <a:p>
            <a:r>
              <a:rPr lang="en-NZ" sz="2800" dirty="0"/>
              <a:t>Other forms of sexuality, gender and desire are treated as less ‘normal’ or natural.</a:t>
            </a:r>
          </a:p>
          <a:p>
            <a:r>
              <a:rPr lang="en-NZ" sz="2800" dirty="0"/>
              <a:t>Straight privilege = having certain privileges because you’re heterosexual (including within  education,  employment, public life, and your representation in the media and pop culture)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59" t="13295"/>
          <a:stretch/>
        </p:blipFill>
        <p:spPr>
          <a:xfrm>
            <a:off x="6400280" y="-1"/>
            <a:ext cx="5791720" cy="693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16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rbie-and-ke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468" y="0"/>
            <a:ext cx="6822379" cy="480801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24346" y="5001125"/>
            <a:ext cx="112676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Heteronormative social forces ‘pull a cloak of virtue around themselves by manufacturing a deviant other into which a great many people can be dumped and dismissed’ (Eve Sedgwick, </a:t>
            </a:r>
            <a:r>
              <a:rPr lang="en-US" sz="2800" i="1" dirty="0"/>
              <a:t>Epistemologies of the Closet</a:t>
            </a:r>
            <a:r>
              <a:rPr lang="en-US" sz="2800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455183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745" y="175881"/>
            <a:ext cx="4403834" cy="33421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2313" y="86802"/>
            <a:ext cx="4403837" cy="33421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32" y="3538445"/>
            <a:ext cx="4202269" cy="3114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8870" y="3680364"/>
            <a:ext cx="5360276" cy="30017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5697B4C-6C29-478F-8EF9-463BA3EFC61E}"/>
              </a:ext>
            </a:extLst>
          </p:cNvPr>
          <p:cNvSpPr/>
          <p:nvPr/>
        </p:nvSpPr>
        <p:spPr>
          <a:xfrm>
            <a:off x="173421" y="834571"/>
            <a:ext cx="250552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Representation</a:t>
            </a:r>
          </a:p>
          <a:p>
            <a:endParaRPr lang="en-US" sz="2400" dirty="0"/>
          </a:p>
          <a:p>
            <a:r>
              <a:rPr lang="en-US" sz="2400" dirty="0"/>
              <a:t>Notice something about these famous movie/TV couples?</a:t>
            </a:r>
          </a:p>
        </p:txBody>
      </p:sp>
    </p:spTree>
    <p:extLst>
      <p:ext uri="{BB962C8B-B14F-4D97-AF65-F5344CB8AC3E}">
        <p14:creationId xmlns:p14="http://schemas.microsoft.com/office/powerpoint/2010/main" val="24733576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338959"/>
            <a:ext cx="9601200" cy="1485900"/>
          </a:xfrm>
        </p:spPr>
        <p:txBody>
          <a:bodyPr/>
          <a:lstStyle/>
          <a:p>
            <a:r>
              <a:rPr lang="en-NZ" dirty="0" err="1"/>
              <a:t>Cisnormativity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931" y="1347458"/>
            <a:ext cx="5885793" cy="5189976"/>
          </a:xfrm>
        </p:spPr>
        <p:txBody>
          <a:bodyPr>
            <a:normAutofit/>
          </a:bodyPr>
          <a:lstStyle/>
          <a:p>
            <a:r>
              <a:rPr lang="en-NZ" sz="2400" dirty="0"/>
              <a:t>The belief that people naturally or normally continue to identify with the gender they were assigned at birth.</a:t>
            </a:r>
          </a:p>
          <a:p>
            <a:r>
              <a:rPr lang="en-NZ" sz="2400" dirty="0"/>
              <a:t>Marginalization of trans-identifying people as ‘abnormal’ or a threat.</a:t>
            </a:r>
          </a:p>
          <a:p>
            <a:r>
              <a:rPr lang="en-NZ" sz="2400" dirty="0"/>
              <a:t>“When trans people can’t access public bathrooms we can’t go to school effectively, go to work effectively, access health-care facilities — it’s about us existing in public space…It’s really about us not existing — about erasing trans people.” Laverne Cox, 2017.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939" y="1347458"/>
            <a:ext cx="4688195" cy="46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9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302844" y="342566"/>
            <a:ext cx="4027592" cy="1485900"/>
          </a:xfrm>
        </p:spPr>
        <p:txBody>
          <a:bodyPr/>
          <a:lstStyle/>
          <a:p>
            <a:pPr algn="ctr"/>
            <a:r>
              <a:rPr lang="en-NZ" dirty="0"/>
              <a:t>Other </a:t>
            </a:r>
            <a:r>
              <a:rPr lang="en-NZ" dirty="0" err="1"/>
              <a:t>normativities</a:t>
            </a:r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2288" y="0"/>
            <a:ext cx="690086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81568" y="5272758"/>
            <a:ext cx="484467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NZ" sz="2000" dirty="0"/>
              <a:t>Gayle Rubin’s ‘charmed circle’ of sexual preferences and desires (from </a:t>
            </a:r>
            <a:r>
              <a:rPr lang="en-NZ" sz="2000" i="1" dirty="0"/>
              <a:t>Thinking Sex</a:t>
            </a:r>
            <a:r>
              <a:rPr lang="en-NZ" sz="2000" dirty="0"/>
              <a:t>, 1984)</a:t>
            </a:r>
          </a:p>
        </p:txBody>
      </p:sp>
    </p:spTree>
    <p:extLst>
      <p:ext uri="{BB962C8B-B14F-4D97-AF65-F5344CB8AC3E}">
        <p14:creationId xmlns:p14="http://schemas.microsoft.com/office/powerpoint/2010/main" val="2597867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Weeks 1 and 2: Defining gender and sexuality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3600" dirty="0"/>
              <a:t>Gender is…</a:t>
            </a:r>
          </a:p>
          <a:p>
            <a:endParaRPr lang="en-NZ" sz="3600" dirty="0"/>
          </a:p>
          <a:p>
            <a:r>
              <a:rPr lang="en-NZ" sz="3600" dirty="0"/>
              <a:t>Sexuality is…</a:t>
            </a:r>
          </a:p>
          <a:p>
            <a:endParaRPr lang="en-NZ" sz="3600" dirty="0"/>
          </a:p>
          <a:p>
            <a:r>
              <a:rPr lang="en-NZ" sz="3600" dirty="0"/>
              <a:t>Queering gender and sexuality</a:t>
            </a:r>
          </a:p>
        </p:txBody>
      </p:sp>
    </p:spTree>
    <p:extLst>
      <p:ext uri="{BB962C8B-B14F-4D97-AF65-F5344CB8AC3E}">
        <p14:creationId xmlns:p14="http://schemas.microsoft.com/office/powerpoint/2010/main" val="412115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0272" y="763645"/>
            <a:ext cx="9443856" cy="61095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9921F5-8C0B-BB40-B908-F099537A2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0"/>
            <a:ext cx="9601200" cy="1485900"/>
          </a:xfrm>
        </p:spPr>
        <p:txBody>
          <a:bodyPr/>
          <a:lstStyle/>
          <a:p>
            <a:pPr algn="ctr"/>
            <a:r>
              <a:rPr lang="en-US" dirty="0"/>
              <a:t>In this course, we prefer …</a:t>
            </a:r>
          </a:p>
        </p:txBody>
      </p:sp>
    </p:spTree>
    <p:extLst>
      <p:ext uri="{BB962C8B-B14F-4D97-AF65-F5344CB8AC3E}">
        <p14:creationId xmlns:p14="http://schemas.microsoft.com/office/powerpoint/2010/main" val="2290606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" y="177800"/>
            <a:ext cx="11541760" cy="1485900"/>
          </a:xfrm>
        </p:spPr>
        <p:txBody>
          <a:bodyPr/>
          <a:lstStyle/>
          <a:p>
            <a:r>
              <a:rPr lang="en-NZ" dirty="0"/>
              <a:t>In this course, we are burning the binaries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47387902"/>
              </p:ext>
            </p:extLst>
          </p:nvPr>
        </p:nvGraphicFramePr>
        <p:xfrm>
          <a:off x="1371600" y="2286000"/>
          <a:ext cx="9601200" cy="349468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200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73672">
                <a:tc>
                  <a:txBody>
                    <a:bodyPr/>
                    <a:lstStyle/>
                    <a:p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NZ" sz="2400" dirty="0"/>
                        <a:t>ATTRACTED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NZ" sz="2400" dirty="0"/>
                        <a:t>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3672">
                <a:tc>
                  <a:txBody>
                    <a:bodyPr/>
                    <a:lstStyle/>
                    <a:p>
                      <a:pPr algn="ctr"/>
                      <a:r>
                        <a:rPr lang="en-NZ" sz="2400" dirty="0"/>
                        <a:t>GENDER</a:t>
                      </a:r>
                      <a:endParaRPr lang="en-N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WOMEN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3672"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gay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straight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73672"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Female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straight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NZ" dirty="0"/>
                        <a:t>gay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476819"/>
            <a:ext cx="9718978" cy="550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5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D9D6BF1-DFF2-4526-9D13-BF339D8C4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A54D4DB6-FB18-4CAE-8905-E0053C9256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1DBD6488-9429-4FFA-8AE8-C4022C39B0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6C94072-1B34-48FB-9A9C-5A9A0FFC8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770" b="122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1D5941F3-0256-4E90-BBBC-5A6EDEB8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38004" y="4166755"/>
            <a:ext cx="5607908" cy="2040066"/>
          </a:xfrm>
          <a:prstGeom prst="rect">
            <a:avLst/>
          </a:prstGeom>
          <a:solidFill>
            <a:srgbClr val="00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010" y="4333009"/>
            <a:ext cx="5268177" cy="10862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cap="all">
                <a:solidFill>
                  <a:srgbClr val="FFFFFF"/>
                </a:solidFill>
              </a:rPr>
              <a:t>Queer theory vs. identity politics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A5019358-4900-4555-99FF-EF6AE90B8E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670146" y="3710250"/>
            <a:ext cx="2131466" cy="1830903"/>
          </a:xfrm>
          <a:custGeom>
            <a:avLst/>
            <a:gdLst>
              <a:gd name="connsiteX0" fmla="*/ 2308583 w 2308583"/>
              <a:gd name="connsiteY0" fmla="*/ 1983044 h 1983044"/>
              <a:gd name="connsiteX1" fmla="*/ 462 w 2308583"/>
              <a:gd name="connsiteY1" fmla="*/ 1983044 h 1983044"/>
              <a:gd name="connsiteX2" fmla="*/ 0 w 2308583"/>
              <a:gd name="connsiteY2" fmla="*/ 1711185 h 1983044"/>
              <a:gd name="connsiteX3" fmla="*/ 2022607 w 2308583"/>
              <a:gd name="connsiteY3" fmla="*/ 1712117 h 1983044"/>
              <a:gd name="connsiteX4" fmla="*/ 2022607 w 2308583"/>
              <a:gd name="connsiteY4" fmla="*/ 0 h 1983044"/>
              <a:gd name="connsiteX5" fmla="*/ 2308583 w 2308583"/>
              <a:gd name="connsiteY5" fmla="*/ 0 h 1983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8583" h="1983044">
                <a:moveTo>
                  <a:pt x="2308583" y="1983044"/>
                </a:moveTo>
                <a:lnTo>
                  <a:pt x="462" y="1983044"/>
                </a:lnTo>
                <a:cubicBezTo>
                  <a:pt x="-462" y="1889214"/>
                  <a:pt x="923" y="1805015"/>
                  <a:pt x="0" y="1711185"/>
                </a:cubicBezTo>
                <a:lnTo>
                  <a:pt x="2022607" y="1712117"/>
                </a:lnTo>
                <a:lnTo>
                  <a:pt x="2022607" y="0"/>
                </a:lnTo>
                <a:lnTo>
                  <a:pt x="2308583" y="0"/>
                </a:lnTo>
                <a:close/>
              </a:path>
            </a:pathLst>
          </a:custGeom>
          <a:solidFill>
            <a:srgbClr val="FFFFFF">
              <a:alpha val="70000"/>
            </a:srgbClr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34944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022" y="209811"/>
            <a:ext cx="9601200" cy="804797"/>
          </a:xfrm>
        </p:spPr>
        <p:txBody>
          <a:bodyPr/>
          <a:lstStyle/>
          <a:p>
            <a:r>
              <a:rPr lang="en-NZ" dirty="0"/>
              <a:t>Intersectionality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7626" y="1107537"/>
            <a:ext cx="10703011" cy="5047989"/>
          </a:xfrm>
        </p:spPr>
        <p:txBody>
          <a:bodyPr>
            <a:normAutofit lnSpcReduction="10000"/>
          </a:bodyPr>
          <a:lstStyle/>
          <a:p>
            <a:r>
              <a:rPr lang="en-NZ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Kimberlé</a:t>
            </a:r>
            <a:r>
              <a:rPr lang="en-NZ" sz="2800" dirty="0">
                <a:latin typeface="Calibri" panose="020F0502020204030204" pitchFamily="34" charset="0"/>
                <a:cs typeface="Calibri" panose="020F0502020204030204" pitchFamily="34" charset="0"/>
              </a:rPr>
              <a:t> Crenshaw: focussing on either race or sex does not fully capture the experiences of marginalized women who are at caught at the intersection, simultaneously experiencing multiple forms of discrimination.</a:t>
            </a:r>
          </a:p>
          <a:p>
            <a:endParaRPr lang="en-NZ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NZ" sz="2800" dirty="0">
                <a:latin typeface="Calibri" panose="020F0502020204030204" pitchFamily="34" charset="0"/>
                <a:cs typeface="Calibri" panose="020F0502020204030204" pitchFamily="34" charset="0"/>
              </a:rPr>
              <a:t>Criticism of second wave feminism – white, middle-class, heterosexual</a:t>
            </a:r>
          </a:p>
          <a:p>
            <a:pPr marL="530352" lvl="1" indent="0">
              <a:buNone/>
            </a:pPr>
            <a:r>
              <a:rPr lang="en-NZ" sz="2600" dirty="0">
                <a:latin typeface="Calibri" panose="020F0502020204030204" pitchFamily="34" charset="0"/>
                <a:cs typeface="Calibri" panose="020F0502020204030204" pitchFamily="34" charset="0"/>
              </a:rPr>
              <a:t>‘Dominant conceptions of discrimination condition us to think about subordination as disadvantage occurring along a single categorical axis...[This] marginalizes those who are multiply-burdened and obscures claims that cannot be understood as resulting from discrete sources of discrimination’ </a:t>
            </a:r>
            <a:r>
              <a:rPr lang="en-NZ" sz="2600" i="0" dirty="0">
                <a:latin typeface="Calibri" panose="020F0502020204030204" pitchFamily="34" charset="0"/>
                <a:cs typeface="Calibri" panose="020F0502020204030204" pitchFamily="34" charset="0"/>
              </a:rPr>
              <a:t>(Crenshaw, ‘</a:t>
            </a:r>
            <a:r>
              <a:rPr lang="en-GB" sz="2600" dirty="0"/>
              <a:t>Demarginalizing the Intersection of Race and Sex </a:t>
            </a:r>
            <a:r>
              <a:rPr lang="en-NZ" sz="2600" i="0" dirty="0">
                <a:latin typeface="Calibri" panose="020F0502020204030204" pitchFamily="34" charset="0"/>
                <a:cs typeface="Calibri" panose="020F0502020204030204" pitchFamily="34" charset="0"/>
              </a:rPr>
              <a:t>’, 140)</a:t>
            </a:r>
          </a:p>
          <a:p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4413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754892" y="634028"/>
            <a:ext cx="3355942" cy="180437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Categories of identity intersect, or overlap – creating multiple oppressions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295EB0-48FD-3541-9B67-C113DFD76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613" y="455443"/>
            <a:ext cx="8435089" cy="596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263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2028614"/>
            <a:ext cx="3655068" cy="3732835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/>
              <a:t>What makes </a:t>
            </a:r>
            <a:r>
              <a:rPr lang="en-US" sz="3600" i="1" dirty="0"/>
              <a:t>me</a:t>
            </a:r>
            <a:r>
              <a:rPr lang="en-US" sz="3600" dirty="0"/>
              <a:t> who I am?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Think about your own intersecting identities and how these will shape your engagement with this course</a:t>
            </a:r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2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79023" y="1675201"/>
            <a:ext cx="5659222" cy="370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323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2753711" y="398103"/>
            <a:ext cx="7010400" cy="701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What is queer theory?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922175" y="1287039"/>
            <a:ext cx="7307425" cy="536384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463550" indent="-463550" algn="l" defTabSz="914400" rtl="0" eaLnBrk="1" latinLnBrk="0" hangingPunct="1">
              <a:spcBef>
                <a:spcPts val="2000"/>
              </a:spcBef>
              <a:buSzPct val="90000"/>
              <a:buFontTx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5713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7025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38338" indent="-341313" algn="l" defTabSz="914400" rtl="0" eaLnBrk="1" latinLnBrk="0" hangingPunct="1">
              <a:spcBef>
                <a:spcPts val="600"/>
              </a:spcBef>
              <a:buSzPct val="90000"/>
              <a:buFontTx/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9076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25725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9702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313113" indent="-344488" algn="l" defTabSz="9144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The term queer theory is credited to Teresa de </a:t>
            </a:r>
            <a:r>
              <a:rPr lang="en-US" sz="2800" dirty="0" err="1"/>
              <a:t>Lauretis</a:t>
            </a:r>
            <a:r>
              <a:rPr lang="en-US" sz="2800" dirty="0"/>
              <a:t>, “Queer Theory: Lesbian and Gay Sexualities,” special issue of </a:t>
            </a:r>
            <a:r>
              <a:rPr lang="en-US" sz="2800" i="1" dirty="0"/>
              <a:t>Differences: A Journal of Feminist Cultural Studies</a:t>
            </a:r>
            <a:r>
              <a:rPr lang="en-US" sz="2800" dirty="0"/>
              <a:t> 3 (1991).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Developed from feminist studies, gender studies and lesbian and gay studies of the 1970s and 1980s that began to question the notion of gender and sexuality as fixed entities.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/>
              <a:t>Seminal work published in 1990, Judith Butler’s </a:t>
            </a:r>
            <a:r>
              <a:rPr lang="en-US" sz="2800" i="1" dirty="0"/>
              <a:t>Gender Trouble.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8985" y="1487455"/>
            <a:ext cx="3407167" cy="526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593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QUEER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331" y="1440772"/>
            <a:ext cx="6864910" cy="500818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Insists that traditional binaries of gender and sexuality are not ‘fixed’ stable categories of identity, but always shifting and changing across time and space.</a:t>
            </a:r>
          </a:p>
          <a:p>
            <a:r>
              <a:rPr lang="en-US" sz="2800" dirty="0"/>
              <a:t>Challenges heterosexuality as the standard by which all sexual identities are ‘measured’.</a:t>
            </a:r>
          </a:p>
          <a:p>
            <a:r>
              <a:rPr lang="en-NZ" sz="2800" dirty="0"/>
              <a:t>Also considers other social identity markers, e.g. race, class. </a:t>
            </a:r>
          </a:p>
          <a:p>
            <a:r>
              <a:rPr lang="en-NZ" sz="2800" dirty="0"/>
              <a:t>Binaries/categories are not ‘benign, but determine allocations of social power and authority – who has power and who is marginalized.</a:t>
            </a:r>
          </a:p>
          <a:p>
            <a:endParaRPr lang="en-NZ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267" y="1602827"/>
            <a:ext cx="3885180" cy="3557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083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2009007" y="1350925"/>
            <a:ext cx="2521955" cy="2520679"/>
          </a:xfrm>
          <a:prstGeom prst="rect">
            <a:avLst/>
          </a:prstGeom>
        </p:spPr>
      </p:pic>
      <p:pic>
        <p:nvPicPr>
          <p:cNvPr id="1026" name="Picture 2" descr="Image result for stick man white on black background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823" y="1350925"/>
            <a:ext cx="2452739" cy="24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30300" y="3978443"/>
            <a:ext cx="42793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/>
              <a:t>I am born with a fixed sex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My sex determines my gender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I have desire for the opposite sex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18598" y="4015229"/>
            <a:ext cx="54102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dirty="0"/>
              <a:t>I am born with a body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I am assigned a sex and gender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I am taught to perform an identity</a:t>
            </a:r>
          </a:p>
          <a:p>
            <a:pPr algn="ctr"/>
            <a:endParaRPr lang="en-NZ" sz="2400" dirty="0"/>
          </a:p>
          <a:p>
            <a:pPr algn="ctr"/>
            <a:r>
              <a:rPr lang="en-NZ" sz="2400" dirty="0"/>
              <a:t>I may have desires</a:t>
            </a:r>
          </a:p>
          <a:p>
            <a:endParaRPr lang="en-NZ" dirty="0"/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3269985" y="4419600"/>
            <a:ext cx="0" cy="3205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269985" y="5182646"/>
            <a:ext cx="0" cy="32056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39B00FF8-05A4-644F-919F-EA22C77CB772}"/>
              </a:ext>
            </a:extLst>
          </p:cNvPr>
          <p:cNvSpPr/>
          <p:nvPr/>
        </p:nvSpPr>
        <p:spPr>
          <a:xfrm>
            <a:off x="1357151" y="300274"/>
            <a:ext cx="3825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NZ" sz="2400" dirty="0"/>
              <a:t>Traditional understandings of gender and sexuality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B7CC40-055B-B749-ADFC-476C97689C40}"/>
              </a:ext>
            </a:extLst>
          </p:cNvPr>
          <p:cNvSpPr/>
          <p:nvPr/>
        </p:nvSpPr>
        <p:spPr>
          <a:xfrm>
            <a:off x="8391615" y="552645"/>
            <a:ext cx="18641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NZ" sz="2400" dirty="0"/>
              <a:t>Queer theory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77A173-1B89-3449-AFF2-107C174745A2}"/>
              </a:ext>
            </a:extLst>
          </p:cNvPr>
          <p:cNvSpPr/>
          <p:nvPr/>
        </p:nvSpPr>
        <p:spPr>
          <a:xfrm>
            <a:off x="4708904" y="2241932"/>
            <a:ext cx="318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See reading by David </a:t>
            </a:r>
            <a:r>
              <a:rPr lang="en-US" dirty="0" err="1"/>
              <a:t>Gauntlett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73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160" y="1154430"/>
            <a:ext cx="10139680" cy="57035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4A70B9-8B47-C447-983E-A04766E68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11480"/>
            <a:ext cx="12192000" cy="14859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Gender is performative: We learn how to ‘do’ gender</a:t>
            </a:r>
          </a:p>
        </p:txBody>
      </p:sp>
    </p:spTree>
    <p:extLst>
      <p:ext uri="{BB962C8B-B14F-4D97-AF65-F5344CB8AC3E}">
        <p14:creationId xmlns:p14="http://schemas.microsoft.com/office/powerpoint/2010/main" val="4178140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96959" y="262584"/>
            <a:ext cx="6668203" cy="1485900"/>
          </a:xfrm>
        </p:spPr>
        <p:txBody>
          <a:bodyPr>
            <a:normAutofit fontScale="90000"/>
          </a:bodyPr>
          <a:lstStyle/>
          <a:p>
            <a:pPr algn="ctr"/>
            <a:r>
              <a:rPr lang="en-NZ" dirty="0"/>
              <a:t>Gender norms change over time and space – they are not </a:t>
            </a:r>
            <a:r>
              <a:rPr lang="en-NZ" dirty="0" err="1"/>
              <a:t>transhistorical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032" y="815434"/>
            <a:ext cx="2781563" cy="59049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480" y="2091305"/>
            <a:ext cx="7537142" cy="4399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80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em 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30" y="-71859"/>
            <a:ext cx="4874005" cy="324933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09705" y="3516536"/>
            <a:ext cx="7313613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2037" y="3159095"/>
            <a:ext cx="6450981" cy="3714201"/>
          </a:xfrm>
          <a:prstGeom prst="rect">
            <a:avLst/>
          </a:prstGeom>
        </p:spPr>
      </p:pic>
      <p:pic>
        <p:nvPicPr>
          <p:cNvPr id="6" name="Picture 5" descr="femininity-feminine woman-feminine blogs-how to be feminine-how to be more feminine-how to be a feminine woman-sensuality-feminine sensuality-feminine women are sensual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931" y="0"/>
            <a:ext cx="3390069" cy="3784765"/>
          </a:xfrm>
          <a:prstGeom prst="rect">
            <a:avLst/>
          </a:prstGeom>
        </p:spPr>
      </p:pic>
      <p:pic>
        <p:nvPicPr>
          <p:cNvPr id="7" name="Picture 6" descr="Soft_Sweet_Feminine_Boudoir_Adorro_Impressions_Photography_3-h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192"/>
            <a:ext cx="5142155" cy="3428104"/>
          </a:xfrm>
          <a:prstGeom prst="rect">
            <a:avLst/>
          </a:prstGeom>
        </p:spPr>
      </p:pic>
      <p:pic>
        <p:nvPicPr>
          <p:cNvPr id="9" name="Picture 8" descr="femininity-feminine woman-how to be feminine-how to become feminine-how to be a feminine woman-how to attract alpha males-how to attract masculine me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765" y="-71859"/>
            <a:ext cx="2360792" cy="3541189"/>
          </a:xfrm>
          <a:prstGeom prst="rect">
            <a:avLst/>
          </a:prstGeom>
        </p:spPr>
      </p:pic>
      <p:pic>
        <p:nvPicPr>
          <p:cNvPr id="10" name="Picture 9" descr="Goddess and chil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0770" y="3784765"/>
            <a:ext cx="3311230" cy="307323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E3C8F8-F9AC-45D2-9666-B435949E58F8}"/>
              </a:ext>
            </a:extLst>
          </p:cNvPr>
          <p:cNvSpPr/>
          <p:nvPr/>
        </p:nvSpPr>
        <p:spPr>
          <a:xfrm>
            <a:off x="319647" y="528618"/>
            <a:ext cx="245238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Do a Google Images search of ‘feminine’</a:t>
            </a:r>
          </a:p>
        </p:txBody>
      </p:sp>
    </p:spTree>
    <p:extLst>
      <p:ext uri="{BB962C8B-B14F-4D97-AF65-F5344CB8AC3E}">
        <p14:creationId xmlns:p14="http://schemas.microsoft.com/office/powerpoint/2010/main" val="2897026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60093E0-FAB8-4978-83F8-9854AE57A5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665" y="0"/>
            <a:ext cx="3722515" cy="4653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71" y="2826825"/>
            <a:ext cx="6513932" cy="40712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1105" t="663" r="11441" b="1"/>
          <a:stretch/>
        </p:blipFill>
        <p:spPr>
          <a:xfrm>
            <a:off x="5195944" y="2829261"/>
            <a:ext cx="4711849" cy="4028739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3115733" y="2880201"/>
            <a:ext cx="7313613" cy="86836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362200" cy="3251200"/>
          </a:xfrm>
          <a:prstGeom prst="rect">
            <a:avLst/>
          </a:prstGeom>
        </p:spPr>
      </p:pic>
      <p:pic>
        <p:nvPicPr>
          <p:cNvPr id="4" name="Picture 3" descr="cherolex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33" y="0"/>
            <a:ext cx="3096356" cy="3612415"/>
          </a:xfrm>
          <a:prstGeom prst="rect">
            <a:avLst/>
          </a:prstGeom>
        </p:spPr>
      </p:pic>
      <p:pic>
        <p:nvPicPr>
          <p:cNvPr id="6" name="Picture 5" descr="masculine_by_zieniu-d4ulmh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7793" y="3429000"/>
            <a:ext cx="2274035" cy="3417715"/>
          </a:xfrm>
          <a:prstGeom prst="rect">
            <a:avLst/>
          </a:prstGeom>
        </p:spPr>
      </p:pic>
      <p:pic>
        <p:nvPicPr>
          <p:cNvPr id="7" name="Picture 6" descr="masculine-confidenc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3" y="2826825"/>
            <a:ext cx="2593600" cy="39098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8AC7AC1-29FF-4808-813F-C13A04F1A620}"/>
              </a:ext>
            </a:extLst>
          </p:cNvPr>
          <p:cNvSpPr/>
          <p:nvPr/>
        </p:nvSpPr>
        <p:spPr>
          <a:xfrm>
            <a:off x="6338262" y="516771"/>
            <a:ext cx="25709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Now do a Google Images search of ‘masculine’</a:t>
            </a:r>
          </a:p>
        </p:txBody>
      </p:sp>
    </p:spTree>
    <p:extLst>
      <p:ext uri="{BB962C8B-B14F-4D97-AF65-F5344CB8AC3E}">
        <p14:creationId xmlns:p14="http://schemas.microsoft.com/office/powerpoint/2010/main" val="2127031579"/>
      </p:ext>
    </p:extLst>
  </p:cSld>
  <p:clrMapOvr>
    <a:masterClrMapping/>
  </p:clrMapOvr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1203</Words>
  <Application>Microsoft Macintosh PowerPoint</Application>
  <PresentationFormat>Widescreen</PresentationFormat>
  <Paragraphs>149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Franklin Gothic Book</vt:lpstr>
      <vt:lpstr>Goudy Old Style</vt:lpstr>
      <vt:lpstr>Crop</vt:lpstr>
      <vt:lpstr>DEFINING GENDER AND SEXUALITY</vt:lpstr>
      <vt:lpstr>Weeks 1 and 2: Defining gender and sexuality</vt:lpstr>
      <vt:lpstr>PowerPoint Presentation</vt:lpstr>
      <vt:lpstr>QUEER THEORY</vt:lpstr>
      <vt:lpstr>PowerPoint Presentation</vt:lpstr>
      <vt:lpstr>Gender is performative: We learn how to ‘do’ gender</vt:lpstr>
      <vt:lpstr>Gender norms change over time and space – they are not transhistorical</vt:lpstr>
      <vt:lpstr>PowerPoint Presentation</vt:lpstr>
      <vt:lpstr>PowerPoint Presentation</vt:lpstr>
      <vt:lpstr>Defining gender in the Oxford English Dictionary</vt:lpstr>
      <vt:lpstr>Defining gender (from Thesaurus.com)</vt:lpstr>
      <vt:lpstr>Gender trouble</vt:lpstr>
      <vt:lpstr>PowerPoint Presentation</vt:lpstr>
      <vt:lpstr>Sexuality: Coming out of the closet</vt:lpstr>
      <vt:lpstr>Heteronormativity</vt:lpstr>
      <vt:lpstr>PowerPoint Presentation</vt:lpstr>
      <vt:lpstr>PowerPoint Presentation</vt:lpstr>
      <vt:lpstr>Cisnormativity</vt:lpstr>
      <vt:lpstr>Other normativities</vt:lpstr>
      <vt:lpstr>In this course, we prefer …</vt:lpstr>
      <vt:lpstr>In this course, we are burning the binaries</vt:lpstr>
      <vt:lpstr>Queer theory vs. identity politics</vt:lpstr>
      <vt:lpstr>Intersectionality</vt:lpstr>
      <vt:lpstr>Categories of identity intersect, or overlap – creating multiple oppressions</vt:lpstr>
      <vt:lpstr>What makes me who I am?  Think about your own intersecting identities and how these will shape your engagement with this course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DEFINING GENDER AND SEXUALITY</dc:title>
  <dc:creator>Caroline Blyth</dc:creator>
  <cp:lastModifiedBy>Caroline Blyth</cp:lastModifiedBy>
  <cp:revision>7</cp:revision>
  <cp:lastPrinted>2020-07-28T11:33:20Z</cp:lastPrinted>
  <dcterms:created xsi:type="dcterms:W3CDTF">2020-07-28T06:00:51Z</dcterms:created>
  <dcterms:modified xsi:type="dcterms:W3CDTF">2020-07-28T11:34:13Z</dcterms:modified>
</cp:coreProperties>
</file>