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71" r:id="rId2"/>
    <p:sldId id="277" r:id="rId3"/>
    <p:sldId id="285" r:id="rId4"/>
    <p:sldId id="273" r:id="rId5"/>
    <p:sldId id="274" r:id="rId6"/>
    <p:sldId id="280" r:id="rId7"/>
    <p:sldId id="275" r:id="rId8"/>
    <p:sldId id="281" r:id="rId9"/>
    <p:sldId id="287" r:id="rId10"/>
    <p:sldId id="257" r:id="rId11"/>
    <p:sldId id="286" r:id="rId12"/>
    <p:sldId id="288" r:id="rId13"/>
    <p:sldId id="289" r:id="rId14"/>
    <p:sldId id="290" r:id="rId15"/>
    <p:sldId id="268" r:id="rId16"/>
    <p:sldId id="278" r:id="rId1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8" autoAdjust="0"/>
    <p:restoredTop sz="79596" autoAdjust="0"/>
  </p:normalViewPr>
  <p:slideViewPr>
    <p:cSldViewPr snapToGrid="0">
      <p:cViewPr varScale="1">
        <p:scale>
          <a:sx n="87" d="100"/>
          <a:sy n="87" d="100"/>
        </p:scale>
        <p:origin x="12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C38E0970-7B8B-47B3-AA48-10E90CA3CEA4}" type="datetimeFigureOut">
              <a:rPr lang="en-NZ" smtClean="0"/>
              <a:t>30/07/2020</a:t>
            </a:fld>
            <a:endParaRPr lang="en-NZ"/>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0A16CB0-D6F7-4AEA-B4B6-458B429BC5D9}" type="slidenum">
              <a:rPr lang="en-NZ" smtClean="0"/>
              <a:t>‹#›</a:t>
            </a:fld>
            <a:endParaRPr lang="en-NZ"/>
          </a:p>
        </p:txBody>
      </p:sp>
    </p:spTree>
    <p:extLst>
      <p:ext uri="{BB962C8B-B14F-4D97-AF65-F5344CB8AC3E}">
        <p14:creationId xmlns:p14="http://schemas.microsoft.com/office/powerpoint/2010/main" val="1594657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20D72F-40EB-4E40-9E6B-5D562F2E6A4F}" type="datetimeFigureOut">
              <a:rPr lang="en-NZ" smtClean="0"/>
              <a:t>30/07/2020</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FF317B-9364-431D-BE59-AD80AA97AC05}" type="slidenum">
              <a:rPr lang="en-NZ" smtClean="0"/>
              <a:t>‹#›</a:t>
            </a:fld>
            <a:endParaRPr lang="en-NZ"/>
          </a:p>
        </p:txBody>
      </p:sp>
    </p:spTree>
    <p:extLst>
      <p:ext uri="{BB962C8B-B14F-4D97-AF65-F5344CB8AC3E}">
        <p14:creationId xmlns:p14="http://schemas.microsoft.com/office/powerpoint/2010/main" val="113066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a:p>
        </p:txBody>
      </p:sp>
      <p:sp>
        <p:nvSpPr>
          <p:cNvPr id="4" name="Slide Number Placeholder 3"/>
          <p:cNvSpPr>
            <a:spLocks noGrp="1"/>
          </p:cNvSpPr>
          <p:nvPr>
            <p:ph type="sldNum" sz="quarter" idx="10"/>
          </p:nvPr>
        </p:nvSpPr>
        <p:spPr/>
        <p:txBody>
          <a:bodyPr/>
          <a:lstStyle/>
          <a:p>
            <a:fld id="{06BDAB8A-32CD-4CA5-80BF-85E5BF8059FC}" type="slidenum">
              <a:rPr lang="en-NZ" smtClean="0"/>
              <a:t>4</a:t>
            </a:fld>
            <a:endParaRPr lang="en-NZ"/>
          </a:p>
        </p:txBody>
      </p:sp>
    </p:spTree>
    <p:extLst>
      <p:ext uri="{BB962C8B-B14F-4D97-AF65-F5344CB8AC3E}">
        <p14:creationId xmlns:p14="http://schemas.microsoft.com/office/powerpoint/2010/main" val="3901331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F0EA32D-E5C9-419E-A881-225BA228E5EE}" type="slidenum">
              <a:rPr lang="en-NZ" smtClean="0"/>
              <a:pPr/>
              <a:t>16</a:t>
            </a:fld>
            <a:endParaRPr lang="en-NZ"/>
          </a:p>
        </p:txBody>
      </p:sp>
    </p:spTree>
    <p:extLst>
      <p:ext uri="{BB962C8B-B14F-4D97-AF65-F5344CB8AC3E}">
        <p14:creationId xmlns:p14="http://schemas.microsoft.com/office/powerpoint/2010/main" val="303312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a:p>
          <a:p>
            <a:endParaRPr lang="en-NZ" baseline="0" dirty="0"/>
          </a:p>
        </p:txBody>
      </p:sp>
      <p:sp>
        <p:nvSpPr>
          <p:cNvPr id="4" name="Slide Number Placeholder 3"/>
          <p:cNvSpPr>
            <a:spLocks noGrp="1"/>
          </p:cNvSpPr>
          <p:nvPr>
            <p:ph type="sldNum" sz="quarter" idx="10"/>
          </p:nvPr>
        </p:nvSpPr>
        <p:spPr/>
        <p:txBody>
          <a:bodyPr/>
          <a:lstStyle/>
          <a:p>
            <a:fld id="{06BDAB8A-32CD-4CA5-80BF-85E5BF8059FC}" type="slidenum">
              <a:rPr lang="en-NZ" smtClean="0"/>
              <a:t>5</a:t>
            </a:fld>
            <a:endParaRPr lang="en-NZ"/>
          </a:p>
        </p:txBody>
      </p:sp>
    </p:spTree>
    <p:extLst>
      <p:ext uri="{BB962C8B-B14F-4D97-AF65-F5344CB8AC3E}">
        <p14:creationId xmlns:p14="http://schemas.microsoft.com/office/powerpoint/2010/main" val="304687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ACFF317B-9364-431D-BE59-AD80AA97AC05}" type="slidenum">
              <a:rPr lang="en-NZ" smtClean="0"/>
              <a:t>6</a:t>
            </a:fld>
            <a:endParaRPr lang="en-NZ"/>
          </a:p>
        </p:txBody>
      </p:sp>
    </p:spTree>
    <p:extLst>
      <p:ext uri="{BB962C8B-B14F-4D97-AF65-F5344CB8AC3E}">
        <p14:creationId xmlns:p14="http://schemas.microsoft.com/office/powerpoint/2010/main" val="3048889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a:p>
        </p:txBody>
      </p:sp>
      <p:sp>
        <p:nvSpPr>
          <p:cNvPr id="4" name="Slide Number Placeholder 3"/>
          <p:cNvSpPr>
            <a:spLocks noGrp="1"/>
          </p:cNvSpPr>
          <p:nvPr>
            <p:ph type="sldNum" sz="quarter" idx="10"/>
          </p:nvPr>
        </p:nvSpPr>
        <p:spPr/>
        <p:txBody>
          <a:bodyPr/>
          <a:lstStyle/>
          <a:p>
            <a:fld id="{06BDAB8A-32CD-4CA5-80BF-85E5BF8059FC}" type="slidenum">
              <a:rPr lang="en-NZ" smtClean="0"/>
              <a:t>7</a:t>
            </a:fld>
            <a:endParaRPr lang="en-NZ"/>
          </a:p>
        </p:txBody>
      </p:sp>
    </p:spTree>
    <p:extLst>
      <p:ext uri="{BB962C8B-B14F-4D97-AF65-F5344CB8AC3E}">
        <p14:creationId xmlns:p14="http://schemas.microsoft.com/office/powerpoint/2010/main" val="107121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a:p>
        </p:txBody>
      </p:sp>
      <p:sp>
        <p:nvSpPr>
          <p:cNvPr id="4" name="Slide Number Placeholder 3"/>
          <p:cNvSpPr>
            <a:spLocks noGrp="1"/>
          </p:cNvSpPr>
          <p:nvPr>
            <p:ph type="sldNum" sz="quarter" idx="10"/>
          </p:nvPr>
        </p:nvSpPr>
        <p:spPr/>
        <p:txBody>
          <a:bodyPr/>
          <a:lstStyle/>
          <a:p>
            <a:fld id="{ACFF317B-9364-431D-BE59-AD80AA97AC05}" type="slidenum">
              <a:rPr lang="en-NZ" smtClean="0"/>
              <a:t>8</a:t>
            </a:fld>
            <a:endParaRPr lang="en-NZ"/>
          </a:p>
        </p:txBody>
      </p:sp>
    </p:spTree>
    <p:extLst>
      <p:ext uri="{BB962C8B-B14F-4D97-AF65-F5344CB8AC3E}">
        <p14:creationId xmlns:p14="http://schemas.microsoft.com/office/powerpoint/2010/main" val="3769699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10</a:t>
            </a:fld>
            <a:endParaRPr lang="en-NZ"/>
          </a:p>
        </p:txBody>
      </p:sp>
    </p:spTree>
    <p:extLst>
      <p:ext uri="{BB962C8B-B14F-4D97-AF65-F5344CB8AC3E}">
        <p14:creationId xmlns:p14="http://schemas.microsoft.com/office/powerpoint/2010/main" val="392425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ACFF317B-9364-431D-BE59-AD80AA97AC05}" type="slidenum">
              <a:rPr lang="en-NZ" smtClean="0"/>
              <a:t>12</a:t>
            </a:fld>
            <a:endParaRPr lang="en-NZ"/>
          </a:p>
        </p:txBody>
      </p:sp>
    </p:spTree>
    <p:extLst>
      <p:ext uri="{BB962C8B-B14F-4D97-AF65-F5344CB8AC3E}">
        <p14:creationId xmlns:p14="http://schemas.microsoft.com/office/powerpoint/2010/main" val="91290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made after burkinis were banned in parts of France</a:t>
            </a:r>
            <a:endParaRPr lang="en-NZ" dirty="0"/>
          </a:p>
        </p:txBody>
      </p:sp>
      <p:sp>
        <p:nvSpPr>
          <p:cNvPr id="4" name="Slide Number Placeholder 3"/>
          <p:cNvSpPr>
            <a:spLocks noGrp="1"/>
          </p:cNvSpPr>
          <p:nvPr>
            <p:ph type="sldNum" sz="quarter" idx="5"/>
          </p:nvPr>
        </p:nvSpPr>
        <p:spPr/>
        <p:txBody>
          <a:bodyPr/>
          <a:lstStyle/>
          <a:p>
            <a:fld id="{ACFF317B-9364-431D-BE59-AD80AA97AC05}" type="slidenum">
              <a:rPr lang="en-NZ" smtClean="0"/>
              <a:t>14</a:t>
            </a:fld>
            <a:endParaRPr lang="en-NZ"/>
          </a:p>
        </p:txBody>
      </p:sp>
    </p:spTree>
    <p:extLst>
      <p:ext uri="{BB962C8B-B14F-4D97-AF65-F5344CB8AC3E}">
        <p14:creationId xmlns:p14="http://schemas.microsoft.com/office/powerpoint/2010/main" val="419109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p:txBody>
      </p:sp>
      <p:sp>
        <p:nvSpPr>
          <p:cNvPr id="4" name="Slide Number Placeholder 3"/>
          <p:cNvSpPr>
            <a:spLocks noGrp="1"/>
          </p:cNvSpPr>
          <p:nvPr>
            <p:ph type="sldNum" sz="quarter" idx="10"/>
          </p:nvPr>
        </p:nvSpPr>
        <p:spPr/>
        <p:txBody>
          <a:bodyPr/>
          <a:lstStyle/>
          <a:p>
            <a:fld id="{B82B7641-631B-4B17-AE1C-2885D2D13B84}" type="slidenum">
              <a:rPr lang="en-NZ" smtClean="0"/>
              <a:t>15</a:t>
            </a:fld>
            <a:endParaRPr lang="en-NZ"/>
          </a:p>
        </p:txBody>
      </p:sp>
    </p:spTree>
    <p:extLst>
      <p:ext uri="{BB962C8B-B14F-4D97-AF65-F5344CB8AC3E}">
        <p14:creationId xmlns:p14="http://schemas.microsoft.com/office/powerpoint/2010/main" val="175815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82F713A-5EB9-4B7A-B87D-F2B7940161AF}" type="datetimeFigureOut">
              <a:rPr lang="en-NZ" smtClean="0"/>
              <a:t>30/07/2020</a:t>
            </a:fld>
            <a:endParaRPr lang="en-N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F18C196-3ABE-43C0-9E5E-32D62974A7DC}" type="slidenum">
              <a:rPr lang="en-NZ" smtClean="0"/>
              <a:t>‹#›</a:t>
            </a:fld>
            <a:endParaRPr lang="en-N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8496751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30/07/2020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62127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30/07/2020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122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30/07/2020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94587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82F713A-5EB9-4B7A-B87D-F2B7940161AF}" type="datetimeFigureOut">
              <a:rPr lang="en-NZ" smtClean="0"/>
              <a:t>30/07/2020</a:t>
            </a:fld>
            <a:endParaRPr lang="en-N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190306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30/07/2020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759320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30/07/2020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942649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30/07/2020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705833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30/07/2020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863158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30/07/2020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148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30/07/2020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3455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82F713A-5EB9-4B7A-B87D-F2B7940161AF}" type="datetimeFigureOut">
              <a:rPr lang="en-NZ" smtClean="0"/>
              <a:t>30/07/2020</a:t>
            </a:fld>
            <a:endParaRPr lang="en-N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N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F18C196-3ABE-43C0-9E5E-32D62974A7DC}" type="slidenum">
              <a:rPr lang="en-NZ" smtClean="0"/>
              <a:t>‹#›</a:t>
            </a:fld>
            <a:endParaRPr lang="en-N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74283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NZ" dirty="0"/>
              <a:t>FRAMING THE DEBATE</a:t>
            </a:r>
          </a:p>
        </p:txBody>
      </p:sp>
      <p:sp>
        <p:nvSpPr>
          <p:cNvPr id="5" name="Subtitle 4"/>
          <p:cNvSpPr>
            <a:spLocks noGrp="1"/>
          </p:cNvSpPr>
          <p:nvPr>
            <p:ph type="subTitle" idx="1"/>
          </p:nvPr>
        </p:nvSpPr>
        <p:spPr/>
        <p:txBody>
          <a:bodyPr/>
          <a:lstStyle/>
          <a:p>
            <a:endParaRPr lang="en-NZ" dirty="0"/>
          </a:p>
        </p:txBody>
      </p:sp>
    </p:spTree>
    <p:extLst>
      <p:ext uri="{BB962C8B-B14F-4D97-AF65-F5344CB8AC3E}">
        <p14:creationId xmlns:p14="http://schemas.microsoft.com/office/powerpoint/2010/main" val="3638934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0824" y="685800"/>
            <a:ext cx="6176776" cy="1485900"/>
          </a:xfrm>
        </p:spPr>
        <p:txBody>
          <a:bodyPr>
            <a:normAutofit/>
          </a:bodyPr>
          <a:lstStyle/>
          <a:p>
            <a:r>
              <a:rPr lang="en-NZ">
                <a:latin typeface="Cambria" panose="02040503050406030204" pitchFamily="18" charset="0"/>
              </a:rPr>
              <a:t>Culture or religion?</a:t>
            </a:r>
          </a:p>
        </p:txBody>
      </p:sp>
      <p:pic>
        <p:nvPicPr>
          <p:cNvPr id="8" name="Picture 7"/>
          <p:cNvPicPr>
            <a:picLocks noChangeAspect="1"/>
          </p:cNvPicPr>
          <p:nvPr/>
        </p:nvPicPr>
        <p:blipFill rotWithShape="1">
          <a:blip r:embed="rId3"/>
          <a:srcRect l="32879" r="24552" b="-1"/>
          <a:stretch/>
        </p:blipFill>
        <p:spPr>
          <a:xfrm>
            <a:off x="-1" y="10"/>
            <a:ext cx="4373546" cy="6857990"/>
          </a:xfrm>
          <a:prstGeom prst="rect">
            <a:avLst/>
          </a:prstGeom>
        </p:spPr>
      </p:pic>
      <p:sp>
        <p:nvSpPr>
          <p:cNvPr id="15" name="Rectangle 14">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CDEFED9-520B-4F4D-9FAE-D47802EC4F72}"/>
              </a:ext>
            </a:extLst>
          </p:cNvPr>
          <p:cNvSpPr>
            <a:spLocks noGrp="1"/>
          </p:cNvSpPr>
          <p:nvPr>
            <p:ph idx="1"/>
          </p:nvPr>
        </p:nvSpPr>
        <p:spPr>
          <a:xfrm>
            <a:off x="4998376" y="1680073"/>
            <a:ext cx="6797393" cy="4013890"/>
          </a:xfrm>
        </p:spPr>
        <p:txBody>
          <a:bodyPr>
            <a:normAutofit fontScale="92500" lnSpcReduction="10000"/>
          </a:bodyPr>
          <a:lstStyle/>
          <a:p>
            <a:r>
              <a:rPr lang="en-US" sz="2400" dirty="0"/>
              <a:t>Certain practices and traditions may be attributed to religion, but are they always ‘religious’?</a:t>
            </a:r>
          </a:p>
          <a:p>
            <a:r>
              <a:rPr lang="en-US" sz="2400" dirty="0"/>
              <a:t>Other factors may be involved, such as cultural norms and beliefs. </a:t>
            </a:r>
          </a:p>
          <a:p>
            <a:r>
              <a:rPr lang="en-US" sz="2400" dirty="0"/>
              <a:t>E.g. women’s veiling is associated with Islam, but is a cultural practice that predates this religion. Yet it has also taken on religious/spiritual significance.</a:t>
            </a:r>
          </a:p>
          <a:p>
            <a:r>
              <a:rPr lang="en-US" sz="2400" dirty="0"/>
              <a:t>E.g. ‘</a:t>
            </a:r>
            <a:r>
              <a:rPr lang="en-US" sz="2400" dirty="0" err="1"/>
              <a:t>honour</a:t>
            </a:r>
            <a:r>
              <a:rPr lang="en-US" sz="2400" dirty="0"/>
              <a:t>’ killings (or shame killings) occur in some Muslim and Christian </a:t>
            </a:r>
            <a:r>
              <a:rPr lang="en-US" sz="2400" dirty="0" err="1"/>
              <a:t>honour</a:t>
            </a:r>
            <a:r>
              <a:rPr lang="en-US" sz="2400" dirty="0"/>
              <a:t>-shame cultures – is this a ‘religious’ response, or cultural, or both?</a:t>
            </a:r>
          </a:p>
          <a:p>
            <a:r>
              <a:rPr lang="en-US" sz="2400" dirty="0"/>
              <a:t>Other examples?</a:t>
            </a:r>
            <a:endParaRPr lang="en-NZ" sz="2400" dirty="0"/>
          </a:p>
        </p:txBody>
      </p:sp>
      <p:sp>
        <p:nvSpPr>
          <p:cNvPr id="5" name="TextBox 4"/>
          <p:cNvSpPr txBox="1"/>
          <p:nvPr/>
        </p:nvSpPr>
        <p:spPr>
          <a:xfrm>
            <a:off x="995337" y="5776670"/>
            <a:ext cx="10506636" cy="523220"/>
          </a:xfrm>
          <a:prstGeom prst="rect">
            <a:avLst/>
          </a:prstGeom>
          <a:noFill/>
        </p:spPr>
        <p:txBody>
          <a:bodyPr wrap="square" rtlCol="0">
            <a:spAutoFit/>
          </a:bodyPr>
          <a:lstStyle/>
          <a:p>
            <a:endParaRPr lang="en-US" sz="2800" dirty="0"/>
          </a:p>
        </p:txBody>
      </p:sp>
    </p:spTree>
    <p:extLst>
      <p:ext uri="{BB962C8B-B14F-4D97-AF65-F5344CB8AC3E}">
        <p14:creationId xmlns:p14="http://schemas.microsoft.com/office/powerpoint/2010/main" val="2137763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96C4-A7EE-4A6A-AF4D-AC5D882EF8DC}"/>
              </a:ext>
            </a:extLst>
          </p:cNvPr>
          <p:cNvSpPr>
            <a:spLocks noGrp="1"/>
          </p:cNvSpPr>
          <p:nvPr>
            <p:ph type="title"/>
          </p:nvPr>
        </p:nvSpPr>
        <p:spPr>
          <a:xfrm>
            <a:off x="1023562" y="685800"/>
            <a:ext cx="10493524" cy="1485900"/>
          </a:xfrm>
        </p:spPr>
        <p:txBody>
          <a:bodyPr>
            <a:normAutofit/>
          </a:bodyPr>
          <a:lstStyle/>
          <a:p>
            <a:r>
              <a:rPr lang="en-US"/>
              <a:t>Rescuing … or colonizing?</a:t>
            </a:r>
            <a:endParaRPr lang="en-NZ"/>
          </a:p>
        </p:txBody>
      </p:sp>
      <p:sp>
        <p:nvSpPr>
          <p:cNvPr id="34" name="Rectangle 33">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6955ECB-0611-458E-88C9-E74FAEB7D84D}"/>
              </a:ext>
            </a:extLst>
          </p:cNvPr>
          <p:cNvSpPr>
            <a:spLocks noGrp="1"/>
          </p:cNvSpPr>
          <p:nvPr>
            <p:ph idx="1"/>
          </p:nvPr>
        </p:nvSpPr>
        <p:spPr>
          <a:xfrm>
            <a:off x="1023562" y="1638796"/>
            <a:ext cx="5072438" cy="4442515"/>
          </a:xfrm>
        </p:spPr>
        <p:txBody>
          <a:bodyPr>
            <a:noAutofit/>
          </a:bodyPr>
          <a:lstStyle/>
          <a:p>
            <a:pPr marL="0" indent="0">
              <a:buNone/>
            </a:pPr>
            <a:r>
              <a:rPr lang="en-US" sz="2400" b="1" dirty="0"/>
              <a:t>Universalism</a:t>
            </a:r>
            <a:r>
              <a:rPr lang="en-US" sz="2400" dirty="0"/>
              <a:t>: all people deserve to be treated with dignity and respect, according to core human rights. We have the right to call out injustice in cultures other than our own.</a:t>
            </a:r>
          </a:p>
          <a:p>
            <a:pPr marL="0" indent="0">
              <a:buNone/>
            </a:pPr>
            <a:endParaRPr lang="en-US" sz="1050" dirty="0"/>
          </a:p>
          <a:p>
            <a:pPr marL="0" indent="0">
              <a:buNone/>
            </a:pPr>
            <a:r>
              <a:rPr lang="en-US" sz="2400" b="1" dirty="0"/>
              <a:t>Cultural relativism</a:t>
            </a:r>
            <a:r>
              <a:rPr lang="en-US" sz="2400" dirty="0"/>
              <a:t>: we can’t judge other cultures for their beliefs and practices if they don’t fit with our western ideas about ‘rights’ and ‘justice’. To say we want to ‘rescue’ someone from another culture is just a way of colonizing that culture with western values.</a:t>
            </a:r>
            <a:endParaRPr lang="en-NZ" sz="2400" dirty="0"/>
          </a:p>
        </p:txBody>
      </p:sp>
      <p:pic>
        <p:nvPicPr>
          <p:cNvPr id="6" name="Picture 5">
            <a:extLst>
              <a:ext uri="{FF2B5EF4-FFF2-40B4-BE49-F238E27FC236}">
                <a16:creationId xmlns:a16="http://schemas.microsoft.com/office/drawing/2014/main" id="{5A25D316-FD04-480B-8992-A37EB191F233}"/>
              </a:ext>
            </a:extLst>
          </p:cNvPr>
          <p:cNvPicPr>
            <a:picLocks noChangeAspect="1"/>
          </p:cNvPicPr>
          <p:nvPr/>
        </p:nvPicPr>
        <p:blipFill>
          <a:blip r:embed="rId2"/>
          <a:stretch>
            <a:fillRect/>
          </a:stretch>
        </p:blipFill>
        <p:spPr>
          <a:xfrm>
            <a:off x="6270324" y="1725057"/>
            <a:ext cx="5670552" cy="3785093"/>
          </a:xfrm>
          <a:prstGeom prst="rect">
            <a:avLst/>
          </a:prstGeom>
        </p:spPr>
      </p:pic>
    </p:spTree>
    <p:extLst>
      <p:ext uri="{BB962C8B-B14F-4D97-AF65-F5344CB8AC3E}">
        <p14:creationId xmlns:p14="http://schemas.microsoft.com/office/powerpoint/2010/main" val="3959512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BC34D-9C23-4D6D-8213-1F471AF85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FA0F5D6C-5025-4D7E-82DD-C2C6FDA1E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1" name="Freeform 6">
              <a:extLst>
                <a:ext uri="{FF2B5EF4-FFF2-40B4-BE49-F238E27FC236}">
                  <a16:creationId xmlns:a16="http://schemas.microsoft.com/office/drawing/2014/main" id="{E2AF2C17-4AB4-4402-B84B-129EF95D1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3" name="Rectangle 12">
            <a:extLst>
              <a:ext uri="{FF2B5EF4-FFF2-40B4-BE49-F238E27FC236}">
                <a16:creationId xmlns:a16="http://schemas.microsoft.com/office/drawing/2014/main" id="{1E954AF0-B5CC-4A16-ACDA-675B5694F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29B1AFB-4062-4BC4-822B-CEED3E5EADFE}"/>
              </a:ext>
            </a:extLst>
          </p:cNvPr>
          <p:cNvPicPr>
            <a:picLocks noGrp="1" noChangeAspect="1"/>
          </p:cNvPicPr>
          <p:nvPr>
            <p:ph idx="1"/>
          </p:nvPr>
        </p:nvPicPr>
        <p:blipFill>
          <a:blip r:embed="rId3"/>
          <a:stretch>
            <a:fillRect/>
          </a:stretch>
        </p:blipFill>
        <p:spPr>
          <a:xfrm>
            <a:off x="634275" y="668848"/>
            <a:ext cx="6900380" cy="5520304"/>
          </a:xfrm>
          <a:prstGeom prst="rect">
            <a:avLst/>
          </a:prstGeom>
        </p:spPr>
      </p:pic>
      <p:sp>
        <p:nvSpPr>
          <p:cNvPr id="15" name="Freeform 6">
            <a:extLst>
              <a:ext uri="{FF2B5EF4-FFF2-40B4-BE49-F238E27FC236}">
                <a16:creationId xmlns:a16="http://schemas.microsoft.com/office/drawing/2014/main" id="{325322DD-3792-4947-A96A-1B6D9D786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48D9B7AF-38FE-4A06-9460-4B83DB8C82BE}"/>
              </a:ext>
            </a:extLst>
          </p:cNvPr>
          <p:cNvSpPr>
            <a:spLocks noGrp="1"/>
          </p:cNvSpPr>
          <p:nvPr>
            <p:ph type="title"/>
          </p:nvPr>
        </p:nvSpPr>
        <p:spPr>
          <a:xfrm>
            <a:off x="8569666" y="1314922"/>
            <a:ext cx="3176246" cy="3000139"/>
          </a:xfrm>
        </p:spPr>
        <p:txBody>
          <a:bodyPr vert="horz" lIns="91440" tIns="45720" rIns="91440" bIns="45720" rtlCol="0" anchor="b">
            <a:normAutofit fontScale="90000"/>
          </a:bodyPr>
          <a:lstStyle/>
          <a:p>
            <a:r>
              <a:rPr lang="en-US" sz="4100" cap="all" dirty="0"/>
              <a:t>Is cultural relativism a luxury for people with privilege? </a:t>
            </a:r>
          </a:p>
        </p:txBody>
      </p:sp>
      <p:sp>
        <p:nvSpPr>
          <p:cNvPr id="5" name="Rectangle 4">
            <a:extLst>
              <a:ext uri="{FF2B5EF4-FFF2-40B4-BE49-F238E27FC236}">
                <a16:creationId xmlns:a16="http://schemas.microsoft.com/office/drawing/2014/main" id="{E95DEAE8-2E11-4575-ABC8-D3BC90E5B31A}"/>
              </a:ext>
            </a:extLst>
          </p:cNvPr>
          <p:cNvSpPr/>
          <p:nvPr/>
        </p:nvSpPr>
        <p:spPr>
          <a:xfrm>
            <a:off x="2166137" y="6264773"/>
            <a:ext cx="2836033" cy="369332"/>
          </a:xfrm>
          <a:prstGeom prst="rect">
            <a:avLst/>
          </a:prstGeom>
        </p:spPr>
        <p:txBody>
          <a:bodyPr wrap="none">
            <a:spAutoFit/>
          </a:bodyPr>
          <a:lstStyle/>
          <a:p>
            <a:r>
              <a:rPr lang="en-NZ" dirty="0"/>
              <a:t>Menstruation huts in Nepal</a:t>
            </a:r>
          </a:p>
        </p:txBody>
      </p:sp>
    </p:spTree>
    <p:extLst>
      <p:ext uri="{BB962C8B-B14F-4D97-AF65-F5344CB8AC3E}">
        <p14:creationId xmlns:p14="http://schemas.microsoft.com/office/powerpoint/2010/main" val="175590054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A0A69-4CAD-476B-BDAD-D46DCFBBED3D}"/>
              </a:ext>
            </a:extLst>
          </p:cNvPr>
          <p:cNvSpPr>
            <a:spLocks noGrp="1"/>
          </p:cNvSpPr>
          <p:nvPr>
            <p:ph type="title"/>
          </p:nvPr>
        </p:nvSpPr>
        <p:spPr>
          <a:xfrm>
            <a:off x="8416340" y="1287152"/>
            <a:ext cx="3053039" cy="1060817"/>
          </a:xfrm>
        </p:spPr>
        <p:txBody>
          <a:bodyPr anchor="b">
            <a:normAutofit fontScale="90000"/>
          </a:bodyPr>
          <a:lstStyle/>
          <a:p>
            <a:r>
              <a:rPr lang="en-US" sz="3200" dirty="0"/>
              <a:t>Can universalism sometimes have a hidden agenda?</a:t>
            </a:r>
            <a:endParaRPr lang="en-NZ" sz="3200" dirty="0"/>
          </a:p>
        </p:txBody>
      </p:sp>
      <p:pic>
        <p:nvPicPr>
          <p:cNvPr id="4" name="Picture 3">
            <a:extLst>
              <a:ext uri="{FF2B5EF4-FFF2-40B4-BE49-F238E27FC236}">
                <a16:creationId xmlns:a16="http://schemas.microsoft.com/office/drawing/2014/main" id="{2D66AEDA-22AD-4214-89FB-518E395679A0}"/>
              </a:ext>
            </a:extLst>
          </p:cNvPr>
          <p:cNvPicPr>
            <a:picLocks noChangeAspect="1"/>
          </p:cNvPicPr>
          <p:nvPr/>
        </p:nvPicPr>
        <p:blipFill>
          <a:blip r:embed="rId2"/>
          <a:stretch>
            <a:fillRect/>
          </a:stretch>
        </p:blipFill>
        <p:spPr>
          <a:xfrm>
            <a:off x="355562" y="321821"/>
            <a:ext cx="4736452" cy="2261656"/>
          </a:xfrm>
          <a:prstGeom prst="rect">
            <a:avLst/>
          </a:prstGeom>
        </p:spPr>
      </p:pic>
      <p:sp>
        <p:nvSpPr>
          <p:cNvPr id="3" name="Content Placeholder 2">
            <a:extLst>
              <a:ext uri="{FF2B5EF4-FFF2-40B4-BE49-F238E27FC236}">
                <a16:creationId xmlns:a16="http://schemas.microsoft.com/office/drawing/2014/main" id="{B545CE37-DBD3-4203-B299-6895C2F44515}"/>
              </a:ext>
            </a:extLst>
          </p:cNvPr>
          <p:cNvSpPr>
            <a:spLocks noGrp="1"/>
          </p:cNvSpPr>
          <p:nvPr>
            <p:ph idx="1"/>
          </p:nvPr>
        </p:nvSpPr>
        <p:spPr>
          <a:xfrm>
            <a:off x="8587657" y="2428208"/>
            <a:ext cx="3376661" cy="3931920"/>
          </a:xfrm>
        </p:spPr>
        <p:txBody>
          <a:bodyPr>
            <a:normAutofit/>
          </a:bodyPr>
          <a:lstStyle/>
          <a:p>
            <a:pPr marL="0" indent="0">
              <a:buNone/>
            </a:pPr>
            <a:r>
              <a:rPr lang="en-US" sz="2400" dirty="0"/>
              <a:t>‘Concerns’ about gender/sexual inequalities often serve particular agendas (including intolerance of certain religious communities).</a:t>
            </a:r>
          </a:p>
          <a:p>
            <a:endParaRPr lang="en-NZ" sz="1600" dirty="0"/>
          </a:p>
        </p:txBody>
      </p:sp>
      <p:sp>
        <p:nvSpPr>
          <p:cNvPr id="11"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pic>
        <p:nvPicPr>
          <p:cNvPr id="6" name="Picture 5">
            <a:extLst>
              <a:ext uri="{FF2B5EF4-FFF2-40B4-BE49-F238E27FC236}">
                <a16:creationId xmlns:a16="http://schemas.microsoft.com/office/drawing/2014/main" id="{6AA4E54D-D3BA-4527-BC3B-2B3490A1E189}"/>
              </a:ext>
            </a:extLst>
          </p:cNvPr>
          <p:cNvPicPr>
            <a:picLocks noChangeAspect="1"/>
          </p:cNvPicPr>
          <p:nvPr/>
        </p:nvPicPr>
        <p:blipFill rotWithShape="1">
          <a:blip r:embed="rId3"/>
          <a:srcRect t="50000" r="5093"/>
          <a:stretch/>
        </p:blipFill>
        <p:spPr>
          <a:xfrm>
            <a:off x="2021060" y="2861198"/>
            <a:ext cx="5317891" cy="3674981"/>
          </a:xfrm>
          <a:prstGeom prst="rect">
            <a:avLst/>
          </a:prstGeom>
        </p:spPr>
      </p:pic>
    </p:spTree>
    <p:extLst>
      <p:ext uri="{BB962C8B-B14F-4D97-AF65-F5344CB8AC3E}">
        <p14:creationId xmlns:p14="http://schemas.microsoft.com/office/powerpoint/2010/main" val="108291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26E8-B567-4CD6-948C-F70EB1D1B480}"/>
              </a:ext>
            </a:extLst>
          </p:cNvPr>
          <p:cNvSpPr>
            <a:spLocks noGrp="1"/>
          </p:cNvSpPr>
          <p:nvPr>
            <p:ph type="title"/>
          </p:nvPr>
        </p:nvSpPr>
        <p:spPr/>
        <p:txBody>
          <a:bodyPr/>
          <a:lstStyle/>
          <a:p>
            <a:endParaRPr lang="en-NZ"/>
          </a:p>
        </p:txBody>
      </p:sp>
      <p:pic>
        <p:nvPicPr>
          <p:cNvPr id="4" name="Media1">
            <a:hlinkClick r:id="" action="ppaction://media"/>
            <a:extLst>
              <a:ext uri="{FF2B5EF4-FFF2-40B4-BE49-F238E27FC236}">
                <a16:creationId xmlns:a16="http://schemas.microsoft.com/office/drawing/2014/main" id="{6789D037-53F7-4862-818B-95CD5639F09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431"/>
          </a:xfrm>
        </p:spPr>
      </p:pic>
    </p:spTree>
    <p:extLst>
      <p:ext uri="{BB962C8B-B14F-4D97-AF65-F5344CB8AC3E}">
        <p14:creationId xmlns:p14="http://schemas.microsoft.com/office/powerpoint/2010/main" val="18562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505"/>
            <a:ext cx="10515600" cy="942814"/>
          </a:xfrm>
        </p:spPr>
        <p:txBody>
          <a:bodyPr/>
          <a:lstStyle/>
          <a:p>
            <a:pPr algn="ctr"/>
            <a:r>
              <a:rPr lang="en-NZ" dirty="0"/>
              <a:t>Tradition or (</a:t>
            </a:r>
            <a:r>
              <a:rPr lang="en-NZ" dirty="0" err="1"/>
              <a:t>mis</a:t>
            </a:r>
            <a:r>
              <a:rPr lang="en-NZ" dirty="0"/>
              <a:t>)interpretation?</a:t>
            </a:r>
          </a:p>
        </p:txBody>
      </p:sp>
      <p:sp>
        <p:nvSpPr>
          <p:cNvPr id="3" name="Content Placeholder 2"/>
          <p:cNvSpPr>
            <a:spLocks noGrp="1"/>
          </p:cNvSpPr>
          <p:nvPr>
            <p:ph idx="1"/>
          </p:nvPr>
        </p:nvSpPr>
        <p:spPr>
          <a:xfrm>
            <a:off x="838199" y="1273214"/>
            <a:ext cx="7445190" cy="5359079"/>
          </a:xfrm>
        </p:spPr>
        <p:txBody>
          <a:bodyPr>
            <a:normAutofit lnSpcReduction="10000"/>
          </a:bodyPr>
          <a:lstStyle/>
          <a:p>
            <a:pPr marL="0" indent="0">
              <a:buNone/>
            </a:pPr>
            <a:r>
              <a:rPr lang="en-NZ" sz="2400" dirty="0"/>
              <a:t>When we look at religious beliefs and practice, are we studying the actual religion, or the </a:t>
            </a:r>
            <a:r>
              <a:rPr lang="en-NZ" sz="2400" i="1" dirty="0"/>
              <a:t>(mis)interpretation</a:t>
            </a:r>
            <a:r>
              <a:rPr lang="en-NZ" sz="2400" dirty="0"/>
              <a:t> of that religion?</a:t>
            </a:r>
          </a:p>
          <a:p>
            <a:pPr marL="0" indent="0">
              <a:buNone/>
            </a:pPr>
            <a:endParaRPr lang="en-NZ" sz="2400" dirty="0"/>
          </a:p>
          <a:p>
            <a:pPr marL="0" indent="0">
              <a:buNone/>
            </a:pPr>
            <a:r>
              <a:rPr lang="en-NZ" sz="2400" dirty="0"/>
              <a:t>What other factors also come into play in people’s religious beliefs? Religious communities and their members do not exist in a vacuum. And, religion can serve as a ‘prop’ to validate </a:t>
            </a:r>
            <a:r>
              <a:rPr lang="en-NZ" sz="2400" i="1" dirty="0"/>
              <a:t>cultural</a:t>
            </a:r>
            <a:r>
              <a:rPr lang="en-NZ" sz="2400" dirty="0"/>
              <a:t> attitudes and discourses. </a:t>
            </a:r>
          </a:p>
          <a:p>
            <a:pPr marL="0" indent="0">
              <a:buNone/>
            </a:pPr>
            <a:endParaRPr lang="en-NZ" sz="2400" dirty="0"/>
          </a:p>
          <a:p>
            <a:pPr marL="0" indent="0">
              <a:buNone/>
            </a:pPr>
            <a:r>
              <a:rPr lang="en-NZ" sz="2400" dirty="0"/>
              <a:t>E.g. why do some religious communities prohibit same-sex marriage? Do their sacred scriptures </a:t>
            </a:r>
            <a:r>
              <a:rPr lang="en-NZ" sz="2400" i="1" dirty="0"/>
              <a:t>really</a:t>
            </a:r>
            <a:r>
              <a:rPr lang="en-NZ" sz="2400" dirty="0"/>
              <a:t> say this is forbidden? Or are these scriptures being </a:t>
            </a:r>
            <a:r>
              <a:rPr lang="en-NZ" sz="2400" b="1" dirty="0"/>
              <a:t>mis</a:t>
            </a:r>
            <a:r>
              <a:rPr lang="en-NZ" sz="2400" dirty="0"/>
              <a:t>interpreted to reflect wider cultural attitudes?</a:t>
            </a:r>
          </a:p>
        </p:txBody>
      </p:sp>
      <p:pic>
        <p:nvPicPr>
          <p:cNvPr id="8" name="Picture 7"/>
          <p:cNvPicPr>
            <a:picLocks noChangeAspect="1"/>
          </p:cNvPicPr>
          <p:nvPr/>
        </p:nvPicPr>
        <p:blipFill rotWithShape="1">
          <a:blip r:embed="rId3"/>
          <a:srcRect l="12943" t="3245" r="11591"/>
          <a:stretch/>
        </p:blipFill>
        <p:spPr>
          <a:xfrm>
            <a:off x="8283389" y="1273214"/>
            <a:ext cx="3624401" cy="4646894"/>
          </a:xfrm>
          <a:prstGeom prst="rect">
            <a:avLst/>
          </a:prstGeom>
        </p:spPr>
      </p:pic>
    </p:spTree>
    <p:extLst>
      <p:ext uri="{BB962C8B-B14F-4D97-AF65-F5344CB8AC3E}">
        <p14:creationId xmlns:p14="http://schemas.microsoft.com/office/powerpoint/2010/main" val="1746582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srcRect l="26131" t="49259" r="31544" b="30952"/>
          <a:stretch/>
        </p:blipFill>
        <p:spPr>
          <a:xfrm>
            <a:off x="436795" y="1535410"/>
            <a:ext cx="5497033" cy="144567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4" cstate="print"/>
          <a:srcRect l="36131" t="44074" r="37441" b="49540"/>
          <a:stretch/>
        </p:blipFill>
        <p:spPr>
          <a:xfrm>
            <a:off x="6781101" y="1929790"/>
            <a:ext cx="4833258" cy="656916"/>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cstate="print"/>
          <a:srcRect l="18254" t="39104" r="43383" b="45822"/>
          <a:stretch/>
        </p:blipFill>
        <p:spPr>
          <a:xfrm>
            <a:off x="6662320" y="311807"/>
            <a:ext cx="5070821" cy="1120724"/>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26038" t="34365" r="39089" b="55558"/>
          <a:stretch/>
        </p:blipFill>
        <p:spPr>
          <a:xfrm>
            <a:off x="6416369" y="3194211"/>
            <a:ext cx="5136510" cy="83491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7" cstate="print"/>
          <a:srcRect l="22101" t="43366" r="41227" b="36627"/>
          <a:stretch/>
        </p:blipFill>
        <p:spPr>
          <a:xfrm>
            <a:off x="436795" y="3429000"/>
            <a:ext cx="4974667" cy="152657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8" cstate="print"/>
          <a:srcRect l="24101" t="36316" r="47544" b="54119"/>
          <a:stretch/>
        </p:blipFill>
        <p:spPr>
          <a:xfrm>
            <a:off x="6547530" y="5226774"/>
            <a:ext cx="5185611" cy="98390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9" cstate="print"/>
          <a:srcRect l="20769" t="35398" r="39116" b="55624"/>
          <a:stretch/>
        </p:blipFill>
        <p:spPr>
          <a:xfrm>
            <a:off x="436795" y="5326002"/>
            <a:ext cx="5741071" cy="78544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63926E6-1E39-4129-9CE0-8CFB275C85E2}"/>
              </a:ext>
            </a:extLst>
          </p:cNvPr>
          <p:cNvSpPr/>
          <p:nvPr/>
        </p:nvSpPr>
        <p:spPr>
          <a:xfrm>
            <a:off x="478061" y="311807"/>
            <a:ext cx="5658537" cy="584775"/>
          </a:xfrm>
          <a:prstGeom prst="rect">
            <a:avLst/>
          </a:prstGeom>
        </p:spPr>
        <p:txBody>
          <a:bodyPr wrap="none">
            <a:spAutoFit/>
          </a:bodyPr>
          <a:lstStyle/>
          <a:p>
            <a:r>
              <a:rPr lang="en-US" sz="3200" dirty="0"/>
              <a:t>Religious responses vary – a lot</a:t>
            </a:r>
          </a:p>
        </p:txBody>
      </p:sp>
    </p:spTree>
    <p:extLst>
      <p:ext uri="{BB962C8B-B14F-4D97-AF65-F5344CB8AC3E}">
        <p14:creationId xmlns:p14="http://schemas.microsoft.com/office/powerpoint/2010/main" val="243816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62DFFC-4DCC-48EE-B781-94D04B95F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1" y="791570"/>
            <a:ext cx="4018839" cy="5262390"/>
          </a:xfrm>
        </p:spPr>
        <p:txBody>
          <a:bodyPr anchor="ctr">
            <a:normAutofit/>
          </a:bodyPr>
          <a:lstStyle/>
          <a:p>
            <a:pPr algn="r"/>
            <a:r>
              <a:rPr lang="en-NZ" sz="5400">
                <a:solidFill>
                  <a:schemeClr val="bg2"/>
                </a:solidFill>
              </a:rPr>
              <a:t>This week</a:t>
            </a:r>
          </a:p>
        </p:txBody>
      </p:sp>
      <p:sp>
        <p:nvSpPr>
          <p:cNvPr id="10" name="Rectangle 9">
            <a:extLst>
              <a:ext uri="{FF2B5EF4-FFF2-40B4-BE49-F238E27FC236}">
                <a16:creationId xmlns:a16="http://schemas.microsoft.com/office/drawing/2014/main" id="{18B8B265-E68C-4B64-9238-781F0102C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5943601" y="1155127"/>
            <a:ext cx="5976649" cy="5262390"/>
          </a:xfrm>
        </p:spPr>
        <p:txBody>
          <a:bodyPr anchor="ctr">
            <a:normAutofit/>
          </a:bodyPr>
          <a:lstStyle/>
          <a:p>
            <a:r>
              <a:rPr lang="en-NZ" sz="2800" dirty="0"/>
              <a:t>What is religion, and how do we study it?</a:t>
            </a:r>
          </a:p>
          <a:p>
            <a:r>
              <a:rPr lang="en-NZ" sz="2800" dirty="0"/>
              <a:t>Terms of the debate when we study religion, gender and sexuality:</a:t>
            </a:r>
          </a:p>
          <a:p>
            <a:pPr lvl="1"/>
            <a:r>
              <a:rPr lang="en-NZ" sz="2800" dirty="0"/>
              <a:t>Culture or religion?</a:t>
            </a:r>
          </a:p>
          <a:p>
            <a:pPr lvl="1"/>
            <a:r>
              <a:rPr lang="en-NZ" sz="2800" dirty="0"/>
              <a:t>Cultural relativism or universalism?</a:t>
            </a:r>
          </a:p>
          <a:p>
            <a:pPr lvl="1"/>
            <a:r>
              <a:rPr lang="en-NZ" sz="2800" dirty="0"/>
              <a:t>Tradition or (mis)interpretation?</a:t>
            </a:r>
          </a:p>
          <a:p>
            <a:r>
              <a:rPr lang="en-NZ" sz="2800" i="1" dirty="0"/>
              <a:t>Wadjda</a:t>
            </a:r>
            <a:r>
              <a:rPr lang="en-NZ" sz="2800" dirty="0"/>
              <a:t> movie screening in Wednesday’s class.</a:t>
            </a:r>
          </a:p>
          <a:p>
            <a:pPr lvl="1"/>
            <a:endParaRPr lang="en-NZ" sz="2800" dirty="0"/>
          </a:p>
          <a:p>
            <a:endParaRPr lang="en-NZ" sz="2800" dirty="0"/>
          </a:p>
          <a:p>
            <a:endParaRPr lang="en-NZ" sz="1800" dirty="0"/>
          </a:p>
        </p:txBody>
      </p:sp>
    </p:spTree>
    <p:extLst>
      <p:ext uri="{BB962C8B-B14F-4D97-AF65-F5344CB8AC3E}">
        <p14:creationId xmlns:p14="http://schemas.microsoft.com/office/powerpoint/2010/main" val="1291801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9"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2" name="Rectangle 11">
            <a:extLst>
              <a:ext uri="{FF2B5EF4-FFF2-40B4-BE49-F238E27FC236}">
                <a16:creationId xmlns:a16="http://schemas.microsoft.com/office/drawing/2014/main" id="{9ECB0E0D-AC1B-4E83-84EA-237BFA206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6DCB3B1-E1A7-4510-831B-77C8EFF56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5" name="Freeform 6">
              <a:extLst>
                <a:ext uri="{FF2B5EF4-FFF2-40B4-BE49-F238E27FC236}">
                  <a16:creationId xmlns:a16="http://schemas.microsoft.com/office/drawing/2014/main" id="{10132A3B-10CF-4EEB-BA1F-A63D2ED61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6" name="Freeform 6">
              <a:extLst>
                <a:ext uri="{FF2B5EF4-FFF2-40B4-BE49-F238E27FC236}">
                  <a16:creationId xmlns:a16="http://schemas.microsoft.com/office/drawing/2014/main" id="{014E52ED-3C51-46E6-BE4B-14FFAB2C3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DAFCFBA6-56CC-4487-9789-6A19A526EAFC}"/>
              </a:ext>
            </a:extLst>
          </p:cNvPr>
          <p:cNvSpPr>
            <a:spLocks noGrp="1"/>
          </p:cNvSpPr>
          <p:nvPr>
            <p:ph type="title"/>
          </p:nvPr>
        </p:nvSpPr>
        <p:spPr>
          <a:xfrm>
            <a:off x="1478521" y="1480930"/>
            <a:ext cx="5751537" cy="3848521"/>
          </a:xfrm>
        </p:spPr>
        <p:txBody>
          <a:bodyPr vert="horz" lIns="91440" tIns="45720" rIns="91440" bIns="45720" rtlCol="0" anchor="ctr">
            <a:normAutofit/>
          </a:bodyPr>
          <a:lstStyle/>
          <a:p>
            <a:pPr algn="r"/>
            <a:r>
              <a:rPr lang="en-US" sz="6000" cap="all" dirty="0"/>
              <a:t>What is religion?</a:t>
            </a:r>
            <a:br>
              <a:rPr lang="en-US" sz="6000" cap="all" dirty="0"/>
            </a:br>
            <a:r>
              <a:rPr lang="en-US" sz="6000" cap="all" dirty="0"/>
              <a:t>how would you define it?</a:t>
            </a:r>
          </a:p>
        </p:txBody>
      </p:sp>
      <p:cxnSp>
        <p:nvCxnSpPr>
          <p:cNvPr id="18" name="Straight Connector 17">
            <a:extLst>
              <a:ext uri="{FF2B5EF4-FFF2-40B4-BE49-F238E27FC236}">
                <a16:creationId xmlns:a16="http://schemas.microsoft.com/office/drawing/2014/main" id="{6116DDC6-8F07-46CC-8751-E5C9346B2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7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4743" y="685800"/>
            <a:ext cx="5793475" cy="1485900"/>
          </a:xfrm>
        </p:spPr>
        <p:txBody>
          <a:bodyPr>
            <a:normAutofit/>
          </a:bodyPr>
          <a:lstStyle/>
          <a:p>
            <a:r>
              <a:rPr lang="en-NZ" dirty="0"/>
              <a:t>What is religion?</a:t>
            </a:r>
          </a:p>
        </p:txBody>
      </p:sp>
      <p:sp>
        <p:nvSpPr>
          <p:cNvPr id="3" name="Content Placeholder 2"/>
          <p:cNvSpPr>
            <a:spLocks noGrp="1"/>
          </p:cNvSpPr>
          <p:nvPr>
            <p:ph idx="1"/>
          </p:nvPr>
        </p:nvSpPr>
        <p:spPr>
          <a:xfrm>
            <a:off x="462709" y="1674564"/>
            <a:ext cx="6808424" cy="4935556"/>
          </a:xfrm>
        </p:spPr>
        <p:txBody>
          <a:bodyPr>
            <a:normAutofit lnSpcReduction="10000"/>
          </a:bodyPr>
          <a:lstStyle/>
          <a:p>
            <a:pPr marL="0" indent="0">
              <a:buNone/>
            </a:pPr>
            <a:r>
              <a:rPr lang="en-NZ" sz="2400" dirty="0"/>
              <a:t>Religion can be defined in many different ways, but some common definitions include:</a:t>
            </a:r>
          </a:p>
          <a:p>
            <a:r>
              <a:rPr lang="en-NZ" sz="2400" dirty="0"/>
              <a:t>A system of beliefs and practices organized and observed by a community.</a:t>
            </a:r>
          </a:p>
          <a:p>
            <a:r>
              <a:rPr lang="en-NZ" sz="2400" dirty="0"/>
              <a:t>Usually involves rituals and traditions that acknowledge, communicate with, or approach the sacred, divine, or ultimate truth/reality.</a:t>
            </a:r>
          </a:p>
          <a:p>
            <a:r>
              <a:rPr lang="en-NZ" sz="2400" dirty="0"/>
              <a:t>Upholding a moral code of belief and behaviour</a:t>
            </a:r>
          </a:p>
          <a:p>
            <a:r>
              <a:rPr lang="en-NZ" sz="2400" dirty="0"/>
              <a:t>Often associated with faith – in a divine being, set of principles, or truths.</a:t>
            </a:r>
          </a:p>
          <a:p>
            <a:r>
              <a:rPr lang="en-NZ" sz="2400" dirty="0"/>
              <a:t>Religions may hold as sacred a set of scriptures or teachings. </a:t>
            </a:r>
          </a:p>
          <a:p>
            <a:pPr marL="514350" indent="-514350">
              <a:buAutoNum type="arabicPeriod"/>
            </a:pPr>
            <a:endParaRPr lang="en-NZ" sz="1900" dirty="0"/>
          </a:p>
        </p:txBody>
      </p:sp>
      <p:sp>
        <p:nvSpPr>
          <p:cNvPr id="12" name="Rectangle 11">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rotWithShape="1">
          <a:blip r:embed="rId3"/>
          <a:srcRect l="30073" r="32364"/>
          <a:stretch/>
        </p:blipFill>
        <p:spPr>
          <a:xfrm>
            <a:off x="7612260" y="10"/>
            <a:ext cx="4579739" cy="6857990"/>
          </a:xfrm>
          <a:prstGeom prst="rect">
            <a:avLst/>
          </a:prstGeom>
        </p:spPr>
      </p:pic>
    </p:spTree>
    <p:extLst>
      <p:ext uri="{BB962C8B-B14F-4D97-AF65-F5344CB8AC3E}">
        <p14:creationId xmlns:p14="http://schemas.microsoft.com/office/powerpoint/2010/main" val="364064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995" y="462776"/>
            <a:ext cx="9601200" cy="641195"/>
          </a:xfrm>
        </p:spPr>
        <p:txBody>
          <a:bodyPr>
            <a:normAutofit fontScale="90000"/>
          </a:bodyPr>
          <a:lstStyle/>
          <a:p>
            <a:r>
              <a:rPr lang="en-NZ" dirty="0"/>
              <a:t>Why is “religion” so hard to define?</a:t>
            </a:r>
          </a:p>
        </p:txBody>
      </p:sp>
      <p:sp>
        <p:nvSpPr>
          <p:cNvPr id="3" name="Content Placeholder 2"/>
          <p:cNvSpPr>
            <a:spLocks noGrp="1"/>
          </p:cNvSpPr>
          <p:nvPr>
            <p:ph idx="1"/>
          </p:nvPr>
        </p:nvSpPr>
        <p:spPr>
          <a:xfrm>
            <a:off x="947854" y="1447800"/>
            <a:ext cx="7081024" cy="5410200"/>
          </a:xfrm>
        </p:spPr>
        <p:txBody>
          <a:bodyPr>
            <a:normAutofit lnSpcReduction="10000"/>
          </a:bodyPr>
          <a:lstStyle/>
          <a:p>
            <a:r>
              <a:rPr lang="en-NZ" sz="2400" dirty="0"/>
              <a:t>There are no features that are </a:t>
            </a:r>
            <a:r>
              <a:rPr lang="en-NZ" sz="2400" i="1" dirty="0"/>
              <a:t>uniquely common </a:t>
            </a:r>
            <a:r>
              <a:rPr lang="en-NZ" sz="2400" dirty="0"/>
              <a:t>to all the traditions we typically call religions.</a:t>
            </a:r>
          </a:p>
          <a:p>
            <a:pPr lvl="1"/>
            <a:r>
              <a:rPr lang="en-NZ" sz="2400" dirty="0"/>
              <a:t>E.g. rituals and moral codes exist outside of religion</a:t>
            </a:r>
          </a:p>
          <a:p>
            <a:endParaRPr lang="en-NZ" sz="1400" dirty="0"/>
          </a:p>
          <a:p>
            <a:r>
              <a:rPr lang="en-NZ" sz="2400" dirty="0"/>
              <a:t>We cannot always distinguish “religion” from other cultural traditions.</a:t>
            </a:r>
          </a:p>
          <a:p>
            <a:pPr lvl="1"/>
            <a:r>
              <a:rPr lang="en-NZ" sz="2400" dirty="0"/>
              <a:t>E.g. sport fandom, celebrity ‘worship’, nationalism</a:t>
            </a:r>
          </a:p>
          <a:p>
            <a:endParaRPr lang="en-NZ" sz="1400" dirty="0"/>
          </a:p>
          <a:p>
            <a:r>
              <a:rPr lang="en-NZ" sz="2400" dirty="0"/>
              <a:t>We cannot make generalizations about those traditions we identify as “religion” </a:t>
            </a:r>
          </a:p>
          <a:p>
            <a:pPr lvl="1"/>
            <a:r>
              <a:rPr lang="en-NZ" sz="2400" dirty="0"/>
              <a:t>E.g. Buddhism is not a theistic religion, some religions may not have sacred ‘scriptures’</a:t>
            </a:r>
          </a:p>
          <a:p>
            <a:endParaRPr lang="en-NZ" sz="1200" dirty="0"/>
          </a:p>
          <a:p>
            <a:endParaRPr lang="en-NZ" dirty="0"/>
          </a:p>
          <a:p>
            <a:endParaRPr lang="en-NZ" dirty="0"/>
          </a:p>
        </p:txBody>
      </p:sp>
      <p:pic>
        <p:nvPicPr>
          <p:cNvPr id="2050" name="Picture 2" descr="C:\Users\RJM\Desktop\51EInfbmk8L._SX317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618" y="1198757"/>
            <a:ext cx="3384163" cy="52937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73E92C6-887B-49BB-87CB-638D2275F234}"/>
              </a:ext>
            </a:extLst>
          </p:cNvPr>
          <p:cNvSpPr/>
          <p:nvPr/>
        </p:nvSpPr>
        <p:spPr>
          <a:xfrm>
            <a:off x="8869117" y="6402599"/>
            <a:ext cx="2601674" cy="369332"/>
          </a:xfrm>
          <a:prstGeom prst="rect">
            <a:avLst/>
          </a:prstGeom>
        </p:spPr>
        <p:txBody>
          <a:bodyPr wrap="none">
            <a:spAutoFit/>
          </a:bodyPr>
          <a:lstStyle/>
          <a:p>
            <a:r>
              <a:rPr lang="en-NZ" dirty="0"/>
              <a:t>See Craig Martin reading</a:t>
            </a:r>
          </a:p>
        </p:txBody>
      </p:sp>
    </p:spTree>
    <p:extLst>
      <p:ext uri="{BB962C8B-B14F-4D97-AF65-F5344CB8AC3E}">
        <p14:creationId xmlns:p14="http://schemas.microsoft.com/office/powerpoint/2010/main" val="62365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3024"/>
            <a:ext cx="9601200" cy="1485900"/>
          </a:xfrm>
        </p:spPr>
        <p:txBody>
          <a:bodyPr/>
          <a:lstStyle/>
          <a:p>
            <a:r>
              <a:rPr lang="en-NZ" dirty="0"/>
              <a:t>Avoiding generalizations</a:t>
            </a:r>
          </a:p>
        </p:txBody>
      </p:sp>
      <p:sp>
        <p:nvSpPr>
          <p:cNvPr id="3" name="Content Placeholder 2"/>
          <p:cNvSpPr>
            <a:spLocks noGrp="1"/>
          </p:cNvSpPr>
          <p:nvPr>
            <p:ph idx="1"/>
          </p:nvPr>
        </p:nvSpPr>
        <p:spPr>
          <a:xfrm>
            <a:off x="970156" y="1226634"/>
            <a:ext cx="6512312" cy="5542155"/>
          </a:xfrm>
        </p:spPr>
        <p:txBody>
          <a:bodyPr>
            <a:normAutofit/>
          </a:bodyPr>
          <a:lstStyle/>
          <a:p>
            <a:pPr marL="0" indent="0">
              <a:buNone/>
            </a:pPr>
            <a:r>
              <a:rPr lang="en-NZ" sz="2400" dirty="0"/>
              <a:t>There’s so much diversity within religions – avoid statements such as ‘All Muslims are…’ (they probably aren’t) or ‘Judaism is…’ (it possibly isn’t)</a:t>
            </a:r>
          </a:p>
          <a:p>
            <a:r>
              <a:rPr lang="en-NZ" sz="2400" i="1" dirty="0"/>
              <a:t>Most members of religious groups do not share an exact-same, fixed belief system.</a:t>
            </a:r>
          </a:p>
          <a:p>
            <a:r>
              <a:rPr lang="en-NZ" sz="2400" i="1" dirty="0"/>
              <a:t>Religious practitioners will usually have beliefs and will practice behaviours that contradict the ’official’ beliefs of their stated faith (e.g. contraception use among Catholic women)</a:t>
            </a:r>
          </a:p>
          <a:p>
            <a:r>
              <a:rPr lang="en-NZ" sz="2400" i="1" dirty="0"/>
              <a:t>Most religious practitioners are influenced by other things apart from their faith (cultural, social, political, etc.)</a:t>
            </a:r>
          </a:p>
          <a:p>
            <a:endParaRPr lang="en-NZ" dirty="0"/>
          </a:p>
          <a:p>
            <a:endParaRPr lang="en-NZ" dirty="0"/>
          </a:p>
          <a:p>
            <a:endParaRPr lang="en-NZ" dirty="0"/>
          </a:p>
          <a:p>
            <a:endParaRPr lang="en-NZ" dirty="0"/>
          </a:p>
        </p:txBody>
      </p:sp>
      <p:pic>
        <p:nvPicPr>
          <p:cNvPr id="4" name="Picture 3"/>
          <p:cNvPicPr>
            <a:picLocks noChangeAspect="1"/>
          </p:cNvPicPr>
          <p:nvPr/>
        </p:nvPicPr>
        <p:blipFill rotWithShape="1">
          <a:blip r:embed="rId3"/>
          <a:srcRect l="7715" t="4037" r="11938" b="6996"/>
          <a:stretch/>
        </p:blipFill>
        <p:spPr>
          <a:xfrm>
            <a:off x="7482468" y="1672682"/>
            <a:ext cx="4339360" cy="3646449"/>
          </a:xfrm>
          <a:prstGeom prst="rect">
            <a:avLst/>
          </a:prstGeom>
        </p:spPr>
      </p:pic>
    </p:spTree>
    <p:extLst>
      <p:ext uri="{BB962C8B-B14F-4D97-AF65-F5344CB8AC3E}">
        <p14:creationId xmlns:p14="http://schemas.microsoft.com/office/powerpoint/2010/main" val="3074496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719" y="265815"/>
            <a:ext cx="9601200" cy="1485900"/>
          </a:xfrm>
        </p:spPr>
        <p:txBody>
          <a:bodyPr/>
          <a:lstStyle/>
          <a:p>
            <a:r>
              <a:rPr lang="en-NZ" dirty="0"/>
              <a:t>Hermeneutic of suspicion </a:t>
            </a:r>
          </a:p>
        </p:txBody>
      </p:sp>
      <p:sp>
        <p:nvSpPr>
          <p:cNvPr id="4" name="Content Placeholder 3"/>
          <p:cNvSpPr>
            <a:spLocks noGrp="1"/>
          </p:cNvSpPr>
          <p:nvPr>
            <p:ph idx="1"/>
          </p:nvPr>
        </p:nvSpPr>
        <p:spPr>
          <a:xfrm>
            <a:off x="892231" y="1109125"/>
            <a:ext cx="11109458" cy="5352585"/>
          </a:xfrm>
        </p:spPr>
        <p:txBody>
          <a:bodyPr>
            <a:noAutofit/>
          </a:bodyPr>
          <a:lstStyle/>
          <a:p>
            <a:pPr marL="0" indent="0">
              <a:buNone/>
            </a:pPr>
            <a:r>
              <a:rPr lang="en-NZ" sz="2400" dirty="0"/>
              <a:t>From Craig Martin’s chapter.</a:t>
            </a:r>
          </a:p>
          <a:p>
            <a:r>
              <a:rPr lang="en-NZ" sz="2400" dirty="0"/>
              <a:t>Hermeneutic = method of interpretation.</a:t>
            </a:r>
            <a:endParaRPr lang="en-NZ" sz="1400" dirty="0"/>
          </a:p>
          <a:p>
            <a:r>
              <a:rPr lang="en-NZ" sz="2400" dirty="0"/>
              <a:t>Hermeneutic of suspicion – approach the object of study with scepticism, rather than accepting everything at face value – I.e. don’t believe everything you hear. </a:t>
            </a:r>
          </a:p>
          <a:p>
            <a:r>
              <a:rPr lang="en-NZ" sz="2400" dirty="0"/>
              <a:t>Methodological atheism– taking an “outsider” [etic] view, rather than “insider” [emic]. What ideologies and beliefs do we bring to class? How can we be aware of these and the ways they might influence our ideas and attitudes about the topics we are studying?</a:t>
            </a:r>
            <a:endParaRPr lang="en-NZ" sz="1200" dirty="0"/>
          </a:p>
          <a:p>
            <a:r>
              <a:rPr lang="en-NZ" sz="2400" dirty="0"/>
              <a:t>We are interested in the </a:t>
            </a:r>
            <a:r>
              <a:rPr lang="en-NZ" sz="2400" b="1" i="1" dirty="0"/>
              <a:t>cultural</a:t>
            </a:r>
            <a:r>
              <a:rPr lang="en-NZ" sz="2400" b="1" dirty="0"/>
              <a:t> </a:t>
            </a:r>
            <a:r>
              <a:rPr lang="en-NZ" sz="2400" b="1" i="1" dirty="0"/>
              <a:t>functions</a:t>
            </a:r>
            <a:r>
              <a:rPr lang="en-NZ" sz="2400" b="1" dirty="0"/>
              <a:t> </a:t>
            </a:r>
            <a:r>
              <a:rPr lang="en-NZ" sz="2400" dirty="0"/>
              <a:t>and the </a:t>
            </a:r>
            <a:r>
              <a:rPr lang="en-NZ" sz="2400" b="1" i="1" dirty="0"/>
              <a:t>implications</a:t>
            </a:r>
            <a:r>
              <a:rPr lang="en-NZ" sz="2400" dirty="0"/>
              <a:t> of religious engagements with gender and sexuality. </a:t>
            </a:r>
          </a:p>
          <a:p>
            <a:pPr lvl="1"/>
            <a:r>
              <a:rPr lang="en-NZ" sz="2400" dirty="0"/>
              <a:t>E.g. religious teachings that tell women to obey their husbands: religious function = it preserves God’s will … but what might the </a:t>
            </a:r>
            <a:r>
              <a:rPr lang="en-NZ" sz="2400" b="1" dirty="0"/>
              <a:t>cultural</a:t>
            </a:r>
            <a:r>
              <a:rPr lang="en-NZ" sz="2400" dirty="0"/>
              <a:t> function be?</a:t>
            </a:r>
          </a:p>
        </p:txBody>
      </p:sp>
    </p:spTree>
    <p:extLst>
      <p:ext uri="{BB962C8B-B14F-4D97-AF65-F5344CB8AC3E}">
        <p14:creationId xmlns:p14="http://schemas.microsoft.com/office/powerpoint/2010/main" val="291953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425" y="407020"/>
            <a:ext cx="9601200" cy="1485900"/>
          </a:xfrm>
        </p:spPr>
        <p:txBody>
          <a:bodyPr>
            <a:noAutofit/>
          </a:bodyPr>
          <a:lstStyle/>
          <a:p>
            <a:pPr algn="ctr"/>
            <a:r>
              <a:rPr lang="en-NZ" sz="3600" dirty="0"/>
              <a:t>Questions to keep asking about religious engagement with issues of gender and sexuality</a:t>
            </a:r>
          </a:p>
        </p:txBody>
      </p:sp>
      <p:sp>
        <p:nvSpPr>
          <p:cNvPr id="3" name="Content Placeholder 2"/>
          <p:cNvSpPr>
            <a:spLocks noGrp="1"/>
          </p:cNvSpPr>
          <p:nvPr>
            <p:ph idx="1"/>
          </p:nvPr>
        </p:nvSpPr>
        <p:spPr>
          <a:xfrm>
            <a:off x="1137425" y="2029521"/>
            <a:ext cx="10678057" cy="4828479"/>
          </a:xfrm>
        </p:spPr>
        <p:txBody>
          <a:bodyPr>
            <a:normAutofit/>
          </a:bodyPr>
          <a:lstStyle/>
          <a:p>
            <a:r>
              <a:rPr lang="en-NZ" sz="2600" dirty="0"/>
              <a:t>Who is granted a voice? And who is silent/silenced?</a:t>
            </a:r>
          </a:p>
          <a:p>
            <a:r>
              <a:rPr lang="en-NZ" sz="2600" dirty="0"/>
              <a:t>Who is being addressed? Who is absent from the audience?</a:t>
            </a:r>
          </a:p>
          <a:p>
            <a:r>
              <a:rPr lang="en-NZ" sz="2600" dirty="0"/>
              <a:t>What/whose interests are being protected/promoted?</a:t>
            </a:r>
          </a:p>
          <a:p>
            <a:r>
              <a:rPr lang="en-NZ" sz="2600" dirty="0"/>
              <a:t>What rhetoric is being used? [I.e. how are the audience being persuaded?]</a:t>
            </a:r>
          </a:p>
          <a:p>
            <a:r>
              <a:rPr lang="en-NZ" sz="2600" dirty="0"/>
              <a:t>What are the consequences – what cultural function is being served?</a:t>
            </a:r>
          </a:p>
          <a:p>
            <a:r>
              <a:rPr lang="en-NZ" sz="2600" dirty="0"/>
              <a:t>Who wins, and who loses? Who holds the </a:t>
            </a:r>
            <a:r>
              <a:rPr lang="en-NZ" sz="2600" b="1" dirty="0"/>
              <a:t>power</a:t>
            </a:r>
            <a:r>
              <a:rPr lang="en-NZ" sz="2600" dirty="0"/>
              <a:t> in this relationship?</a:t>
            </a:r>
            <a:endParaRPr lang="en-NZ" dirty="0"/>
          </a:p>
        </p:txBody>
      </p:sp>
    </p:spTree>
    <p:extLst>
      <p:ext uri="{BB962C8B-B14F-4D97-AF65-F5344CB8AC3E}">
        <p14:creationId xmlns:p14="http://schemas.microsoft.com/office/powerpoint/2010/main" val="66742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89EA62-F38E-4285-A105-C5E1BD360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8" name="Freeform 6">
              <a:extLst>
                <a:ext uri="{FF2B5EF4-FFF2-40B4-BE49-F238E27FC236}">
                  <a16:creationId xmlns:a16="http://schemas.microsoft.com/office/drawing/2014/main" id="{2CF6E46A-CCCD-4728-B011-E147B2362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9" name="Freeform 6">
              <a:extLst>
                <a:ext uri="{FF2B5EF4-FFF2-40B4-BE49-F238E27FC236}">
                  <a16:creationId xmlns:a16="http://schemas.microsoft.com/office/drawing/2014/main" id="{2E2C684B-30C9-4689-A529-EBF1B8ADB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useBgFill="1">
        <p:nvSpPr>
          <p:cNvPr id="11" name="Rectangle 10">
            <a:extLst>
              <a:ext uri="{FF2B5EF4-FFF2-40B4-BE49-F238E27FC236}">
                <a16:creationId xmlns:a16="http://schemas.microsoft.com/office/drawing/2014/main" id="{9ECB0E0D-AC1B-4E83-84EA-237BFA2063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6DCB3B1-E1A7-4510-831B-77C8EFF56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id="{10132A3B-10CF-4EEB-BA1F-A63D2ED61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014E52ED-3C51-46E6-BE4B-14FFAB2C3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2" name="Title 1">
            <a:extLst>
              <a:ext uri="{FF2B5EF4-FFF2-40B4-BE49-F238E27FC236}">
                <a16:creationId xmlns:a16="http://schemas.microsoft.com/office/drawing/2014/main" id="{42733CA3-969C-4562-A05B-CA05D94E1F5E}"/>
              </a:ext>
            </a:extLst>
          </p:cNvPr>
          <p:cNvSpPr>
            <a:spLocks noGrp="1"/>
          </p:cNvSpPr>
          <p:nvPr>
            <p:ph type="title"/>
          </p:nvPr>
        </p:nvSpPr>
        <p:spPr>
          <a:xfrm>
            <a:off x="1478521" y="1480930"/>
            <a:ext cx="5751537" cy="3848521"/>
          </a:xfrm>
        </p:spPr>
        <p:txBody>
          <a:bodyPr vert="horz" lIns="91440" tIns="45720" rIns="91440" bIns="45720" rtlCol="0" anchor="ctr">
            <a:normAutofit/>
          </a:bodyPr>
          <a:lstStyle/>
          <a:p>
            <a:pPr algn="r"/>
            <a:r>
              <a:rPr lang="en-US" sz="4600" cap="all" dirty="0"/>
              <a:t>Some other questions to keep in mind as we travel through this course </a:t>
            </a:r>
          </a:p>
        </p:txBody>
      </p:sp>
      <p:cxnSp>
        <p:nvCxnSpPr>
          <p:cNvPr id="17" name="Straight Connector 16">
            <a:extLst>
              <a:ext uri="{FF2B5EF4-FFF2-40B4-BE49-F238E27FC236}">
                <a16:creationId xmlns:a16="http://schemas.microsoft.com/office/drawing/2014/main" id="{6116DDC6-8F07-46CC-8751-E5C9346B2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74964" y="2388358"/>
            <a:ext cx="0" cy="1856096"/>
          </a:xfrm>
          <a:prstGeom prst="line">
            <a:avLst/>
          </a:prstGeom>
          <a:ln w="25400" cap="sq">
            <a:solidFill>
              <a:schemeClr val="tx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11330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976</Words>
  <Application>Microsoft Office PowerPoint</Application>
  <PresentationFormat>Widescreen</PresentationFormat>
  <Paragraphs>82</Paragraphs>
  <Slides>16</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Cambria</vt:lpstr>
      <vt:lpstr>Franklin Gothic Book</vt:lpstr>
      <vt:lpstr>Crop</vt:lpstr>
      <vt:lpstr>FRAMING THE DEBATE</vt:lpstr>
      <vt:lpstr>This week</vt:lpstr>
      <vt:lpstr>What is religion? how would you define it?</vt:lpstr>
      <vt:lpstr>What is religion?</vt:lpstr>
      <vt:lpstr>Why is “religion” so hard to define?</vt:lpstr>
      <vt:lpstr>Avoiding generalizations</vt:lpstr>
      <vt:lpstr>Hermeneutic of suspicion </vt:lpstr>
      <vt:lpstr>Questions to keep asking about religious engagement with issues of gender and sexuality</vt:lpstr>
      <vt:lpstr>Some other questions to keep in mind as we travel through this course </vt:lpstr>
      <vt:lpstr>Culture or religion?</vt:lpstr>
      <vt:lpstr>Rescuing … or colonizing?</vt:lpstr>
      <vt:lpstr>Is cultural relativism a luxury for people with privilege? </vt:lpstr>
      <vt:lpstr>Can universalism sometimes have a hidden agenda?</vt:lpstr>
      <vt:lpstr>PowerPoint Presentation</vt:lpstr>
      <vt:lpstr>Tradition or (mis)interpretation?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FRAMING THE DEBATE</dc:title>
  <dc:creator>Caroline Blyth</dc:creator>
  <cp:lastModifiedBy>Caroline Blyth</cp:lastModifiedBy>
  <cp:revision>10</cp:revision>
  <dcterms:created xsi:type="dcterms:W3CDTF">2020-07-29T21:48:31Z</dcterms:created>
  <dcterms:modified xsi:type="dcterms:W3CDTF">2020-07-30T04:44:32Z</dcterms:modified>
</cp:coreProperties>
</file>