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74" r:id="rId8"/>
    <p:sldId id="265" r:id="rId9"/>
    <p:sldId id="266" r:id="rId10"/>
    <p:sldId id="273" r:id="rId11"/>
    <p:sldId id="275" r:id="rId12"/>
    <p:sldId id="276" r:id="rId13"/>
    <p:sldId id="264" r:id="rId14"/>
    <p:sldId id="287" r:id="rId15"/>
    <p:sldId id="271" r:id="rId16"/>
    <p:sldId id="288" r:id="rId17"/>
    <p:sldId id="289" r:id="rId18"/>
    <p:sldId id="267" r:id="rId19"/>
    <p:sldId id="284" r:id="rId20"/>
    <p:sldId id="292" r:id="rId21"/>
    <p:sldId id="286" r:id="rId22"/>
    <p:sldId id="290" r:id="rId23"/>
    <p:sldId id="279" r:id="rId24"/>
    <p:sldId id="282" r:id="rId25"/>
    <p:sldId id="281" r:id="rId26"/>
    <p:sldId id="280" r:id="rId27"/>
    <p:sldId id="28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08" autoAdjust="0"/>
    <p:restoredTop sz="79439" autoAdjust="0"/>
  </p:normalViewPr>
  <p:slideViewPr>
    <p:cSldViewPr snapToGrid="0">
      <p:cViewPr varScale="1">
        <p:scale>
          <a:sx n="90" d="100"/>
          <a:sy n="90" d="100"/>
        </p:scale>
        <p:origin x="112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4089A-892A-4E74-AE3E-C1548A99610B}" type="datetimeFigureOut">
              <a:rPr lang="en-NZ" smtClean="0"/>
              <a:t>11/08/2020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2D29BE-E141-4349-9BA7-E035708A5E11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33977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6583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11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000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12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366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13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080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18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99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3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6436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4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4775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5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3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6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5026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7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298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8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911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NZ" baseline="0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258AF6-4431-4F55-93FC-F48F9701AAB1}" type="slidenum">
              <a:rPr lang="en-NZ" smtClean="0">
                <a:solidFill>
                  <a:prstClr val="black"/>
                </a:solidFill>
              </a:rPr>
              <a:pPr/>
              <a:t>9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105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FA83D-9E1B-47CD-8329-A397DCAB91D4}" type="slidenum">
              <a:rPr lang="en-NZ" smtClean="0">
                <a:solidFill>
                  <a:prstClr val="black"/>
                </a:solidFill>
              </a:rPr>
              <a:pPr/>
              <a:t>10</a:t>
            </a:fld>
            <a:endParaRPr lang="en-N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384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0E150-97F5-4A4F-A7B9-FFE479624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3C6AE-B74E-9644-AE33-2AD946170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95519-3017-7F4E-BDAA-0B2BB197A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2250D-801B-C84C-B750-DD58B0DC4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51C217-C416-EE4D-A31E-FEF946B8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762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69AC0-D458-CC4E-A909-E7757EB1C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018B5-8197-8043-8E2F-C260F72E81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A4E4DB-EF19-8347-B3C2-2628D316F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399FD-A65D-084A-A6A1-B491B015B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D07D8-54F9-024E-AF1F-1CE320687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312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5246C6-97D1-344E-B214-FAE5788D80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473966-C015-D740-B50D-72ED696DB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26A544-B61E-E94E-8953-4DAE2A3F4B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D1A1E1-8FFC-2348-A215-FBF3653DA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FFD82C-0BE1-6D42-B53B-86A48D295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92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11B4-5CBE-D147-B859-AE72DDB95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B1B78B-0ED3-0D41-9A1A-0DF721F4D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832E6F-B8A9-854A-84A9-DB71EE837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99E90E-EBBF-164A-93DA-04BC40D02F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7333F1-1341-AF4A-BC93-F3607E8EB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23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4BF56-40F5-0B41-9EED-9C1AB5DDB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921E39-18E5-FF46-B4E1-23F8628685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21699-06A8-0842-833B-40A468A14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EFEDE3"/>
                </a:solidFill>
              </a:rPr>
              <a:pPr/>
              <a:t>11/08/2020</a:t>
            </a:fld>
            <a:endParaRPr lang="en-NZ">
              <a:solidFill>
                <a:srgbClr val="EFEDE3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335FC-D95F-8B4D-AB42-962D90A91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EFEDE3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C0717B-D897-E646-B916-CF43E7463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EFEDE3"/>
                </a:solidFill>
              </a:rPr>
              <a:pPr/>
              <a:t>‹#›</a:t>
            </a:fld>
            <a:endParaRPr lang="en-NZ">
              <a:solidFill>
                <a:srgbClr val="EFED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828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78C6F-5294-784F-896C-0D7966716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5D85C2-97E8-5D4A-AC21-91B76583D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20AD9D-DAB8-3648-A3A6-7A9BD527AF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43FEC1-0653-6840-958C-EA947CD4E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248A28-7B52-5A40-BD3E-C1BBD62D4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03236-F910-E149-947B-CA0FB0DDC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61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8DE1F-8EC0-5E4B-A12A-0E46442F1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56089-0710-4B41-93CF-9716767E1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33608-9112-244B-B3E1-FD3E7F49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E78F64-2207-9D40-BFBE-6009DB7E04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ACDCAF-9050-5B44-9599-ABDC64E52B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2FFA4C-5BF5-5848-BF05-4555BFD3E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CB474CE-2337-C146-9F5C-802439BC8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FADA-B397-7247-914B-A0EC43A0E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02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50C9C-3D75-404E-AC51-37742D6067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836B83-D309-F14C-A460-B6032D594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16E664-CA53-E74B-B4BE-BD662363C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B3EFCB-707B-A347-A71C-59FB8927E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959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89D962-968E-ED4B-BF9D-B93C7D5F6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4A9DDE-A8DA-A648-8414-BE3DC002A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A5A7B6-BA3C-0944-843C-B33B5AE41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98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918F7-BFF6-8146-A292-0ED01E902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87C9-6697-624B-85DC-E016E6841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C5FF96-1FE6-264F-B0ED-346141C372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89F613-4DC2-314F-8904-21B80EE42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7682E0-FF92-B14A-9DB3-E3EF1B69C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73ABB4-D079-1349-B7F8-9CD0A5106E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289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7AF3-C6EC-F440-9F6E-A372FABAE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E2F56B-65C5-BB4C-AB83-98C5D6216D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68AE9-81DE-B142-B8DA-F0A54A295F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F90336-4BFE-9A43-B6F1-440C93187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4B411-8A27-134F-BA89-43CE2AFA1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AC46FD-52F8-6D40-831B-8BE0ECAAB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725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2B9EF3-0737-1749-849E-94FF9C68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736EE0-D758-4943-9BCC-84E3D0D6B9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A39FC-8662-3E4B-9061-15F0DEF4C6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2F713A-5EB9-4B7A-B87D-F2B7940161AF}" type="datetimeFigureOut">
              <a:rPr lang="en-NZ" smtClean="0">
                <a:solidFill>
                  <a:srgbClr val="191B0E"/>
                </a:solidFill>
              </a:rPr>
              <a:pPr/>
              <a:t>11/08/2020</a:t>
            </a:fld>
            <a:endParaRPr lang="en-NZ">
              <a:solidFill>
                <a:srgbClr val="191B0E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CA76C1-8CA9-B64D-B36E-CB76EBAB9C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>
              <a:solidFill>
                <a:srgbClr val="191B0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9085A3-9525-204B-8142-B5EB16A8EE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8C196-3ABE-43C0-9E5E-32D62974A7DC}" type="slidenum">
              <a:rPr lang="en-NZ" smtClean="0">
                <a:solidFill>
                  <a:srgbClr val="191B0E"/>
                </a:solidFill>
              </a:rPr>
              <a:pPr/>
              <a:t>‹#›</a:t>
            </a:fld>
            <a:endParaRPr lang="en-NZ">
              <a:solidFill>
                <a:srgbClr val="191B0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397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o.nationalgeographic.com/tv/00000144-2f39-df5d-abd4-ff7d84170000" TargetMode="External"/><Relationship Id="rId2" Type="http://schemas.openxmlformats.org/officeDocument/2006/relationships/hyperlink" Target="https://www.youtube.com/watch?v=6CCSeOwiHnI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ctionary.com/browse/purity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26A9C0-EDF8-49C4-9C43-3A20DCD59C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12170" b="356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NZ" dirty="0">
                <a:solidFill>
                  <a:srgbClr val="FFFFFF"/>
                </a:solidFill>
              </a:rPr>
              <a:t>Policing bodies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NZ" sz="3600" dirty="0">
                <a:solidFill>
                  <a:srgbClr val="FFFFFF"/>
                </a:solidFill>
              </a:rPr>
              <a:t>Purity, Purity Culture, Modesty</a:t>
            </a:r>
          </a:p>
        </p:txBody>
      </p:sp>
    </p:spTree>
    <p:extLst>
      <p:ext uri="{BB962C8B-B14F-4D97-AF65-F5344CB8AC3E}">
        <p14:creationId xmlns:p14="http://schemas.microsoft.com/office/powerpoint/2010/main" val="3544784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48EE32-C88D-6F4E-83A4-FC3B28AC9F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141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0514" y="726524"/>
            <a:ext cx="4663439" cy="4201887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NZ" dirty="0"/>
              <a:t>Can you think of the religious functions of sexual purity?</a:t>
            </a:r>
          </a:p>
          <a:p>
            <a:pPr marL="0" indent="0">
              <a:buNone/>
            </a:pPr>
            <a:endParaRPr lang="en-NZ" sz="2400" dirty="0"/>
          </a:p>
          <a:p>
            <a:pPr lvl="1"/>
            <a:r>
              <a:rPr lang="en-NZ" dirty="0"/>
              <a:t>To be pleasing to God/gods and avoid sin</a:t>
            </a:r>
          </a:p>
          <a:p>
            <a:pPr lvl="1"/>
            <a:r>
              <a:rPr lang="en-NZ" dirty="0"/>
              <a:t>To obey sacred scripture and tradition</a:t>
            </a:r>
          </a:p>
          <a:p>
            <a:pPr lvl="1"/>
            <a:r>
              <a:rPr lang="en-NZ" dirty="0"/>
              <a:t>To foster marital relationships</a:t>
            </a:r>
          </a:p>
          <a:p>
            <a:pPr lvl="1"/>
            <a:endParaRPr lang="en-NZ" sz="1800" dirty="0"/>
          </a:p>
          <a:p>
            <a:pPr lvl="1"/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14532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22429" y="248194"/>
            <a:ext cx="6586491" cy="627017"/>
          </a:xfrm>
        </p:spPr>
        <p:txBody>
          <a:bodyPr>
            <a:normAutofit/>
          </a:bodyPr>
          <a:lstStyle/>
          <a:p>
            <a:pPr algn="ctr"/>
            <a:r>
              <a:rPr lang="en-NZ" sz="3200" b="1" dirty="0"/>
              <a:t>Cultural</a:t>
            </a:r>
            <a:r>
              <a:rPr lang="en-NZ" sz="3200" dirty="0"/>
              <a:t> functions of sexual purity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5591" y="1110343"/>
            <a:ext cx="7160169" cy="5499463"/>
          </a:xfrm>
        </p:spPr>
        <p:txBody>
          <a:bodyPr>
            <a:normAutofit/>
          </a:bodyPr>
          <a:lstStyle/>
          <a:p>
            <a:pPr lvl="1"/>
            <a:r>
              <a:rPr lang="en-NZ" dirty="0"/>
              <a:t>Validating existing cultural controls over (mainly) girls’ and women’s bodies and sexual agency.</a:t>
            </a:r>
          </a:p>
          <a:p>
            <a:pPr lvl="1"/>
            <a:endParaRPr lang="en-NZ" sz="1400" dirty="0"/>
          </a:p>
          <a:p>
            <a:pPr lvl="1"/>
            <a:r>
              <a:rPr lang="en-NZ" dirty="0"/>
              <a:t>Reinforcing gender stereotypes</a:t>
            </a:r>
          </a:p>
          <a:p>
            <a:pPr lvl="1"/>
            <a:endParaRPr lang="en-NZ" sz="1200" dirty="0"/>
          </a:p>
          <a:p>
            <a:pPr lvl="1"/>
            <a:r>
              <a:rPr lang="en-NZ" dirty="0"/>
              <a:t>Reinforcing belief that </a:t>
            </a:r>
            <a:r>
              <a:rPr lang="en-NZ" dirty="0" err="1"/>
              <a:t>womens</a:t>
            </a:r>
            <a:r>
              <a:rPr lang="en-NZ" dirty="0"/>
              <a:t>’ social, religious and moral “value” is determined by their sexuality.</a:t>
            </a:r>
          </a:p>
          <a:p>
            <a:pPr lvl="1"/>
            <a:endParaRPr lang="en-NZ" sz="1200" dirty="0"/>
          </a:p>
          <a:p>
            <a:pPr lvl="1"/>
            <a:r>
              <a:rPr lang="en-NZ" dirty="0"/>
              <a:t>Creating a culture of shame and stigma for those who do/can not conform.</a:t>
            </a:r>
          </a:p>
          <a:p>
            <a:pPr lvl="1"/>
            <a:endParaRPr lang="en-NZ" sz="1200" dirty="0"/>
          </a:p>
          <a:p>
            <a:pPr lvl="1"/>
            <a:r>
              <a:rPr lang="en-NZ" dirty="0"/>
              <a:t>Reinforcing women’s virginity as a valuable commodity, and source of economic exchange</a:t>
            </a:r>
          </a:p>
          <a:p>
            <a:pPr lvl="1"/>
            <a:endParaRPr lang="en-NZ" sz="1200" dirty="0"/>
          </a:p>
          <a:p>
            <a:pPr lvl="1"/>
            <a:r>
              <a:rPr lang="en-NZ" dirty="0"/>
              <a:t>Safeguarding patrilineal inheritance, ensuring husband’s paternity</a:t>
            </a:r>
          </a:p>
          <a:p>
            <a:pPr lvl="1"/>
            <a:endParaRPr lang="en-NZ" dirty="0"/>
          </a:p>
          <a:p>
            <a:pPr lvl="1"/>
            <a:endParaRPr lang="en-NZ" dirty="0"/>
          </a:p>
          <a:p>
            <a:endParaRPr lang="en-NZ" sz="2400" dirty="0"/>
          </a:p>
          <a:p>
            <a:endParaRPr lang="en-NZ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66CF2-EEB3-E141-94D5-4E3E8F44DD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1" r="1869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5003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7"/>
            <a:ext cx="6586491" cy="951340"/>
          </a:xfrm>
        </p:spPr>
        <p:txBody>
          <a:bodyPr>
            <a:normAutofit/>
          </a:bodyPr>
          <a:lstStyle/>
          <a:p>
            <a:r>
              <a:rPr lang="en-NZ" dirty="0"/>
              <a:t>Purity is coded for gender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024744"/>
            <a:ext cx="6916329" cy="4519748"/>
          </a:xfrm>
        </p:spPr>
        <p:txBody>
          <a:bodyPr>
            <a:normAutofit fontScale="92500"/>
          </a:bodyPr>
          <a:lstStyle/>
          <a:p>
            <a:r>
              <a:rPr lang="en-NZ" sz="2400" dirty="0"/>
              <a:t>Sexuality becomes a means of defining a person’s social ‘worth’ – particularly for women.</a:t>
            </a:r>
          </a:p>
          <a:p>
            <a:r>
              <a:rPr lang="en-NZ" sz="2400" dirty="0"/>
              <a:t>‘Lack’ of virginity = less ‘good’, less ‘valuable’, less ‘moral’.</a:t>
            </a:r>
          </a:p>
          <a:p>
            <a:r>
              <a:rPr lang="en-NZ" sz="2400" dirty="0"/>
              <a:t>The sexual double standard.</a:t>
            </a:r>
          </a:p>
          <a:p>
            <a:r>
              <a:rPr lang="en-NZ" sz="2400" dirty="0"/>
              <a:t>Perpetuates the myth of women as passive gatekeepers of their sexuality.</a:t>
            </a:r>
          </a:p>
          <a:p>
            <a:r>
              <a:rPr lang="en-NZ" sz="2400" dirty="0"/>
              <a:t>Profoundly affects many women’s lives – they can be ‘judged to death’ on the grounds of their sexual ‘purity’.</a:t>
            </a:r>
          </a:p>
          <a:p>
            <a:r>
              <a:rPr lang="en-NZ" sz="2400" dirty="0"/>
              <a:t>Who determines this? And who is silenced in the debate?</a:t>
            </a:r>
          </a:p>
          <a:p>
            <a:r>
              <a:rPr lang="en-NZ" sz="2400" dirty="0"/>
              <a:t>How does it impact power and privilege?</a:t>
            </a:r>
          </a:p>
          <a:p>
            <a:endParaRPr lang="en-N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2" b="1250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11665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FA870D9-DE29-4871-8048-63F09F683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/>
              <a:t>Purity and intersectionality</a:t>
            </a:r>
            <a:endParaRPr lang="en-NZ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BE0D0C-9A60-472D-981C-09684D37F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4105835"/>
          </a:xfrm>
        </p:spPr>
        <p:txBody>
          <a:bodyPr>
            <a:normAutofit/>
          </a:bodyPr>
          <a:lstStyle/>
          <a:p>
            <a:r>
              <a:rPr lang="en-US" dirty="0"/>
              <a:t>Purity discourse is heteronormative – queerness is never ‘pure’.</a:t>
            </a:r>
          </a:p>
          <a:p>
            <a:r>
              <a:rPr lang="en-US" dirty="0"/>
              <a:t>It often associates purity with youth, beauty, able-</a:t>
            </a:r>
            <a:r>
              <a:rPr lang="en-US" dirty="0" err="1"/>
              <a:t>bodiedness</a:t>
            </a:r>
            <a:r>
              <a:rPr lang="en-US" dirty="0"/>
              <a:t>, and whiteness.</a:t>
            </a:r>
          </a:p>
          <a:p>
            <a:r>
              <a:rPr lang="en-US" dirty="0"/>
              <a:t>Purity discourse thus marginalizes certain groups and communities as ‘lesser’, less ‘valuable’ or less morally or spiritually worthy – is this another of its cultural functions?</a:t>
            </a:r>
            <a:endParaRPr lang="en-N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6E8A4F-AA63-40DE-A9B1-EB3D327BEF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74" r="4840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D2A6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12383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9B800-ADA8-414E-A4C0-9AB53D6F8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Purity and sexual stereotypes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CCF18-E7FA-EC4E-A045-596C4E303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376" y="1825624"/>
            <a:ext cx="6311153" cy="470068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Female sexuality is framed as naturally passive, resisting, sexless </a:t>
            </a:r>
          </a:p>
          <a:p>
            <a:r>
              <a:rPr lang="en-US" dirty="0"/>
              <a:t>Male sexuality is naturally aggressive – men ‘hardwired’ to want sex (God created them that way).</a:t>
            </a:r>
          </a:p>
          <a:p>
            <a:r>
              <a:rPr lang="en-US" dirty="0"/>
              <a:t>Girls and women are therefore tasked with protecting and policing their own bodies so as not to ‘tempt’ men or cause them to ‘stumble’ because of their appearance or </a:t>
            </a:r>
            <a:r>
              <a:rPr lang="en-US" dirty="0" err="1"/>
              <a:t>behaviour</a:t>
            </a:r>
            <a:r>
              <a:rPr lang="en-US" dirty="0"/>
              <a:t>.</a:t>
            </a:r>
          </a:p>
          <a:p>
            <a:r>
              <a:rPr lang="en-US" dirty="0"/>
              <a:t>This gender pattern reinforces various rape myths: ‘men can’t help themselves’, victim blame, a woman’s ‘no’ means ‘yes’.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4D90D5-4135-BA42-AB61-567EACD876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60"/>
          <a:stretch/>
        </p:blipFill>
        <p:spPr>
          <a:xfrm>
            <a:off x="6970059" y="1825625"/>
            <a:ext cx="4755776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6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47699B-1164-4FF8-A59C-7A4E6AC0A4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462" r="10677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954" y="328182"/>
            <a:ext cx="4803636" cy="676671"/>
          </a:xfrm>
        </p:spPr>
        <p:txBody>
          <a:bodyPr>
            <a:normAutofit fontScale="90000"/>
          </a:bodyPr>
          <a:lstStyle/>
          <a:p>
            <a:r>
              <a:rPr lang="en-NZ" dirty="0">
                <a:solidFill>
                  <a:srgbClr val="000000"/>
                </a:solidFill>
              </a:rPr>
              <a:t>Modesty Culture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370" y="1333034"/>
            <a:ext cx="5251868" cy="5524965"/>
          </a:xfrm>
        </p:spPr>
        <p:txBody>
          <a:bodyPr anchor="ctr">
            <a:normAutofit lnSpcReduction="10000"/>
          </a:bodyPr>
          <a:lstStyle/>
          <a:p>
            <a:r>
              <a:rPr lang="en-NZ" sz="2400" dirty="0">
                <a:solidFill>
                  <a:srgbClr val="000000"/>
                </a:solidFill>
              </a:rPr>
              <a:t>A shame-based discourse – (women’s) purity is compromised by ‘immodest’ dress and therefore shames her.</a:t>
            </a:r>
          </a:p>
          <a:p>
            <a:r>
              <a:rPr lang="en-US" sz="2400" dirty="0"/>
              <a:t>Men are ‘visually stimulated’ by the sight of women’s and girls’ bodies. The male gaze is normalized.</a:t>
            </a:r>
            <a:endParaRPr lang="en-NZ" sz="2400" dirty="0">
              <a:solidFill>
                <a:srgbClr val="000000"/>
              </a:solidFill>
            </a:endParaRPr>
          </a:p>
          <a:p>
            <a:r>
              <a:rPr lang="en-NZ" sz="2400" dirty="0">
                <a:solidFill>
                  <a:srgbClr val="000000"/>
                </a:solidFill>
              </a:rPr>
              <a:t>Women may ‘tempt’ men by immodest dress, and will be held (at least partly) to blame for men’s sinful thoughts and actions.</a:t>
            </a:r>
          </a:p>
          <a:p>
            <a:r>
              <a:rPr lang="en-NZ" sz="2400" dirty="0">
                <a:solidFill>
                  <a:srgbClr val="000000"/>
                </a:solidFill>
              </a:rPr>
              <a:t>Women must take responsibility for men’s ‘natural’ sexual impulses.</a:t>
            </a:r>
          </a:p>
          <a:p>
            <a:r>
              <a:rPr lang="en-NZ" sz="2400" dirty="0">
                <a:solidFill>
                  <a:srgbClr val="000000"/>
                </a:solidFill>
              </a:rPr>
              <a:t>Consent is absent from the conversation – girls are expected to accept the ever-present male gaze.</a:t>
            </a:r>
          </a:p>
          <a:p>
            <a:endParaRPr lang="en-NZ" sz="17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383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55877-5AC2-AE48-A180-597E09202C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Modesty checks: </a:t>
            </a:r>
            <a:r>
              <a:rPr lang="en-US" sz="4000" dirty="0" err="1"/>
              <a:t>Dannah</a:t>
            </a:r>
            <a:r>
              <a:rPr lang="en-US" sz="4000" dirty="0"/>
              <a:t> </a:t>
            </a:r>
            <a:r>
              <a:rPr lang="en-US" sz="4000" dirty="0" err="1"/>
              <a:t>Gresh’s</a:t>
            </a:r>
            <a:r>
              <a:rPr lang="en-US" sz="4000" dirty="0"/>
              <a:t> </a:t>
            </a:r>
            <a:r>
              <a:rPr lang="en-US" sz="4000" i="1" dirty="0"/>
              <a:t>Secret Keeper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574A8-D099-8F46-95F8-7FDB7EBC7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518" y="1825625"/>
            <a:ext cx="6436657" cy="4351338"/>
          </a:xfrm>
        </p:spPr>
        <p:txBody>
          <a:bodyPr>
            <a:normAutofit/>
          </a:bodyPr>
          <a:lstStyle/>
          <a:p>
            <a:r>
              <a:rPr lang="en-GB" dirty="0"/>
              <a:t>Girls have a unique power – their ‘allure’. </a:t>
            </a:r>
          </a:p>
          <a:p>
            <a:endParaRPr lang="en-GB" dirty="0"/>
          </a:p>
          <a:p>
            <a:r>
              <a:rPr lang="en-GB" dirty="0"/>
              <a:t>Girls have to keep their allure  ‘under wraps … a secret to be shared with your husband’ (ch3).</a:t>
            </a:r>
          </a:p>
          <a:p>
            <a:endParaRPr lang="en-GB" dirty="0"/>
          </a:p>
          <a:p>
            <a:r>
              <a:rPr lang="en-GB" dirty="0" err="1"/>
              <a:t>Gresh</a:t>
            </a:r>
            <a:r>
              <a:rPr lang="en-GB" dirty="0"/>
              <a:t> lists various ‘tests’ and checks girls have to perform in order to ensure their ‘allure’ remains hidden.</a:t>
            </a:r>
          </a:p>
          <a:p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67AFF1-4828-9647-A219-1F694863C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2362" y="1834871"/>
            <a:ext cx="4703932" cy="43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8085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D018B-E6A7-FB48-9867-C8C330909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Self-policing in </a:t>
            </a:r>
            <a:r>
              <a:rPr lang="en-US" i="1" dirty="0"/>
              <a:t>The Secret Keepers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F36947-D55F-AA42-9E2E-83B38DE6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3" y="1559858"/>
            <a:ext cx="11421035" cy="5038165"/>
          </a:xfrm>
        </p:spPr>
        <p:txBody>
          <a:bodyPr>
            <a:normAutofit fontScale="77500" lnSpcReduction="20000"/>
          </a:bodyPr>
          <a:lstStyle/>
          <a:p>
            <a:pPr fontAlgn="base"/>
            <a:r>
              <a:rPr lang="en-GB" dirty="0"/>
              <a:t>Stand up ‘lifting your hands up in the air with your arms fully extended. Is this exposing any belly skin?’</a:t>
            </a:r>
          </a:p>
          <a:p>
            <a:pPr fontAlgn="base"/>
            <a:r>
              <a:rPr lang="en-GB" dirty="0"/>
              <a:t>‘Bend over and check yourself out in the mirror … can you see a distinct outline of your panties through your pants, skirt, or shorts? … [D]o your tank tops and wide-necked shirts leave your bra straps exposed?’</a:t>
            </a:r>
          </a:p>
          <a:p>
            <a:pPr fontAlgn="base"/>
            <a:r>
              <a:rPr lang="en-GB" dirty="0"/>
              <a:t>‘Sit in front of a full-length mirror. Sit both cross-legged on the floor and with your legs crossed in a chair. What do you see? If you can see too much thigh or your panties, guess what? So can everyone else’.</a:t>
            </a:r>
          </a:p>
          <a:p>
            <a:pPr fontAlgn="base"/>
            <a:r>
              <a:rPr lang="en-GB" dirty="0"/>
              <a:t>‘Sit cross-legged on the floor. Bend forward as if you’re about to devour a great magazine. Now reach behind you and get a feel of what might be the featured view if your jeans are too low’.</a:t>
            </a:r>
          </a:p>
          <a:p>
            <a:pPr fontAlgn="base"/>
            <a:r>
              <a:rPr lang="en-GB" dirty="0"/>
              <a:t>‘[W]hen we get cold or nervous, sometimes we can “get nippy” … When this happens, it is visible to others IF our bras are not thick enough’.</a:t>
            </a:r>
          </a:p>
          <a:p>
            <a:pPr fontAlgn="base"/>
            <a:r>
              <a:rPr lang="en-GB" dirty="0"/>
              <a:t>‘When wearing a button-down shirt, stand sideways and look in the mirror. Is the space between the buttons gaping open, even just a little bit? If it’s pulling enough to cause a gap, you’re in danger of exposing way too much’.</a:t>
            </a:r>
          </a:p>
          <a:p>
            <a:pPr fontAlgn="base"/>
            <a:r>
              <a:rPr lang="en-GB" dirty="0"/>
              <a:t>‘Take your hand and hook your thumb onto that little shelf under your neck [the collarbone] … Is there any skins showing below your hand? If so, you really need to rethink this shirt’.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25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958" y="307848"/>
            <a:ext cx="4876768" cy="1485900"/>
          </a:xfrm>
        </p:spPr>
        <p:txBody>
          <a:bodyPr/>
          <a:lstStyle/>
          <a:p>
            <a:r>
              <a:rPr lang="en-US" dirty="0"/>
              <a:t>The Christian purity obsession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324" y="2024742"/>
            <a:ext cx="5758946" cy="4644245"/>
          </a:xfrm>
        </p:spPr>
        <p:txBody>
          <a:bodyPr>
            <a:normAutofit lnSpcReduction="10000"/>
          </a:bodyPr>
          <a:lstStyle/>
          <a:p>
            <a:r>
              <a:rPr lang="en-NZ" sz="2400" dirty="0"/>
              <a:t>Pre-marital virginity is prioritized</a:t>
            </a:r>
          </a:p>
          <a:p>
            <a:r>
              <a:rPr lang="en-NZ" sz="2400" dirty="0"/>
              <a:t>Virginity pledges</a:t>
            </a:r>
          </a:p>
          <a:p>
            <a:r>
              <a:rPr lang="en-NZ" sz="2400" dirty="0"/>
              <a:t>Purity pledges, balls, rings, tee-shirts, etc.</a:t>
            </a:r>
          </a:p>
          <a:p>
            <a:r>
              <a:rPr lang="en-NZ" sz="2400" dirty="0"/>
              <a:t>Modesty books, courses, websites etc.</a:t>
            </a:r>
          </a:p>
          <a:p>
            <a:r>
              <a:rPr lang="en-NZ" sz="2400" dirty="0"/>
              <a:t>Abstinence-only sex education (which has been shown to be ineffective). </a:t>
            </a:r>
          </a:p>
          <a:p>
            <a:r>
              <a:rPr lang="en-NZ" sz="2400" dirty="0"/>
              <a:t>Heteronormative (homosexuality is pathologized as sinful and/or caused by some underlying psychological disorder)</a:t>
            </a:r>
          </a:p>
          <a:p>
            <a:r>
              <a:rPr lang="en-NZ" sz="2400" dirty="0"/>
              <a:t>Aimed at both girls and boys – but stronger focus on girls – girls’ sexuality becomes an obsession.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95" r="9149"/>
          <a:stretch/>
        </p:blipFill>
        <p:spPr>
          <a:xfrm>
            <a:off x="6781211" y="1371079"/>
            <a:ext cx="4998412" cy="406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06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D9816C-E590-4B3A-AFD1-5DB4EF81C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9874" y="710610"/>
            <a:ext cx="8164286" cy="614739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392E75E-BC6B-4A96-ABB9-6767F9D06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Virginity pledges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96071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US" dirty="0">
                <a:solidFill>
                  <a:schemeClr val="accent1"/>
                </a:solidFill>
              </a:rPr>
              <a:t>Questions to keep in mind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894403" cy="5449986"/>
          </a:xfrm>
        </p:spPr>
        <p:txBody>
          <a:bodyPr anchor="ctr"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NZ" sz="2600" dirty="0"/>
              <a:t>Who is speaking? And who is silent? </a:t>
            </a:r>
          </a:p>
          <a:p>
            <a:pPr marL="457200" indent="-457200">
              <a:buFont typeface="Arial" charset="0"/>
              <a:buChar char="•"/>
            </a:pPr>
            <a:r>
              <a:rPr lang="en-NZ" sz="2600" dirty="0"/>
              <a:t>Who is being addressed? Who is absent/excluded from the audience?</a:t>
            </a:r>
          </a:p>
          <a:p>
            <a:pPr marL="457200" indent="-457200">
              <a:buFont typeface="Arial" charset="0"/>
              <a:buChar char="•"/>
            </a:pPr>
            <a:r>
              <a:rPr lang="en-NZ" sz="2600" dirty="0"/>
              <a:t>What rhetoric is being used? [I.e. how are the audience being persuaded?]</a:t>
            </a:r>
          </a:p>
          <a:p>
            <a:pPr marL="457200" indent="-457200">
              <a:buFont typeface="Arial" charset="0"/>
              <a:buChar char="•"/>
            </a:pPr>
            <a:r>
              <a:rPr lang="en-NZ" sz="2600" dirty="0"/>
              <a:t>What/whose interests are being protected/promoted? And whose interests are being challenged/threatened?</a:t>
            </a:r>
          </a:p>
          <a:p>
            <a:pPr marL="457200" indent="-457200">
              <a:buFont typeface="Arial" charset="0"/>
              <a:buChar char="•"/>
            </a:pPr>
            <a:r>
              <a:rPr lang="en-NZ" sz="2600" dirty="0"/>
              <a:t>What are the consequences – what religious </a:t>
            </a:r>
            <a:r>
              <a:rPr lang="en-NZ" sz="2600" b="1" dirty="0"/>
              <a:t>and</a:t>
            </a:r>
            <a:r>
              <a:rPr lang="en-NZ" sz="2600" dirty="0"/>
              <a:t> cultural functions are being served?</a:t>
            </a:r>
          </a:p>
          <a:p>
            <a:pPr marL="457200" indent="-457200">
              <a:buFont typeface="Arial" charset="0"/>
              <a:buChar char="•"/>
            </a:pPr>
            <a:r>
              <a:rPr lang="en-NZ" sz="2600" dirty="0"/>
              <a:t>Who wins, and who loses? [or ‘who has the power in this relationship?’]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2361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9FD0-9341-446D-B83B-2E128D22B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Father’s pledge at some purity balls</a:t>
            </a:r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407CC9-26DA-4220-A906-3D1D4CBB5A6D}"/>
              </a:ext>
            </a:extLst>
          </p:cNvPr>
          <p:cNvSpPr/>
          <p:nvPr/>
        </p:nvSpPr>
        <p:spPr>
          <a:xfrm>
            <a:off x="838200" y="1997839"/>
            <a:ext cx="1032598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I, [daughter’s name]’s father, choose before God to cover my daughter as her authority and protection in the area of purity. I will be pure in my own life as a man, husband, and father. I will be a man of integrity and accountability as I lead, guide, and pray over my daughter and as the high priest in my home. This covering will be used by God to influence generations to come.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7713841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4F1E0D-72D4-43EE-B239-7F3BBA3D0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1481" y="568828"/>
            <a:ext cx="2478741" cy="674781"/>
          </a:xfrm>
        </p:spPr>
        <p:txBody>
          <a:bodyPr>
            <a:normAutofit fontScale="90000"/>
          </a:bodyPr>
          <a:lstStyle/>
          <a:p>
            <a:r>
              <a:rPr lang="en-US" dirty="0"/>
              <a:t>Purity balls</a:t>
            </a:r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0A727B-9529-7B4A-95BB-114BDC72D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26" y="436814"/>
            <a:ext cx="5478183" cy="30760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60D7AC8-C547-074C-8F95-B9812C8D06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7095" y="436814"/>
            <a:ext cx="3116382" cy="43299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45A853-1E6A-2542-95EF-A81E37DD27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1771" y="3081029"/>
            <a:ext cx="5744694" cy="337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6467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67124A4-509C-2249-8F1C-1B94E6E68F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Purity balls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8E5A79-3555-864B-ACE0-EE8959BAE3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Watch these two purity ball videos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 and </a:t>
            </a:r>
            <a:r>
              <a:rPr lang="en-US" dirty="0">
                <a:hlinkClick r:id="rId3"/>
              </a:rPr>
              <a:t>here</a:t>
            </a:r>
            <a:endParaRPr lang="en-US" dirty="0"/>
          </a:p>
          <a:p>
            <a:r>
              <a:rPr lang="en-US" dirty="0"/>
              <a:t>What gender stereotypes are being reinforced here?</a:t>
            </a:r>
          </a:p>
          <a:p>
            <a:r>
              <a:rPr lang="en-US" dirty="0"/>
              <a:t>How do we distinguish between protection and control of daughters?</a:t>
            </a:r>
          </a:p>
          <a:p>
            <a:r>
              <a:rPr lang="en-US" dirty="0"/>
              <a:t>What are the religious and cultural functions of purity rings?</a:t>
            </a:r>
          </a:p>
          <a:p>
            <a:r>
              <a:rPr lang="en-US" dirty="0"/>
              <a:t>Are girls sexualized by purity discourse?</a:t>
            </a:r>
          </a:p>
          <a:p>
            <a:r>
              <a:rPr lang="en-US" dirty="0"/>
              <a:t>Are there dynamics of race and class at play in purity balls?</a:t>
            </a:r>
          </a:p>
          <a:p>
            <a:r>
              <a:rPr lang="en-US" dirty="0"/>
              <a:t>Do girls have the agency to embrace or reject their commitment to purity?</a:t>
            </a:r>
          </a:p>
          <a:p>
            <a:r>
              <a:rPr lang="en-US" dirty="0"/>
              <a:t>How might we critique purity without ‘colonizing’ girls’ and women’s choices to embrace purity?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542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165B98B-ECE6-DD4D-B7F3-6EDC2ECF6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Teen Bibles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6DFDEB-3B3D-8B4B-9472-38A34E73D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31402" cy="4351338"/>
          </a:xfrm>
        </p:spPr>
        <p:txBody>
          <a:bodyPr/>
          <a:lstStyle/>
          <a:p>
            <a:r>
              <a:rPr lang="en-US" dirty="0"/>
              <a:t>A product of conservative evangelical Christianity (primarily US-based)</a:t>
            </a:r>
          </a:p>
          <a:p>
            <a:r>
              <a:rPr lang="en-US" dirty="0"/>
              <a:t>Heavily promote purity and modesty.</a:t>
            </a:r>
          </a:p>
          <a:p>
            <a:r>
              <a:rPr lang="en-US" dirty="0"/>
              <a:t>Purity and modesty teachings embedded within the biblical text, granting them authority.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917F0F-CF2E-944B-819A-01C53D78F0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602" y="0"/>
            <a:ext cx="51223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9216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63845A-6E87-4A45-9A34-1E829B5D9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Perpetuating gender norms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AD85D25E-D4E6-494A-AB17-21F7B1D445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95964"/>
            <a:ext cx="3141785" cy="4206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8EEAE5-4D2E-CA47-848E-7A560DB13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380" y="1895964"/>
            <a:ext cx="2579389" cy="41121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A4E426-AF1E-D446-BB8B-5E6ED49AF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4752" y="1895965"/>
            <a:ext cx="2663993" cy="4206304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952D6E44-0D50-6C43-8BFB-DE1209EC6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6364" y="1895965"/>
            <a:ext cx="2871475" cy="4266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98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A114A-DD7D-9F4A-B24B-D8A8A903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Commodifying Christian purity culture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0EF68FA-3D91-1D4C-A9AA-2CE8754E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598" y="2048363"/>
            <a:ext cx="3011839" cy="44747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9526FF-B22F-B24D-B43B-0DEC4FDC0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337" y="2048363"/>
            <a:ext cx="2854863" cy="44062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251FCC-A9C6-9843-AD14-7F44B79FF0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9100" y="1919410"/>
            <a:ext cx="3353638" cy="448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142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C9CDB3-E44A-4148-B3B9-5E8698759E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Commodifying Christian purity culture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633CB9-0769-EB4B-9249-961D16EB6D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3673" y="2130426"/>
            <a:ext cx="291251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DEEFFE2-FA57-9442-AA49-AB4AE9E30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518" y="2130426"/>
            <a:ext cx="2810964" cy="43513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E1E3C8-6260-A445-9DFC-63444A126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809" y="2130426"/>
            <a:ext cx="289799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292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3AE70-C354-2246-9F07-CB3861239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Tutorial: look at these Bibles and books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E1366-0F3D-6745-AD86-88ADB2887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they have to say about sexual purity?</a:t>
            </a:r>
          </a:p>
          <a:p>
            <a:r>
              <a:rPr lang="en-US" dirty="0"/>
              <a:t>How do they reinforce discourses of female purity and modesty?</a:t>
            </a:r>
          </a:p>
          <a:p>
            <a:r>
              <a:rPr lang="en-US" dirty="0"/>
              <a:t>What other gendered discourses are being voiced here?</a:t>
            </a:r>
          </a:p>
          <a:p>
            <a:r>
              <a:rPr lang="en-US" dirty="0"/>
              <a:t>Is purity being gendered in these books (i.e. having different meanings and significances for girls and boys)?</a:t>
            </a:r>
          </a:p>
          <a:p>
            <a:r>
              <a:rPr lang="en-US" dirty="0"/>
              <a:t>Who has a voice and who is silenced? Who is given the power to control girls’ bodies and sexuality?</a:t>
            </a:r>
          </a:p>
          <a:p>
            <a:r>
              <a:rPr lang="en-US" dirty="0"/>
              <a:t>Teen Bibles: purity messaging is embedded within the biblical text (literally) – what effect does that have?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49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NZ">
                <a:solidFill>
                  <a:schemeClr val="accent1"/>
                </a:solidFill>
              </a:rPr>
              <a:t>This week: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3482" y="1286606"/>
            <a:ext cx="6377769" cy="4930246"/>
          </a:xfrm>
        </p:spPr>
        <p:txBody>
          <a:bodyPr anchor="ctr">
            <a:normAutofit fontScale="92500" lnSpcReduction="10000"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What is ‘purity’ in religious and cultural terms?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Religious teachings on sexual purity and modesty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What are the cultural functions of purity and modesty regulations?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Focus on the Christian purity movement (or purity industry)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 Looking at purity with a hermeneutic of suspicion.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NZ" dirty="0"/>
              <a:t>Check out week 3 essential readings by Breanne Fahs and Sarah </a:t>
            </a:r>
            <a:r>
              <a:rPr lang="en-NZ" dirty="0" err="1"/>
              <a:t>Moslener</a:t>
            </a:r>
            <a:endParaRPr lang="en-NZ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268576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NZ" dirty="0">
                <a:solidFill>
                  <a:schemeClr val="accent1"/>
                </a:solidFill>
              </a:rPr>
              <a:t>Defining purity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963877"/>
            <a:ext cx="6377769" cy="4930246"/>
          </a:xfrm>
        </p:spPr>
        <p:txBody>
          <a:bodyPr anchor="ctr">
            <a:normAutofit/>
          </a:bodyPr>
          <a:lstStyle/>
          <a:p>
            <a:r>
              <a:rPr lang="en-NZ" dirty="0"/>
              <a:t>The condition or quality of being pure; freedom from anything that debases, contaminates, pollutes, etc. </a:t>
            </a:r>
          </a:p>
          <a:p>
            <a:r>
              <a:rPr lang="en-NZ" dirty="0"/>
              <a:t>Things in their ‘correct’ place – impurity is caused by ‘matter out of place’ (Mary Douglas, </a:t>
            </a:r>
            <a:r>
              <a:rPr lang="en-NZ" i="1" dirty="0"/>
              <a:t>Purity and Danger</a:t>
            </a:r>
            <a:r>
              <a:rPr lang="en-NZ" dirty="0"/>
              <a:t>, 1966).</a:t>
            </a:r>
          </a:p>
          <a:p>
            <a:r>
              <a:rPr lang="en-NZ" dirty="0"/>
              <a:t>Physical chastity; virginity.</a:t>
            </a:r>
          </a:p>
          <a:p>
            <a:r>
              <a:rPr lang="en-NZ" dirty="0"/>
              <a:t>Ceremonial or ritual purity.</a:t>
            </a:r>
          </a:p>
          <a:p>
            <a:r>
              <a:rPr lang="en-NZ" dirty="0"/>
              <a:t>Freedom from guilt or evil; innocence, spiritual purity.</a:t>
            </a:r>
          </a:p>
          <a:p>
            <a:pPr marL="0" indent="0">
              <a:buNone/>
            </a:pPr>
            <a:r>
              <a:rPr lang="en-NZ" sz="2400" dirty="0"/>
              <a:t>Adapted from </a:t>
            </a:r>
            <a:r>
              <a:rPr lang="en-NZ" sz="2400" dirty="0">
                <a:hlinkClick r:id="rId3"/>
              </a:rPr>
              <a:t>dictionary.com</a:t>
            </a:r>
            <a:endParaRPr lang="en-NZ" sz="2400" dirty="0"/>
          </a:p>
        </p:txBody>
      </p:sp>
    </p:spTree>
    <p:extLst>
      <p:ext uri="{BB962C8B-B14F-4D97-AF65-F5344CB8AC3E}">
        <p14:creationId xmlns:p14="http://schemas.microsoft.com/office/powerpoint/2010/main" val="1242557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89A619-E23C-4B65-9083-C076D4DF0C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90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Freeform: Shape 16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6718" y="681357"/>
            <a:ext cx="4062643" cy="1043409"/>
          </a:xfrm>
        </p:spPr>
        <p:txBody>
          <a:bodyPr>
            <a:normAutofit/>
          </a:bodyPr>
          <a:lstStyle/>
          <a:p>
            <a:r>
              <a:rPr lang="en-NZ" sz="3300" dirty="0"/>
              <a:t>Religious purity regulations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6718" y="1798807"/>
            <a:ext cx="4062642" cy="3334428"/>
          </a:xfrm>
        </p:spPr>
        <p:txBody>
          <a:bodyPr anchor="t">
            <a:normAutofit fontScale="92500" lnSpcReduction="10000"/>
          </a:bodyPr>
          <a:lstStyle/>
          <a:p>
            <a:r>
              <a:rPr lang="en-NZ" sz="2600" dirty="0"/>
              <a:t>Bodies and body fluids</a:t>
            </a:r>
          </a:p>
          <a:p>
            <a:r>
              <a:rPr lang="en-NZ" sz="2600" dirty="0"/>
              <a:t>Foods</a:t>
            </a:r>
          </a:p>
          <a:p>
            <a:r>
              <a:rPr lang="en-NZ" sz="2600" dirty="0"/>
              <a:t>Diseases</a:t>
            </a:r>
          </a:p>
          <a:p>
            <a:r>
              <a:rPr lang="en-NZ" sz="2600" dirty="0"/>
              <a:t>Spaces and places</a:t>
            </a:r>
          </a:p>
          <a:p>
            <a:r>
              <a:rPr lang="en-NZ" sz="2600" dirty="0"/>
              <a:t>Other objects, including sacred texts</a:t>
            </a:r>
          </a:p>
          <a:p>
            <a:r>
              <a:rPr lang="en-NZ" sz="2600" dirty="0"/>
              <a:t>Ritual (</a:t>
            </a:r>
            <a:r>
              <a:rPr lang="en-NZ" sz="2600" dirty="0" err="1"/>
              <a:t>im</a:t>
            </a:r>
            <a:r>
              <a:rPr lang="en-NZ" sz="2600" dirty="0"/>
              <a:t>)purity</a:t>
            </a:r>
          </a:p>
          <a:p>
            <a:r>
              <a:rPr lang="en-NZ" sz="2600" dirty="0"/>
              <a:t>Moral (</a:t>
            </a:r>
            <a:r>
              <a:rPr lang="en-NZ" sz="2600" dirty="0" err="1"/>
              <a:t>im</a:t>
            </a:r>
            <a:r>
              <a:rPr lang="en-NZ" sz="2600" dirty="0"/>
              <a:t>)purity</a:t>
            </a:r>
            <a:endParaRPr lang="en-NZ" sz="1800" dirty="0"/>
          </a:p>
        </p:txBody>
      </p:sp>
    </p:spTree>
    <p:extLst>
      <p:ext uri="{BB962C8B-B14F-4D97-AF65-F5344CB8AC3E}">
        <p14:creationId xmlns:p14="http://schemas.microsoft.com/office/powerpoint/2010/main" val="18376778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NZ" sz="3700"/>
              <a:t>What cultural functions do purity regulations serve in religions?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65431" y="2438400"/>
            <a:ext cx="6957628" cy="4069976"/>
          </a:xfrm>
        </p:spPr>
        <p:txBody>
          <a:bodyPr>
            <a:normAutofit fontScale="92500"/>
          </a:bodyPr>
          <a:lstStyle/>
          <a:p>
            <a:r>
              <a:rPr lang="en-NZ" sz="2400" dirty="0"/>
              <a:t>A means of cohesion within a group – purity rituals ‘create unity in experience’ (Douglas).</a:t>
            </a:r>
          </a:p>
          <a:p>
            <a:r>
              <a:rPr lang="en-NZ" sz="2400" dirty="0"/>
              <a:t>A way to draw group boundaries and exclude the ‘Other’, particularly among close-dwelling communities.</a:t>
            </a:r>
          </a:p>
          <a:p>
            <a:r>
              <a:rPr lang="en-NZ" sz="2400" dirty="0"/>
              <a:t>A means of social control and validating political/social authority, hierarchies and segregation (according to gender, race, sexuality, class, etc.)</a:t>
            </a:r>
          </a:p>
          <a:p>
            <a:r>
              <a:rPr lang="en-NZ" sz="2400" dirty="0"/>
              <a:t>A symbolic means of “moral” control.</a:t>
            </a:r>
          </a:p>
          <a:p>
            <a:r>
              <a:rPr lang="en-NZ" sz="2400" dirty="0"/>
              <a:t>Practical wisdom, which is given religious meaning to reinforce it  (e.g. skin diseases are considered defiling - if you touch them, wash your hands)</a:t>
            </a:r>
          </a:p>
          <a:p>
            <a:endParaRPr lang="en-NZ" sz="2000" dirty="0"/>
          </a:p>
          <a:p>
            <a:endParaRPr lang="en-N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843" r="1" b="162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350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649" y="320040"/>
            <a:ext cx="9601200" cy="1485900"/>
          </a:xfrm>
        </p:spPr>
        <p:txBody>
          <a:bodyPr/>
          <a:lstStyle/>
          <a:p>
            <a:r>
              <a:rPr lang="en-NZ"/>
              <a:t>Sexual purity</a:t>
            </a:r>
            <a:endParaRPr lang="en-NZ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28247" y="1563624"/>
            <a:ext cx="6417450" cy="5294376"/>
          </a:xfrm>
        </p:spPr>
        <p:txBody>
          <a:bodyPr>
            <a:normAutofit/>
          </a:bodyPr>
          <a:lstStyle/>
          <a:p>
            <a:r>
              <a:rPr lang="en-NZ" sz="2400" dirty="0"/>
              <a:t>Many religious traditions connect issues of purity to sexual behaviour.</a:t>
            </a:r>
          </a:p>
          <a:p>
            <a:endParaRPr lang="en-NZ" sz="2400" dirty="0"/>
          </a:p>
          <a:p>
            <a:r>
              <a:rPr lang="en-NZ" sz="2400" dirty="0"/>
              <a:t>‘Moral’ or ‘spiritual’ purity – a moral value judgment is placed on certain sexual behaviours.</a:t>
            </a:r>
          </a:p>
          <a:p>
            <a:endParaRPr lang="en-NZ" sz="2400" dirty="0"/>
          </a:p>
          <a:p>
            <a:r>
              <a:rPr lang="en-NZ" sz="2400" dirty="0"/>
              <a:t>Gayle Rubin’s charmed circle – those outside the charmed circle may be regarded as sources of impurity within some religious traditions.</a:t>
            </a:r>
          </a:p>
          <a:p>
            <a:endParaRPr lang="en-NZ" sz="2400" dirty="0"/>
          </a:p>
          <a:p>
            <a:r>
              <a:rPr lang="en-NZ" sz="2400" dirty="0"/>
              <a:t>And for others, anything in the circle is ‘impure’.</a:t>
            </a:r>
          </a:p>
          <a:p>
            <a:endParaRPr lang="en-NZ" sz="2400" dirty="0"/>
          </a:p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697" y="1062990"/>
            <a:ext cx="5446303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05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NZ">
                <a:solidFill>
                  <a:schemeClr val="accent1"/>
                </a:solidFill>
              </a:rPr>
              <a:t>Virginity in religious traditions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483326"/>
            <a:ext cx="6767476" cy="572153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NZ" sz="2400" dirty="0"/>
              <a:t>Virginity as a prized ‘commodity’ for a woman’s male kin in many religious traditions. A woman is more ‘valuable’ if she is a virgin.</a:t>
            </a:r>
          </a:p>
          <a:p>
            <a:r>
              <a:rPr lang="en-NZ" sz="2400" dirty="0"/>
              <a:t> Pre-marital virginity is a commandment in Jewish sacred texts. A woman’s sexuality belonged to her father, and was ‘bought’ by her husband’s family (Exodus 22.16-17).</a:t>
            </a:r>
          </a:p>
          <a:p>
            <a:r>
              <a:rPr lang="en-NZ" sz="2400" dirty="0"/>
              <a:t>Hindu marriage ceremony focuses on </a:t>
            </a:r>
            <a:r>
              <a:rPr lang="en-NZ" sz="2400" dirty="0" err="1"/>
              <a:t>Kanyadaan</a:t>
            </a:r>
            <a:r>
              <a:rPr lang="en-NZ" sz="2400" dirty="0"/>
              <a:t> ritual (‘gift of a bride’) – father ‘gives’ his daughter’s hand to her husband, signalling his approval.</a:t>
            </a:r>
          </a:p>
          <a:p>
            <a:r>
              <a:rPr lang="en-NZ" sz="2400" dirty="0"/>
              <a:t>Think of contemporary Western weddings – bride (dressed in white) is ‘given away’ by her father.</a:t>
            </a:r>
          </a:p>
        </p:txBody>
      </p:sp>
    </p:spTree>
    <p:extLst>
      <p:ext uri="{BB962C8B-B14F-4D97-AF65-F5344CB8AC3E}">
        <p14:creationId xmlns:p14="http://schemas.microsoft.com/office/powerpoint/2010/main" val="3562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63877"/>
            <a:ext cx="3494362" cy="4930246"/>
          </a:xfrm>
        </p:spPr>
        <p:txBody>
          <a:bodyPr>
            <a:normAutofit/>
          </a:bodyPr>
          <a:lstStyle/>
          <a:p>
            <a:pPr algn="r"/>
            <a:r>
              <a:rPr lang="en-NZ">
                <a:solidFill>
                  <a:schemeClr val="accent1"/>
                </a:solidFill>
              </a:rPr>
              <a:t>Virginity in religious traditions</a:t>
            </a:r>
            <a:endParaRPr lang="en-US">
              <a:solidFill>
                <a:schemeClr val="accent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6031" y="1631065"/>
            <a:ext cx="6702162" cy="4930246"/>
          </a:xfrm>
        </p:spPr>
        <p:txBody>
          <a:bodyPr anchor="ctr">
            <a:normAutofit/>
          </a:bodyPr>
          <a:lstStyle/>
          <a:p>
            <a:r>
              <a:rPr lang="en-NZ" sz="2400" dirty="0"/>
              <a:t>Premarital sex is immoral in most Christian and Islamic teachings. Virginity and chastity are prized, particularly for women. </a:t>
            </a:r>
          </a:p>
          <a:p>
            <a:endParaRPr lang="en-NZ" sz="2400" dirty="0"/>
          </a:p>
          <a:p>
            <a:r>
              <a:rPr lang="en-NZ" sz="2400" dirty="0"/>
              <a:t>According to Sikh sacred texts and traditions, virginity prior to marriage is an important part of spirituality for all sexes.</a:t>
            </a:r>
          </a:p>
          <a:p>
            <a:endParaRPr lang="en-NZ" sz="2400" dirty="0"/>
          </a:p>
          <a:p>
            <a:r>
              <a:rPr lang="en-NZ" sz="2400" dirty="0"/>
              <a:t>Chastity and abstinence, rather than virginity, is important in Buddhist teachings – sex is a distraction from enlightenment. Chastity (or celibacy) is also idealized in some Christian texts and traditions.</a:t>
            </a:r>
          </a:p>
          <a:p>
            <a:endParaRPr lang="en-NZ" sz="2400" dirty="0"/>
          </a:p>
          <a:p>
            <a:endParaRPr lang="en-NZ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37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</TotalTime>
  <Words>1895</Words>
  <Application>Microsoft Office PowerPoint</Application>
  <PresentationFormat>Widescreen</PresentationFormat>
  <Paragraphs>162</Paragraphs>
  <Slides>27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 Theme</vt:lpstr>
      <vt:lpstr>Policing bodies </vt:lpstr>
      <vt:lpstr>Questions to keep in mind</vt:lpstr>
      <vt:lpstr>This week:</vt:lpstr>
      <vt:lpstr>Defining purity </vt:lpstr>
      <vt:lpstr>Religious purity regulations</vt:lpstr>
      <vt:lpstr>What cultural functions do purity regulations serve in religions?</vt:lpstr>
      <vt:lpstr>Sexual purity</vt:lpstr>
      <vt:lpstr>Virginity in religious traditions</vt:lpstr>
      <vt:lpstr>Virginity in religious traditions</vt:lpstr>
      <vt:lpstr>PowerPoint Presentation</vt:lpstr>
      <vt:lpstr>Cultural functions of sexual purity</vt:lpstr>
      <vt:lpstr>Purity is coded for gender</vt:lpstr>
      <vt:lpstr>Purity and intersectionality</vt:lpstr>
      <vt:lpstr>Purity and sexual stereotypes</vt:lpstr>
      <vt:lpstr>Modesty Culture</vt:lpstr>
      <vt:lpstr>Modesty checks: Dannah Gresh’s Secret Keeper</vt:lpstr>
      <vt:lpstr>Self-policing in The Secret Keepers</vt:lpstr>
      <vt:lpstr>The Christian purity obsession</vt:lpstr>
      <vt:lpstr>Virginity pledges</vt:lpstr>
      <vt:lpstr>Father’s pledge at some purity balls</vt:lpstr>
      <vt:lpstr>Purity balls</vt:lpstr>
      <vt:lpstr>Purity balls</vt:lpstr>
      <vt:lpstr>Teen Bibles</vt:lpstr>
      <vt:lpstr>Perpetuating gender norms</vt:lpstr>
      <vt:lpstr>Commodifying Christian purity culture</vt:lpstr>
      <vt:lpstr>Commodifying Christian purity culture</vt:lpstr>
      <vt:lpstr>Tutorial: look at these Bibles and books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Policing bodies</dc:title>
  <dc:creator>Caroline Blyth</dc:creator>
  <cp:lastModifiedBy>Caroline Blyth</cp:lastModifiedBy>
  <cp:revision>18</cp:revision>
  <dcterms:created xsi:type="dcterms:W3CDTF">2020-08-07T06:25:09Z</dcterms:created>
  <dcterms:modified xsi:type="dcterms:W3CDTF">2020-08-11T00:03:52Z</dcterms:modified>
</cp:coreProperties>
</file>