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67" r:id="rId12"/>
    <p:sldId id="268" r:id="rId13"/>
    <p:sldId id="272" r:id="rId14"/>
    <p:sldId id="271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750" autoAdjust="0"/>
  </p:normalViewPr>
  <p:slideViewPr>
    <p:cSldViewPr snapToGrid="0">
      <p:cViewPr varScale="1">
        <p:scale>
          <a:sx n="51" d="100"/>
          <a:sy n="51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C8077-F980-4EC2-A96E-D77E64A2D5D8}" type="datetimeFigureOut">
              <a:rPr lang="en-NZ" smtClean="0"/>
              <a:t>20/08/2020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7288-1D75-45D4-A563-A4FC232ED32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752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1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10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05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5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8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4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9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16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7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8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1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0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9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FA83D-9E1B-47CD-8329-A397DCAB91D4}" type="slidenum">
              <a:rPr lang="en-NZ" smtClean="0">
                <a:solidFill>
                  <a:prstClr val="black"/>
                </a:solidFill>
              </a:rPr>
              <a:pPr/>
              <a:t>9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8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526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6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3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EFEDE3"/>
                </a:solidFill>
              </a:rPr>
              <a:pPr/>
              <a:t>20/08/2020</a:t>
            </a:fld>
            <a:endParaRPr lang="en-NZ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EFEDE3"/>
                </a:solidFill>
              </a:rPr>
              <a:pPr/>
              <a:t>‹#›</a:t>
            </a:fld>
            <a:endParaRPr lang="en-NZ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101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6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393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20/08/2020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243331"/>
            <a:ext cx="8361229" cy="2098226"/>
          </a:xfrm>
        </p:spPr>
        <p:txBody>
          <a:bodyPr/>
          <a:lstStyle/>
          <a:p>
            <a:r>
              <a:rPr lang="en-NZ" b="1" dirty="0"/>
              <a:t>Policing bodies 2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4800" b="1" dirty="0"/>
              <a:t>Desires and Intimacies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07396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430619"/>
            <a:ext cx="9601200" cy="717698"/>
          </a:xfrm>
        </p:spPr>
        <p:txBody>
          <a:bodyPr/>
          <a:lstStyle/>
          <a:p>
            <a:r>
              <a:rPr lang="en-US" dirty="0"/>
              <a:t>Cultural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35396"/>
            <a:ext cx="10366744" cy="503983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“The religious rules defining who may have sex with whom, whether based on gender, </a:t>
            </a:r>
            <a:r>
              <a:rPr lang="en-US" sz="2800" dirty="0" err="1"/>
              <a:t>colour</a:t>
            </a:r>
            <a:r>
              <a:rPr lang="en-US" sz="2800" dirty="0"/>
              <a:t>, ethnicity, caste or religion, all have one thing in common: they reinforce the fundamental rule, important to many religions, that there are differences between people, that there should be differences between people, and that a different value is attached to different people depending on who they are (or are defined as being). </a:t>
            </a:r>
            <a:r>
              <a:rPr lang="en-US" sz="2800" b="1" dirty="0"/>
              <a:t>Gender, </a:t>
            </a:r>
            <a:r>
              <a:rPr lang="en-US" sz="2800" b="1" dirty="0" err="1"/>
              <a:t>colour</a:t>
            </a:r>
            <a:r>
              <a:rPr lang="en-US" sz="2800" b="1" dirty="0"/>
              <a:t>, ethnicity, caste and religion are all factors that define people’s worth within a religious world view. Sex rules contribute to the upholding of these definitions.”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Endsjø</a:t>
            </a:r>
            <a:r>
              <a:rPr lang="en-US" dirty="0"/>
              <a:t>, Dag </a:t>
            </a:r>
            <a:r>
              <a:rPr lang="en-US" dirty="0" err="1"/>
              <a:t>Ølstein</a:t>
            </a:r>
            <a:r>
              <a:rPr lang="en-US" dirty="0"/>
              <a:t>. Sex and Religion, p. 196.</a:t>
            </a:r>
          </a:p>
        </p:txBody>
      </p:sp>
    </p:spTree>
    <p:extLst>
      <p:ext uri="{BB962C8B-B14F-4D97-AF65-F5344CB8AC3E}">
        <p14:creationId xmlns:p14="http://schemas.microsoft.com/office/powerpoint/2010/main" val="59548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many is too many?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85024"/>
            <a:ext cx="6748040" cy="4822102"/>
          </a:xfrm>
        </p:spPr>
        <p:txBody>
          <a:bodyPr>
            <a:normAutofit fontScale="77500" lnSpcReduction="20000"/>
          </a:bodyPr>
          <a:lstStyle/>
          <a:p>
            <a:r>
              <a:rPr lang="en-NZ" sz="3200" dirty="0"/>
              <a:t>Not all sacred texts or traditions insist on monogamy (for men):</a:t>
            </a:r>
          </a:p>
          <a:p>
            <a:pPr lvl="1"/>
            <a:r>
              <a:rPr lang="en-NZ" sz="3200" dirty="0"/>
              <a:t>Hebrew and Christian bibles</a:t>
            </a:r>
          </a:p>
          <a:p>
            <a:pPr lvl="1"/>
            <a:r>
              <a:rPr lang="en-NZ" sz="3200" dirty="0"/>
              <a:t>Kamasutra</a:t>
            </a:r>
          </a:p>
          <a:p>
            <a:pPr lvl="1"/>
            <a:r>
              <a:rPr lang="en-NZ" sz="3200" dirty="0"/>
              <a:t>Koran</a:t>
            </a:r>
          </a:p>
          <a:p>
            <a:r>
              <a:rPr lang="en-NZ" sz="3200" dirty="0"/>
              <a:t>Some religious traditions tolerate concubines and sexual slaves.</a:t>
            </a:r>
          </a:p>
          <a:p>
            <a:r>
              <a:rPr lang="en-NZ" sz="3200" dirty="0"/>
              <a:t>Attitudes to polygyny often influenced by cultural norms or secular laws.</a:t>
            </a:r>
          </a:p>
          <a:p>
            <a:r>
              <a:rPr lang="en-NZ" sz="3200" dirty="0"/>
              <a:t>Culture clashes – how do religions change with the times?</a:t>
            </a:r>
          </a:p>
          <a:p>
            <a:r>
              <a:rPr lang="en-NZ" sz="3200" dirty="0"/>
              <a:t>Reflects gendered differences in culture and religion.</a:t>
            </a:r>
          </a:p>
          <a:p>
            <a:endParaRPr lang="en-NZ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325" t="-74" r="21861"/>
          <a:stretch/>
        </p:blipFill>
        <p:spPr>
          <a:xfrm>
            <a:off x="7801931" y="1800771"/>
            <a:ext cx="4201016" cy="42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0349"/>
          </a:xfrm>
        </p:spPr>
        <p:txBody>
          <a:bodyPr/>
          <a:lstStyle/>
          <a:p>
            <a:r>
              <a:rPr lang="en-US" dirty="0"/>
              <a:t>Adultery – the great taboo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6149"/>
            <a:ext cx="6528391" cy="4251251"/>
          </a:xfrm>
        </p:spPr>
        <p:txBody>
          <a:bodyPr>
            <a:noAutofit/>
          </a:bodyPr>
          <a:lstStyle/>
          <a:p>
            <a:r>
              <a:rPr lang="en-US" sz="2400" dirty="0"/>
              <a:t>Punishable by death in a number of religious texts and traditions.</a:t>
            </a:r>
          </a:p>
          <a:p>
            <a:r>
              <a:rPr lang="en-US" sz="2400" dirty="0"/>
              <a:t>Still punishable by death/corporal punishment In some religious communities today.</a:t>
            </a:r>
          </a:p>
          <a:p>
            <a:r>
              <a:rPr lang="en-US" sz="2400" dirty="0"/>
              <a:t>Adultery = a man has sex with another man’s wife.</a:t>
            </a:r>
          </a:p>
          <a:p>
            <a:r>
              <a:rPr lang="en-US" sz="2400" dirty="0"/>
              <a:t>Religious function: adultery is a sin and can ‘pollute’ the community – not pleasing to god(s).</a:t>
            </a:r>
          </a:p>
          <a:p>
            <a:r>
              <a:rPr lang="en-US" sz="2400" dirty="0"/>
              <a:t>Cultural function: reinforcing ideology of women as male property and source of male </a:t>
            </a:r>
            <a:r>
              <a:rPr lang="en-US" sz="2400" dirty="0" err="1"/>
              <a:t>honour</a:t>
            </a:r>
            <a:r>
              <a:rPr lang="en-US" sz="2400" dirty="0"/>
              <a:t>/shame; protecting paternity.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236" y="1616149"/>
            <a:ext cx="4127521" cy="447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8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303028"/>
            <a:ext cx="10104698" cy="1485900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en-US" sz="4000" dirty="0" err="1"/>
              <a:t>hows</a:t>
            </a:r>
            <a:r>
              <a:rPr lang="en-US" sz="4000" dirty="0"/>
              <a:t>, </a:t>
            </a:r>
            <a:r>
              <a:rPr lang="en-US" sz="4000" dirty="0" err="1"/>
              <a:t>whens</a:t>
            </a:r>
            <a:r>
              <a:rPr lang="en-US" sz="4000" dirty="0"/>
              <a:t>, and </a:t>
            </a:r>
            <a:r>
              <a:rPr lang="en-US" sz="4000" dirty="0" err="1"/>
              <a:t>wheres</a:t>
            </a:r>
            <a:r>
              <a:rPr lang="en-US" sz="4000" dirty="0"/>
              <a:t> of sex within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03" y="1819614"/>
            <a:ext cx="8062574" cy="4199860"/>
          </a:xfrm>
        </p:spPr>
        <p:txBody>
          <a:bodyPr>
            <a:noAutofit/>
          </a:bodyPr>
          <a:lstStyle/>
          <a:p>
            <a:r>
              <a:rPr lang="en-US" sz="2400" dirty="0"/>
              <a:t>Sex prohibited in marriage at particular times.</a:t>
            </a:r>
          </a:p>
          <a:p>
            <a:r>
              <a:rPr lang="en-US" sz="2400" dirty="0"/>
              <a:t>‘</a:t>
            </a:r>
            <a:r>
              <a:rPr lang="en-US" sz="2400" dirty="0" err="1"/>
              <a:t>Sexpectations</a:t>
            </a:r>
            <a:r>
              <a:rPr lang="en-US" sz="2400" dirty="0"/>
              <a:t>’ – frequency of sex may be regulated</a:t>
            </a:r>
          </a:p>
          <a:p>
            <a:r>
              <a:rPr lang="en-US" sz="2400" dirty="0"/>
              <a:t>Sex prohibited in particular places (particularly sacred spaces)</a:t>
            </a:r>
          </a:p>
          <a:p>
            <a:r>
              <a:rPr lang="en-US" sz="2400" dirty="0"/>
              <a:t>Certain sexual practices forbidden (e.g. anal sex, oral sex).</a:t>
            </a:r>
          </a:p>
          <a:p>
            <a:r>
              <a:rPr lang="en-US" sz="2400" dirty="0"/>
              <a:t>Some of these have scriptural precedents, others arise in later traditions and may reflect cultural values and taboos.</a:t>
            </a:r>
          </a:p>
          <a:p>
            <a:r>
              <a:rPr lang="en-US" sz="2400" dirty="0"/>
              <a:t>Not fixed or stable, but subject to change.</a:t>
            </a:r>
          </a:p>
          <a:p>
            <a:r>
              <a:rPr lang="en-US" sz="2400" dirty="0"/>
              <a:t>Religious and cultural functions?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58" y="1788928"/>
            <a:ext cx="2811450" cy="28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419" y="1605517"/>
            <a:ext cx="6049925" cy="3581400"/>
          </a:xfrm>
        </p:spPr>
        <p:txBody>
          <a:bodyPr>
            <a:noAutofit/>
          </a:bodyPr>
          <a:lstStyle/>
          <a:p>
            <a:r>
              <a:rPr lang="en-US" sz="2800" dirty="0"/>
              <a:t>Religious texts and traditions stipulate when a marriage can end and who can end it.</a:t>
            </a:r>
          </a:p>
          <a:p>
            <a:r>
              <a:rPr lang="en-US" sz="2800" dirty="0"/>
              <a:t>These teachings may show gender bias.</a:t>
            </a:r>
          </a:p>
          <a:p>
            <a:r>
              <a:rPr lang="en-US" sz="2800" dirty="0"/>
              <a:t>Some religions allow divorce, others ban it completely.</a:t>
            </a:r>
          </a:p>
          <a:p>
            <a:r>
              <a:rPr lang="en-US" sz="2800" dirty="0"/>
              <a:t>Differences among and between religious communities – often influenced by socio-cultural context.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613" t="2528" r="11016"/>
          <a:stretch/>
        </p:blipFill>
        <p:spPr>
          <a:xfrm>
            <a:off x="7421525" y="1605517"/>
            <a:ext cx="4621393" cy="39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70" y="516860"/>
            <a:ext cx="9601200" cy="1485900"/>
          </a:xfrm>
        </p:spPr>
        <p:txBody>
          <a:bodyPr/>
          <a:lstStyle/>
          <a:p>
            <a:r>
              <a:rPr lang="en-NZ" dirty="0"/>
              <a:t>Reproductive rights and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70" y="1531087"/>
            <a:ext cx="6018028" cy="5039833"/>
          </a:xfrm>
        </p:spPr>
        <p:txBody>
          <a:bodyPr>
            <a:noAutofit/>
          </a:bodyPr>
          <a:lstStyle/>
          <a:p>
            <a:r>
              <a:rPr lang="en-NZ" sz="2800" dirty="0"/>
              <a:t>Sex is tolerated in marriage if it is procreative.</a:t>
            </a:r>
          </a:p>
          <a:p>
            <a:r>
              <a:rPr lang="en-NZ" sz="2800" dirty="0"/>
              <a:t>Religious restrictions around birth control (other than abstinence).</a:t>
            </a:r>
          </a:p>
          <a:p>
            <a:r>
              <a:rPr lang="en-NZ" sz="2800" dirty="0"/>
              <a:t>Religious teachings may or may not be adopted in practice.</a:t>
            </a:r>
          </a:p>
          <a:p>
            <a:r>
              <a:rPr lang="en-NZ" sz="2800" dirty="0"/>
              <a:t>Cultural functions: maintain population of religious community; another means of controlling community members (particularly women).</a:t>
            </a:r>
          </a:p>
          <a:p>
            <a:endParaRPr lang="en-NZ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797" y="2002760"/>
            <a:ext cx="4842078" cy="38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1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576"/>
            <a:ext cx="10388009" cy="4859079"/>
          </a:xfrm>
        </p:spPr>
        <p:txBody>
          <a:bodyPr>
            <a:noAutofit/>
          </a:bodyPr>
          <a:lstStyle/>
          <a:p>
            <a:r>
              <a:rPr lang="en-US" sz="2400" dirty="0"/>
              <a:t>Religious traditions have various attitudes towards abortion – from outright condemnation, to acceptance in particular circumstances.</a:t>
            </a:r>
          </a:p>
          <a:p>
            <a:endParaRPr lang="en-US" sz="2400" dirty="0"/>
          </a:p>
          <a:p>
            <a:r>
              <a:rPr lang="en-US" sz="2400" dirty="0"/>
              <a:t>Religious reasons focus on the sanctity of life – of both the </a:t>
            </a:r>
            <a:r>
              <a:rPr lang="en-US" sz="2400" dirty="0" err="1"/>
              <a:t>foetus</a:t>
            </a:r>
            <a:r>
              <a:rPr lang="en-US" sz="2400" dirty="0"/>
              <a:t> and the mother.</a:t>
            </a:r>
          </a:p>
          <a:p>
            <a:endParaRPr lang="en-US" sz="2400" dirty="0"/>
          </a:p>
          <a:p>
            <a:r>
              <a:rPr lang="en-US" sz="2400" dirty="0"/>
              <a:t>Abortion as a moral decision? Or a religious decision?</a:t>
            </a:r>
          </a:p>
          <a:p>
            <a:endParaRPr lang="en-US" sz="2400" dirty="0"/>
          </a:p>
          <a:p>
            <a:r>
              <a:rPr lang="en-NZ" sz="2400" dirty="0"/>
              <a:t>To what extent should religions influence state/national laws around sex and sexuality, including contraception and abortion?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77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9193"/>
            <a:ext cx="9601200" cy="790460"/>
          </a:xfrm>
        </p:spPr>
        <p:txBody>
          <a:bodyPr>
            <a:normAutofit/>
          </a:bodyPr>
          <a:lstStyle/>
          <a:p>
            <a:r>
              <a:rPr lang="en-NZ" dirty="0"/>
              <a:t>Purity and modesty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551" y="1198603"/>
            <a:ext cx="10833891" cy="5215449"/>
          </a:xfrm>
        </p:spPr>
        <p:txBody>
          <a:bodyPr>
            <a:normAutofit fontScale="85000" lnSpcReduction="10000"/>
          </a:bodyPr>
          <a:lstStyle/>
          <a:p>
            <a:r>
              <a:rPr lang="en-NZ" sz="2800" b="1" dirty="0"/>
              <a:t>Religious</a:t>
            </a:r>
            <a:r>
              <a:rPr lang="en-NZ" sz="2800" dirty="0"/>
              <a:t> function/rationale:</a:t>
            </a:r>
          </a:p>
          <a:p>
            <a:pPr lvl="1"/>
            <a:r>
              <a:rPr lang="en-NZ" sz="2800" dirty="0"/>
              <a:t>To be pleasing to God/gods and avoid sin</a:t>
            </a:r>
          </a:p>
          <a:p>
            <a:pPr lvl="1"/>
            <a:r>
              <a:rPr lang="en-NZ" sz="2800" dirty="0"/>
              <a:t>To obey sacred scripture and tradition</a:t>
            </a:r>
          </a:p>
          <a:p>
            <a:pPr lvl="1"/>
            <a:r>
              <a:rPr lang="en-NZ" sz="2800" dirty="0"/>
              <a:t>To foster marital relationships</a:t>
            </a:r>
          </a:p>
          <a:p>
            <a:pPr lvl="1"/>
            <a:endParaRPr lang="en-NZ" sz="2400" dirty="0"/>
          </a:p>
          <a:p>
            <a:r>
              <a:rPr lang="en-NZ" sz="2800" b="1" dirty="0"/>
              <a:t>Cultural</a:t>
            </a:r>
            <a:r>
              <a:rPr lang="en-NZ" sz="2800" dirty="0"/>
              <a:t> function/impact of these beliefs in wider culture</a:t>
            </a:r>
          </a:p>
          <a:p>
            <a:pPr lvl="1"/>
            <a:r>
              <a:rPr lang="en-NZ" sz="2800" dirty="0"/>
              <a:t>Validating existing cultural controls over (predominantly) girls’ and women’s bodies and sexual agency.</a:t>
            </a:r>
          </a:p>
          <a:p>
            <a:pPr lvl="1"/>
            <a:r>
              <a:rPr lang="en-NZ" sz="2800" dirty="0"/>
              <a:t>Reinforcing gender stereotypes of “passive” female sexuality.</a:t>
            </a:r>
          </a:p>
          <a:p>
            <a:pPr lvl="1"/>
            <a:r>
              <a:rPr lang="en-NZ" sz="2800" dirty="0"/>
              <a:t>Reinforcing belief that </a:t>
            </a:r>
            <a:r>
              <a:rPr lang="en-NZ" sz="2800" dirty="0" err="1"/>
              <a:t>womens</a:t>
            </a:r>
            <a:r>
              <a:rPr lang="en-NZ" sz="2800" dirty="0"/>
              <a:t>’ social, religious and moral “value” is determined by their sexuality.</a:t>
            </a:r>
          </a:p>
          <a:p>
            <a:pPr lvl="1"/>
            <a:r>
              <a:rPr lang="en-NZ" sz="2800" dirty="0"/>
              <a:t>Creating a culture of shame and stigma for those who do/can not conform.</a:t>
            </a:r>
          </a:p>
          <a:p>
            <a:pPr lvl="1"/>
            <a:r>
              <a:rPr lang="en-NZ" sz="2800" dirty="0"/>
              <a:t>Granting validation to people who </a:t>
            </a:r>
            <a:r>
              <a:rPr lang="en-NZ" sz="2800" b="1" dirty="0"/>
              <a:t>choose</a:t>
            </a:r>
            <a:r>
              <a:rPr lang="en-NZ" sz="2800" dirty="0"/>
              <a:t> to adopt modesty and purity.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29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11115"/>
            <a:ext cx="9601200" cy="1485900"/>
          </a:xfrm>
        </p:spPr>
        <p:txBody>
          <a:bodyPr>
            <a:normAutofit/>
          </a:bodyPr>
          <a:lstStyle/>
          <a:p>
            <a:r>
              <a:rPr lang="en-NZ" sz="5400" dirty="0"/>
              <a:t>This week: heterosexuality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2497015"/>
            <a:ext cx="6477918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dirty="0"/>
              <a:t>How do religious traditions attempt to prescribe and proscribe bodies and behaviours, regarding issues of </a:t>
            </a:r>
            <a:r>
              <a:rPr lang="en-NZ" sz="3600" dirty="0" err="1"/>
              <a:t>heterosex</a:t>
            </a:r>
            <a:r>
              <a:rPr lang="en-NZ" sz="3600" dirty="0"/>
              <a:t>, sexual desire, and reproductive choices?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217" r="2887" b="7839"/>
          <a:stretch/>
        </p:blipFill>
        <p:spPr>
          <a:xfrm>
            <a:off x="7331725" y="2497015"/>
            <a:ext cx="4623699" cy="33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060" y="289192"/>
            <a:ext cx="9601200" cy="1485900"/>
          </a:xfrm>
        </p:spPr>
        <p:txBody>
          <a:bodyPr/>
          <a:lstStyle/>
          <a:p>
            <a:r>
              <a:rPr lang="en-NZ" dirty="0"/>
              <a:t>Are religions anti-</a:t>
            </a:r>
            <a:r>
              <a:rPr lang="en-NZ" dirty="0" err="1"/>
              <a:t>heterosex</a:t>
            </a:r>
            <a:r>
              <a:rPr lang="en-NZ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060" y="1393634"/>
            <a:ext cx="6997888" cy="531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/>
              <a:t>No, but … </a:t>
            </a:r>
          </a:p>
          <a:p>
            <a:r>
              <a:rPr lang="en-NZ" sz="2800" dirty="0"/>
              <a:t>Only some kinds of </a:t>
            </a:r>
            <a:r>
              <a:rPr lang="en-NZ" sz="2800" dirty="0" err="1"/>
              <a:t>heterosex</a:t>
            </a:r>
            <a:r>
              <a:rPr lang="en-NZ" sz="2800" dirty="0"/>
              <a:t> are acceptable</a:t>
            </a:r>
          </a:p>
          <a:p>
            <a:r>
              <a:rPr lang="en-NZ" sz="2800" dirty="0"/>
              <a:t>Prescriptions and rules about </a:t>
            </a:r>
            <a:r>
              <a:rPr lang="en-NZ" sz="2800" dirty="0" err="1"/>
              <a:t>heterosex</a:t>
            </a:r>
            <a:r>
              <a:rPr lang="en-NZ" sz="2800" dirty="0"/>
              <a:t> are typically </a:t>
            </a:r>
            <a:r>
              <a:rPr lang="en-NZ" sz="2800" b="1" dirty="0"/>
              <a:t>gendered</a:t>
            </a:r>
          </a:p>
          <a:p>
            <a:r>
              <a:rPr lang="en-NZ" sz="2800" dirty="0"/>
              <a:t>Sex is only acceptable in certain situations and for certain groups.</a:t>
            </a:r>
          </a:p>
          <a:p>
            <a:r>
              <a:rPr lang="en-NZ" sz="2800" dirty="0"/>
              <a:t>These attitudes are in constant flux – not fixed or stable.</a:t>
            </a:r>
          </a:p>
          <a:p>
            <a:r>
              <a:rPr lang="en-NZ" sz="2800" dirty="0"/>
              <a:t>See </a:t>
            </a:r>
            <a:r>
              <a:rPr lang="en-US" sz="2800" dirty="0"/>
              <a:t>Dag </a:t>
            </a:r>
            <a:r>
              <a:rPr lang="en-US" sz="2800" dirty="0" err="1"/>
              <a:t>Ølstein</a:t>
            </a:r>
            <a:r>
              <a:rPr lang="en-US" sz="2800" dirty="0"/>
              <a:t> </a:t>
            </a:r>
            <a:r>
              <a:rPr lang="en-US" sz="2800" dirty="0" err="1"/>
              <a:t>Endsjø</a:t>
            </a:r>
            <a:r>
              <a:rPr lang="en-US" sz="2800" dirty="0"/>
              <a:t>, </a:t>
            </a:r>
            <a:r>
              <a:rPr lang="en-US" sz="2800" i="1" dirty="0"/>
              <a:t>Sex and Religion</a:t>
            </a:r>
            <a:r>
              <a:rPr lang="en-US" sz="2800" dirty="0"/>
              <a:t>, ch.4.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948" y="1775092"/>
            <a:ext cx="4066145" cy="40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1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111" y="201058"/>
            <a:ext cx="9601200" cy="1485900"/>
          </a:xfrm>
        </p:spPr>
        <p:txBody>
          <a:bodyPr/>
          <a:lstStyle/>
          <a:p>
            <a:r>
              <a:rPr lang="en-NZ" dirty="0"/>
              <a:t>Sex </a:t>
            </a:r>
            <a:r>
              <a:rPr lang="en-NZ" b="1" dirty="0"/>
              <a:t>before</a:t>
            </a:r>
            <a:r>
              <a:rPr lang="en-NZ" dirty="0"/>
              <a:t>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959" y="1250413"/>
            <a:ext cx="6224530" cy="5469876"/>
          </a:xfrm>
        </p:spPr>
        <p:txBody>
          <a:bodyPr>
            <a:normAutofit/>
          </a:bodyPr>
          <a:lstStyle/>
          <a:p>
            <a:r>
              <a:rPr lang="en-NZ" sz="2800" dirty="0"/>
              <a:t>Typically prohibited (or at least disapproved of) in many religions – but particularly for women.</a:t>
            </a:r>
          </a:p>
          <a:p>
            <a:r>
              <a:rPr lang="en-NZ" sz="2800" dirty="0"/>
              <a:t>Sexual double standard – concepts of ‘masculinity’ and ‘femininity’</a:t>
            </a:r>
          </a:p>
          <a:p>
            <a:r>
              <a:rPr lang="en-NZ" sz="2800" dirty="0"/>
              <a:t>Variation among religious communities – e.g. Reform Judaism vs. Hasidic Judaism.</a:t>
            </a:r>
          </a:p>
          <a:p>
            <a:r>
              <a:rPr lang="en-NZ" sz="2800" dirty="0"/>
              <a:t>Pre-marital sex </a:t>
            </a:r>
            <a:r>
              <a:rPr lang="en-NZ" sz="2800" b="1" dirty="0"/>
              <a:t>may be </a:t>
            </a:r>
            <a:r>
              <a:rPr lang="en-NZ" sz="2800" dirty="0"/>
              <a:t>punished within religious and cultural communities.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085" t="2633" r="17299"/>
          <a:stretch/>
        </p:blipFill>
        <p:spPr>
          <a:xfrm>
            <a:off x="7177489" y="1250413"/>
            <a:ext cx="4793197" cy="51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2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94" y="425526"/>
            <a:ext cx="9601200" cy="1485900"/>
          </a:xfrm>
        </p:spPr>
        <p:txBody>
          <a:bodyPr/>
          <a:lstStyle/>
          <a:p>
            <a:r>
              <a:rPr lang="en-NZ" dirty="0"/>
              <a:t>Sex before marriage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76" y="1255924"/>
            <a:ext cx="10548652" cy="5420298"/>
          </a:xfrm>
        </p:spPr>
        <p:txBody>
          <a:bodyPr>
            <a:normAutofit/>
          </a:bodyPr>
          <a:lstStyle/>
          <a:p>
            <a:r>
              <a:rPr lang="en-NZ" sz="2800" dirty="0"/>
              <a:t>Women’s sexuality may be heavily policed:</a:t>
            </a:r>
          </a:p>
          <a:p>
            <a:pPr lvl="1"/>
            <a:r>
              <a:rPr lang="en-NZ" sz="2400" dirty="0"/>
              <a:t>Religious functions – purity issues, conformity to divinely mandated gender relations, preventing impediment to enlightenment.</a:t>
            </a:r>
          </a:p>
          <a:p>
            <a:pPr lvl="1"/>
            <a:r>
              <a:rPr lang="en-NZ" sz="2400" dirty="0"/>
              <a:t>Cultural implications– honour and shame, sexuality as commodity, policing women’s sexualities to authorize patriarchal control.</a:t>
            </a:r>
          </a:p>
          <a:p>
            <a:r>
              <a:rPr lang="en-NZ" sz="2800" dirty="0"/>
              <a:t>Men’s sexuality is less open to question – e.g. toleration of prostitutes, or sex with women outside the religious community:</a:t>
            </a:r>
          </a:p>
          <a:p>
            <a:pPr lvl="1"/>
            <a:r>
              <a:rPr lang="en-NZ" sz="2400" dirty="0"/>
              <a:t>Religious functions – no explicit justification given in religious texts or traditions.</a:t>
            </a:r>
          </a:p>
          <a:p>
            <a:pPr lvl="1"/>
            <a:r>
              <a:rPr lang="en-NZ" sz="2400" dirty="0"/>
              <a:t>Cultural implications – preserving traditional notions of masculinity; granting authority to male control of women’s sexuality.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57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963" y="577384"/>
            <a:ext cx="10207128" cy="946490"/>
          </a:xfrm>
        </p:spPr>
        <p:txBody>
          <a:bodyPr/>
          <a:lstStyle/>
          <a:p>
            <a:r>
              <a:rPr lang="en-NZ" dirty="0"/>
              <a:t>Sex </a:t>
            </a:r>
            <a:r>
              <a:rPr lang="en-NZ" b="1" dirty="0"/>
              <a:t>within</a:t>
            </a:r>
            <a:r>
              <a:rPr lang="en-NZ" dirty="0"/>
              <a:t>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44" y="1911426"/>
            <a:ext cx="7704699" cy="3581400"/>
          </a:xfrm>
        </p:spPr>
        <p:txBody>
          <a:bodyPr>
            <a:noAutofit/>
          </a:bodyPr>
          <a:lstStyle/>
          <a:p>
            <a:r>
              <a:rPr lang="en-NZ" sz="2800" dirty="0"/>
              <a:t>Religious claims that marriage has been unchanging over time and place are erroneous. </a:t>
            </a:r>
          </a:p>
          <a:p>
            <a:r>
              <a:rPr lang="en-NZ" sz="2800" dirty="0"/>
              <a:t>Dialectical relationship between religion and culture:</a:t>
            </a:r>
          </a:p>
          <a:p>
            <a:pPr lvl="1"/>
            <a:r>
              <a:rPr lang="en-NZ" sz="2800" dirty="0"/>
              <a:t>Religious teachings and beliefs may validate existing cultural norms around marriage and sexual relationships.</a:t>
            </a:r>
          </a:p>
          <a:p>
            <a:pPr lvl="1"/>
            <a:r>
              <a:rPr lang="en-NZ" sz="2800" dirty="0"/>
              <a:t>Religious </a:t>
            </a:r>
            <a:r>
              <a:rPr lang="en-NZ" sz="2800" dirty="0" err="1"/>
              <a:t>teachIngs</a:t>
            </a:r>
            <a:r>
              <a:rPr lang="en-NZ" sz="2800" dirty="0"/>
              <a:t> and beliefs may influence or shape cultural norms around marriage and sexual relationships.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80" t="-24" r="13758"/>
          <a:stretch/>
        </p:blipFill>
        <p:spPr>
          <a:xfrm>
            <a:off x="8470244" y="1911426"/>
            <a:ext cx="3438989" cy="46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55" y="674783"/>
            <a:ext cx="9601200" cy="1485900"/>
          </a:xfrm>
        </p:spPr>
        <p:txBody>
          <a:bodyPr/>
          <a:lstStyle/>
          <a:p>
            <a:r>
              <a:rPr lang="en-NZ" dirty="0"/>
              <a:t>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128" y="1702106"/>
            <a:ext cx="5051922" cy="490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/>
              <a:t>Multiple understandings of marriage across and within religious traditions:</a:t>
            </a:r>
          </a:p>
          <a:p>
            <a:pPr marL="0" indent="0">
              <a:buNone/>
            </a:pPr>
            <a:endParaRPr lang="en-NZ" sz="600" dirty="0"/>
          </a:p>
          <a:p>
            <a:r>
              <a:rPr lang="en-NZ" sz="2800" dirty="0"/>
              <a:t>Lifelong vs. temporary</a:t>
            </a:r>
          </a:p>
          <a:p>
            <a:r>
              <a:rPr lang="en-NZ" sz="2800" dirty="0"/>
              <a:t>Undesirable vs. sacred obligation</a:t>
            </a:r>
          </a:p>
          <a:p>
            <a:r>
              <a:rPr lang="en-NZ" sz="2800" dirty="0"/>
              <a:t>Forced vs. consensual</a:t>
            </a:r>
          </a:p>
          <a:p>
            <a:r>
              <a:rPr lang="en-NZ" sz="2800" dirty="0"/>
              <a:t>Procreative vs. chaste</a:t>
            </a:r>
          </a:p>
          <a:p>
            <a:r>
              <a:rPr lang="en-NZ" sz="2800" dirty="0"/>
              <a:t>Monogamous vs. polygamous</a:t>
            </a:r>
          </a:p>
          <a:p>
            <a:pPr lvl="1"/>
            <a:endParaRPr lang="en-NZ" sz="2800" dirty="0"/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129" t="1149" r="9424"/>
          <a:stretch/>
        </p:blipFill>
        <p:spPr>
          <a:xfrm>
            <a:off x="6115050" y="1577339"/>
            <a:ext cx="5657850" cy="49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888" y="204677"/>
            <a:ext cx="9601200" cy="1485900"/>
          </a:xfrm>
        </p:spPr>
        <p:txBody>
          <a:bodyPr/>
          <a:lstStyle/>
          <a:p>
            <a:r>
              <a:rPr lang="en-US" dirty="0"/>
              <a:t>Who are you marrying?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9581"/>
            <a:ext cx="10823943" cy="5401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Marriage between people of different races, castes, and religions have been (or remain) prohibited in certain religious traditions</a:t>
            </a:r>
            <a:r>
              <a:rPr lang="en-US" sz="2400" dirty="0"/>
              <a:t>:</a:t>
            </a:r>
          </a:p>
          <a:p>
            <a:r>
              <a:rPr lang="en-US" sz="2600" dirty="0"/>
              <a:t>Christianity and Judaism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Biblical basis – inter-racial marriage posed a threat to religious fidelity and community ‘purity’ (see e.g. book of Ezra in the OT/HB). But, there were exceptions – Jewish Bible/Old Testament is </a:t>
            </a:r>
            <a:r>
              <a:rPr lang="en-US" sz="2400" dirty="0" err="1"/>
              <a:t>multivocal</a:t>
            </a:r>
            <a:r>
              <a:rPr lang="en-US" sz="2400" dirty="0"/>
              <a:t> on intermarriage.</a:t>
            </a:r>
          </a:p>
          <a:p>
            <a:pPr lvl="1"/>
            <a:r>
              <a:rPr lang="en-US" sz="2400" dirty="0"/>
              <a:t>Interfaith marriages prohibited according to official RC doctrine.</a:t>
            </a:r>
          </a:p>
          <a:p>
            <a:pPr lvl="1"/>
            <a:r>
              <a:rPr lang="en-US" sz="2400" dirty="0"/>
              <a:t>Biblical arguments of racial/religious purity used to justify prohibitions of mixed marriage in the US, Nazi Germany, and South Africa.</a:t>
            </a:r>
          </a:p>
          <a:p>
            <a:r>
              <a:rPr lang="en-US" sz="2600" dirty="0"/>
              <a:t>Hinduism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Marriage across castes is strictly prohibited in some Hindu communities.</a:t>
            </a:r>
          </a:p>
          <a:p>
            <a:pPr lvl="1"/>
            <a:r>
              <a:rPr lang="en-US" sz="2400" dirty="0"/>
              <a:t>This has been a significant source of violence for those who choose to disobey.</a:t>
            </a:r>
          </a:p>
          <a:p>
            <a:r>
              <a:rPr lang="en-US" sz="2600" dirty="0"/>
              <a:t>Islam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Stipulations for Muslims to marry other Muslims (or Muslim converts) in Koran and Hadiths.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390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1168</Words>
  <Application>Microsoft Office PowerPoint</Application>
  <PresentationFormat>Widescreen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Franklin Gothic Book</vt:lpstr>
      <vt:lpstr>Crop</vt:lpstr>
      <vt:lpstr>Policing bodies 2 </vt:lpstr>
      <vt:lpstr>Purity and modesty</vt:lpstr>
      <vt:lpstr>This week: heterosexuality</vt:lpstr>
      <vt:lpstr>Are religions anti-heterosex?</vt:lpstr>
      <vt:lpstr>Sex before marriage</vt:lpstr>
      <vt:lpstr>Sex before marriage 2</vt:lpstr>
      <vt:lpstr>Sex within marriage</vt:lpstr>
      <vt:lpstr>Marriage</vt:lpstr>
      <vt:lpstr>Who are you marrying?</vt:lpstr>
      <vt:lpstr>Cultural function</vt:lpstr>
      <vt:lpstr>How many is too many?</vt:lpstr>
      <vt:lpstr>Adultery – the great taboo</vt:lpstr>
      <vt:lpstr>The hows, whens, and wheres of sex within marriage</vt:lpstr>
      <vt:lpstr>Divorce</vt:lpstr>
      <vt:lpstr>Reproductive rights and religion</vt:lpstr>
      <vt:lpstr>Abortion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Policing bodies 2</dc:title>
  <dc:creator>Caroline Blyth</dc:creator>
  <cp:lastModifiedBy>Marina Pasichnik</cp:lastModifiedBy>
  <cp:revision>2</cp:revision>
  <dcterms:created xsi:type="dcterms:W3CDTF">2017-03-26T22:28:40Z</dcterms:created>
  <dcterms:modified xsi:type="dcterms:W3CDTF">2020-08-19T23:32:22Z</dcterms:modified>
</cp:coreProperties>
</file>