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326" autoAdjust="0"/>
  </p:normalViewPr>
  <p:slideViewPr>
    <p:cSldViewPr snapToGrid="0">
      <p:cViewPr varScale="1">
        <p:scale>
          <a:sx n="54" d="100"/>
          <a:sy n="54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03F08-A7E3-46CF-8B58-F78DF8638FA3}" type="datetimeFigureOut">
              <a:rPr lang="en-NZ" smtClean="0"/>
              <a:t>24/08/2020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0E5C0-D157-4B20-9AEE-3E09FFD5B9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672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F4EF-BCA9-4274-AC80-F75BE86FACF1}" type="slidenum">
              <a:rPr lang="en-NZ" smtClean="0">
                <a:solidFill>
                  <a:prstClr val="black"/>
                </a:solidFill>
              </a:rPr>
              <a:pPr/>
              <a:t>2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75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F4EF-BCA9-4274-AC80-F75BE86FACF1}" type="slidenum">
              <a:rPr lang="en-NZ" smtClean="0">
                <a:solidFill>
                  <a:prstClr val="black"/>
                </a:solidFill>
              </a:rPr>
              <a:pPr/>
              <a:t>11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5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F4EF-BCA9-4274-AC80-F75BE86FACF1}" type="slidenum">
              <a:rPr lang="en-NZ" smtClean="0">
                <a:solidFill>
                  <a:prstClr val="black"/>
                </a:solidFill>
              </a:rPr>
              <a:pPr/>
              <a:t>3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6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F4EF-BCA9-4274-AC80-F75BE86FACF1}" type="slidenum">
              <a:rPr lang="en-NZ" smtClean="0">
                <a:solidFill>
                  <a:prstClr val="black"/>
                </a:solidFill>
              </a:rPr>
              <a:pPr/>
              <a:t>4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9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F4EF-BCA9-4274-AC80-F75BE86FACF1}" type="slidenum">
              <a:rPr lang="en-NZ" smtClean="0">
                <a:solidFill>
                  <a:prstClr val="black"/>
                </a:solidFill>
              </a:rPr>
              <a:pPr/>
              <a:t>5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25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F4EF-BCA9-4274-AC80-F75BE86FACF1}" type="slidenum">
              <a:rPr lang="en-NZ" smtClean="0">
                <a:solidFill>
                  <a:prstClr val="black"/>
                </a:solidFill>
              </a:rPr>
              <a:pPr/>
              <a:t>6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94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F4EF-BCA9-4274-AC80-F75BE86FACF1}" type="slidenum">
              <a:rPr lang="en-NZ" smtClean="0">
                <a:solidFill>
                  <a:prstClr val="black"/>
                </a:solidFill>
              </a:rPr>
              <a:pPr/>
              <a:t>7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56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F4EF-BCA9-4274-AC80-F75BE86FACF1}" type="slidenum">
              <a:rPr lang="en-NZ" smtClean="0">
                <a:solidFill>
                  <a:prstClr val="black"/>
                </a:solidFill>
              </a:rPr>
              <a:pPr/>
              <a:t>8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81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F4EF-BCA9-4274-AC80-F75BE86FACF1}" type="slidenum">
              <a:rPr lang="en-NZ" smtClean="0">
                <a:solidFill>
                  <a:prstClr val="black"/>
                </a:solidFill>
              </a:rPr>
              <a:pPr/>
              <a:t>9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1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F4EF-BCA9-4274-AC80-F75BE86FACF1}" type="slidenum">
              <a:rPr lang="en-NZ" smtClean="0">
                <a:solidFill>
                  <a:prstClr val="black"/>
                </a:solidFill>
              </a:rPr>
              <a:pPr/>
              <a:t>10</a:t>
            </a:fld>
            <a:endParaRPr lang="en-N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7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24/08/2020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05313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24/08/2020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6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24/08/2020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4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24/08/2020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0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F713A-5EB9-4B7A-B87D-F2B7940161AF}" type="datetimeFigureOut">
              <a:rPr lang="en-NZ" smtClean="0">
                <a:solidFill>
                  <a:srgbClr val="EFEDE3"/>
                </a:solidFill>
              </a:rPr>
              <a:pPr/>
              <a:t>24/08/2020</a:t>
            </a:fld>
            <a:endParaRPr lang="en-NZ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NZ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8C196-3ABE-43C0-9E5E-32D62974A7DC}" type="slidenum">
              <a:rPr lang="en-NZ" smtClean="0">
                <a:solidFill>
                  <a:srgbClr val="EFEDE3"/>
                </a:solidFill>
              </a:rPr>
              <a:pPr/>
              <a:t>‹#›</a:t>
            </a:fld>
            <a:endParaRPr lang="en-NZ">
              <a:solidFill>
                <a:srgbClr val="EFEDE3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8524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24/08/2020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0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24/08/2020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2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24/08/2020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1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24/08/2020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1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24/08/2020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212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24/08/2020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679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82F713A-5EB9-4B7A-B87D-F2B7940161AF}" type="datetimeFigureOut">
              <a:rPr lang="en-NZ" smtClean="0">
                <a:solidFill>
                  <a:srgbClr val="191B0E"/>
                </a:solidFill>
              </a:rPr>
              <a:pPr/>
              <a:t>24/08/2020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NZ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F18C196-3ABE-43C0-9E5E-32D62974A7DC}" type="slidenum">
              <a:rPr lang="en-NZ" smtClean="0">
                <a:solidFill>
                  <a:srgbClr val="191B0E"/>
                </a:solidFill>
              </a:rPr>
              <a:pPr/>
              <a:t>‹#›</a:t>
            </a:fld>
            <a:endParaRPr lang="en-NZ">
              <a:solidFill>
                <a:srgbClr val="191B0E"/>
              </a:solidFill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008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Queer identities and religion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613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Transphobic and homophobic violence in religion and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286000"/>
            <a:ext cx="9601199" cy="4302252"/>
          </a:xfrm>
        </p:spPr>
        <p:txBody>
          <a:bodyPr>
            <a:normAutofit/>
          </a:bodyPr>
          <a:lstStyle/>
          <a:p>
            <a:r>
              <a:rPr lang="en-NZ" sz="3200" dirty="0"/>
              <a:t>Subjective violence:  physical violence</a:t>
            </a:r>
          </a:p>
          <a:p>
            <a:endParaRPr lang="en-NZ" sz="3200" dirty="0"/>
          </a:p>
          <a:p>
            <a:r>
              <a:rPr lang="en-NZ" sz="3200" dirty="0"/>
              <a:t>Symbolic violence:  violence of language</a:t>
            </a:r>
          </a:p>
          <a:p>
            <a:endParaRPr lang="en-NZ" sz="3200" dirty="0"/>
          </a:p>
          <a:p>
            <a:r>
              <a:rPr lang="en-NZ" sz="3200" dirty="0"/>
              <a:t>Structural violence:  institutional, legal violence.</a:t>
            </a:r>
          </a:p>
          <a:p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401185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11810" y="252472"/>
            <a:ext cx="9601200" cy="1485900"/>
          </a:xfrm>
        </p:spPr>
        <p:txBody>
          <a:bodyPr/>
          <a:lstStyle/>
          <a:p>
            <a:r>
              <a:rPr lang="en-NZ" dirty="0"/>
              <a:t>Queer rights are human rights</a:t>
            </a:r>
            <a:r>
              <a:rPr lang="is-IS" dirty="0"/>
              <a:t>…</a:t>
            </a:r>
            <a:r>
              <a:rPr lang="en-NZ" dirty="0"/>
              <a:t>right?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54" y="995422"/>
            <a:ext cx="3798351" cy="5873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07" y="995423"/>
            <a:ext cx="4530585" cy="586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532" y="771941"/>
            <a:ext cx="9601200" cy="1485900"/>
          </a:xfrm>
        </p:spPr>
        <p:txBody>
          <a:bodyPr/>
          <a:lstStyle/>
          <a:p>
            <a:r>
              <a:rPr lang="en-NZ" dirty="0"/>
              <a:t>Queer sexualities and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023" y="2110154"/>
            <a:ext cx="5147017" cy="4352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sz="2800" dirty="0"/>
              <a:t>How are dominant heteronormative discourses of gender and sexuality affirmed </a:t>
            </a:r>
            <a:r>
              <a:rPr lang="en-NZ" sz="2800" b="1" i="1" dirty="0"/>
              <a:t>and</a:t>
            </a:r>
            <a:r>
              <a:rPr lang="en-NZ" sz="2800" dirty="0"/>
              <a:t> challenged within religious traditions?</a:t>
            </a:r>
          </a:p>
          <a:p>
            <a:pPr marL="0" indent="0">
              <a:buNone/>
            </a:pPr>
            <a:endParaRPr lang="en-NZ" sz="2800" dirty="0"/>
          </a:p>
          <a:p>
            <a:pPr marL="0" indent="0">
              <a:buNone/>
            </a:pPr>
            <a:r>
              <a:rPr lang="en-NZ" sz="2800" dirty="0"/>
              <a:t>See this week’s readings from </a:t>
            </a:r>
            <a:r>
              <a:rPr lang="en-US" sz="2800" dirty="0"/>
              <a:t>Dag </a:t>
            </a:r>
            <a:r>
              <a:rPr lang="en-US" sz="2800" dirty="0" err="1"/>
              <a:t>Ølstein</a:t>
            </a:r>
            <a:r>
              <a:rPr lang="en-US" sz="2800" dirty="0"/>
              <a:t> </a:t>
            </a:r>
            <a:r>
              <a:rPr lang="en-US" sz="2800" dirty="0" err="1"/>
              <a:t>Endsjø</a:t>
            </a:r>
            <a:r>
              <a:rPr lang="en-US" sz="2800" dirty="0"/>
              <a:t>, </a:t>
            </a:r>
            <a:r>
              <a:rPr lang="en-US" sz="2800" i="1" dirty="0"/>
              <a:t>Sex and Religion</a:t>
            </a:r>
            <a:r>
              <a:rPr lang="en-US" sz="2800" dirty="0"/>
              <a:t>, ch.5.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Religious functions</a:t>
            </a:r>
          </a:p>
          <a:p>
            <a:pPr marL="0" indent="0">
              <a:buNone/>
            </a:pPr>
            <a:r>
              <a:rPr lang="en-US" sz="2800" dirty="0"/>
              <a:t>Cultural functions</a:t>
            </a:r>
            <a:endParaRPr lang="en-NZ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638" y="2306913"/>
            <a:ext cx="2864234" cy="1908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9972" y="4215209"/>
            <a:ext cx="2755523" cy="2066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872" y="2292834"/>
            <a:ext cx="2685623" cy="1908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5293" t="1258" r="8049"/>
          <a:stretch/>
        </p:blipFill>
        <p:spPr>
          <a:xfrm>
            <a:off x="6245638" y="4201130"/>
            <a:ext cx="2864234" cy="207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0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957" y="717175"/>
            <a:ext cx="9601200" cy="1060985"/>
          </a:xfrm>
        </p:spPr>
        <p:txBody>
          <a:bodyPr/>
          <a:lstStyle/>
          <a:p>
            <a:r>
              <a:rPr lang="en-NZ" dirty="0"/>
              <a:t>Culture or religion?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958" y="1778161"/>
            <a:ext cx="6350565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2400" dirty="0"/>
              <a:t>‘The connections between religion and homophobia [and transphobia] </a:t>
            </a:r>
            <a:r>
              <a:rPr lang="is-IS" sz="2400" dirty="0"/>
              <a:t>… </a:t>
            </a:r>
            <a:r>
              <a:rPr lang="en-NZ" sz="2400" dirty="0"/>
              <a:t>cannot be analysed without reference to cultural norms … Religion alone is not always the primary agent of creation of homophobic [and transphobic] attitudes, and sometimes does not contribute to homophobic [or transphobic] attitudes at all. Indeed, in some cases, religion may reinforce or sanction existing positive attitudes towards homosexuality [and the trans community]’ </a:t>
            </a:r>
          </a:p>
          <a:p>
            <a:pPr marL="0" indent="0" algn="r">
              <a:buNone/>
            </a:pPr>
            <a:r>
              <a:rPr lang="en-NZ" dirty="0"/>
              <a:t>James </a:t>
            </a:r>
            <a:r>
              <a:rPr lang="en-NZ" dirty="0" err="1"/>
              <a:t>Wilets</a:t>
            </a:r>
            <a:r>
              <a:rPr lang="en-NZ" dirty="0"/>
              <a:t>, “Religion and Homophobia,” in </a:t>
            </a:r>
            <a:r>
              <a:rPr lang="en-NZ" i="1" dirty="0" err="1"/>
              <a:t>Encycolopedia</a:t>
            </a:r>
            <a:r>
              <a:rPr lang="en-NZ" i="1" dirty="0"/>
              <a:t> of Gender and Sexuality Studies</a:t>
            </a:r>
            <a:r>
              <a:rPr lang="en-NZ" dirty="0"/>
              <a:t>, p. 1.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650" y="1725282"/>
            <a:ext cx="402661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7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820400" cy="1485900"/>
          </a:xfrm>
        </p:spPr>
        <p:txBody>
          <a:bodyPr/>
          <a:lstStyle/>
          <a:p>
            <a:r>
              <a:rPr lang="en-NZ" dirty="0"/>
              <a:t>Gender and sexuality are social constructs … remember?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951" y="2285999"/>
            <a:ext cx="8356922" cy="4161099"/>
          </a:xfrm>
        </p:spPr>
        <p:txBody>
          <a:bodyPr>
            <a:noAutofit/>
          </a:bodyPr>
          <a:lstStyle/>
          <a:p>
            <a:r>
              <a:rPr lang="en-NZ" sz="2400" dirty="0"/>
              <a:t>There are no universal, fixed or timeless understandings of ‘normative’ gender and sexuality.</a:t>
            </a:r>
          </a:p>
          <a:p>
            <a:r>
              <a:rPr lang="en-NZ" sz="2400" dirty="0"/>
              <a:t>The meanings ascribed to genders and sexualities is in constant flux across space and time.</a:t>
            </a:r>
          </a:p>
          <a:p>
            <a:r>
              <a:rPr lang="en-NZ" sz="2400" dirty="0"/>
              <a:t>The terms ‘homosexual’ and ‘heterosexual’ were first used in the 1860s by journalist </a:t>
            </a:r>
            <a:r>
              <a:rPr lang="en-NZ" sz="2400" dirty="0" err="1"/>
              <a:t>Károly</a:t>
            </a:r>
            <a:r>
              <a:rPr lang="en-NZ" sz="2400" dirty="0"/>
              <a:t> </a:t>
            </a:r>
            <a:r>
              <a:rPr lang="en-NZ" sz="2400" dirty="0" err="1"/>
              <a:t>Mária</a:t>
            </a:r>
            <a:r>
              <a:rPr lang="en-NZ" sz="2400" dirty="0"/>
              <a:t> </a:t>
            </a:r>
            <a:r>
              <a:rPr lang="en-NZ" sz="2400" dirty="0" err="1"/>
              <a:t>Kertbeny</a:t>
            </a:r>
            <a:r>
              <a:rPr lang="en-NZ" sz="2400" dirty="0"/>
              <a:t>. Adopted as a medico-legal term in 1886 by Richard von Krafft-Ebing  in his book </a:t>
            </a:r>
            <a:r>
              <a:rPr lang="en-NZ" sz="2400" i="1" dirty="0"/>
              <a:t>Psychopathia </a:t>
            </a:r>
            <a:r>
              <a:rPr lang="en-NZ" sz="2400" i="1" dirty="0" err="1"/>
              <a:t>Sexualis</a:t>
            </a:r>
            <a:r>
              <a:rPr lang="en-NZ" sz="2400" dirty="0"/>
              <a:t>. </a:t>
            </a:r>
          </a:p>
          <a:p>
            <a:r>
              <a:rPr lang="en-NZ" sz="2400" dirty="0"/>
              <a:t>The word ‘bisexual’ dates to the early 20</a:t>
            </a:r>
            <a:r>
              <a:rPr lang="en-NZ" sz="2400" baseline="30000" dirty="0"/>
              <a:t>th</a:t>
            </a:r>
            <a:r>
              <a:rPr lang="en-NZ" sz="2400" dirty="0"/>
              <a:t> century; transgender was first used in medical discourses in 1965.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060" y="2285999"/>
            <a:ext cx="2512864" cy="38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084" y="373456"/>
            <a:ext cx="9601200" cy="1485900"/>
          </a:xfrm>
        </p:spPr>
        <p:txBody>
          <a:bodyPr>
            <a:normAutofit/>
          </a:bodyPr>
          <a:lstStyle/>
          <a:p>
            <a:r>
              <a:rPr lang="en-NZ" sz="3600" dirty="0"/>
              <a:t>Religious attitudes to sexual desires change over time and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87" y="1859356"/>
            <a:ext cx="10791540" cy="3581400"/>
          </a:xfrm>
        </p:spPr>
        <p:txBody>
          <a:bodyPr>
            <a:noAutofit/>
          </a:bodyPr>
          <a:lstStyle/>
          <a:p>
            <a:r>
              <a:rPr lang="en-NZ" sz="2800" dirty="0"/>
              <a:t>Buddhism: a long tradition of same sex desires being tolerated between some Japanese Buddhist monks and younger novitiates.  Desires between women less tolerated.</a:t>
            </a:r>
          </a:p>
          <a:p>
            <a:r>
              <a:rPr lang="en-NZ" sz="2800" dirty="0"/>
              <a:t>Islam and Judaism: some toleration of same sex desires during Middle Ages and beyond.</a:t>
            </a:r>
          </a:p>
          <a:p>
            <a:r>
              <a:rPr lang="en-NZ" sz="2800" dirty="0"/>
              <a:t>Hinduism: Vedic texts (c. 1500 BCE) and Kamasutra both regard male same-sex desires and non-binary genders as acceptable.</a:t>
            </a:r>
          </a:p>
          <a:p>
            <a:r>
              <a:rPr lang="en-NZ" sz="2800" dirty="0"/>
              <a:t>Ancient Greece: Sexual desires between men tolerated in cultural and religious contexts – a reflection of divine activities.</a:t>
            </a:r>
          </a:p>
        </p:txBody>
      </p:sp>
    </p:spTree>
    <p:extLst>
      <p:ext uri="{BB962C8B-B14F-4D97-AF65-F5344CB8AC3E}">
        <p14:creationId xmlns:p14="http://schemas.microsoft.com/office/powerpoint/2010/main" val="5669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dirty="0"/>
              <a:t>Religious traditions challenging gender binaries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112" y="1719072"/>
            <a:ext cx="8193024" cy="4882896"/>
          </a:xfrm>
        </p:spPr>
        <p:txBody>
          <a:bodyPr>
            <a:normAutofit/>
          </a:bodyPr>
          <a:lstStyle/>
          <a:p>
            <a:r>
              <a:rPr lang="en-NZ" sz="2800" dirty="0"/>
              <a:t>Indigenous Americans - ’two spirit’ people who embody both masculine and feminine. </a:t>
            </a:r>
          </a:p>
          <a:p>
            <a:r>
              <a:rPr lang="en-NZ" sz="2800" dirty="0" err="1"/>
              <a:t>Voudou</a:t>
            </a:r>
            <a:r>
              <a:rPr lang="en-NZ" sz="2800" dirty="0"/>
              <a:t> religion – wide acceptance of male same-sex desires and different gender identities. </a:t>
            </a:r>
          </a:p>
          <a:p>
            <a:r>
              <a:rPr lang="en-NZ" sz="2800" dirty="0"/>
              <a:t>’Third gender’ in Hinduism (</a:t>
            </a:r>
            <a:r>
              <a:rPr lang="en-NZ" sz="2800" dirty="0" err="1"/>
              <a:t>hijras</a:t>
            </a:r>
            <a:r>
              <a:rPr lang="en-NZ" sz="2800" dirty="0"/>
              <a:t>)</a:t>
            </a:r>
          </a:p>
          <a:p>
            <a:r>
              <a:rPr lang="en-NZ" sz="2800" dirty="0" err="1"/>
              <a:t>Mukhannath</a:t>
            </a:r>
            <a:r>
              <a:rPr lang="en-NZ" sz="2800" dirty="0"/>
              <a:t> (transgender identity) recognized and tolerated in some Islamic hadith.</a:t>
            </a:r>
          </a:p>
          <a:p>
            <a:r>
              <a:rPr lang="en-NZ" sz="2800" dirty="0"/>
              <a:t>But, can we say that religions </a:t>
            </a:r>
            <a:r>
              <a:rPr lang="en-NZ" sz="2800" b="1" dirty="0"/>
              <a:t>condone </a:t>
            </a:r>
            <a:r>
              <a:rPr lang="en-NZ" sz="2800" dirty="0"/>
              <a:t>or</a:t>
            </a:r>
            <a:r>
              <a:rPr lang="en-NZ" sz="2800" b="1" dirty="0"/>
              <a:t> sanction </a:t>
            </a:r>
            <a:r>
              <a:rPr lang="en-NZ" sz="2800" dirty="0"/>
              <a:t>homosexuality or trans identities per se?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7932" y="1719072"/>
            <a:ext cx="2684880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2920"/>
            <a:ext cx="9601200" cy="722376"/>
          </a:xfrm>
        </p:spPr>
        <p:txBody>
          <a:bodyPr/>
          <a:lstStyle/>
          <a:p>
            <a:r>
              <a:rPr lang="en-NZ" dirty="0"/>
              <a:t>Religious roots </a:t>
            </a:r>
            <a:r>
              <a:rPr lang="en-NZ"/>
              <a:t>of homophobia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72768"/>
            <a:ext cx="6949440" cy="4974336"/>
          </a:xfrm>
        </p:spPr>
        <p:txBody>
          <a:bodyPr>
            <a:normAutofit lnSpcReduction="10000"/>
          </a:bodyPr>
          <a:lstStyle/>
          <a:p>
            <a:r>
              <a:rPr lang="en-NZ" sz="2800" dirty="0"/>
              <a:t>Prohibition of same-sex  desire between men found in many religions.</a:t>
            </a:r>
          </a:p>
          <a:p>
            <a:r>
              <a:rPr lang="en-NZ" sz="2800" dirty="0"/>
              <a:t>Often grouped with other forms of sexual behaviour identified as illicit.</a:t>
            </a:r>
          </a:p>
          <a:p>
            <a:r>
              <a:rPr lang="en-NZ" sz="2800" dirty="0"/>
              <a:t>Religious rationale: </a:t>
            </a:r>
          </a:p>
          <a:p>
            <a:pPr lvl="1"/>
            <a:r>
              <a:rPr lang="en-NZ" sz="2800" dirty="0"/>
              <a:t>Contradicts divinely-mandated order </a:t>
            </a:r>
          </a:p>
          <a:p>
            <a:pPr lvl="1"/>
            <a:r>
              <a:rPr lang="en-NZ" sz="2800" dirty="0"/>
              <a:t>A source of impurity – matter ‘out of place’</a:t>
            </a:r>
          </a:p>
          <a:p>
            <a:pPr lvl="1"/>
            <a:r>
              <a:rPr lang="en-NZ" sz="2800" dirty="0"/>
              <a:t>A marker of ‘outsider’ sexuality</a:t>
            </a:r>
          </a:p>
          <a:p>
            <a:pPr lvl="1"/>
            <a:r>
              <a:rPr lang="en-NZ" sz="2800" dirty="0"/>
              <a:t>A consequence of ungodliness – divine punishment.</a:t>
            </a:r>
          </a:p>
          <a:p>
            <a:endParaRPr lang="en-NZ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665" t="2345" r="13119" b="-1"/>
          <a:stretch/>
        </p:blipFill>
        <p:spPr>
          <a:xfrm>
            <a:off x="8266176" y="1572768"/>
            <a:ext cx="3657600" cy="49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8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849" y="228600"/>
            <a:ext cx="11081316" cy="1485900"/>
          </a:xfrm>
        </p:spPr>
        <p:txBody>
          <a:bodyPr>
            <a:normAutofit/>
          </a:bodyPr>
          <a:lstStyle/>
          <a:p>
            <a:r>
              <a:rPr lang="en-US" dirty="0"/>
              <a:t>How seriously are same-sex desires and trans identities taken within religious traditions?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849" y="1860804"/>
            <a:ext cx="6591091" cy="3581400"/>
          </a:xfrm>
        </p:spPr>
        <p:txBody>
          <a:bodyPr>
            <a:noAutofit/>
          </a:bodyPr>
          <a:lstStyle/>
          <a:p>
            <a:r>
              <a:rPr lang="en-US" sz="2400" dirty="0"/>
              <a:t>Do not appear to be a priority in sacred texts.</a:t>
            </a:r>
          </a:p>
          <a:p>
            <a:r>
              <a:rPr lang="en-US" sz="2400" dirty="0"/>
              <a:t>Not always easy to determine – how were sexuality and gender understood when these texts were written?</a:t>
            </a:r>
          </a:p>
          <a:p>
            <a:r>
              <a:rPr lang="en-US" sz="2400" dirty="0"/>
              <a:t>They are no more serious than other offences involving opposite-sex desires (e.g. adultery, pre-marital sex, divorce).</a:t>
            </a:r>
          </a:p>
          <a:p>
            <a:r>
              <a:rPr lang="en-US" sz="2400" dirty="0"/>
              <a:t>Differences between the way male and female same-sex desires are treated.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941" y="2407920"/>
            <a:ext cx="4490224" cy="29916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621" y="5720125"/>
            <a:ext cx="10833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Again, we have to be cautious when evaluating these contemporary terms in relation to older texts and traditions.</a:t>
            </a:r>
          </a:p>
        </p:txBody>
      </p:sp>
    </p:spTree>
    <p:extLst>
      <p:ext uri="{BB962C8B-B14F-4D97-AF65-F5344CB8AC3E}">
        <p14:creationId xmlns:p14="http://schemas.microsoft.com/office/powerpoint/2010/main" val="415395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00511" y="896471"/>
            <a:ext cx="9601200" cy="1056422"/>
          </a:xfrm>
        </p:spPr>
        <p:txBody>
          <a:bodyPr/>
          <a:lstStyle/>
          <a:p>
            <a:pPr algn="ctr"/>
            <a:r>
              <a:rPr lang="en-US" dirty="0"/>
              <a:t>Tradition – or interpretation?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511" y="2311482"/>
            <a:ext cx="10096411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Creation of ‘male and female’ (Genesis 1-2).</a:t>
            </a:r>
          </a:p>
          <a:p>
            <a:pPr marL="285750" indent="-285750">
              <a:buFont typeface="Arial" charset="0"/>
              <a:buChar char="•"/>
            </a:pPr>
            <a:endParaRPr lang="en-US" sz="1050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Sodom and Gomorrah (Genesis 19).</a:t>
            </a:r>
          </a:p>
          <a:p>
            <a:pPr marL="285750" indent="-285750">
              <a:buFont typeface="Arial" charset="0"/>
              <a:buChar char="•"/>
            </a:pPr>
            <a:endParaRPr lang="en-US" sz="1050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Laws against “homosexuality” (Leviticus 18.23; 20.18)?</a:t>
            </a:r>
          </a:p>
          <a:p>
            <a:pPr marL="285750" indent="-285750">
              <a:buFont typeface="Arial" charset="0"/>
              <a:buChar char="•"/>
            </a:pPr>
            <a:endParaRPr lang="en-US" sz="1050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Jesus and divorce (Matt. 19.3)</a:t>
            </a:r>
          </a:p>
          <a:p>
            <a:pPr marL="285750" indent="-285750">
              <a:buFont typeface="Arial" charset="0"/>
              <a:buChar char="•"/>
            </a:pPr>
            <a:endParaRPr lang="en-US" sz="1050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Paul and undesirable sex (Romans 1.26-7)</a:t>
            </a:r>
          </a:p>
          <a:p>
            <a:pPr marL="285750" indent="-285750">
              <a:buFont typeface="Arial" charset="0"/>
              <a:buChar char="•"/>
            </a:pPr>
            <a:endParaRPr lang="en-US" sz="1050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939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410</TotalTime>
  <Words>664</Words>
  <Application>Microsoft Office PowerPoint</Application>
  <PresentationFormat>Widescreen</PresentationFormat>
  <Paragraphs>68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Franklin Gothic Book</vt:lpstr>
      <vt:lpstr>Crop</vt:lpstr>
      <vt:lpstr>Queer identities and religion</vt:lpstr>
      <vt:lpstr>Queer sexualities and religion</vt:lpstr>
      <vt:lpstr>Culture or religion?</vt:lpstr>
      <vt:lpstr>Gender and sexuality are social constructs … remember?</vt:lpstr>
      <vt:lpstr>Religious attitudes to sexual desires change over time and space</vt:lpstr>
      <vt:lpstr>Religious traditions challenging gender binaries</vt:lpstr>
      <vt:lpstr>Religious roots of homophobia</vt:lpstr>
      <vt:lpstr>How seriously are same-sex desires and trans identities taken within religious traditions?</vt:lpstr>
      <vt:lpstr>Tradition – or interpretation?</vt:lpstr>
      <vt:lpstr>Transphobic and homophobic violence in religion and culture</vt:lpstr>
      <vt:lpstr>Queer rights are human rights…right?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Queer identities and religion 1</dc:title>
  <dc:creator>Caroline Blyth</dc:creator>
  <cp:lastModifiedBy>Caroline Blyth</cp:lastModifiedBy>
  <cp:revision>7</cp:revision>
  <dcterms:created xsi:type="dcterms:W3CDTF">2017-04-02T23:33:11Z</dcterms:created>
  <dcterms:modified xsi:type="dcterms:W3CDTF">2020-08-24T04:39:06Z</dcterms:modified>
</cp:coreProperties>
</file>