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81" r:id="rId3"/>
    <p:sldId id="265" r:id="rId4"/>
    <p:sldId id="282" r:id="rId5"/>
    <p:sldId id="283" r:id="rId6"/>
    <p:sldId id="284" r:id="rId7"/>
    <p:sldId id="273" r:id="rId8"/>
    <p:sldId id="286" r:id="rId9"/>
    <p:sldId id="278" r:id="rId10"/>
    <p:sldId id="280" r:id="rId11"/>
    <p:sldId id="287" r:id="rId12"/>
    <p:sldId id="266" r:id="rId13"/>
    <p:sldId id="279" r:id="rId14"/>
    <p:sldId id="290" r:id="rId15"/>
    <p:sldId id="263" r:id="rId16"/>
    <p:sldId id="258" r:id="rId17"/>
    <p:sldId id="260" r:id="rId18"/>
    <p:sldId id="261" r:id="rId19"/>
    <p:sldId id="289" r:id="rId20"/>
    <p:sldId id="264" r:id="rId21"/>
    <p:sldId id="288" r:id="rId22"/>
    <p:sldId id="262" r:id="rId23"/>
    <p:sldId id="25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67" autoAdjust="0"/>
    <p:restoredTop sz="71215" autoAdjust="0"/>
  </p:normalViewPr>
  <p:slideViewPr>
    <p:cSldViewPr snapToGrid="0">
      <p:cViewPr varScale="1">
        <p:scale>
          <a:sx n="63" d="100"/>
          <a:sy n="63" d="100"/>
        </p:scale>
        <p:origin x="49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51D138-B35A-4BE0-ABA0-0FFCFD40681B}" type="datetimeFigureOut">
              <a:rPr lang="en-NZ" smtClean="0"/>
              <a:t>15/09/20</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9E7591-065A-49E6-912F-2891A2781FF1}" type="slidenum">
              <a:rPr lang="en-NZ" smtClean="0"/>
              <a:t>‹#›</a:t>
            </a:fld>
            <a:endParaRPr lang="en-NZ"/>
          </a:p>
        </p:txBody>
      </p:sp>
    </p:spTree>
    <p:extLst>
      <p:ext uri="{BB962C8B-B14F-4D97-AF65-F5344CB8AC3E}">
        <p14:creationId xmlns:p14="http://schemas.microsoft.com/office/powerpoint/2010/main" val="4204309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Today and Wednesday – women’s ordination/religious roles</a:t>
            </a:r>
          </a:p>
          <a:p>
            <a:r>
              <a:rPr lang="en-NZ" dirty="0"/>
              <a:t>Friday – gendered ministries in the Christian Church – less focus on ordination than actual involvement and worship – how this ties in with traditional gender binaries and sociocultural ideals of masculinity and femininity.</a:t>
            </a:r>
          </a:p>
          <a:p>
            <a:r>
              <a:rPr lang="en-NZ" dirty="0"/>
              <a:t>Culture and religion often mirror each other – so that cultural gender norms are reflected in religious norms of that time – and change</a:t>
            </a:r>
            <a:r>
              <a:rPr lang="en-NZ" baseline="0" dirty="0"/>
              <a:t> over time too, as cultural norms change. But it also works the other way, with religious norms reaffirming cultural norms.</a:t>
            </a:r>
            <a:endParaRPr lang="en-NZ" dirty="0"/>
          </a:p>
        </p:txBody>
      </p:sp>
      <p:sp>
        <p:nvSpPr>
          <p:cNvPr id="4" name="Slide Number Placeholder 3"/>
          <p:cNvSpPr>
            <a:spLocks noGrp="1"/>
          </p:cNvSpPr>
          <p:nvPr>
            <p:ph type="sldNum" sz="quarter" idx="10"/>
          </p:nvPr>
        </p:nvSpPr>
        <p:spPr/>
        <p:txBody>
          <a:bodyPr/>
          <a:lstStyle/>
          <a:p>
            <a:fld id="{939E7591-065A-49E6-912F-2891A2781FF1}" type="slidenum">
              <a:rPr lang="en-NZ" smtClean="0"/>
              <a:t>1</a:t>
            </a:fld>
            <a:endParaRPr lang="en-NZ"/>
          </a:p>
        </p:txBody>
      </p:sp>
    </p:spTree>
    <p:extLst>
      <p:ext uri="{BB962C8B-B14F-4D97-AF65-F5344CB8AC3E}">
        <p14:creationId xmlns:p14="http://schemas.microsoft.com/office/powerpoint/2010/main" val="2961172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939E7591-065A-49E6-912F-2891A2781FF1}" type="slidenum">
              <a:rPr lang="en-NZ" smtClean="0"/>
              <a:t>22</a:t>
            </a:fld>
            <a:endParaRPr lang="en-NZ"/>
          </a:p>
        </p:txBody>
      </p:sp>
    </p:spTree>
    <p:extLst>
      <p:ext uri="{BB962C8B-B14F-4D97-AF65-F5344CB8AC3E}">
        <p14:creationId xmlns:p14="http://schemas.microsoft.com/office/powerpoint/2010/main" val="1280121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939E7591-065A-49E6-912F-2891A2781FF1}" type="slidenum">
              <a:rPr lang="en-NZ" smtClean="0"/>
              <a:t>23</a:t>
            </a:fld>
            <a:endParaRPr lang="en-NZ"/>
          </a:p>
        </p:txBody>
      </p:sp>
    </p:spTree>
    <p:extLst>
      <p:ext uri="{BB962C8B-B14F-4D97-AF65-F5344CB8AC3E}">
        <p14:creationId xmlns:p14="http://schemas.microsoft.com/office/powerpoint/2010/main" val="3032253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E7591-065A-49E6-912F-2891A2781FF1}" type="slidenum">
              <a:rPr lang="en-NZ" smtClean="0"/>
              <a:t>6</a:t>
            </a:fld>
            <a:endParaRPr lang="en-NZ"/>
          </a:p>
        </p:txBody>
      </p:sp>
    </p:spTree>
    <p:extLst>
      <p:ext uri="{BB962C8B-B14F-4D97-AF65-F5344CB8AC3E}">
        <p14:creationId xmlns:p14="http://schemas.microsoft.com/office/powerpoint/2010/main" val="3049932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E7591-065A-49E6-912F-2891A2781FF1}" type="slidenum">
              <a:rPr lang="en-NZ" smtClean="0"/>
              <a:t>7</a:t>
            </a:fld>
            <a:endParaRPr lang="en-NZ"/>
          </a:p>
        </p:txBody>
      </p:sp>
    </p:spTree>
    <p:extLst>
      <p:ext uri="{BB962C8B-B14F-4D97-AF65-F5344CB8AC3E}">
        <p14:creationId xmlns:p14="http://schemas.microsoft.com/office/powerpoint/2010/main" val="2220464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E7591-065A-49E6-912F-2891A2781FF1}" type="slidenum">
              <a:rPr lang="en-NZ" smtClean="0"/>
              <a:t>13</a:t>
            </a:fld>
            <a:endParaRPr lang="en-NZ"/>
          </a:p>
        </p:txBody>
      </p:sp>
    </p:spTree>
    <p:extLst>
      <p:ext uri="{BB962C8B-B14F-4D97-AF65-F5344CB8AC3E}">
        <p14:creationId xmlns:p14="http://schemas.microsoft.com/office/powerpoint/2010/main" val="1227657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E7591-065A-49E6-912F-2891A2781FF1}" type="slidenum">
              <a:rPr lang="en-NZ" smtClean="0"/>
              <a:t>15</a:t>
            </a:fld>
            <a:endParaRPr lang="en-NZ"/>
          </a:p>
        </p:txBody>
      </p:sp>
    </p:spTree>
    <p:extLst>
      <p:ext uri="{BB962C8B-B14F-4D97-AF65-F5344CB8AC3E}">
        <p14:creationId xmlns:p14="http://schemas.microsoft.com/office/powerpoint/2010/main" val="1954158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939E7591-065A-49E6-912F-2891A2781FF1}" type="slidenum">
              <a:rPr lang="en-NZ" smtClean="0"/>
              <a:t>16</a:t>
            </a:fld>
            <a:endParaRPr lang="en-NZ"/>
          </a:p>
        </p:txBody>
      </p:sp>
    </p:spTree>
    <p:extLst>
      <p:ext uri="{BB962C8B-B14F-4D97-AF65-F5344CB8AC3E}">
        <p14:creationId xmlns:p14="http://schemas.microsoft.com/office/powerpoint/2010/main" val="2813129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9E7591-065A-49E6-912F-2891A2781FF1}" type="slidenum">
              <a:rPr lang="en-NZ" smtClean="0"/>
              <a:t>17</a:t>
            </a:fld>
            <a:endParaRPr lang="en-NZ"/>
          </a:p>
        </p:txBody>
      </p:sp>
    </p:spTree>
    <p:extLst>
      <p:ext uri="{BB962C8B-B14F-4D97-AF65-F5344CB8AC3E}">
        <p14:creationId xmlns:p14="http://schemas.microsoft.com/office/powerpoint/2010/main" val="1554996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939E7591-065A-49E6-912F-2891A2781FF1}" type="slidenum">
              <a:rPr lang="en-NZ" smtClean="0"/>
              <a:t>18</a:t>
            </a:fld>
            <a:endParaRPr lang="en-NZ"/>
          </a:p>
        </p:txBody>
      </p:sp>
    </p:spTree>
    <p:extLst>
      <p:ext uri="{BB962C8B-B14F-4D97-AF65-F5344CB8AC3E}">
        <p14:creationId xmlns:p14="http://schemas.microsoft.com/office/powerpoint/2010/main" val="1712814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9E7591-065A-49E6-912F-2891A2781FF1}" type="slidenum">
              <a:rPr lang="en-NZ" smtClean="0"/>
              <a:t>20</a:t>
            </a:fld>
            <a:endParaRPr lang="en-NZ"/>
          </a:p>
        </p:txBody>
      </p:sp>
    </p:spTree>
    <p:extLst>
      <p:ext uri="{BB962C8B-B14F-4D97-AF65-F5344CB8AC3E}">
        <p14:creationId xmlns:p14="http://schemas.microsoft.com/office/powerpoint/2010/main" val="1323214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F82F713A-5EB9-4B7A-B87D-F2B7940161AF}" type="datetimeFigureOut">
              <a:rPr lang="en-NZ" smtClean="0"/>
              <a:t>15/09/20</a:t>
            </a:fld>
            <a:endParaRPr lang="en-NZ"/>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NZ"/>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BF18C196-3ABE-43C0-9E5E-32D62974A7DC}" type="slidenum">
              <a:rPr lang="en-NZ" smtClean="0"/>
              <a:t>‹#›</a:t>
            </a:fld>
            <a:endParaRPr lang="en-NZ"/>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62076850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2F713A-5EB9-4B7A-B87D-F2B7940161AF}" type="datetimeFigureOut">
              <a:rPr lang="en-NZ" smtClean="0"/>
              <a:t>15/09/20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3559521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2F713A-5EB9-4B7A-B87D-F2B7940161AF}" type="datetimeFigureOut">
              <a:rPr lang="en-NZ" smtClean="0"/>
              <a:t>15/09/20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2413197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2F713A-5EB9-4B7A-B87D-F2B7940161AF}" type="datetimeFigureOut">
              <a:rPr lang="en-NZ" smtClean="0"/>
              <a:t>15/09/20</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702129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F82F713A-5EB9-4B7A-B87D-F2B7940161AF}" type="datetimeFigureOut">
              <a:rPr lang="en-NZ" smtClean="0"/>
              <a:t>15/09/20</a:t>
            </a:fld>
            <a:endParaRPr lang="en-NZ"/>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NZ"/>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BF18C196-3ABE-43C0-9E5E-32D62974A7DC}" type="slidenum">
              <a:rPr lang="en-NZ" smtClean="0"/>
              <a:t>‹#›</a:t>
            </a:fld>
            <a:endParaRPr lang="en-NZ"/>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71235853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2F713A-5EB9-4B7A-B87D-F2B7940161AF}" type="datetimeFigureOut">
              <a:rPr lang="en-NZ" smtClean="0"/>
              <a:t>15/09/20</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1433044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2F713A-5EB9-4B7A-B87D-F2B7940161AF}" type="datetimeFigureOut">
              <a:rPr lang="en-NZ" smtClean="0"/>
              <a:t>15/09/20</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4048310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2F713A-5EB9-4B7A-B87D-F2B7940161AF}" type="datetimeFigureOut">
              <a:rPr lang="en-NZ" smtClean="0"/>
              <a:t>15/09/20</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797486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2F713A-5EB9-4B7A-B87D-F2B7940161AF}" type="datetimeFigureOut">
              <a:rPr lang="en-NZ" smtClean="0"/>
              <a:t>15/09/20</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BF18C196-3ABE-43C0-9E5E-32D62974A7DC}" type="slidenum">
              <a:rPr lang="en-NZ" smtClean="0"/>
              <a:t>‹#›</a:t>
            </a:fld>
            <a:endParaRPr lang="en-NZ"/>
          </a:p>
        </p:txBody>
      </p:sp>
    </p:spTree>
    <p:extLst>
      <p:ext uri="{BB962C8B-B14F-4D97-AF65-F5344CB8AC3E}">
        <p14:creationId xmlns:p14="http://schemas.microsoft.com/office/powerpoint/2010/main" val="898745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82F713A-5EB9-4B7A-B87D-F2B7940161AF}" type="datetimeFigureOut">
              <a:rPr lang="en-NZ" smtClean="0"/>
              <a:t>15/09/20</a:t>
            </a:fld>
            <a:endParaRPr lang="en-NZ"/>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NZ"/>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F18C196-3ABE-43C0-9E5E-32D62974A7DC}" type="slidenum">
              <a:rPr lang="en-NZ" smtClean="0"/>
              <a:t>‹#›</a:t>
            </a:fld>
            <a:endParaRPr lang="en-NZ"/>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66676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F82F713A-5EB9-4B7A-B87D-F2B7940161AF}" type="datetimeFigureOut">
              <a:rPr lang="en-NZ" smtClean="0"/>
              <a:t>15/09/20</a:t>
            </a:fld>
            <a:endParaRPr lang="en-NZ"/>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NZ"/>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BF18C196-3ABE-43C0-9E5E-32D62974A7DC}" type="slidenum">
              <a:rPr lang="en-NZ" smtClean="0"/>
              <a:t>‹#›</a:t>
            </a:fld>
            <a:endParaRPr lang="en-NZ"/>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98226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F82F713A-5EB9-4B7A-B87D-F2B7940161AF}" type="datetimeFigureOut">
              <a:rPr lang="en-NZ" smtClean="0"/>
              <a:t>15/09/20</a:t>
            </a:fld>
            <a:endParaRPr lang="en-NZ"/>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NZ"/>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BF18C196-3ABE-43C0-9E5E-32D62974A7DC}" type="slidenum">
              <a:rPr lang="en-NZ" smtClean="0"/>
              <a:t>‹#›</a:t>
            </a:fld>
            <a:endParaRPr lang="en-NZ"/>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452462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4Xp5sbD9NTw&amp;t=136s&amp;ab_channel=PromiseKeepers" TargetMode="External"/><Relationship Id="rId2" Type="http://schemas.openxmlformats.org/officeDocument/2006/relationships/hyperlink" Target="https://www.youtube.com/watch?v=gKCOVkJVhNQ&amp;ab_channel=PromiseKeepersNZ"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tiff"/><Relationship Id="rId7" Type="http://schemas.openxmlformats.org/officeDocument/2006/relationships/image" Target="../media/image6.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 Id="rId9" Type="http://schemas.openxmlformats.org/officeDocument/2006/relationships/image" Target="../media/image8.tiff"/></Relationships>
</file>

<file path=ppt/slides/_rels/slide6.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tiff"/><Relationship Id="rId5" Type="http://schemas.openxmlformats.org/officeDocument/2006/relationships/image" Target="../media/image11.tiff"/><Relationship Id="rId10" Type="http://schemas.openxmlformats.org/officeDocument/2006/relationships/image" Target="../media/image16.tiff"/><Relationship Id="rId4" Type="http://schemas.openxmlformats.org/officeDocument/2006/relationships/image" Target="../media/image10.tiff"/><Relationship Id="rId9" Type="http://schemas.openxmlformats.org/officeDocument/2006/relationships/image" Target="../media/image15.tiff"/></Relationships>
</file>

<file path=ppt/slides/_rels/slide7.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8.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dirty="0"/>
              <a:t>Gender roles and religion</a:t>
            </a:r>
          </a:p>
        </p:txBody>
      </p:sp>
      <p:sp>
        <p:nvSpPr>
          <p:cNvPr id="3" name="Subtitle 2"/>
          <p:cNvSpPr>
            <a:spLocks noGrp="1"/>
          </p:cNvSpPr>
          <p:nvPr>
            <p:ph type="subTitle" idx="1"/>
          </p:nvPr>
        </p:nvSpPr>
        <p:spPr/>
        <p:txBody>
          <a:bodyPr/>
          <a:lstStyle/>
          <a:p>
            <a:endParaRPr lang="en-NZ"/>
          </a:p>
        </p:txBody>
      </p:sp>
    </p:spTree>
    <p:extLst>
      <p:ext uri="{BB962C8B-B14F-4D97-AF65-F5344CB8AC3E}">
        <p14:creationId xmlns:p14="http://schemas.microsoft.com/office/powerpoint/2010/main" val="2625322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1ADF3-E591-6F4E-B9F4-53C84A884AB2}"/>
              </a:ext>
            </a:extLst>
          </p:cNvPr>
          <p:cNvSpPr>
            <a:spLocks noGrp="1"/>
          </p:cNvSpPr>
          <p:nvPr>
            <p:ph type="title"/>
          </p:nvPr>
        </p:nvSpPr>
        <p:spPr>
          <a:xfrm>
            <a:off x="833120" y="401320"/>
            <a:ext cx="9601200" cy="736600"/>
          </a:xfrm>
        </p:spPr>
        <p:txBody>
          <a:bodyPr/>
          <a:lstStyle/>
          <a:p>
            <a:r>
              <a:rPr lang="en-US" dirty="0"/>
              <a:t>Things to look for</a:t>
            </a:r>
          </a:p>
        </p:txBody>
      </p:sp>
      <p:sp>
        <p:nvSpPr>
          <p:cNvPr id="3" name="Content Placeholder 2">
            <a:extLst>
              <a:ext uri="{FF2B5EF4-FFF2-40B4-BE49-F238E27FC236}">
                <a16:creationId xmlns:a16="http://schemas.microsoft.com/office/drawing/2014/main" id="{D376C6F3-AA87-D942-985D-31465948CE0F}"/>
              </a:ext>
            </a:extLst>
          </p:cNvPr>
          <p:cNvSpPr>
            <a:spLocks noGrp="1"/>
          </p:cNvSpPr>
          <p:nvPr>
            <p:ph idx="1"/>
          </p:nvPr>
        </p:nvSpPr>
        <p:spPr>
          <a:xfrm>
            <a:off x="563880" y="1137920"/>
            <a:ext cx="11038840" cy="5140960"/>
          </a:xfrm>
        </p:spPr>
        <p:txBody>
          <a:bodyPr>
            <a:normAutofit fontScale="85000" lnSpcReduction="20000"/>
          </a:bodyPr>
          <a:lstStyle/>
          <a:p>
            <a:endParaRPr lang="en-US" sz="2800" dirty="0"/>
          </a:p>
          <a:p>
            <a:r>
              <a:rPr lang="en-US" sz="2800" dirty="0"/>
              <a:t>How is masculinity and gender roles/relationships described in the text?</a:t>
            </a:r>
          </a:p>
          <a:p>
            <a:r>
              <a:rPr lang="en-US" sz="2800" dirty="0"/>
              <a:t>What imagery is used? Think about the </a:t>
            </a:r>
            <a:r>
              <a:rPr lang="en-US" sz="2800" dirty="0" err="1"/>
              <a:t>colours</a:t>
            </a:r>
            <a:r>
              <a:rPr lang="en-US" sz="2800" dirty="0"/>
              <a:t> and mood of the videos and website</a:t>
            </a:r>
          </a:p>
          <a:p>
            <a:r>
              <a:rPr lang="en-US" sz="2800" dirty="0"/>
              <a:t>What are men doing in these videos and website images?</a:t>
            </a:r>
          </a:p>
          <a:p>
            <a:r>
              <a:rPr lang="en-US" sz="2800" dirty="0"/>
              <a:t>Are there any women (or people of other genders?)</a:t>
            </a:r>
          </a:p>
          <a:p>
            <a:r>
              <a:rPr lang="en-US" sz="2800" dirty="0"/>
              <a:t>Are there any queer or trans men present?</a:t>
            </a:r>
          </a:p>
          <a:p>
            <a:r>
              <a:rPr lang="en-US" sz="2800" dirty="0"/>
              <a:t>Are there any men with disabilities present?</a:t>
            </a:r>
          </a:p>
          <a:p>
            <a:r>
              <a:rPr lang="en-US" sz="2800" dirty="0"/>
              <a:t>How is race represented?</a:t>
            </a:r>
          </a:p>
          <a:p>
            <a:r>
              <a:rPr lang="en-US" sz="2800" dirty="0"/>
              <a:t>How is masculinity being represented?</a:t>
            </a:r>
          </a:p>
          <a:p>
            <a:r>
              <a:rPr lang="en-US" sz="2800" dirty="0"/>
              <a:t>What men are being excluded from these groups’ ideations of ‘godly  masculinity’?</a:t>
            </a:r>
          </a:p>
          <a:p>
            <a:endParaRPr lang="en-US" dirty="0"/>
          </a:p>
        </p:txBody>
      </p:sp>
    </p:spTree>
    <p:extLst>
      <p:ext uri="{BB962C8B-B14F-4D97-AF65-F5344CB8AC3E}">
        <p14:creationId xmlns:p14="http://schemas.microsoft.com/office/powerpoint/2010/main" val="725578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29E0A-E782-2049-92E0-DB0581026F14}"/>
              </a:ext>
            </a:extLst>
          </p:cNvPr>
          <p:cNvSpPr>
            <a:spLocks noGrp="1"/>
          </p:cNvSpPr>
          <p:nvPr>
            <p:ph type="title"/>
          </p:nvPr>
        </p:nvSpPr>
        <p:spPr>
          <a:xfrm>
            <a:off x="904240" y="584200"/>
            <a:ext cx="9601200" cy="1485900"/>
          </a:xfrm>
        </p:spPr>
        <p:txBody>
          <a:bodyPr>
            <a:normAutofit/>
          </a:bodyPr>
          <a:lstStyle/>
          <a:p>
            <a:r>
              <a:rPr lang="en-US" sz="3600" dirty="0"/>
              <a:t>Let’s look at a couple of examples in class</a:t>
            </a:r>
          </a:p>
        </p:txBody>
      </p:sp>
      <p:sp>
        <p:nvSpPr>
          <p:cNvPr id="3" name="Content Placeholder 2">
            <a:extLst>
              <a:ext uri="{FF2B5EF4-FFF2-40B4-BE49-F238E27FC236}">
                <a16:creationId xmlns:a16="http://schemas.microsoft.com/office/drawing/2014/main" id="{110BE3D4-743F-FB47-9A61-5EA55CDB8F7E}"/>
              </a:ext>
            </a:extLst>
          </p:cNvPr>
          <p:cNvSpPr>
            <a:spLocks noGrp="1"/>
          </p:cNvSpPr>
          <p:nvPr>
            <p:ph idx="1"/>
          </p:nvPr>
        </p:nvSpPr>
        <p:spPr>
          <a:xfrm>
            <a:off x="711200" y="1757680"/>
            <a:ext cx="11236960" cy="4358640"/>
          </a:xfrm>
        </p:spPr>
        <p:txBody>
          <a:bodyPr>
            <a:normAutofit/>
          </a:bodyPr>
          <a:lstStyle/>
          <a:p>
            <a:r>
              <a:rPr lang="en-US" sz="2400" dirty="0">
                <a:hlinkClick r:id="rId2"/>
              </a:rPr>
              <a:t>Promise Keepers NZ 2008 </a:t>
            </a:r>
            <a:r>
              <a:rPr lang="en-US" sz="2400" dirty="0"/>
              <a:t>promo video for a conference </a:t>
            </a:r>
          </a:p>
          <a:p>
            <a:r>
              <a:rPr lang="en-US" sz="2400" dirty="0">
                <a:hlinkClick r:id="rId3"/>
              </a:rPr>
              <a:t>Promise Keepers (US) 2019 </a:t>
            </a:r>
            <a:r>
              <a:rPr lang="en-US" sz="2400" dirty="0"/>
              <a:t>promo video</a:t>
            </a:r>
          </a:p>
          <a:p>
            <a:pPr marL="0" indent="0">
              <a:buNone/>
            </a:pPr>
            <a:endParaRPr lang="en-US" sz="2400" dirty="0"/>
          </a:p>
          <a:p>
            <a:pPr marL="0" indent="0">
              <a:buNone/>
            </a:pPr>
            <a:r>
              <a:rPr lang="en-US" sz="2400" dirty="0"/>
              <a:t>Do you see a change in the style and themes used in both videos? And what </a:t>
            </a:r>
            <a:r>
              <a:rPr lang="en-US" sz="2400" i="1" dirty="0"/>
              <a:t>hasn’t</a:t>
            </a:r>
            <a:r>
              <a:rPr lang="en-US" sz="2400" dirty="0"/>
              <a:t> changed? What might be some reasons for these shifts in style and tone?</a:t>
            </a:r>
          </a:p>
          <a:p>
            <a:pPr marL="0" indent="0">
              <a:buNone/>
            </a:pPr>
            <a:endParaRPr lang="en-US" sz="2400" dirty="0"/>
          </a:p>
          <a:p>
            <a:pPr marL="0" indent="0">
              <a:buNone/>
            </a:pPr>
            <a:r>
              <a:rPr lang="en-US" sz="2400" dirty="0"/>
              <a:t>It’s interesting to look at the changes in the Promise Keepers NZ web page – even between 2017 and 2020 – is it just me, or are they losing their hypermasculine edge? (see next two slides)</a:t>
            </a:r>
          </a:p>
          <a:p>
            <a:pPr marL="0" indent="0">
              <a:buNone/>
            </a:pPr>
            <a:endParaRPr lang="en-US" dirty="0"/>
          </a:p>
        </p:txBody>
      </p:sp>
    </p:spTree>
    <p:extLst>
      <p:ext uri="{BB962C8B-B14F-4D97-AF65-F5344CB8AC3E}">
        <p14:creationId xmlns:p14="http://schemas.microsoft.com/office/powerpoint/2010/main" val="2357568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9601200" cy="1023730"/>
          </a:xfrm>
        </p:spPr>
        <p:txBody>
          <a:bodyPr/>
          <a:lstStyle/>
          <a:p>
            <a:pPr algn="ctr"/>
            <a:r>
              <a:rPr lang="en-US" dirty="0"/>
              <a:t>Promise Keepers NZ: website 2017</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1428750"/>
            <a:ext cx="10058400" cy="5078506"/>
          </a:xfrm>
        </p:spPr>
      </p:pic>
    </p:spTree>
    <p:extLst>
      <p:ext uri="{BB962C8B-B14F-4D97-AF65-F5344CB8AC3E}">
        <p14:creationId xmlns:p14="http://schemas.microsoft.com/office/powerpoint/2010/main" val="854957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212D3-01C3-6348-8291-1C12F08F188A}"/>
              </a:ext>
            </a:extLst>
          </p:cNvPr>
          <p:cNvSpPr>
            <a:spLocks noGrp="1"/>
          </p:cNvSpPr>
          <p:nvPr>
            <p:ph type="title"/>
          </p:nvPr>
        </p:nvSpPr>
        <p:spPr>
          <a:xfrm>
            <a:off x="1330960" y="381000"/>
            <a:ext cx="9601200" cy="594360"/>
          </a:xfrm>
        </p:spPr>
        <p:txBody>
          <a:bodyPr>
            <a:normAutofit fontScale="90000"/>
          </a:bodyPr>
          <a:lstStyle/>
          <a:p>
            <a:pPr algn="ctr"/>
            <a:r>
              <a:rPr lang="en-US" dirty="0"/>
              <a:t>Promise Keepers NZ: website 2020</a:t>
            </a:r>
          </a:p>
        </p:txBody>
      </p:sp>
      <p:pic>
        <p:nvPicPr>
          <p:cNvPr id="5" name="Content Placeholder 4">
            <a:extLst>
              <a:ext uri="{FF2B5EF4-FFF2-40B4-BE49-F238E27FC236}">
                <a16:creationId xmlns:a16="http://schemas.microsoft.com/office/drawing/2014/main" id="{03046987-476F-F548-943F-9252BAA15E3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94089" y="1269999"/>
            <a:ext cx="10830551" cy="4486225"/>
          </a:xfrm>
        </p:spPr>
      </p:pic>
      <p:sp>
        <p:nvSpPr>
          <p:cNvPr id="6" name="Rectangle 5">
            <a:extLst>
              <a:ext uri="{FF2B5EF4-FFF2-40B4-BE49-F238E27FC236}">
                <a16:creationId xmlns:a16="http://schemas.microsoft.com/office/drawing/2014/main" id="{5187D526-8A38-F540-A459-FC3662A0D180}"/>
              </a:ext>
            </a:extLst>
          </p:cNvPr>
          <p:cNvSpPr/>
          <p:nvPr/>
        </p:nvSpPr>
        <p:spPr>
          <a:xfrm>
            <a:off x="3962550" y="5758475"/>
            <a:ext cx="5109091" cy="584775"/>
          </a:xfrm>
          <a:prstGeom prst="rect">
            <a:avLst/>
          </a:prstGeom>
        </p:spPr>
        <p:txBody>
          <a:bodyPr wrap="none">
            <a:spAutoFit/>
          </a:bodyPr>
          <a:lstStyle/>
          <a:p>
            <a:r>
              <a:rPr lang="en-US" sz="3200" dirty="0"/>
              <a:t>Is PKNZ changing its image?</a:t>
            </a:r>
          </a:p>
        </p:txBody>
      </p:sp>
    </p:spTree>
    <p:extLst>
      <p:ext uri="{BB962C8B-B14F-4D97-AF65-F5344CB8AC3E}">
        <p14:creationId xmlns:p14="http://schemas.microsoft.com/office/powerpoint/2010/main" val="893569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6689A-885F-9C42-9BF4-78C91BF938C6}"/>
              </a:ext>
            </a:extLst>
          </p:cNvPr>
          <p:cNvSpPr>
            <a:spLocks noGrp="1"/>
          </p:cNvSpPr>
          <p:nvPr>
            <p:ph type="title"/>
          </p:nvPr>
        </p:nvSpPr>
        <p:spPr>
          <a:xfrm>
            <a:off x="1310640" y="259080"/>
            <a:ext cx="9601200" cy="1485900"/>
          </a:xfrm>
        </p:spPr>
        <p:txBody>
          <a:bodyPr>
            <a:normAutofit/>
          </a:bodyPr>
          <a:lstStyle/>
          <a:p>
            <a:pPr algn="ctr"/>
            <a:r>
              <a:rPr lang="en-US" sz="3600" dirty="0"/>
              <a:t>The second part of this week’s lectures focus on  women in religious leadership</a:t>
            </a:r>
          </a:p>
        </p:txBody>
      </p:sp>
      <p:pic>
        <p:nvPicPr>
          <p:cNvPr id="4" name="Content Placeholder 3">
            <a:extLst>
              <a:ext uri="{FF2B5EF4-FFF2-40B4-BE49-F238E27FC236}">
                <a16:creationId xmlns:a16="http://schemas.microsoft.com/office/drawing/2014/main" id="{BB098730-3DC4-F74F-BA69-7531C4B54D40}"/>
              </a:ext>
            </a:extLst>
          </p:cNvPr>
          <p:cNvPicPr>
            <a:picLocks noGrp="1" noChangeAspect="1"/>
          </p:cNvPicPr>
          <p:nvPr>
            <p:ph idx="1"/>
          </p:nvPr>
        </p:nvPicPr>
        <p:blipFill rotWithShape="1">
          <a:blip r:embed="rId2"/>
          <a:srcRect b="11773"/>
          <a:stretch/>
        </p:blipFill>
        <p:spPr>
          <a:xfrm>
            <a:off x="2257167" y="1521460"/>
            <a:ext cx="7708145" cy="5032490"/>
          </a:xfrm>
          <a:prstGeom prst="rect">
            <a:avLst/>
          </a:prstGeom>
        </p:spPr>
      </p:pic>
    </p:spTree>
    <p:extLst>
      <p:ext uri="{BB962C8B-B14F-4D97-AF65-F5344CB8AC3E}">
        <p14:creationId xmlns:p14="http://schemas.microsoft.com/office/powerpoint/2010/main" val="1931817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21360" y="462280"/>
            <a:ext cx="9601200" cy="1485900"/>
          </a:xfrm>
        </p:spPr>
        <p:txBody>
          <a:bodyPr/>
          <a:lstStyle/>
          <a:p>
            <a:r>
              <a:rPr lang="en-US" dirty="0"/>
              <a:t>Religious leadership and gender</a:t>
            </a:r>
          </a:p>
        </p:txBody>
      </p:sp>
      <p:sp>
        <p:nvSpPr>
          <p:cNvPr id="3" name="Content Placeholder 2"/>
          <p:cNvSpPr>
            <a:spLocks noGrp="1"/>
          </p:cNvSpPr>
          <p:nvPr>
            <p:ph idx="1"/>
          </p:nvPr>
        </p:nvSpPr>
        <p:spPr>
          <a:xfrm>
            <a:off x="437322" y="1630016"/>
            <a:ext cx="7573617" cy="4969567"/>
          </a:xfrm>
        </p:spPr>
        <p:txBody>
          <a:bodyPr>
            <a:normAutofit/>
          </a:bodyPr>
          <a:lstStyle/>
          <a:p>
            <a:r>
              <a:rPr lang="en-NZ" sz="2400" dirty="0"/>
              <a:t>Hinduism</a:t>
            </a:r>
          </a:p>
          <a:p>
            <a:pPr lvl="1"/>
            <a:r>
              <a:rPr lang="en-NZ" sz="2400" dirty="0"/>
              <a:t>Long tradition of female gurus, priests, and sadhu (ascetic, holy person, monk)</a:t>
            </a:r>
          </a:p>
          <a:p>
            <a:r>
              <a:rPr lang="en-NZ" sz="2400" dirty="0"/>
              <a:t>Buddhism</a:t>
            </a:r>
          </a:p>
          <a:p>
            <a:pPr lvl="1"/>
            <a:r>
              <a:rPr lang="en-NZ" sz="2400" dirty="0"/>
              <a:t>Ancient tradition of ordained monastics (bhikkhunis), although this has died out (or has been forbidden) in some Theravada Buddhist countries (e.g. Burma, Thailand). </a:t>
            </a:r>
          </a:p>
          <a:p>
            <a:pPr lvl="1"/>
            <a:r>
              <a:rPr lang="en-NZ" sz="2400" dirty="0"/>
              <a:t>Continues to be permitted in </a:t>
            </a:r>
            <a:r>
              <a:rPr lang="en-NZ" sz="2400" dirty="0" err="1"/>
              <a:t>Mahayama</a:t>
            </a:r>
            <a:r>
              <a:rPr lang="en-NZ" sz="2400" dirty="0"/>
              <a:t> Buddhism (e.g. in Japan, Taiwan, China).</a:t>
            </a:r>
          </a:p>
          <a:p>
            <a:endParaRPr lang="en-US" dirty="0"/>
          </a:p>
        </p:txBody>
      </p:sp>
      <p:pic>
        <p:nvPicPr>
          <p:cNvPr id="4" name="Picture 3"/>
          <p:cNvPicPr>
            <a:picLocks noChangeAspect="1"/>
          </p:cNvPicPr>
          <p:nvPr/>
        </p:nvPicPr>
        <p:blipFill rotWithShape="1">
          <a:blip r:embed="rId3"/>
          <a:srcRect l="10591" t="4682" r="13103"/>
          <a:stretch/>
        </p:blipFill>
        <p:spPr>
          <a:xfrm>
            <a:off x="8189844" y="1630016"/>
            <a:ext cx="3717234" cy="4643415"/>
          </a:xfrm>
          <a:prstGeom prst="rect">
            <a:avLst/>
          </a:prstGeom>
        </p:spPr>
      </p:pic>
    </p:spTree>
    <p:extLst>
      <p:ext uri="{BB962C8B-B14F-4D97-AF65-F5344CB8AC3E}">
        <p14:creationId xmlns:p14="http://schemas.microsoft.com/office/powerpoint/2010/main" val="159721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47041" y="385175"/>
            <a:ext cx="9601200" cy="948847"/>
          </a:xfrm>
        </p:spPr>
        <p:txBody>
          <a:bodyPr>
            <a:normAutofit/>
          </a:bodyPr>
          <a:lstStyle/>
          <a:p>
            <a:r>
              <a:rPr lang="en-NZ" sz="4000" dirty="0"/>
              <a:t>Religious leadership and gender</a:t>
            </a:r>
          </a:p>
        </p:txBody>
      </p:sp>
      <p:sp>
        <p:nvSpPr>
          <p:cNvPr id="3" name="Content Placeholder 2"/>
          <p:cNvSpPr>
            <a:spLocks noGrp="1"/>
          </p:cNvSpPr>
          <p:nvPr>
            <p:ph idx="1"/>
          </p:nvPr>
        </p:nvSpPr>
        <p:spPr>
          <a:xfrm>
            <a:off x="447041" y="1334022"/>
            <a:ext cx="7907820" cy="5282667"/>
          </a:xfrm>
        </p:spPr>
        <p:txBody>
          <a:bodyPr>
            <a:noAutofit/>
          </a:bodyPr>
          <a:lstStyle/>
          <a:p>
            <a:r>
              <a:rPr lang="en-NZ" sz="2400" dirty="0"/>
              <a:t>Sikhism: women can participate in any religious function, perform any Sikh ceremony or lead the congregation in prayer.</a:t>
            </a:r>
          </a:p>
          <a:p>
            <a:r>
              <a:rPr lang="en-NZ" sz="2400" dirty="0"/>
              <a:t>Taoism: ordain both men and women as priests. </a:t>
            </a:r>
          </a:p>
          <a:p>
            <a:r>
              <a:rPr lang="en-NZ" sz="2400" dirty="0"/>
              <a:t>Shinto: both men and women can be ordained as priests.</a:t>
            </a:r>
          </a:p>
          <a:p>
            <a:r>
              <a:rPr lang="en-NZ" sz="2400" dirty="0"/>
              <a:t>Islam: in some Western countries, women can serve as imams (spiritual leader, authority, teacher, leads a congregation in </a:t>
            </a:r>
            <a:r>
              <a:rPr lang="en-NZ" sz="2400" dirty="0" err="1"/>
              <a:t>salat</a:t>
            </a:r>
            <a:r>
              <a:rPr lang="en-NZ" sz="2400" dirty="0"/>
              <a:t>, or prayer). Elsewhere, women are forbidden from serving as imams.</a:t>
            </a:r>
          </a:p>
          <a:p>
            <a:r>
              <a:rPr lang="en-NZ" sz="2400" dirty="0"/>
              <a:t>Judaism: Orthodox Judaism forbids female rabbis or cantors. Reform and Conservative Judaism permits them. </a:t>
            </a:r>
          </a:p>
        </p:txBody>
      </p:sp>
      <p:sp>
        <p:nvSpPr>
          <p:cNvPr id="6" name="Rectangle 5"/>
          <p:cNvSpPr/>
          <p:nvPr/>
        </p:nvSpPr>
        <p:spPr>
          <a:xfrm>
            <a:off x="8737914" y="5693359"/>
            <a:ext cx="3268180" cy="923330"/>
          </a:xfrm>
          <a:prstGeom prst="rect">
            <a:avLst/>
          </a:prstGeom>
        </p:spPr>
        <p:txBody>
          <a:bodyPr wrap="square">
            <a:spAutoFit/>
          </a:bodyPr>
          <a:lstStyle/>
          <a:p>
            <a:r>
              <a:rPr lang="en-NZ" dirty="0"/>
              <a:t>Regina Jonas, first woman to be ordained as a rabbi in 1935. She died in Auschwitz, 1944</a:t>
            </a:r>
          </a:p>
        </p:txBody>
      </p:sp>
      <p:pic>
        <p:nvPicPr>
          <p:cNvPr id="4" name="Picture 3">
            <a:extLst>
              <a:ext uri="{FF2B5EF4-FFF2-40B4-BE49-F238E27FC236}">
                <a16:creationId xmlns:a16="http://schemas.microsoft.com/office/drawing/2014/main" id="{CD0CF734-29F1-6E43-8121-84FF54A5EE17}"/>
              </a:ext>
            </a:extLst>
          </p:cNvPr>
          <p:cNvPicPr>
            <a:picLocks noChangeAspect="1"/>
          </p:cNvPicPr>
          <p:nvPr/>
        </p:nvPicPr>
        <p:blipFill>
          <a:blip r:embed="rId3"/>
          <a:stretch>
            <a:fillRect/>
          </a:stretch>
        </p:blipFill>
        <p:spPr>
          <a:xfrm>
            <a:off x="8560278" y="385175"/>
            <a:ext cx="3445816" cy="5293360"/>
          </a:xfrm>
          <a:prstGeom prst="rect">
            <a:avLst/>
          </a:prstGeom>
        </p:spPr>
      </p:pic>
    </p:spTree>
    <p:extLst>
      <p:ext uri="{BB962C8B-B14F-4D97-AF65-F5344CB8AC3E}">
        <p14:creationId xmlns:p14="http://schemas.microsoft.com/office/powerpoint/2010/main" val="2002506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New Religious Movements</a:t>
            </a:r>
          </a:p>
        </p:txBody>
      </p:sp>
      <p:sp>
        <p:nvSpPr>
          <p:cNvPr id="3" name="Content Placeholder 2"/>
          <p:cNvSpPr>
            <a:spLocks noGrp="1"/>
          </p:cNvSpPr>
          <p:nvPr>
            <p:ph idx="1"/>
          </p:nvPr>
        </p:nvSpPr>
        <p:spPr>
          <a:xfrm>
            <a:off x="319415" y="1659698"/>
            <a:ext cx="6256531" cy="4916465"/>
          </a:xfrm>
        </p:spPr>
        <p:txBody>
          <a:bodyPr>
            <a:normAutofit/>
          </a:bodyPr>
          <a:lstStyle/>
          <a:p>
            <a:pPr marL="0" indent="0">
              <a:buNone/>
            </a:pPr>
            <a:r>
              <a:rPr lang="en-NZ" sz="2400" dirty="0"/>
              <a:t>Varied relationship with cultural gender norms:</a:t>
            </a:r>
          </a:p>
          <a:p>
            <a:r>
              <a:rPr lang="en-NZ" sz="2400" dirty="0"/>
              <a:t>Some, but not all, NRMs imitate traditional patriarchal hierarchies.</a:t>
            </a:r>
          </a:p>
          <a:p>
            <a:endParaRPr lang="en-NZ" sz="1200" dirty="0"/>
          </a:p>
          <a:p>
            <a:r>
              <a:rPr lang="en-NZ" sz="2400" dirty="0"/>
              <a:t>Others deliberately subvert or ignore these hierarchies, offering women new opportunities in religious leadership/membership.</a:t>
            </a:r>
          </a:p>
          <a:p>
            <a:endParaRPr lang="en-NZ" sz="1200" dirty="0"/>
          </a:p>
          <a:p>
            <a:r>
              <a:rPr lang="en-NZ" sz="2400" dirty="0"/>
              <a:t>Neo-Pagan and New Age religious movements are particularly explicit in affirming women’s roles in religious life.</a:t>
            </a:r>
          </a:p>
        </p:txBody>
      </p:sp>
      <p:pic>
        <p:nvPicPr>
          <p:cNvPr id="4" name="Picture 3"/>
          <p:cNvPicPr>
            <a:picLocks noChangeAspect="1"/>
          </p:cNvPicPr>
          <p:nvPr/>
        </p:nvPicPr>
        <p:blipFill rotWithShape="1">
          <a:blip r:embed="rId3"/>
          <a:srcRect l="1605" t="-197" r="12126"/>
          <a:stretch/>
        </p:blipFill>
        <p:spPr>
          <a:xfrm>
            <a:off x="6575946" y="1659698"/>
            <a:ext cx="5449039" cy="4215009"/>
          </a:xfrm>
          <a:prstGeom prst="rect">
            <a:avLst/>
          </a:prstGeom>
        </p:spPr>
      </p:pic>
    </p:spTree>
    <p:extLst>
      <p:ext uri="{BB962C8B-B14F-4D97-AF65-F5344CB8AC3E}">
        <p14:creationId xmlns:p14="http://schemas.microsoft.com/office/powerpoint/2010/main" val="1122410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07160" y="302973"/>
            <a:ext cx="9601200" cy="1485900"/>
          </a:xfrm>
        </p:spPr>
        <p:txBody>
          <a:bodyPr>
            <a:normAutofit/>
          </a:bodyPr>
          <a:lstStyle/>
          <a:p>
            <a:pPr algn="ctr"/>
            <a:r>
              <a:rPr lang="en-NZ" sz="3600" dirty="0"/>
              <a:t>Christianity</a:t>
            </a:r>
          </a:p>
        </p:txBody>
      </p:sp>
      <p:sp>
        <p:nvSpPr>
          <p:cNvPr id="3" name="Content Placeholder 2"/>
          <p:cNvSpPr>
            <a:spLocks noGrp="1"/>
          </p:cNvSpPr>
          <p:nvPr>
            <p:ph idx="1"/>
          </p:nvPr>
        </p:nvSpPr>
        <p:spPr>
          <a:xfrm>
            <a:off x="386080" y="1252602"/>
            <a:ext cx="11643360" cy="5605398"/>
          </a:xfrm>
        </p:spPr>
        <p:txBody>
          <a:bodyPr>
            <a:noAutofit/>
          </a:bodyPr>
          <a:lstStyle/>
          <a:p>
            <a:pPr marL="0" indent="0">
              <a:buNone/>
            </a:pPr>
            <a:r>
              <a:rPr lang="en-NZ" sz="2400" dirty="0"/>
              <a:t>New Testament texts offer conflicting images of women’s involvement in the early church:</a:t>
            </a:r>
          </a:p>
          <a:p>
            <a:pPr marL="530352" lvl="1" indent="0">
              <a:lnSpc>
                <a:spcPct val="150000"/>
              </a:lnSpc>
              <a:buNone/>
            </a:pPr>
            <a:r>
              <a:rPr lang="en-GB" sz="2400" b="1" i="0" dirty="0"/>
              <a:t>Romans 16 </a:t>
            </a:r>
            <a:r>
              <a:rPr lang="en-GB" sz="2400" i="0" dirty="0"/>
              <a:t>I commend to you our sister </a:t>
            </a:r>
            <a:r>
              <a:rPr lang="en-GB" sz="2400" b="1" i="0" dirty="0"/>
              <a:t>Phoebe</a:t>
            </a:r>
            <a:r>
              <a:rPr lang="en-GB" sz="2400" i="0" dirty="0"/>
              <a:t>, a </a:t>
            </a:r>
            <a:r>
              <a:rPr lang="en-GB" sz="2400" b="1" i="0" dirty="0"/>
              <a:t>deacon</a:t>
            </a:r>
            <a:r>
              <a:rPr lang="en-GB" sz="2400" i="0" baseline="30000" dirty="0"/>
              <a:t> </a:t>
            </a:r>
            <a:r>
              <a:rPr lang="en-GB" sz="2400" i="0" dirty="0"/>
              <a:t>of the church in </a:t>
            </a:r>
            <a:r>
              <a:rPr lang="en-GB" sz="2400" i="0" dirty="0" err="1"/>
              <a:t>Cenchreae</a:t>
            </a:r>
            <a:r>
              <a:rPr lang="en-GB" sz="2400" i="0" dirty="0"/>
              <a:t>. </a:t>
            </a:r>
            <a:r>
              <a:rPr lang="en-GB" sz="2400" b="1" i="0" baseline="30000" dirty="0"/>
              <a:t>2 </a:t>
            </a:r>
            <a:r>
              <a:rPr lang="en-GB" sz="2400" i="0" dirty="0"/>
              <a:t>I ask you to receive her in the Lord in a way worthy of his people and to give her any help she may need from you, for she has been the benefactor of many people, including me. </a:t>
            </a:r>
            <a:r>
              <a:rPr lang="en-GB" sz="2400" b="1" i="0" baseline="30000" dirty="0"/>
              <a:t>3 </a:t>
            </a:r>
            <a:r>
              <a:rPr lang="en-GB" sz="2400" i="0" dirty="0"/>
              <a:t>Greet </a:t>
            </a:r>
            <a:r>
              <a:rPr lang="en-GB" sz="2400" b="1" i="0" dirty="0"/>
              <a:t>Priscilla</a:t>
            </a:r>
            <a:r>
              <a:rPr lang="en-GB" sz="2400" i="0" baseline="30000" dirty="0"/>
              <a:t> </a:t>
            </a:r>
            <a:r>
              <a:rPr lang="en-GB" sz="2400" i="0" dirty="0"/>
              <a:t>and Aquila, my </a:t>
            </a:r>
            <a:r>
              <a:rPr lang="en-GB" sz="2400" b="1" i="0" dirty="0"/>
              <a:t>co-workers in Christ Jesus</a:t>
            </a:r>
            <a:r>
              <a:rPr lang="en-GB" sz="2400" i="0" dirty="0"/>
              <a:t>. </a:t>
            </a:r>
            <a:r>
              <a:rPr lang="en-GB" sz="2400" b="1" i="0" baseline="30000" dirty="0"/>
              <a:t>4 </a:t>
            </a:r>
            <a:r>
              <a:rPr lang="en-GB" sz="2400" i="0" dirty="0"/>
              <a:t>They risked their lives for me. Not only I but all the churches of the Gentiles are grateful to them. </a:t>
            </a:r>
            <a:r>
              <a:rPr lang="en-GB" sz="2400" b="1" i="0" baseline="30000" dirty="0"/>
              <a:t>5 </a:t>
            </a:r>
            <a:r>
              <a:rPr lang="en-GB" sz="2400" i="0" dirty="0"/>
              <a:t>Greet also </a:t>
            </a:r>
            <a:r>
              <a:rPr lang="en-GB" sz="2400" b="1" i="0" dirty="0"/>
              <a:t>the church that meets at their house </a:t>
            </a:r>
            <a:r>
              <a:rPr lang="en-GB" sz="2400" i="0" dirty="0"/>
              <a:t>… </a:t>
            </a:r>
            <a:r>
              <a:rPr lang="en-GB" sz="2400" b="1" i="0" baseline="30000" dirty="0"/>
              <a:t>7 </a:t>
            </a:r>
            <a:r>
              <a:rPr lang="en-GB" sz="2400" i="0" dirty="0"/>
              <a:t>Greet Andronicus and </a:t>
            </a:r>
            <a:r>
              <a:rPr lang="en-GB" sz="2400" b="1" i="0" dirty="0" err="1"/>
              <a:t>Junia</a:t>
            </a:r>
            <a:r>
              <a:rPr lang="en-GB" sz="2400" i="0" dirty="0"/>
              <a:t>, my fellow Jews who have been in prison with me. They are </a:t>
            </a:r>
            <a:r>
              <a:rPr lang="en-GB" sz="2400" b="1" i="0" dirty="0"/>
              <a:t>outstanding among</a:t>
            </a:r>
            <a:r>
              <a:rPr lang="en-GB" sz="2400" b="1" i="0" baseline="30000" dirty="0"/>
              <a:t> </a:t>
            </a:r>
            <a:r>
              <a:rPr lang="en-GB" sz="2400" b="1" i="0" dirty="0"/>
              <a:t>the apostles, </a:t>
            </a:r>
            <a:r>
              <a:rPr lang="en-GB" sz="2400" i="0" dirty="0"/>
              <a:t>and they were in Christ before I was.</a:t>
            </a:r>
          </a:p>
          <a:p>
            <a:pPr lvl="1"/>
            <a:endParaRPr lang="en-GB" i="0" dirty="0"/>
          </a:p>
        </p:txBody>
      </p:sp>
    </p:spTree>
    <p:extLst>
      <p:ext uri="{BB962C8B-B14F-4D97-AF65-F5344CB8AC3E}">
        <p14:creationId xmlns:p14="http://schemas.microsoft.com/office/powerpoint/2010/main" val="2285269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272C3-8E45-934F-BA57-5F8EF3129F43}"/>
              </a:ext>
            </a:extLst>
          </p:cNvPr>
          <p:cNvSpPr>
            <a:spLocks noGrp="1"/>
          </p:cNvSpPr>
          <p:nvPr>
            <p:ph type="title"/>
          </p:nvPr>
        </p:nvSpPr>
        <p:spPr>
          <a:xfrm>
            <a:off x="579120" y="279400"/>
            <a:ext cx="9601200" cy="878840"/>
          </a:xfrm>
        </p:spPr>
        <p:txBody>
          <a:bodyPr/>
          <a:lstStyle/>
          <a:p>
            <a:r>
              <a:rPr lang="en-US" dirty="0"/>
              <a:t>But…</a:t>
            </a:r>
          </a:p>
        </p:txBody>
      </p:sp>
      <p:sp>
        <p:nvSpPr>
          <p:cNvPr id="3" name="Content Placeholder 2">
            <a:extLst>
              <a:ext uri="{FF2B5EF4-FFF2-40B4-BE49-F238E27FC236}">
                <a16:creationId xmlns:a16="http://schemas.microsoft.com/office/drawing/2014/main" id="{DD6C6791-8FC2-3144-860A-EF66EAEA3D57}"/>
              </a:ext>
            </a:extLst>
          </p:cNvPr>
          <p:cNvSpPr>
            <a:spLocks noGrp="1"/>
          </p:cNvSpPr>
          <p:nvPr>
            <p:ph idx="1"/>
          </p:nvPr>
        </p:nvSpPr>
        <p:spPr>
          <a:xfrm>
            <a:off x="365760" y="1310640"/>
            <a:ext cx="11663680" cy="4805680"/>
          </a:xfrm>
        </p:spPr>
        <p:txBody>
          <a:bodyPr>
            <a:normAutofit fontScale="92500" lnSpcReduction="10000"/>
          </a:bodyPr>
          <a:lstStyle/>
          <a:p>
            <a:pPr marL="530352" lvl="1" indent="0">
              <a:lnSpc>
                <a:spcPct val="150000"/>
              </a:lnSpc>
              <a:spcBef>
                <a:spcPts val="600"/>
              </a:spcBef>
              <a:spcAft>
                <a:spcPts val="600"/>
              </a:spcAft>
              <a:buNone/>
            </a:pPr>
            <a:r>
              <a:rPr lang="en-GB" sz="2400" b="1" i="0" dirty="0"/>
              <a:t>1 Timothy 2 </a:t>
            </a:r>
            <a:r>
              <a:rPr lang="en-GB" sz="2400" b="1" i="0" baseline="30000" dirty="0"/>
              <a:t>11 </a:t>
            </a:r>
            <a:r>
              <a:rPr lang="en-GB" sz="2400" i="0" dirty="0"/>
              <a:t>A woman</a:t>
            </a:r>
            <a:r>
              <a:rPr lang="en-GB" sz="2400" i="0" baseline="30000" dirty="0"/>
              <a:t> </a:t>
            </a:r>
            <a:r>
              <a:rPr lang="en-GB" sz="2400" i="0" dirty="0"/>
              <a:t>should learn in quietness and full submission. </a:t>
            </a:r>
            <a:r>
              <a:rPr lang="en-GB" sz="2400" b="1" i="0" baseline="30000" dirty="0"/>
              <a:t>12 </a:t>
            </a:r>
            <a:r>
              <a:rPr lang="en-GB" sz="2400" i="0" dirty="0"/>
              <a:t>I do not permit a woman to teach or to assume authority over a man;</a:t>
            </a:r>
            <a:r>
              <a:rPr lang="en-GB" sz="2400" i="0" baseline="30000" dirty="0"/>
              <a:t>[ </a:t>
            </a:r>
            <a:r>
              <a:rPr lang="en-GB" sz="2400" i="0" dirty="0"/>
              <a:t>she must be quiet. </a:t>
            </a:r>
            <a:r>
              <a:rPr lang="en-GB" sz="2400" b="1" i="0" baseline="30000" dirty="0"/>
              <a:t>13 </a:t>
            </a:r>
            <a:r>
              <a:rPr lang="en-GB" sz="2400" i="0" dirty="0"/>
              <a:t>For Adam was formed first, then Eve. </a:t>
            </a:r>
            <a:r>
              <a:rPr lang="en-GB" sz="2400" b="1" i="0" baseline="30000" dirty="0"/>
              <a:t>14 </a:t>
            </a:r>
            <a:r>
              <a:rPr lang="en-GB" sz="2400" i="0" dirty="0"/>
              <a:t>And Adam was not the one deceived; it was the woman who was deceived and became a sinner. </a:t>
            </a:r>
            <a:r>
              <a:rPr lang="en-GB" sz="2400" b="1" i="0" baseline="30000" dirty="0"/>
              <a:t>15 </a:t>
            </a:r>
            <a:r>
              <a:rPr lang="en-GB" sz="2400" i="0" dirty="0"/>
              <a:t>But women will be saved through childbearing—if they continue in faith, love and holiness with propriety.</a:t>
            </a:r>
            <a:endParaRPr lang="en-GB" sz="2400" b="1" dirty="0"/>
          </a:p>
          <a:p>
            <a:pPr marL="0" indent="0">
              <a:lnSpc>
                <a:spcPct val="150000"/>
              </a:lnSpc>
              <a:spcBef>
                <a:spcPts val="600"/>
              </a:spcBef>
              <a:spcAft>
                <a:spcPts val="600"/>
              </a:spcAft>
              <a:buNone/>
            </a:pPr>
            <a:r>
              <a:rPr lang="en-NZ" sz="2400" dirty="0"/>
              <a:t>The 1 Timothy text is likely written a bit later than Romans – perhaps indicative of a shift in attitude towards women’s clerical involvement?</a:t>
            </a:r>
          </a:p>
          <a:p>
            <a:pPr marL="0" indent="0">
              <a:lnSpc>
                <a:spcPct val="150000"/>
              </a:lnSpc>
              <a:spcBef>
                <a:spcPts val="600"/>
              </a:spcBef>
              <a:spcAft>
                <a:spcPts val="600"/>
              </a:spcAft>
              <a:buNone/>
            </a:pPr>
            <a:r>
              <a:rPr lang="en-NZ" sz="2400" dirty="0"/>
              <a:t>Either way, it is taken as an eternally relevant edict by some church denominations, including the Roman Catholic Church, the Orthodox Church and some Protestant denominations.</a:t>
            </a:r>
          </a:p>
          <a:p>
            <a:pPr marL="0" indent="0">
              <a:buNone/>
            </a:pPr>
            <a:endParaRPr lang="en-US" dirty="0"/>
          </a:p>
        </p:txBody>
      </p:sp>
    </p:spTree>
    <p:extLst>
      <p:ext uri="{BB962C8B-B14F-4D97-AF65-F5344CB8AC3E}">
        <p14:creationId xmlns:p14="http://schemas.microsoft.com/office/powerpoint/2010/main" val="1009285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73084-771A-AD4E-82FA-A85CBB0F3009}"/>
              </a:ext>
            </a:extLst>
          </p:cNvPr>
          <p:cNvSpPr>
            <a:spLocks noGrp="1"/>
          </p:cNvSpPr>
          <p:nvPr>
            <p:ph type="title"/>
          </p:nvPr>
        </p:nvSpPr>
        <p:spPr/>
        <p:txBody>
          <a:bodyPr/>
          <a:lstStyle/>
          <a:p>
            <a:r>
              <a:rPr lang="en-US" dirty="0"/>
              <a:t>This week’s lectures</a:t>
            </a:r>
          </a:p>
        </p:txBody>
      </p:sp>
      <p:sp>
        <p:nvSpPr>
          <p:cNvPr id="3" name="Content Placeholder 2">
            <a:extLst>
              <a:ext uri="{FF2B5EF4-FFF2-40B4-BE49-F238E27FC236}">
                <a16:creationId xmlns:a16="http://schemas.microsoft.com/office/drawing/2014/main" id="{F851A658-4470-3B46-B7D8-775F8AD02FF8}"/>
              </a:ext>
            </a:extLst>
          </p:cNvPr>
          <p:cNvSpPr>
            <a:spLocks noGrp="1"/>
          </p:cNvSpPr>
          <p:nvPr>
            <p:ph idx="1"/>
          </p:nvPr>
        </p:nvSpPr>
        <p:spPr>
          <a:xfrm>
            <a:off x="955040" y="1666240"/>
            <a:ext cx="10586720" cy="4201160"/>
          </a:xfrm>
        </p:spPr>
        <p:txBody>
          <a:bodyPr>
            <a:normAutofit/>
          </a:bodyPr>
          <a:lstStyle/>
          <a:p>
            <a:r>
              <a:rPr lang="en-US" sz="2800" dirty="0"/>
              <a:t>We start in this first lecture by taking a look at another way religious practice reinforces certain gender roles and relationships, using Christian gendered ministries as a case study.</a:t>
            </a:r>
          </a:p>
          <a:p>
            <a:r>
              <a:rPr lang="en-US" sz="2800" dirty="0"/>
              <a:t>Then, we will take a brief survey of women’s involvement (or lack thereof) in religious traditions, particularly their ability to serve as priests/religious functionaries.</a:t>
            </a:r>
          </a:p>
          <a:p>
            <a:r>
              <a:rPr lang="en-US" sz="2800" dirty="0"/>
              <a:t>We will watch a film </a:t>
            </a:r>
            <a:r>
              <a:rPr lang="en-US" sz="2800" i="1" dirty="0"/>
              <a:t>Pink Smoke Over the Vatican </a:t>
            </a:r>
            <a:r>
              <a:rPr lang="en-US" sz="2800" dirty="0"/>
              <a:t>in Wednesday’s class, then discuss it in the tutorial alongside the reading by Marian Ronan</a:t>
            </a:r>
          </a:p>
          <a:p>
            <a:endParaRPr lang="en-US" sz="2800" dirty="0"/>
          </a:p>
        </p:txBody>
      </p:sp>
    </p:spTree>
    <p:extLst>
      <p:ext uri="{BB962C8B-B14F-4D97-AF65-F5344CB8AC3E}">
        <p14:creationId xmlns:p14="http://schemas.microsoft.com/office/powerpoint/2010/main" val="3954512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47040" y="407062"/>
            <a:ext cx="9601200" cy="1485900"/>
          </a:xfrm>
        </p:spPr>
        <p:txBody>
          <a:bodyPr/>
          <a:lstStyle/>
          <a:p>
            <a:r>
              <a:rPr lang="en-US" dirty="0"/>
              <a:t>Roman Catholic Church</a:t>
            </a:r>
          </a:p>
        </p:txBody>
      </p:sp>
      <p:sp>
        <p:nvSpPr>
          <p:cNvPr id="3" name="Content Placeholder 2"/>
          <p:cNvSpPr>
            <a:spLocks noGrp="1"/>
          </p:cNvSpPr>
          <p:nvPr>
            <p:ph idx="1"/>
          </p:nvPr>
        </p:nvSpPr>
        <p:spPr>
          <a:xfrm>
            <a:off x="447040" y="1470991"/>
            <a:ext cx="11297919" cy="5188225"/>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t>Pope John Paul II, </a:t>
            </a:r>
            <a:r>
              <a:rPr lang="en-US" sz="2400" i="1" dirty="0" err="1"/>
              <a:t>Mulieris</a:t>
            </a:r>
            <a:r>
              <a:rPr lang="en-US" sz="2400" i="1" dirty="0"/>
              <a:t> </a:t>
            </a:r>
            <a:r>
              <a:rPr lang="en-US" sz="2400" i="1" dirty="0" err="1"/>
              <a:t>Dignitatum</a:t>
            </a:r>
            <a:r>
              <a:rPr lang="en-US" sz="2400" i="1" dirty="0"/>
              <a:t> </a:t>
            </a:r>
            <a:r>
              <a:rPr lang="en-US" sz="2400" dirty="0"/>
              <a:t>(1988):</a:t>
            </a:r>
          </a:p>
          <a:p>
            <a:pPr>
              <a:lnSpc>
                <a:spcPct val="100000"/>
              </a:lnSpc>
              <a:spcBef>
                <a:spcPts val="0"/>
              </a:spcBef>
              <a:spcAft>
                <a:spcPts val="0"/>
              </a:spcAft>
            </a:pPr>
            <a:r>
              <a:rPr lang="en-US" sz="2400" dirty="0"/>
              <a:t>Women deserving of equal human dignity but need to maintain distinct gender roles.</a:t>
            </a:r>
          </a:p>
          <a:p>
            <a:pPr>
              <a:lnSpc>
                <a:spcPct val="100000"/>
              </a:lnSpc>
              <a:spcBef>
                <a:spcPts val="0"/>
              </a:spcBef>
              <a:spcAft>
                <a:spcPts val="0"/>
              </a:spcAft>
            </a:pPr>
            <a:r>
              <a:rPr lang="en-US" sz="2400" dirty="0"/>
              <a:t>Women had two vocational options:</a:t>
            </a:r>
          </a:p>
          <a:p>
            <a:pPr lvl="1">
              <a:lnSpc>
                <a:spcPct val="100000"/>
              </a:lnSpc>
              <a:spcBef>
                <a:spcPts val="0"/>
              </a:spcBef>
              <a:spcAft>
                <a:spcPts val="0"/>
              </a:spcAft>
            </a:pPr>
            <a:r>
              <a:rPr lang="en-US" sz="2400" dirty="0"/>
              <a:t>Wives and mothers</a:t>
            </a:r>
          </a:p>
          <a:p>
            <a:pPr lvl="1">
              <a:lnSpc>
                <a:spcPct val="100000"/>
              </a:lnSpc>
              <a:spcBef>
                <a:spcPts val="0"/>
              </a:spcBef>
              <a:spcAft>
                <a:spcPts val="0"/>
              </a:spcAft>
            </a:pPr>
            <a:r>
              <a:rPr lang="en-US" sz="2400" dirty="0"/>
              <a:t>Celibate members of religious orders.</a:t>
            </a:r>
          </a:p>
          <a:p>
            <a:pPr>
              <a:lnSpc>
                <a:spcPct val="100000"/>
              </a:lnSpc>
              <a:spcBef>
                <a:spcPts val="0"/>
              </a:spcBef>
              <a:spcAft>
                <a:spcPts val="0"/>
              </a:spcAft>
            </a:pPr>
            <a:r>
              <a:rPr lang="en-US" sz="2400" i="1" dirty="0" err="1"/>
              <a:t>Ordinatio</a:t>
            </a:r>
            <a:r>
              <a:rPr lang="en-US" sz="2400" i="1" dirty="0"/>
              <a:t> </a:t>
            </a:r>
            <a:r>
              <a:rPr lang="en-US" sz="2400" i="1" dirty="0" err="1"/>
              <a:t>Sacerdotalis</a:t>
            </a:r>
            <a:r>
              <a:rPr lang="en-US" sz="2400" i="1" dirty="0"/>
              <a:t> </a:t>
            </a:r>
            <a:r>
              <a:rPr lang="en-US" sz="2400" dirty="0"/>
              <a:t>(1994) –reaffirmed this view on women’s ordination.</a:t>
            </a:r>
          </a:p>
          <a:p>
            <a:pPr>
              <a:lnSpc>
                <a:spcPct val="100000"/>
              </a:lnSpc>
              <a:spcBef>
                <a:spcPts val="0"/>
              </a:spcBef>
              <a:spcAft>
                <a:spcPts val="0"/>
              </a:spcAft>
            </a:pPr>
            <a:r>
              <a:rPr lang="en-US" sz="2400" dirty="0"/>
              <a:t>The current pope, Francis, has affirmed that </a:t>
            </a:r>
            <a:r>
              <a:rPr lang="en-US" sz="2400" i="1" dirty="0" err="1"/>
              <a:t>Ordinatio</a:t>
            </a:r>
            <a:r>
              <a:rPr lang="en-US" sz="2400" i="1" dirty="0"/>
              <a:t> </a:t>
            </a:r>
            <a:r>
              <a:rPr lang="en-US" sz="2400" i="1" dirty="0" err="1"/>
              <a:t>Sacerdotalis</a:t>
            </a:r>
            <a:r>
              <a:rPr lang="en-US" sz="2400" i="1" dirty="0"/>
              <a:t> </a:t>
            </a:r>
            <a:r>
              <a:rPr lang="en-US" sz="2400" dirty="0"/>
              <a:t>will continue.</a:t>
            </a:r>
          </a:p>
          <a:p>
            <a:pPr>
              <a:lnSpc>
                <a:spcPct val="100000"/>
              </a:lnSpc>
              <a:spcBef>
                <a:spcPts val="0"/>
              </a:spcBef>
              <a:spcAft>
                <a:spcPts val="0"/>
              </a:spcAft>
            </a:pPr>
            <a:r>
              <a:rPr lang="en-US" sz="2400" dirty="0"/>
              <a:t>Catholic women can serve in non-ordained ministries within the church, as theologians, liturgists, and social activists.</a:t>
            </a:r>
          </a:p>
          <a:p>
            <a:pPr>
              <a:lnSpc>
                <a:spcPct val="100000"/>
              </a:lnSpc>
              <a:spcBef>
                <a:spcPts val="0"/>
              </a:spcBef>
              <a:spcAft>
                <a:spcPts val="0"/>
              </a:spcAft>
            </a:pPr>
            <a:r>
              <a:rPr lang="en-US" sz="2400" dirty="0"/>
              <a:t>Other women choose a different path</a:t>
            </a:r>
            <a:r>
              <a:rPr lang="is-IS" sz="2400" dirty="0"/>
              <a:t>…</a:t>
            </a:r>
            <a:endParaRPr lang="en-US" sz="2400" dirty="0"/>
          </a:p>
        </p:txBody>
      </p:sp>
    </p:spTree>
    <p:extLst>
      <p:ext uri="{BB962C8B-B14F-4D97-AF65-F5344CB8AC3E}">
        <p14:creationId xmlns:p14="http://schemas.microsoft.com/office/powerpoint/2010/main" val="1395474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00A3-8FEC-8D4F-A3BE-834E4105B72D}"/>
              </a:ext>
            </a:extLst>
          </p:cNvPr>
          <p:cNvSpPr>
            <a:spLocks noGrp="1"/>
          </p:cNvSpPr>
          <p:nvPr>
            <p:ph type="title"/>
          </p:nvPr>
        </p:nvSpPr>
        <p:spPr>
          <a:xfrm>
            <a:off x="426720" y="340360"/>
            <a:ext cx="10749280" cy="1485900"/>
          </a:xfrm>
        </p:spPr>
        <p:txBody>
          <a:bodyPr>
            <a:normAutofit/>
          </a:bodyPr>
          <a:lstStyle/>
          <a:p>
            <a:r>
              <a:rPr lang="en-US" sz="3600" dirty="0"/>
              <a:t>Roman Catholic </a:t>
            </a:r>
            <a:r>
              <a:rPr lang="en-US" sz="3600" dirty="0" err="1"/>
              <a:t>Womenpriests</a:t>
            </a:r>
            <a:r>
              <a:rPr lang="en-US" sz="3600" dirty="0"/>
              <a:t> (RCWP)</a:t>
            </a:r>
          </a:p>
        </p:txBody>
      </p:sp>
      <p:sp>
        <p:nvSpPr>
          <p:cNvPr id="3" name="Content Placeholder 2">
            <a:extLst>
              <a:ext uri="{FF2B5EF4-FFF2-40B4-BE49-F238E27FC236}">
                <a16:creationId xmlns:a16="http://schemas.microsoft.com/office/drawing/2014/main" id="{A82AC11C-EEC2-F148-B5FA-88FB9C995FD0}"/>
              </a:ext>
            </a:extLst>
          </p:cNvPr>
          <p:cNvSpPr>
            <a:spLocks noGrp="1"/>
          </p:cNvSpPr>
          <p:nvPr>
            <p:ph idx="1"/>
          </p:nvPr>
        </p:nvSpPr>
        <p:spPr>
          <a:xfrm>
            <a:off x="426720" y="1391920"/>
            <a:ext cx="10546080" cy="5171440"/>
          </a:xfrm>
        </p:spPr>
        <p:txBody>
          <a:bodyPr>
            <a:normAutofit lnSpcReduction="10000"/>
          </a:bodyPr>
          <a:lstStyle/>
          <a:p>
            <a:r>
              <a:rPr lang="en-GB" sz="2400" dirty="0"/>
              <a:t>international organization that challenges the Vatican’s prohibition of women’s ordination by campaigning for change and also ordaining women priests into the Catholic Church. </a:t>
            </a:r>
          </a:p>
          <a:p>
            <a:r>
              <a:rPr lang="en-GB" sz="2400" dirty="0"/>
              <a:t>Their mission is to: ”spiritually prepare, ordain, and support women and men from all states of life, who are theologically qualified, who are committed to an inclusive model of Church, and who are called by the Holy Spirit and their communities to minister within the Roman Catholic Church.”</a:t>
            </a:r>
          </a:p>
          <a:p>
            <a:r>
              <a:rPr lang="en-GB" sz="2400" dirty="0"/>
              <a:t>The Roman Catholic Church decrees that ”a baptized male alone” can receive ordination.</a:t>
            </a:r>
          </a:p>
          <a:p>
            <a:r>
              <a:rPr lang="en-GB" sz="2400" dirty="0"/>
              <a:t>Under the decree of Pope Benedict XVI, there would be a penalty of automatic excommunication against anyone "who attempts to confer a sacred order on a woman, and the woman who attempts to receive a sacred order".</a:t>
            </a:r>
          </a:p>
          <a:p>
            <a:r>
              <a:rPr lang="en-GB" sz="2400" dirty="0"/>
              <a:t>See required reading by Marian Ronan and her critique of RCWP.</a:t>
            </a:r>
          </a:p>
          <a:p>
            <a:endParaRPr lang="en-GB" dirty="0"/>
          </a:p>
        </p:txBody>
      </p:sp>
    </p:spTree>
    <p:extLst>
      <p:ext uri="{BB962C8B-B14F-4D97-AF65-F5344CB8AC3E}">
        <p14:creationId xmlns:p14="http://schemas.microsoft.com/office/powerpoint/2010/main" val="846356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000" i="1" dirty="0"/>
              <a:t>Pink Smoke Over the Vatican</a:t>
            </a:r>
          </a:p>
        </p:txBody>
      </p:sp>
      <p:sp>
        <p:nvSpPr>
          <p:cNvPr id="3" name="Content Placeholder 2"/>
          <p:cNvSpPr>
            <a:spLocks noGrp="1"/>
          </p:cNvSpPr>
          <p:nvPr>
            <p:ph idx="1"/>
          </p:nvPr>
        </p:nvSpPr>
        <p:spPr>
          <a:xfrm>
            <a:off x="5317298" y="1615858"/>
            <a:ext cx="6519797" cy="3581400"/>
          </a:xfrm>
        </p:spPr>
        <p:txBody>
          <a:bodyPr>
            <a:normAutofit/>
          </a:bodyPr>
          <a:lstStyle/>
          <a:p>
            <a:pPr marL="0" indent="0">
              <a:buNone/>
            </a:pPr>
            <a:r>
              <a:rPr lang="en-NZ" sz="2800" dirty="0"/>
              <a:t>Documentary directed by Jules Hart (2011) about women ordained as priests in the Roman Catholic Church, despite their ‘invalid’ status.</a:t>
            </a:r>
          </a:p>
          <a:p>
            <a:pPr marL="0" indent="0">
              <a:buNone/>
            </a:pPr>
            <a:r>
              <a:rPr lang="en-NZ" sz="2800" dirty="0"/>
              <a:t>You can watch it in class, or at home (it streams via the library home page).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611" y="1615858"/>
            <a:ext cx="3763272" cy="5011994"/>
          </a:xfrm>
          <a:prstGeom prst="rect">
            <a:avLst/>
          </a:prstGeom>
        </p:spPr>
      </p:pic>
    </p:spTree>
    <p:extLst>
      <p:ext uri="{BB962C8B-B14F-4D97-AF65-F5344CB8AC3E}">
        <p14:creationId xmlns:p14="http://schemas.microsoft.com/office/powerpoint/2010/main" val="3954775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 y="279400"/>
            <a:ext cx="9601200" cy="594360"/>
          </a:xfrm>
        </p:spPr>
        <p:txBody>
          <a:bodyPr>
            <a:normAutofit fontScale="90000"/>
          </a:bodyPr>
          <a:lstStyle/>
          <a:p>
            <a:r>
              <a:rPr lang="en-NZ" dirty="0"/>
              <a:t>Questions for the tutorial</a:t>
            </a:r>
          </a:p>
        </p:txBody>
      </p:sp>
      <p:sp>
        <p:nvSpPr>
          <p:cNvPr id="6" name="Content Placeholder 5"/>
          <p:cNvSpPr>
            <a:spLocks noGrp="1"/>
          </p:cNvSpPr>
          <p:nvPr>
            <p:ph idx="1"/>
          </p:nvPr>
        </p:nvSpPr>
        <p:spPr>
          <a:xfrm>
            <a:off x="670560" y="1219200"/>
            <a:ext cx="11094720" cy="5161280"/>
          </a:xfrm>
        </p:spPr>
        <p:txBody>
          <a:bodyPr>
            <a:normAutofit fontScale="77500" lnSpcReduction="20000"/>
          </a:bodyPr>
          <a:lstStyle/>
          <a:p>
            <a:pPr marL="0" indent="0">
              <a:buNone/>
            </a:pPr>
            <a:r>
              <a:rPr lang="en-NZ" sz="2800" dirty="0"/>
              <a:t>Read the article by Marian Ronan.</a:t>
            </a:r>
          </a:p>
          <a:p>
            <a:pPr marL="514350" indent="-514350">
              <a:lnSpc>
                <a:spcPct val="170000"/>
              </a:lnSpc>
              <a:spcBef>
                <a:spcPts val="600"/>
              </a:spcBef>
              <a:spcAft>
                <a:spcPts val="600"/>
              </a:spcAft>
              <a:buFont typeface="+mj-lt"/>
              <a:buAutoNum type="arabicPeriod"/>
            </a:pPr>
            <a:r>
              <a:rPr lang="en-NZ" sz="2800" dirty="0"/>
              <a:t>How does Ronan’s experience of Catholic women’s ordinations in the US (and her critique of the movements that promote them) differ from that of the women interviewed in Pink Smoke Over the Vatican? And what similarities do you see in the two contexts?</a:t>
            </a:r>
          </a:p>
          <a:p>
            <a:pPr marL="514350" indent="-514350">
              <a:lnSpc>
                <a:spcPct val="170000"/>
              </a:lnSpc>
              <a:spcBef>
                <a:spcPts val="600"/>
              </a:spcBef>
              <a:spcAft>
                <a:spcPts val="600"/>
              </a:spcAft>
              <a:buFont typeface="+mj-lt"/>
              <a:buAutoNum type="arabicPeriod"/>
            </a:pPr>
            <a:r>
              <a:rPr lang="en-NZ" sz="2800" dirty="0"/>
              <a:t>How does Ronan draw on the theme of intersectionality? How does PSOTV address (or fail to address) intersectionality?</a:t>
            </a:r>
          </a:p>
          <a:p>
            <a:pPr marL="514350" indent="-514350">
              <a:lnSpc>
                <a:spcPct val="170000"/>
              </a:lnSpc>
              <a:spcBef>
                <a:spcPts val="600"/>
              </a:spcBef>
              <a:spcAft>
                <a:spcPts val="600"/>
              </a:spcAft>
              <a:buFont typeface="+mj-lt"/>
              <a:buAutoNum type="arabicPeriod"/>
            </a:pPr>
            <a:r>
              <a:rPr lang="en-NZ" sz="2800" dirty="0"/>
              <a:t>Ronan makes a point that there may be more urgent issues for women activists to address than women’s ordination. Do you agree?</a:t>
            </a:r>
          </a:p>
          <a:p>
            <a:pPr marL="514350" indent="-514350">
              <a:lnSpc>
                <a:spcPct val="170000"/>
              </a:lnSpc>
              <a:spcBef>
                <a:spcPts val="600"/>
              </a:spcBef>
              <a:spcAft>
                <a:spcPts val="600"/>
              </a:spcAft>
              <a:buFont typeface="+mj-lt"/>
              <a:buAutoNum type="arabicPeriod"/>
            </a:pPr>
            <a:r>
              <a:rPr lang="en-NZ" sz="2800" dirty="0"/>
              <a:t>Are you persuaded by Ronan’s argument? Or how might you critique it?</a:t>
            </a:r>
          </a:p>
          <a:p>
            <a:pPr marL="0" indent="0">
              <a:buNone/>
            </a:pPr>
            <a:endParaRPr lang="en-NZ" sz="2800" dirty="0"/>
          </a:p>
        </p:txBody>
      </p:sp>
    </p:spTree>
    <p:extLst>
      <p:ext uri="{BB962C8B-B14F-4D97-AF65-F5344CB8AC3E}">
        <p14:creationId xmlns:p14="http://schemas.microsoft.com/office/powerpoint/2010/main" val="2897737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93304" y="406400"/>
            <a:ext cx="9601200" cy="1283252"/>
          </a:xfrm>
        </p:spPr>
        <p:txBody>
          <a:bodyPr/>
          <a:lstStyle/>
          <a:p>
            <a:r>
              <a:rPr lang="en-US" dirty="0"/>
              <a:t>Men’s ministries</a:t>
            </a:r>
          </a:p>
        </p:txBody>
      </p:sp>
      <p:sp>
        <p:nvSpPr>
          <p:cNvPr id="3" name="Content Placeholder 2"/>
          <p:cNvSpPr>
            <a:spLocks noGrp="1"/>
          </p:cNvSpPr>
          <p:nvPr>
            <p:ph idx="1"/>
          </p:nvPr>
        </p:nvSpPr>
        <p:spPr>
          <a:xfrm>
            <a:off x="386080" y="1516491"/>
            <a:ext cx="11520557" cy="3581400"/>
          </a:xfrm>
        </p:spPr>
        <p:txBody>
          <a:bodyPr>
            <a:noAutofit/>
          </a:bodyPr>
          <a:lstStyle/>
          <a:p>
            <a:r>
              <a:rPr lang="en-US" sz="2400" dirty="0"/>
              <a:t>Arose in 1970s (initially in the USA) in response to increasing anxieties about the  ‘feminizing’ of the church and a general drop in male membership.</a:t>
            </a:r>
          </a:p>
          <a:p>
            <a:endParaRPr lang="en-US" sz="1400" dirty="0"/>
          </a:p>
          <a:p>
            <a:r>
              <a:rPr lang="en-US" sz="2400" dirty="0"/>
              <a:t>Possibly a response to second-wave feminism that arose around the same time?</a:t>
            </a:r>
          </a:p>
          <a:p>
            <a:endParaRPr lang="en-US" sz="1400" dirty="0"/>
          </a:p>
          <a:p>
            <a:r>
              <a:rPr lang="en-US" sz="2400" dirty="0"/>
              <a:t>Appealing to a particular type of ‘godly masculinity’ – often based on cultural stereotypes of masculinity, but also </a:t>
            </a:r>
            <a:r>
              <a:rPr lang="en-US" sz="2400" i="1" dirty="0"/>
              <a:t>countercultural</a:t>
            </a:r>
            <a:r>
              <a:rPr lang="en-US" sz="2400" dirty="0"/>
              <a:t> about masculine sexuality.</a:t>
            </a:r>
          </a:p>
          <a:p>
            <a:pPr lvl="1"/>
            <a:r>
              <a:rPr lang="en-US" sz="2400" i="0" dirty="0"/>
              <a:t>Brotherhood (homosocial relationships)</a:t>
            </a:r>
          </a:p>
          <a:p>
            <a:pPr lvl="1"/>
            <a:r>
              <a:rPr lang="en-US" sz="2400" i="0" dirty="0"/>
              <a:t>Sexual purity (anti-pornography and casual sex) – seen as countercultural in a ‘sex saturated world’.</a:t>
            </a:r>
          </a:p>
          <a:p>
            <a:pPr lvl="1"/>
            <a:r>
              <a:rPr lang="en-US" sz="2400" i="0" dirty="0"/>
              <a:t>Family and marriage are both regarded as desirable and godly</a:t>
            </a:r>
          </a:p>
        </p:txBody>
      </p:sp>
    </p:spTree>
    <p:extLst>
      <p:ext uri="{BB962C8B-B14F-4D97-AF65-F5344CB8AC3E}">
        <p14:creationId xmlns:p14="http://schemas.microsoft.com/office/powerpoint/2010/main" val="1284116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A9C62-CD7B-D84D-92A4-128BAD87A80B}"/>
              </a:ext>
            </a:extLst>
          </p:cNvPr>
          <p:cNvSpPr>
            <a:spLocks noGrp="1"/>
          </p:cNvSpPr>
          <p:nvPr>
            <p:ph type="title"/>
          </p:nvPr>
        </p:nvSpPr>
        <p:spPr>
          <a:xfrm>
            <a:off x="762000" y="360680"/>
            <a:ext cx="9601200" cy="635000"/>
          </a:xfrm>
        </p:spPr>
        <p:txBody>
          <a:bodyPr>
            <a:normAutofit fontScale="90000"/>
          </a:bodyPr>
          <a:lstStyle/>
          <a:p>
            <a:r>
              <a:rPr lang="en-US" dirty="0"/>
              <a:t>Men’s Ministries</a:t>
            </a:r>
          </a:p>
        </p:txBody>
      </p:sp>
      <p:sp>
        <p:nvSpPr>
          <p:cNvPr id="3" name="Content Placeholder 2">
            <a:extLst>
              <a:ext uri="{FF2B5EF4-FFF2-40B4-BE49-F238E27FC236}">
                <a16:creationId xmlns:a16="http://schemas.microsoft.com/office/drawing/2014/main" id="{8B333D9B-81EF-794B-A99E-29580FBD991A}"/>
              </a:ext>
            </a:extLst>
          </p:cNvPr>
          <p:cNvSpPr>
            <a:spLocks noGrp="1"/>
          </p:cNvSpPr>
          <p:nvPr>
            <p:ph idx="1"/>
          </p:nvPr>
        </p:nvSpPr>
        <p:spPr>
          <a:xfrm>
            <a:off x="381000" y="1402080"/>
            <a:ext cx="11363960" cy="4978400"/>
          </a:xfrm>
        </p:spPr>
        <p:txBody>
          <a:bodyPr>
            <a:normAutofit fontScale="70000" lnSpcReduction="20000"/>
          </a:bodyPr>
          <a:lstStyle/>
          <a:p>
            <a:pPr>
              <a:lnSpc>
                <a:spcPct val="160000"/>
              </a:lnSpc>
              <a:spcBef>
                <a:spcPts val="0"/>
              </a:spcBef>
              <a:spcAft>
                <a:spcPts val="600"/>
              </a:spcAft>
            </a:pPr>
            <a:r>
              <a:rPr lang="en-US" sz="2800" dirty="0"/>
              <a:t>Typically espouse complementarian views of gender roles: men as natural leaders (in the world, the church, and the family), women as naturally passive, gentle, caring, maternal, submissive.</a:t>
            </a:r>
          </a:p>
          <a:p>
            <a:pPr>
              <a:lnSpc>
                <a:spcPct val="160000"/>
              </a:lnSpc>
              <a:spcBef>
                <a:spcPts val="0"/>
              </a:spcBef>
              <a:spcAft>
                <a:spcPts val="600"/>
              </a:spcAft>
            </a:pPr>
            <a:r>
              <a:rPr lang="en-US" sz="2800" dirty="0"/>
              <a:t>Alternatives to these divinely ordained gender roles are deemed dangerous and ungodly – a threat to society, the family, and the church.</a:t>
            </a:r>
          </a:p>
          <a:p>
            <a:pPr>
              <a:lnSpc>
                <a:spcPct val="160000"/>
              </a:lnSpc>
              <a:spcBef>
                <a:spcPts val="0"/>
              </a:spcBef>
              <a:spcAft>
                <a:spcPts val="600"/>
              </a:spcAft>
            </a:pPr>
            <a:r>
              <a:rPr lang="en-US" sz="2800" dirty="0"/>
              <a:t>Men’s ministries draw on traditional heteronormative and </a:t>
            </a:r>
            <a:r>
              <a:rPr lang="en-US" sz="2800" dirty="0" err="1"/>
              <a:t>cisnormative</a:t>
            </a:r>
            <a:r>
              <a:rPr lang="en-US" sz="2800" dirty="0"/>
              <a:t> gender discourses. Queerness is rarely mentioned, let alone embraced.</a:t>
            </a:r>
          </a:p>
          <a:p>
            <a:pPr>
              <a:lnSpc>
                <a:spcPct val="160000"/>
              </a:lnSpc>
              <a:spcBef>
                <a:spcPts val="0"/>
              </a:spcBef>
              <a:spcAft>
                <a:spcPts val="600"/>
              </a:spcAft>
            </a:pPr>
            <a:r>
              <a:rPr lang="en-US" sz="2800" dirty="0"/>
              <a:t>Certain themes are utilized frequently, especially sport, hunting, and militarism – the great outdoors (although perhaps there is a gradual shift away? See further slides)</a:t>
            </a:r>
          </a:p>
          <a:p>
            <a:pPr>
              <a:lnSpc>
                <a:spcPct val="160000"/>
              </a:lnSpc>
              <a:spcBef>
                <a:spcPts val="0"/>
              </a:spcBef>
              <a:spcAft>
                <a:spcPts val="600"/>
              </a:spcAft>
            </a:pPr>
            <a:r>
              <a:rPr lang="en-US" sz="2800" dirty="0"/>
              <a:t>Popular in NZ and Australia – see Joseph </a:t>
            </a:r>
            <a:r>
              <a:rPr lang="en-US" sz="2800" dirty="0" err="1"/>
              <a:t>Gelfer</a:t>
            </a:r>
            <a:r>
              <a:rPr lang="en-US" sz="2800" dirty="0"/>
              <a:t> reading. Why do you think this is? </a:t>
            </a:r>
          </a:p>
          <a:p>
            <a:endParaRPr lang="en-US" dirty="0"/>
          </a:p>
        </p:txBody>
      </p:sp>
    </p:spTree>
    <p:extLst>
      <p:ext uri="{BB962C8B-B14F-4D97-AF65-F5344CB8AC3E}">
        <p14:creationId xmlns:p14="http://schemas.microsoft.com/office/powerpoint/2010/main" val="3271946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22BF5-93CE-F540-BF59-E06473B66745}"/>
              </a:ext>
            </a:extLst>
          </p:cNvPr>
          <p:cNvSpPr>
            <a:spLocks noGrp="1"/>
          </p:cNvSpPr>
          <p:nvPr>
            <p:ph type="title"/>
          </p:nvPr>
        </p:nvSpPr>
        <p:spPr>
          <a:xfrm>
            <a:off x="243840" y="299720"/>
            <a:ext cx="11602720" cy="1041400"/>
          </a:xfrm>
        </p:spPr>
        <p:txBody>
          <a:bodyPr>
            <a:normAutofit fontScale="90000"/>
          </a:bodyPr>
          <a:lstStyle/>
          <a:p>
            <a:pPr algn="ctr"/>
            <a:r>
              <a:rPr lang="en-US" sz="3600" dirty="0"/>
              <a:t>Men’s and women’s ministries are highly encoded for gender</a:t>
            </a:r>
          </a:p>
        </p:txBody>
      </p:sp>
      <p:pic>
        <p:nvPicPr>
          <p:cNvPr id="4" name="Content Placeholder 3">
            <a:extLst>
              <a:ext uri="{FF2B5EF4-FFF2-40B4-BE49-F238E27FC236}">
                <a16:creationId xmlns:a16="http://schemas.microsoft.com/office/drawing/2014/main" id="{9DED2CB4-F992-2841-BBFD-232DA658F898}"/>
              </a:ext>
            </a:extLst>
          </p:cNvPr>
          <p:cNvPicPr>
            <a:picLocks noGrp="1" noChangeAspect="1"/>
          </p:cNvPicPr>
          <p:nvPr>
            <p:ph idx="1"/>
          </p:nvPr>
        </p:nvPicPr>
        <p:blipFill>
          <a:blip r:embed="rId2"/>
          <a:stretch>
            <a:fillRect/>
          </a:stretch>
        </p:blipFill>
        <p:spPr>
          <a:xfrm>
            <a:off x="873760" y="1017905"/>
            <a:ext cx="4940300" cy="1638300"/>
          </a:xfrm>
          <a:prstGeom prst="rect">
            <a:avLst/>
          </a:prstGeom>
        </p:spPr>
      </p:pic>
      <p:pic>
        <p:nvPicPr>
          <p:cNvPr id="5" name="Picture 4">
            <a:extLst>
              <a:ext uri="{FF2B5EF4-FFF2-40B4-BE49-F238E27FC236}">
                <a16:creationId xmlns:a16="http://schemas.microsoft.com/office/drawing/2014/main" id="{5F08FFF6-AB32-0B47-91ED-EF36497C13F8}"/>
              </a:ext>
            </a:extLst>
          </p:cNvPr>
          <p:cNvPicPr>
            <a:picLocks noChangeAspect="1"/>
          </p:cNvPicPr>
          <p:nvPr/>
        </p:nvPicPr>
        <p:blipFill>
          <a:blip r:embed="rId3"/>
          <a:stretch>
            <a:fillRect/>
          </a:stretch>
        </p:blipFill>
        <p:spPr>
          <a:xfrm>
            <a:off x="6581140" y="992505"/>
            <a:ext cx="4889500" cy="1663700"/>
          </a:xfrm>
          <a:prstGeom prst="rect">
            <a:avLst/>
          </a:prstGeom>
        </p:spPr>
      </p:pic>
      <p:pic>
        <p:nvPicPr>
          <p:cNvPr id="6" name="Picture 5">
            <a:extLst>
              <a:ext uri="{FF2B5EF4-FFF2-40B4-BE49-F238E27FC236}">
                <a16:creationId xmlns:a16="http://schemas.microsoft.com/office/drawing/2014/main" id="{F5F87550-2E4D-0E48-97C0-8BB141737057}"/>
              </a:ext>
            </a:extLst>
          </p:cNvPr>
          <p:cNvPicPr>
            <a:picLocks noChangeAspect="1"/>
          </p:cNvPicPr>
          <p:nvPr/>
        </p:nvPicPr>
        <p:blipFill>
          <a:blip r:embed="rId4"/>
          <a:stretch>
            <a:fillRect/>
          </a:stretch>
        </p:blipFill>
        <p:spPr>
          <a:xfrm>
            <a:off x="45720" y="2945130"/>
            <a:ext cx="4762500" cy="1714500"/>
          </a:xfrm>
          <a:prstGeom prst="rect">
            <a:avLst/>
          </a:prstGeom>
        </p:spPr>
      </p:pic>
      <p:pic>
        <p:nvPicPr>
          <p:cNvPr id="8" name="Picture 7">
            <a:extLst>
              <a:ext uri="{FF2B5EF4-FFF2-40B4-BE49-F238E27FC236}">
                <a16:creationId xmlns:a16="http://schemas.microsoft.com/office/drawing/2014/main" id="{5B5A470A-9E69-A247-9FA4-C7360B261C7D}"/>
              </a:ext>
            </a:extLst>
          </p:cNvPr>
          <p:cNvPicPr>
            <a:picLocks noChangeAspect="1"/>
          </p:cNvPicPr>
          <p:nvPr/>
        </p:nvPicPr>
        <p:blipFill>
          <a:blip r:embed="rId5"/>
          <a:stretch>
            <a:fillRect/>
          </a:stretch>
        </p:blipFill>
        <p:spPr>
          <a:xfrm>
            <a:off x="45720" y="4925060"/>
            <a:ext cx="4203700" cy="1930400"/>
          </a:xfrm>
          <a:prstGeom prst="rect">
            <a:avLst/>
          </a:prstGeom>
        </p:spPr>
      </p:pic>
      <p:pic>
        <p:nvPicPr>
          <p:cNvPr id="9" name="Picture 8">
            <a:extLst>
              <a:ext uri="{FF2B5EF4-FFF2-40B4-BE49-F238E27FC236}">
                <a16:creationId xmlns:a16="http://schemas.microsoft.com/office/drawing/2014/main" id="{A9DCF822-B307-7244-958D-4703CA1B27F6}"/>
              </a:ext>
            </a:extLst>
          </p:cNvPr>
          <p:cNvPicPr>
            <a:picLocks noChangeAspect="1"/>
          </p:cNvPicPr>
          <p:nvPr/>
        </p:nvPicPr>
        <p:blipFill>
          <a:blip r:embed="rId6"/>
          <a:stretch>
            <a:fillRect/>
          </a:stretch>
        </p:blipFill>
        <p:spPr>
          <a:xfrm>
            <a:off x="4295140" y="4864100"/>
            <a:ext cx="4826000" cy="1689100"/>
          </a:xfrm>
          <a:prstGeom prst="rect">
            <a:avLst/>
          </a:prstGeom>
        </p:spPr>
      </p:pic>
      <p:pic>
        <p:nvPicPr>
          <p:cNvPr id="10" name="Picture 9">
            <a:extLst>
              <a:ext uri="{FF2B5EF4-FFF2-40B4-BE49-F238E27FC236}">
                <a16:creationId xmlns:a16="http://schemas.microsoft.com/office/drawing/2014/main" id="{528D4B8D-A407-C646-8CEC-1C5771631889}"/>
              </a:ext>
            </a:extLst>
          </p:cNvPr>
          <p:cNvPicPr>
            <a:picLocks noChangeAspect="1"/>
          </p:cNvPicPr>
          <p:nvPr/>
        </p:nvPicPr>
        <p:blipFill>
          <a:blip r:embed="rId7"/>
          <a:stretch>
            <a:fillRect/>
          </a:stretch>
        </p:blipFill>
        <p:spPr>
          <a:xfrm>
            <a:off x="5177790" y="2887980"/>
            <a:ext cx="4457700" cy="1828800"/>
          </a:xfrm>
          <a:prstGeom prst="rect">
            <a:avLst/>
          </a:prstGeom>
        </p:spPr>
      </p:pic>
      <p:pic>
        <p:nvPicPr>
          <p:cNvPr id="11" name="Picture 10">
            <a:extLst>
              <a:ext uri="{FF2B5EF4-FFF2-40B4-BE49-F238E27FC236}">
                <a16:creationId xmlns:a16="http://schemas.microsoft.com/office/drawing/2014/main" id="{4E8D89F2-087D-E34C-B024-721031B21973}"/>
              </a:ext>
            </a:extLst>
          </p:cNvPr>
          <p:cNvPicPr>
            <a:picLocks noChangeAspect="1"/>
          </p:cNvPicPr>
          <p:nvPr/>
        </p:nvPicPr>
        <p:blipFill>
          <a:blip r:embed="rId8"/>
          <a:stretch>
            <a:fillRect/>
          </a:stretch>
        </p:blipFill>
        <p:spPr>
          <a:xfrm>
            <a:off x="9418264" y="4864100"/>
            <a:ext cx="2692456" cy="1775460"/>
          </a:xfrm>
          <a:prstGeom prst="rect">
            <a:avLst/>
          </a:prstGeom>
        </p:spPr>
      </p:pic>
      <p:pic>
        <p:nvPicPr>
          <p:cNvPr id="12" name="Picture 11">
            <a:extLst>
              <a:ext uri="{FF2B5EF4-FFF2-40B4-BE49-F238E27FC236}">
                <a16:creationId xmlns:a16="http://schemas.microsoft.com/office/drawing/2014/main" id="{4BCE13DF-A459-6B44-94B6-073CF8AB5A6C}"/>
              </a:ext>
            </a:extLst>
          </p:cNvPr>
          <p:cNvPicPr>
            <a:picLocks noChangeAspect="1"/>
          </p:cNvPicPr>
          <p:nvPr/>
        </p:nvPicPr>
        <p:blipFill>
          <a:blip r:embed="rId9"/>
          <a:stretch>
            <a:fillRect/>
          </a:stretch>
        </p:blipFill>
        <p:spPr>
          <a:xfrm>
            <a:off x="9881680" y="2705100"/>
            <a:ext cx="2229040" cy="1891030"/>
          </a:xfrm>
          <a:prstGeom prst="rect">
            <a:avLst/>
          </a:prstGeom>
        </p:spPr>
      </p:pic>
    </p:spTree>
    <p:extLst>
      <p:ext uri="{BB962C8B-B14F-4D97-AF65-F5344CB8AC3E}">
        <p14:creationId xmlns:p14="http://schemas.microsoft.com/office/powerpoint/2010/main" val="2049942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A41196-B351-5F47-8E6A-E404C3AE47FC}"/>
              </a:ext>
            </a:extLst>
          </p:cNvPr>
          <p:cNvPicPr>
            <a:picLocks noChangeAspect="1"/>
          </p:cNvPicPr>
          <p:nvPr/>
        </p:nvPicPr>
        <p:blipFill>
          <a:blip r:embed="rId3"/>
          <a:stretch>
            <a:fillRect/>
          </a:stretch>
        </p:blipFill>
        <p:spPr>
          <a:xfrm>
            <a:off x="215990" y="165100"/>
            <a:ext cx="3289300" cy="2463800"/>
          </a:xfrm>
          <a:prstGeom prst="rect">
            <a:avLst/>
          </a:prstGeom>
        </p:spPr>
      </p:pic>
      <p:pic>
        <p:nvPicPr>
          <p:cNvPr id="6" name="Picture 5">
            <a:extLst>
              <a:ext uri="{FF2B5EF4-FFF2-40B4-BE49-F238E27FC236}">
                <a16:creationId xmlns:a16="http://schemas.microsoft.com/office/drawing/2014/main" id="{00186805-6489-984D-ACFB-820388BE7580}"/>
              </a:ext>
            </a:extLst>
          </p:cNvPr>
          <p:cNvPicPr>
            <a:picLocks noChangeAspect="1"/>
          </p:cNvPicPr>
          <p:nvPr/>
        </p:nvPicPr>
        <p:blipFill>
          <a:blip r:embed="rId4"/>
          <a:stretch>
            <a:fillRect/>
          </a:stretch>
        </p:blipFill>
        <p:spPr>
          <a:xfrm>
            <a:off x="8199091" y="2040890"/>
            <a:ext cx="3886200" cy="2095500"/>
          </a:xfrm>
          <a:prstGeom prst="rect">
            <a:avLst/>
          </a:prstGeom>
        </p:spPr>
      </p:pic>
      <p:pic>
        <p:nvPicPr>
          <p:cNvPr id="7" name="Picture 6">
            <a:extLst>
              <a:ext uri="{FF2B5EF4-FFF2-40B4-BE49-F238E27FC236}">
                <a16:creationId xmlns:a16="http://schemas.microsoft.com/office/drawing/2014/main" id="{CE2EE507-3630-494D-9E41-D5EE53668106}"/>
              </a:ext>
            </a:extLst>
          </p:cNvPr>
          <p:cNvPicPr>
            <a:picLocks noChangeAspect="1"/>
          </p:cNvPicPr>
          <p:nvPr/>
        </p:nvPicPr>
        <p:blipFill>
          <a:blip r:embed="rId5"/>
          <a:stretch>
            <a:fillRect/>
          </a:stretch>
        </p:blipFill>
        <p:spPr>
          <a:xfrm>
            <a:off x="387350" y="3327400"/>
            <a:ext cx="2679700" cy="3035300"/>
          </a:xfrm>
          <a:prstGeom prst="rect">
            <a:avLst/>
          </a:prstGeom>
        </p:spPr>
      </p:pic>
      <p:pic>
        <p:nvPicPr>
          <p:cNvPr id="8" name="Picture 7">
            <a:extLst>
              <a:ext uri="{FF2B5EF4-FFF2-40B4-BE49-F238E27FC236}">
                <a16:creationId xmlns:a16="http://schemas.microsoft.com/office/drawing/2014/main" id="{7AC3B682-FB11-4A42-9518-8F4EC1A15738}"/>
              </a:ext>
            </a:extLst>
          </p:cNvPr>
          <p:cNvPicPr>
            <a:picLocks noChangeAspect="1"/>
          </p:cNvPicPr>
          <p:nvPr/>
        </p:nvPicPr>
        <p:blipFill>
          <a:blip r:embed="rId6"/>
          <a:stretch>
            <a:fillRect/>
          </a:stretch>
        </p:blipFill>
        <p:spPr>
          <a:xfrm>
            <a:off x="3882602" y="1965960"/>
            <a:ext cx="4091760" cy="2722880"/>
          </a:xfrm>
          <a:prstGeom prst="rect">
            <a:avLst/>
          </a:prstGeom>
        </p:spPr>
      </p:pic>
      <p:pic>
        <p:nvPicPr>
          <p:cNvPr id="9" name="Picture 8">
            <a:extLst>
              <a:ext uri="{FF2B5EF4-FFF2-40B4-BE49-F238E27FC236}">
                <a16:creationId xmlns:a16="http://schemas.microsoft.com/office/drawing/2014/main" id="{9837168B-C4AE-DC4F-BBE0-DCC807011B0A}"/>
              </a:ext>
            </a:extLst>
          </p:cNvPr>
          <p:cNvPicPr>
            <a:picLocks noChangeAspect="1"/>
          </p:cNvPicPr>
          <p:nvPr/>
        </p:nvPicPr>
        <p:blipFill>
          <a:blip r:embed="rId7"/>
          <a:stretch>
            <a:fillRect/>
          </a:stretch>
        </p:blipFill>
        <p:spPr>
          <a:xfrm>
            <a:off x="4023360" y="165100"/>
            <a:ext cx="5283200" cy="1536700"/>
          </a:xfrm>
          <a:prstGeom prst="rect">
            <a:avLst/>
          </a:prstGeom>
        </p:spPr>
      </p:pic>
      <p:pic>
        <p:nvPicPr>
          <p:cNvPr id="10" name="Picture 9">
            <a:extLst>
              <a:ext uri="{FF2B5EF4-FFF2-40B4-BE49-F238E27FC236}">
                <a16:creationId xmlns:a16="http://schemas.microsoft.com/office/drawing/2014/main" id="{3E403CE2-B8DC-D04F-B91D-366E70F06F2F}"/>
              </a:ext>
            </a:extLst>
          </p:cNvPr>
          <p:cNvPicPr>
            <a:picLocks noChangeAspect="1"/>
          </p:cNvPicPr>
          <p:nvPr/>
        </p:nvPicPr>
        <p:blipFill>
          <a:blip r:embed="rId8"/>
          <a:stretch>
            <a:fillRect/>
          </a:stretch>
        </p:blipFill>
        <p:spPr>
          <a:xfrm>
            <a:off x="3693160" y="4953000"/>
            <a:ext cx="5613400" cy="1447800"/>
          </a:xfrm>
          <a:prstGeom prst="rect">
            <a:avLst/>
          </a:prstGeom>
        </p:spPr>
      </p:pic>
      <p:pic>
        <p:nvPicPr>
          <p:cNvPr id="11" name="Picture 10">
            <a:extLst>
              <a:ext uri="{FF2B5EF4-FFF2-40B4-BE49-F238E27FC236}">
                <a16:creationId xmlns:a16="http://schemas.microsoft.com/office/drawing/2014/main" id="{628D87B9-447B-2C48-9751-D6A2676F757A}"/>
              </a:ext>
            </a:extLst>
          </p:cNvPr>
          <p:cNvPicPr>
            <a:picLocks noChangeAspect="1"/>
          </p:cNvPicPr>
          <p:nvPr/>
        </p:nvPicPr>
        <p:blipFill>
          <a:blip r:embed="rId9"/>
          <a:stretch>
            <a:fillRect/>
          </a:stretch>
        </p:blipFill>
        <p:spPr>
          <a:xfrm>
            <a:off x="9479222" y="228600"/>
            <a:ext cx="2489258" cy="1512570"/>
          </a:xfrm>
          <a:prstGeom prst="rect">
            <a:avLst/>
          </a:prstGeom>
        </p:spPr>
      </p:pic>
      <p:pic>
        <p:nvPicPr>
          <p:cNvPr id="12" name="Picture 11">
            <a:extLst>
              <a:ext uri="{FF2B5EF4-FFF2-40B4-BE49-F238E27FC236}">
                <a16:creationId xmlns:a16="http://schemas.microsoft.com/office/drawing/2014/main" id="{8F498014-A1CA-504F-9BA3-1D4D6B2B8F48}"/>
              </a:ext>
            </a:extLst>
          </p:cNvPr>
          <p:cNvPicPr>
            <a:picLocks noChangeAspect="1"/>
          </p:cNvPicPr>
          <p:nvPr/>
        </p:nvPicPr>
        <p:blipFill>
          <a:blip r:embed="rId10"/>
          <a:stretch>
            <a:fillRect/>
          </a:stretch>
        </p:blipFill>
        <p:spPr>
          <a:xfrm>
            <a:off x="9479222" y="4913630"/>
            <a:ext cx="2517182" cy="1690370"/>
          </a:xfrm>
          <a:prstGeom prst="rect">
            <a:avLst/>
          </a:prstGeom>
        </p:spPr>
      </p:pic>
    </p:spTree>
    <p:extLst>
      <p:ext uri="{BB962C8B-B14F-4D97-AF65-F5344CB8AC3E}">
        <p14:creationId xmlns:p14="http://schemas.microsoft.com/office/powerpoint/2010/main" val="1683491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0855" y="3268430"/>
            <a:ext cx="2485666" cy="3233386"/>
          </a:xfrm>
          <a:prstGeom prst="rect">
            <a:avLst/>
          </a:prstGeom>
        </p:spPr>
      </p:pic>
      <p:pic>
        <p:nvPicPr>
          <p:cNvPr id="6" name="Picture 5"/>
          <p:cNvPicPr>
            <a:picLocks noChangeAspect="1"/>
          </p:cNvPicPr>
          <p:nvPr/>
        </p:nvPicPr>
        <p:blipFill>
          <a:blip r:embed="rId4"/>
          <a:stretch>
            <a:fillRect/>
          </a:stretch>
        </p:blipFill>
        <p:spPr>
          <a:xfrm>
            <a:off x="221190" y="139149"/>
            <a:ext cx="2685331" cy="2685331"/>
          </a:xfrm>
          <a:prstGeom prst="rect">
            <a:avLst/>
          </a:prstGeom>
        </p:spPr>
      </p:pic>
      <p:pic>
        <p:nvPicPr>
          <p:cNvPr id="8" name="Picture 7"/>
          <p:cNvPicPr>
            <a:picLocks noChangeAspect="1"/>
          </p:cNvPicPr>
          <p:nvPr/>
        </p:nvPicPr>
        <p:blipFill>
          <a:blip r:embed="rId5"/>
          <a:stretch>
            <a:fillRect/>
          </a:stretch>
        </p:blipFill>
        <p:spPr>
          <a:xfrm>
            <a:off x="3436509" y="139149"/>
            <a:ext cx="2775597" cy="4351571"/>
          </a:xfrm>
          <a:prstGeom prst="rect">
            <a:avLst/>
          </a:prstGeom>
        </p:spPr>
      </p:pic>
      <p:pic>
        <p:nvPicPr>
          <p:cNvPr id="7" name="Picture 6">
            <a:extLst>
              <a:ext uri="{FF2B5EF4-FFF2-40B4-BE49-F238E27FC236}">
                <a16:creationId xmlns:a16="http://schemas.microsoft.com/office/drawing/2014/main" id="{625E91CF-71EB-5B40-B519-398C832ADD69}"/>
              </a:ext>
            </a:extLst>
          </p:cNvPr>
          <p:cNvPicPr>
            <a:picLocks noChangeAspect="1"/>
          </p:cNvPicPr>
          <p:nvPr/>
        </p:nvPicPr>
        <p:blipFill rotWithShape="1">
          <a:blip r:embed="rId6"/>
          <a:srcRect b="7485"/>
          <a:stretch/>
        </p:blipFill>
        <p:spPr>
          <a:xfrm>
            <a:off x="9489439" y="3488246"/>
            <a:ext cx="2186929" cy="3129281"/>
          </a:xfrm>
          <a:prstGeom prst="rect">
            <a:avLst/>
          </a:prstGeom>
        </p:spPr>
      </p:pic>
      <p:pic>
        <p:nvPicPr>
          <p:cNvPr id="9" name="Picture 8">
            <a:extLst>
              <a:ext uri="{FF2B5EF4-FFF2-40B4-BE49-F238E27FC236}">
                <a16:creationId xmlns:a16="http://schemas.microsoft.com/office/drawing/2014/main" id="{5BE5AFAF-7385-DB4E-94E0-155242164BD5}"/>
              </a:ext>
            </a:extLst>
          </p:cNvPr>
          <p:cNvPicPr>
            <a:picLocks noChangeAspect="1"/>
          </p:cNvPicPr>
          <p:nvPr/>
        </p:nvPicPr>
        <p:blipFill>
          <a:blip r:embed="rId7"/>
          <a:stretch>
            <a:fillRect/>
          </a:stretch>
        </p:blipFill>
        <p:spPr>
          <a:xfrm>
            <a:off x="6571798" y="139149"/>
            <a:ext cx="2234968" cy="3349097"/>
          </a:xfrm>
          <a:prstGeom prst="rect">
            <a:avLst/>
          </a:prstGeom>
        </p:spPr>
      </p:pic>
      <p:pic>
        <p:nvPicPr>
          <p:cNvPr id="10" name="Picture 9">
            <a:extLst>
              <a:ext uri="{FF2B5EF4-FFF2-40B4-BE49-F238E27FC236}">
                <a16:creationId xmlns:a16="http://schemas.microsoft.com/office/drawing/2014/main" id="{1D2E1F17-B61C-534B-924B-62EDCBE1BD2F}"/>
              </a:ext>
            </a:extLst>
          </p:cNvPr>
          <p:cNvPicPr>
            <a:picLocks noChangeAspect="1"/>
          </p:cNvPicPr>
          <p:nvPr/>
        </p:nvPicPr>
        <p:blipFill rotWithShape="1">
          <a:blip r:embed="rId8"/>
          <a:srcRect b="5478"/>
          <a:stretch/>
        </p:blipFill>
        <p:spPr>
          <a:xfrm>
            <a:off x="9489439" y="139149"/>
            <a:ext cx="2192721" cy="3105782"/>
          </a:xfrm>
          <a:prstGeom prst="rect">
            <a:avLst/>
          </a:prstGeom>
        </p:spPr>
      </p:pic>
      <p:sp>
        <p:nvSpPr>
          <p:cNvPr id="2" name="Rectangle 1">
            <a:extLst>
              <a:ext uri="{FF2B5EF4-FFF2-40B4-BE49-F238E27FC236}">
                <a16:creationId xmlns:a16="http://schemas.microsoft.com/office/drawing/2014/main" id="{37C76A5D-DD9C-B541-A6BA-8CBCD78344D3}"/>
              </a:ext>
            </a:extLst>
          </p:cNvPr>
          <p:cNvSpPr/>
          <p:nvPr/>
        </p:nvSpPr>
        <p:spPr>
          <a:xfrm>
            <a:off x="3399000" y="4885123"/>
            <a:ext cx="5626211" cy="1384995"/>
          </a:xfrm>
          <a:prstGeom prst="rect">
            <a:avLst/>
          </a:prstGeom>
        </p:spPr>
        <p:txBody>
          <a:bodyPr wrap="square">
            <a:spAutoFit/>
          </a:bodyPr>
          <a:lstStyle/>
          <a:p>
            <a:pPr algn="ctr"/>
            <a:r>
              <a:rPr lang="en-US" sz="2800" dirty="0"/>
              <a:t>Ministry books are equally encoded for gender – both in the text and the images used</a:t>
            </a:r>
          </a:p>
        </p:txBody>
      </p:sp>
    </p:spTree>
    <p:extLst>
      <p:ext uri="{BB962C8B-B14F-4D97-AF65-F5344CB8AC3E}">
        <p14:creationId xmlns:p14="http://schemas.microsoft.com/office/powerpoint/2010/main" val="233639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922241-9130-294B-93E8-84513EB27E12}"/>
              </a:ext>
            </a:extLst>
          </p:cNvPr>
          <p:cNvSpPr>
            <a:spLocks noGrp="1"/>
          </p:cNvSpPr>
          <p:nvPr>
            <p:ph idx="1"/>
          </p:nvPr>
        </p:nvSpPr>
        <p:spPr>
          <a:xfrm>
            <a:off x="4043680" y="1097280"/>
            <a:ext cx="7599680" cy="5577840"/>
          </a:xfrm>
        </p:spPr>
        <p:txBody>
          <a:bodyPr>
            <a:normAutofit/>
          </a:bodyPr>
          <a:lstStyle/>
          <a:p>
            <a:pPr marL="0" indent="0">
              <a:lnSpc>
                <a:spcPct val="150000"/>
              </a:lnSpc>
              <a:spcBef>
                <a:spcPts val="600"/>
              </a:spcBef>
              <a:spcAft>
                <a:spcPts val="0"/>
              </a:spcAft>
              <a:buNone/>
            </a:pPr>
            <a:r>
              <a:rPr lang="en-GB" dirty="0"/>
              <a:t>‘This book pulls back the veil on the elements of our culture that aggressively seek to neuter masculinity, calling it “toxic.”</a:t>
            </a:r>
          </a:p>
          <a:p>
            <a:pPr marL="0" indent="0">
              <a:lnSpc>
                <a:spcPct val="150000"/>
              </a:lnSpc>
              <a:spcBef>
                <a:spcPts val="600"/>
              </a:spcBef>
              <a:spcAft>
                <a:spcPts val="0"/>
              </a:spcAft>
              <a:buNone/>
            </a:pPr>
            <a:r>
              <a:rPr lang="en-GB" dirty="0"/>
              <a:t> …  This book is a guide to inspire men to re-engage as the spiritual leaders of their homes, in their churches, and within their communities …</a:t>
            </a:r>
          </a:p>
          <a:p>
            <a:pPr marL="0" indent="0">
              <a:lnSpc>
                <a:spcPct val="150000"/>
              </a:lnSpc>
              <a:spcBef>
                <a:spcPts val="600"/>
              </a:spcBef>
              <a:spcAft>
                <a:spcPts val="0"/>
              </a:spcAft>
              <a:buNone/>
            </a:pPr>
            <a:r>
              <a:rPr lang="en-GB" dirty="0"/>
              <a:t>Unfortunately, today being a strong and capable man is seen as offensive … Men of great character, integrity, and faith are being called to “Man Up” to a critical culture that has lost its moral and spiritual compass under the guise of being politically correct and socially relevant’.</a:t>
            </a:r>
          </a:p>
          <a:p>
            <a:pPr marL="0" indent="0" algn="r">
              <a:lnSpc>
                <a:spcPct val="150000"/>
              </a:lnSpc>
              <a:spcBef>
                <a:spcPts val="600"/>
              </a:spcBef>
              <a:spcAft>
                <a:spcPts val="0"/>
              </a:spcAft>
              <a:buNone/>
            </a:pPr>
            <a:r>
              <a:rPr lang="en-GB" dirty="0"/>
              <a:t>From the Men’s Ministry Catalyst website</a:t>
            </a:r>
          </a:p>
        </p:txBody>
      </p:sp>
      <p:pic>
        <p:nvPicPr>
          <p:cNvPr id="4" name="Picture 3">
            <a:extLst>
              <a:ext uri="{FF2B5EF4-FFF2-40B4-BE49-F238E27FC236}">
                <a16:creationId xmlns:a16="http://schemas.microsoft.com/office/drawing/2014/main" id="{F57FAD17-F95F-7C4A-8576-1E22FCEEEAD7}"/>
              </a:ext>
            </a:extLst>
          </p:cNvPr>
          <p:cNvPicPr>
            <a:picLocks noChangeAspect="1"/>
          </p:cNvPicPr>
          <p:nvPr/>
        </p:nvPicPr>
        <p:blipFill>
          <a:blip r:embed="rId2"/>
          <a:stretch>
            <a:fillRect/>
          </a:stretch>
        </p:blipFill>
        <p:spPr>
          <a:xfrm>
            <a:off x="0" y="568960"/>
            <a:ext cx="5047759" cy="6106160"/>
          </a:xfrm>
          <a:prstGeom prst="rect">
            <a:avLst/>
          </a:prstGeom>
        </p:spPr>
      </p:pic>
      <p:sp>
        <p:nvSpPr>
          <p:cNvPr id="7" name="TextBox 6">
            <a:extLst>
              <a:ext uri="{FF2B5EF4-FFF2-40B4-BE49-F238E27FC236}">
                <a16:creationId xmlns:a16="http://schemas.microsoft.com/office/drawing/2014/main" id="{02852441-38BD-2446-AB25-644544DE67E3}"/>
              </a:ext>
            </a:extLst>
          </p:cNvPr>
          <p:cNvSpPr txBox="1"/>
          <p:nvPr/>
        </p:nvSpPr>
        <p:spPr>
          <a:xfrm>
            <a:off x="4206240" y="307350"/>
            <a:ext cx="6908800" cy="523220"/>
          </a:xfrm>
          <a:prstGeom prst="rect">
            <a:avLst/>
          </a:prstGeom>
          <a:noFill/>
        </p:spPr>
        <p:txBody>
          <a:bodyPr wrap="square" rtlCol="0">
            <a:spAutoFit/>
          </a:bodyPr>
          <a:lstStyle/>
          <a:p>
            <a:r>
              <a:rPr lang="en-US" sz="2800" dirty="0"/>
              <a:t> ‘Godly masculinity’ is countercultural </a:t>
            </a:r>
          </a:p>
        </p:txBody>
      </p:sp>
    </p:spTree>
    <p:extLst>
      <p:ext uri="{BB962C8B-B14F-4D97-AF65-F5344CB8AC3E}">
        <p14:creationId xmlns:p14="http://schemas.microsoft.com/office/powerpoint/2010/main" val="1086254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6A7BF-384A-904E-BFE4-876DF52D9927}"/>
              </a:ext>
            </a:extLst>
          </p:cNvPr>
          <p:cNvSpPr>
            <a:spLocks noGrp="1"/>
          </p:cNvSpPr>
          <p:nvPr>
            <p:ph type="title"/>
          </p:nvPr>
        </p:nvSpPr>
        <p:spPr>
          <a:xfrm>
            <a:off x="726440" y="462280"/>
            <a:ext cx="9601200" cy="1485900"/>
          </a:xfrm>
        </p:spPr>
        <p:txBody>
          <a:bodyPr/>
          <a:lstStyle/>
          <a:p>
            <a:pPr algn="ctr"/>
            <a:r>
              <a:rPr lang="en-US" dirty="0"/>
              <a:t>Men’s ministry websites and videos</a:t>
            </a:r>
          </a:p>
        </p:txBody>
      </p:sp>
      <p:sp>
        <p:nvSpPr>
          <p:cNvPr id="3" name="Content Placeholder 2">
            <a:extLst>
              <a:ext uri="{FF2B5EF4-FFF2-40B4-BE49-F238E27FC236}">
                <a16:creationId xmlns:a16="http://schemas.microsoft.com/office/drawing/2014/main" id="{354CE1E5-CF87-3B49-B281-CE4A22AD604B}"/>
              </a:ext>
            </a:extLst>
          </p:cNvPr>
          <p:cNvSpPr>
            <a:spLocks noGrp="1"/>
          </p:cNvSpPr>
          <p:nvPr>
            <p:ph idx="1"/>
          </p:nvPr>
        </p:nvSpPr>
        <p:spPr>
          <a:xfrm>
            <a:off x="726440" y="1717040"/>
            <a:ext cx="10891520" cy="4866640"/>
          </a:xfrm>
        </p:spPr>
        <p:txBody>
          <a:bodyPr>
            <a:normAutofit fontScale="77500" lnSpcReduction="20000"/>
          </a:bodyPr>
          <a:lstStyle/>
          <a:p>
            <a:pPr>
              <a:lnSpc>
                <a:spcPct val="160000"/>
              </a:lnSpc>
              <a:spcBef>
                <a:spcPts val="600"/>
              </a:spcBef>
              <a:spcAft>
                <a:spcPts val="600"/>
              </a:spcAft>
            </a:pPr>
            <a:r>
              <a:rPr lang="en-US" sz="2800" dirty="0"/>
              <a:t>Check out the men’s ministry videos and websites listed under the week 7 module.</a:t>
            </a:r>
          </a:p>
          <a:p>
            <a:pPr>
              <a:lnSpc>
                <a:spcPct val="160000"/>
              </a:lnSpc>
              <a:spcBef>
                <a:spcPts val="600"/>
              </a:spcBef>
              <a:spcAft>
                <a:spcPts val="600"/>
              </a:spcAft>
            </a:pPr>
            <a:r>
              <a:rPr lang="en-US" sz="2800" dirty="0"/>
              <a:t>Do you think these ministries have changed over the past 5-10 years? </a:t>
            </a:r>
          </a:p>
          <a:p>
            <a:pPr>
              <a:lnSpc>
                <a:spcPct val="160000"/>
              </a:lnSpc>
              <a:spcBef>
                <a:spcPts val="600"/>
              </a:spcBef>
              <a:spcAft>
                <a:spcPts val="600"/>
              </a:spcAft>
            </a:pPr>
            <a:r>
              <a:rPr lang="en-US" sz="2800" dirty="0"/>
              <a:t>What aspects have stayed the same?</a:t>
            </a:r>
          </a:p>
          <a:p>
            <a:pPr>
              <a:lnSpc>
                <a:spcPct val="160000"/>
              </a:lnSpc>
              <a:spcBef>
                <a:spcPts val="600"/>
              </a:spcBef>
              <a:spcAft>
                <a:spcPts val="600"/>
              </a:spcAft>
            </a:pPr>
            <a:r>
              <a:rPr lang="en-US" sz="2800" dirty="0"/>
              <a:t>What gender discourses do you see being reinforced in all of them?</a:t>
            </a:r>
          </a:p>
          <a:p>
            <a:pPr>
              <a:lnSpc>
                <a:spcPct val="160000"/>
              </a:lnSpc>
              <a:spcBef>
                <a:spcPts val="600"/>
              </a:spcBef>
              <a:spcAft>
                <a:spcPts val="600"/>
              </a:spcAft>
            </a:pPr>
            <a:r>
              <a:rPr lang="en-US" sz="2800" dirty="0"/>
              <a:t>How is religious language being used to reinforce these gender discourses?</a:t>
            </a:r>
          </a:p>
          <a:p>
            <a:pPr>
              <a:lnSpc>
                <a:spcPct val="160000"/>
              </a:lnSpc>
              <a:spcBef>
                <a:spcPts val="600"/>
              </a:spcBef>
              <a:spcAft>
                <a:spcPts val="600"/>
              </a:spcAft>
            </a:pPr>
            <a:r>
              <a:rPr lang="en-US" sz="2800" dirty="0"/>
              <a:t>Think about the </a:t>
            </a:r>
            <a:r>
              <a:rPr lang="en-US" sz="2800" i="1" dirty="0"/>
              <a:t>cultural</a:t>
            </a:r>
            <a:r>
              <a:rPr lang="en-US" sz="2800" dirty="0"/>
              <a:t> function of men’s ministries, and what power structures are being scaffolded by them.</a:t>
            </a:r>
          </a:p>
          <a:p>
            <a:pPr marL="0" indent="0">
              <a:buNone/>
            </a:pPr>
            <a:endParaRPr lang="en-US" dirty="0"/>
          </a:p>
        </p:txBody>
      </p:sp>
    </p:spTree>
    <p:extLst>
      <p:ext uri="{BB962C8B-B14F-4D97-AF65-F5344CB8AC3E}">
        <p14:creationId xmlns:p14="http://schemas.microsoft.com/office/powerpoint/2010/main" val="1051441313"/>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1015</TotalTime>
  <Words>1899</Words>
  <Application>Microsoft Macintosh PowerPoint</Application>
  <PresentationFormat>Widescreen</PresentationFormat>
  <Paragraphs>124</Paragraphs>
  <Slides>23</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Calibri</vt:lpstr>
      <vt:lpstr>Franklin Gothic Book</vt:lpstr>
      <vt:lpstr>Crop</vt:lpstr>
      <vt:lpstr>Gender roles and religion</vt:lpstr>
      <vt:lpstr>This week’s lectures</vt:lpstr>
      <vt:lpstr>Men’s ministries</vt:lpstr>
      <vt:lpstr>Men’s Ministries</vt:lpstr>
      <vt:lpstr>Men’s and women’s ministries are highly encoded for gender</vt:lpstr>
      <vt:lpstr>PowerPoint Presentation</vt:lpstr>
      <vt:lpstr>PowerPoint Presentation</vt:lpstr>
      <vt:lpstr>PowerPoint Presentation</vt:lpstr>
      <vt:lpstr>Men’s ministry websites and videos</vt:lpstr>
      <vt:lpstr>Things to look for</vt:lpstr>
      <vt:lpstr>Let’s look at a couple of examples in class</vt:lpstr>
      <vt:lpstr>Promise Keepers NZ: website 2017</vt:lpstr>
      <vt:lpstr>Promise Keepers NZ: website 2020</vt:lpstr>
      <vt:lpstr>The second part of this week’s lectures focus on  women in religious leadership</vt:lpstr>
      <vt:lpstr>Religious leadership and gender</vt:lpstr>
      <vt:lpstr>Religious leadership and gender</vt:lpstr>
      <vt:lpstr>New Religious Movements</vt:lpstr>
      <vt:lpstr>Christianity</vt:lpstr>
      <vt:lpstr>But…</vt:lpstr>
      <vt:lpstr>Roman Catholic Church</vt:lpstr>
      <vt:lpstr>Roman Catholic Womenpriests (RCWP)</vt:lpstr>
      <vt:lpstr>Pink Smoke Over the Vatican</vt:lpstr>
      <vt:lpstr>Questions for the tutorial</vt:lpstr>
    </vt:vector>
  </TitlesOfParts>
  <Company>The University of Auckland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roles and religion</dc:title>
  <dc:creator>Caroline Blyth</dc:creator>
  <cp:lastModifiedBy>Caroline Blyth</cp:lastModifiedBy>
  <cp:revision>53</cp:revision>
  <dcterms:created xsi:type="dcterms:W3CDTF">2017-04-26T00:44:14Z</dcterms:created>
  <dcterms:modified xsi:type="dcterms:W3CDTF">2020-09-15T07:00:08Z</dcterms:modified>
</cp:coreProperties>
</file>