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8" r:id="rId3"/>
    <p:sldId id="296" r:id="rId4"/>
    <p:sldId id="288" r:id="rId5"/>
    <p:sldId id="293" r:id="rId6"/>
    <p:sldId id="256" r:id="rId7"/>
    <p:sldId id="258" r:id="rId8"/>
    <p:sldId id="259" r:id="rId9"/>
    <p:sldId id="264" r:id="rId10"/>
    <p:sldId id="274" r:id="rId11"/>
    <p:sldId id="260" r:id="rId12"/>
    <p:sldId id="266" r:id="rId13"/>
    <p:sldId id="283" r:id="rId14"/>
    <p:sldId id="261" r:id="rId15"/>
    <p:sldId id="262" r:id="rId16"/>
    <p:sldId id="285" r:id="rId17"/>
    <p:sldId id="284" r:id="rId18"/>
    <p:sldId id="263" r:id="rId19"/>
    <p:sldId id="265" r:id="rId20"/>
    <p:sldId id="286" r:id="rId21"/>
    <p:sldId id="289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0" autoAdjust="0"/>
    <p:restoredTop sz="79439"/>
  </p:normalViewPr>
  <p:slideViewPr>
    <p:cSldViewPr snapToGrid="0">
      <p:cViewPr varScale="1">
        <p:scale>
          <a:sx n="71" d="100"/>
          <a:sy n="71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C9BAD-B91E-411B-BF6B-BE1C848A1AC3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E4DE-55E7-43BE-8A80-8C02552C5E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720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7641-631B-4B17-AE1C-2885D2D13B84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816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7641-631B-4B17-AE1C-2885D2D13B84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249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7641-631B-4B17-AE1C-2885D2D13B84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827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E4DE-55E7-43BE-8A80-8C02552C5E78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358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5D9C2-5AF4-4CA8-8149-92816D73A42D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12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4D04-41EA-4749-AD94-0FDB41563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BD4B8-EA62-42BD-B8BD-ECD7F91AE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ED2B-D490-4114-8389-DCFDCBE8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1A5AF-B582-40F6-B3F6-4A407E92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E89BB-6980-460B-AA4D-8C947DEF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191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D510-7FC3-498A-B6F1-95AC9F8D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021FF-52CC-4BFA-A806-406BCAA46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B8980-4379-43C7-A40F-C4131D06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C9049-0279-421F-9EF6-205B7F5C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26704-8585-409C-AA06-E7C68411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671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29F4C9-D1D2-4786-B854-BAA42ACB3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DA8F1-4E18-4218-8CB7-BB174754A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B130D-63DA-48BD-A57B-C406EA8E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FD32F-FED5-4A9A-A2AF-E8E926C2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82F-E0D0-4A6E-913B-B996F5B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075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7D65-9E86-41AA-A630-D49568E1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F6F1-D54B-402F-9A47-020F507B5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82F8-3240-4601-8B81-BC103E47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D83EF-7833-4D52-93B4-7B63CB1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6312F-913E-4B8D-A9DD-739CF0B6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31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746F-B378-4193-AE73-55119032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156E4-08E9-461F-B8E1-941ADD31C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A1C92-EDCE-4AC6-A28F-1EF2939C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1DF4A-68B0-4D99-8897-3CE7282C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95289-B2DA-4713-A766-4BCEE74B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563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5A3F-B18D-4996-9BBD-C984E028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F6C8-8BC6-4D96-8EDE-1BC050C45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6646A-5E44-4C7D-BD90-D42F6E2DE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8E1D3-4A4C-49BD-A960-BF6E06A8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9661F-59C6-4111-A508-1D6FE31B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3AB84-6891-4798-9E0B-9523F55C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934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0F8F-348E-409E-93C1-27C31953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FEFF1-181E-4A51-B499-5BC9F8BC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5AB90-842D-4335-81A2-0FB5A9814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93422-369E-4FA4-9480-385B3B2A6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7DE8C-7986-4B86-B3B3-76E114050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75B563-523A-4B61-84AC-6F7492A9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1B14C-11E6-405E-91E8-28D0769C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72790-DC5A-4D42-981D-61AB895B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403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C9FD-6676-4396-B376-ABCE0B07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310F4-9035-442C-9C31-4E44B514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074CF-A129-4543-90BB-C1A90570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18742-9D25-4777-B8B9-1372E067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481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9752A-9D3A-42F4-B02B-5D4605EE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94544-638B-42B6-814B-E7AFBAF9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BDA2D-FE34-4315-94B7-08C6488F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7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0383-547F-4218-918D-9815B4F6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0DF8-0FC5-459D-AEEE-BC927A61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9C6BE-AB54-494D-A5D4-DDD56E90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507DF-117C-488A-8AA7-BFA405C5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B8AC5-FD7C-48E7-8CA7-348CF7D8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D8F34-D574-4D84-A5E7-B6A34B09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928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5564-F829-4F56-906E-D553F26F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72ED7-BF11-4173-A5F7-CE1F1C3C8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BADB7-6050-4152-B37E-808BA5473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8F916-FAA0-4DA8-AAB5-BE7826A1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EC778-FB3A-4A2F-BC39-4712CE80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7541E-4FB6-4F64-82D5-7260F42B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63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C7444-58BB-41E7-9A79-6B1474FF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829F2-97FB-4551-9897-46164C2E6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59440-6510-4A0B-A9B8-A36AB6616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9332-0B51-4BDA-B0BB-364C169B7556}" type="datetimeFigureOut">
              <a:rPr lang="en-NZ" smtClean="0"/>
              <a:t>22/09/20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C54CB-09F1-418B-9CDA-4DC1C8BA6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DB04A-A33C-487F-BB5E-943726CDB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342D-5A41-4BB6-B43F-EDEA8982A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540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esamskriti.com/e/History/Indian-History/How-The-British-Created-The-Dowry-System-In-Punjab-1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awnet.org/material/violence-against-women-and-role-relig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pr.org/2019/03/18/703067602/after-years-of-abuse-by-priests-nunstoo-are-speaking-ou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www.youtube.com/watch?v=SEMODEdW6x0&amp;ab_channel=MontySk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apf.org/sayhername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15/08/14/world/middleeast/isis-enshrines-a-theology-of-rap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/>
              <a:t>Gender violence and religion</a:t>
            </a:r>
          </a:p>
        </p:txBody>
      </p:sp>
    </p:spTree>
    <p:extLst>
      <p:ext uri="{BB962C8B-B14F-4D97-AF65-F5344CB8AC3E}">
        <p14:creationId xmlns:p14="http://schemas.microsoft.com/office/powerpoint/2010/main" val="141003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E64F-2303-4A74-80BC-63EC2C40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C9D1C-DD54-464B-9189-686FE9871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8EDBE-0DA4-4E2B-A63A-407957427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E25B6-0F9E-4E33-845B-6FE74DDD02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 descr="On War &amp; Women: Operation Enduring Freedom's Impact on the Lives of Afghan  Women - YouTube">
            <a:extLst>
              <a:ext uri="{FF2B5EF4-FFF2-40B4-BE49-F238E27FC236}">
                <a16:creationId xmlns:a16="http://schemas.microsoft.com/office/drawing/2014/main" id="{006DCACA-7FDB-4C80-8CC8-D8B4D3C379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32"/>
            <a:ext cx="12263525" cy="68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5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B603-91F8-4456-9FF8-46B6B3A0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Franklin Gothic Book" panose="020B0503020102020204" pitchFamily="34" charset="0"/>
                <a:cs typeface="Arial" panose="020B0604020202020204" pitchFamily="34" charset="0"/>
              </a:rPr>
              <a:t>Religious or Cultural Violence?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8155E-A5D1-4D91-9EC5-DC814C87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See essential reading by Janet Jakobsen.</a:t>
            </a:r>
          </a:p>
          <a:p>
            <a:r>
              <a:rPr lang="en-NZ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Important to define topic.</a:t>
            </a:r>
          </a:p>
          <a:p>
            <a:r>
              <a:rPr lang="en-NZ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Framing the topic is often emotive when Muslim and Third World countries are assessed through Western eyes.</a:t>
            </a:r>
          </a:p>
          <a:p>
            <a:r>
              <a:rPr lang="en-NZ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Danger of redefining domestic abuse through religion. </a:t>
            </a:r>
          </a:p>
          <a:p>
            <a:r>
              <a:rPr lang="en-NZ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This serves greater purposes when the media and politics are involved.</a:t>
            </a:r>
          </a:p>
          <a:p>
            <a:r>
              <a:rPr lang="en-NZ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Is it sometimes more to do with a loss of religious values and growing secularism rather than religion </a:t>
            </a:r>
            <a:r>
              <a:rPr lang="en-NZ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per se</a:t>
            </a:r>
            <a:r>
              <a:rPr lang="en-NZ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? e.g. Dowry murders in India.</a:t>
            </a:r>
          </a:p>
        </p:txBody>
      </p:sp>
    </p:spTree>
    <p:extLst>
      <p:ext uri="{BB962C8B-B14F-4D97-AF65-F5344CB8AC3E}">
        <p14:creationId xmlns:p14="http://schemas.microsoft.com/office/powerpoint/2010/main" val="11629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4508"/>
            <a:ext cx="10515600" cy="769194"/>
          </a:xfrm>
        </p:spPr>
        <p:txBody>
          <a:bodyPr/>
          <a:lstStyle/>
          <a:p>
            <a:r>
              <a:rPr lang="en-NZ" dirty="0">
                <a:latin typeface="+mn-lt"/>
              </a:rPr>
              <a:t>Religious or cultural violence?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731"/>
            <a:ext cx="10515600" cy="500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/>
              <a:t>Religion intersects with other sociocultural factors – race, gender, class, sexuality, socio-economic status, etc. – to create multiple sites of oppression and vulnerability to gender violence within rape cultures.</a:t>
            </a:r>
          </a:p>
          <a:p>
            <a:pPr marL="0" indent="0">
              <a:buNone/>
            </a:pPr>
            <a:endParaRPr lang="en-NZ" sz="3200" dirty="0"/>
          </a:p>
          <a:p>
            <a:r>
              <a:rPr lang="en-NZ" sz="3200" dirty="0"/>
              <a:t>‘Religion and secularism can both be if not the cause, then at least the legitimation, of violence.’</a:t>
            </a:r>
          </a:p>
          <a:p>
            <a:pPr algn="r"/>
            <a:r>
              <a:rPr lang="en-NZ" sz="2400" dirty="0"/>
              <a:t>Janet </a:t>
            </a:r>
            <a:r>
              <a:rPr lang="en-NZ" sz="2400" dirty="0" err="1"/>
              <a:t>Jakobsen</a:t>
            </a:r>
            <a:r>
              <a:rPr lang="en-NZ" sz="2400" dirty="0"/>
              <a:t>, p. 125</a:t>
            </a:r>
          </a:p>
          <a:p>
            <a:pPr marL="0" indent="0">
              <a:buNone/>
            </a:pPr>
            <a:endParaRPr lang="en-NZ" sz="3200" dirty="0"/>
          </a:p>
          <a:p>
            <a:pPr marL="0" indent="0">
              <a:buNone/>
            </a:pPr>
            <a:endParaRPr lang="en-NZ" sz="3200" dirty="0"/>
          </a:p>
          <a:p>
            <a:pPr marL="0" indent="0">
              <a:buNone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3595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A40F-8F77-4805-A5E7-42099FFE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0850"/>
          </a:xfrm>
        </p:spPr>
        <p:txBody>
          <a:bodyPr>
            <a:normAutofit/>
          </a:bodyPr>
          <a:lstStyle/>
          <a:p>
            <a:pPr algn="ctr"/>
            <a:r>
              <a:rPr lang="en-NZ" sz="3100" dirty="0">
                <a:latin typeface="Franklin Gothic Book" panose="020B0503020102020204" pitchFamily="34" charset="0"/>
                <a:cs typeface="Arial" panose="020B0604020202020204" pitchFamily="34" charset="0"/>
              </a:rPr>
              <a:t>Sanjeev </a:t>
            </a:r>
            <a:r>
              <a:rPr lang="en-NZ" sz="310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Nayyar,How</a:t>
            </a:r>
            <a:r>
              <a:rPr lang="en-NZ" sz="3100" dirty="0">
                <a:latin typeface="Franklin Gothic Book" panose="020B0503020102020204" pitchFamily="34" charset="0"/>
                <a:cs typeface="Arial" panose="020B0604020202020204" pitchFamily="34" charset="0"/>
              </a:rPr>
              <a:t> the British created the Dowry System in Punjab.</a:t>
            </a:r>
            <a:br>
              <a:rPr lang="en-NZ" dirty="0">
                <a:latin typeface="Franklin Gothic Book" panose="020B0503020102020204" pitchFamily="34" charset="0"/>
              </a:rPr>
            </a:br>
            <a:r>
              <a:rPr lang="en-NZ" sz="2700" dirty="0">
                <a:latin typeface="Franklin Gothic Book" panose="020B050302010202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NZ" sz="2700" dirty="0" err="1">
                <a:latin typeface="Franklin Gothic Book" panose="020B0503020102020204" pitchFamily="34" charset="0"/>
                <a:cs typeface="Times New Roman" panose="02020603050405020304" pitchFamily="18" charset="0"/>
                <a:hlinkClick r:id="rId2"/>
              </a:rPr>
              <a:t>www.esamskriti.com</a:t>
            </a:r>
            <a:r>
              <a:rPr lang="en-NZ" sz="2700" dirty="0">
                <a:latin typeface="Franklin Gothic Book" panose="020B0503020102020204" pitchFamily="34" charset="0"/>
                <a:cs typeface="Times New Roman" panose="02020603050405020304" pitchFamily="18" charset="0"/>
                <a:hlinkClick r:id="rId2"/>
              </a:rPr>
              <a:t>/e/History/Indian-History/How-The-British-Created-The-Dowry-System-In-Punjab-1.aspx</a:t>
            </a:r>
            <a:endParaRPr lang="en-NZ" sz="27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w the British created the dowry system in Punjab">
            <a:extLst>
              <a:ext uri="{FF2B5EF4-FFF2-40B4-BE49-F238E27FC236}">
                <a16:creationId xmlns:a16="http://schemas.microsoft.com/office/drawing/2014/main" id="{C49E54C3-50F4-49F7-84E9-2BA64A55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191962"/>
            <a:ext cx="6448425" cy="39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6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8F38-68D3-4291-84D3-5C91DBB9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Franklin Gothic Book" panose="020B0503020102020204" pitchFamily="34" charset="0"/>
                <a:cs typeface="Arial" panose="020B0604020202020204" pitchFamily="34" charset="0"/>
              </a:rPr>
              <a:t>On the Question of Power…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70445-5237-4CB9-BAEC-810D2C738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6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Do women need “protection” from religious regimes?</a:t>
            </a:r>
          </a:p>
          <a:p>
            <a:r>
              <a:rPr lang="en-NZ" sz="36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This was one reason given for US soldiers going into Afghanistan and Iraq.</a:t>
            </a:r>
          </a:p>
          <a:p>
            <a:r>
              <a:rPr lang="en-NZ" sz="36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Are these women any better off than before? </a:t>
            </a:r>
          </a:p>
          <a:p>
            <a:r>
              <a:rPr lang="en-NZ" sz="36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Plays into stereotypes. Can be used to justify “colonialism.”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7878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9B53-8C86-4347-AC7A-3DB7BB63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>
                <a:latin typeface="Franklin Gothic Book" panose="020B0503020102020204" pitchFamily="34" charset="0"/>
                <a:cs typeface="Arial" panose="020B0604020202020204" pitchFamily="34" charset="0"/>
              </a:rPr>
              <a:t>Religion or response to the West?</a:t>
            </a:r>
            <a:br>
              <a:rPr lang="en-NZ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endParaRPr lang="en-NZ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57C04-7128-4A74-A415-56E3D09D6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>
                <a:latin typeface="Franklin Gothic Book" panose="020B0503020102020204" pitchFamily="34" charset="0"/>
                <a:cs typeface="Arial" panose="020B0604020202020204" pitchFamily="34" charset="0"/>
              </a:rPr>
              <a:t>The Western Question: </a:t>
            </a:r>
          </a:p>
          <a:p>
            <a:r>
              <a:rPr lang="en-NZ" sz="32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In strict regimes (Afghanistan, Iran) women’s movements seen as western and secular.</a:t>
            </a:r>
          </a:p>
          <a:p>
            <a:r>
              <a:rPr lang="en-NZ" sz="32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Fundamentalism in part a response to Western decadence?</a:t>
            </a:r>
          </a:p>
          <a:p>
            <a:r>
              <a:rPr lang="en-NZ" sz="32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Strict purity laws. More than argument about literacy, chaperones etc?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5843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F7A5-8C08-4B92-A35C-D25AE932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32261"/>
            <a:ext cx="10633075" cy="1618391"/>
          </a:xfrm>
        </p:spPr>
        <p:txBody>
          <a:bodyPr>
            <a:normAutofit/>
          </a:bodyPr>
          <a:lstStyle/>
          <a:p>
            <a:pPr algn="ctr"/>
            <a:r>
              <a:rPr lang="en-NZ" sz="3600" dirty="0">
                <a:latin typeface="Franklin Gothic Book" panose="020B0503020102020204" pitchFamily="34" charset="0"/>
                <a:cs typeface="Arial" panose="020B0604020202020204" pitchFamily="34" charset="0"/>
              </a:rPr>
              <a:t>Vincent </a:t>
            </a:r>
            <a:r>
              <a:rPr lang="en-NZ" sz="360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Tourret</a:t>
            </a:r>
            <a:r>
              <a:rPr lang="en-NZ" sz="3600" dirty="0">
                <a:latin typeface="Franklin Gothic Book" panose="020B0503020102020204" pitchFamily="34" charset="0"/>
                <a:cs typeface="Arial" panose="020B0604020202020204" pitchFamily="34" charset="0"/>
              </a:rPr>
              <a:t>, “Does the Iranian Law Encourage Acid Attacks?”</a:t>
            </a:r>
            <a:br>
              <a:rPr lang="en-NZ" sz="36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NZ" sz="3600" i="1" dirty="0">
                <a:latin typeface="Franklin Gothic Book" panose="020B0503020102020204" pitchFamily="34" charset="0"/>
                <a:cs typeface="Arial" panose="020B0604020202020204" pitchFamily="34" charset="0"/>
              </a:rPr>
              <a:t>Le Journal International Archives </a:t>
            </a:r>
            <a:r>
              <a:rPr lang="en-NZ" sz="3600" dirty="0">
                <a:latin typeface="Franklin Gothic Book" panose="020B0503020102020204" pitchFamily="34" charset="0"/>
                <a:cs typeface="Arial" panose="020B0604020202020204" pitchFamily="34" charset="0"/>
              </a:rPr>
              <a:t>(28 Nov 2014)</a:t>
            </a:r>
          </a:p>
        </p:txBody>
      </p:sp>
      <p:pic>
        <p:nvPicPr>
          <p:cNvPr id="2050" name="Picture 2" descr="Crédit BEHROUZ MEHRI / AFP">
            <a:extLst>
              <a:ext uri="{FF2B5EF4-FFF2-40B4-BE49-F238E27FC236}">
                <a16:creationId xmlns:a16="http://schemas.microsoft.com/office/drawing/2014/main" id="{52CD90EB-CFC6-407F-B5FB-7EB2C2A64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28875"/>
            <a:ext cx="6210301" cy="41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56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A9A7-9794-49E3-A095-5D0DDAC7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Franklin Gothic Book" panose="020B0503020102020204" pitchFamily="34" charset="0"/>
                <a:cs typeface="Arial" panose="020B0604020202020204" pitchFamily="34" charset="0"/>
              </a:rPr>
              <a:t>Religion or State Sanctioned Violence?</a:t>
            </a:r>
            <a:b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5DCF-A61F-431B-8A64-02A95FC63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32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State Sanctioned Violence</a:t>
            </a:r>
          </a:p>
          <a:p>
            <a:r>
              <a:rPr lang="en-NZ" sz="32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Return of lashing and stoning, for calling out rape.</a:t>
            </a:r>
          </a:p>
          <a:p>
            <a:r>
              <a:rPr lang="en-NZ" sz="32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Are politics involved with lashing, stoning, and rape of political prisoners prior to execution? </a:t>
            </a:r>
          </a:p>
          <a:p>
            <a:r>
              <a:rPr lang="en-NZ" sz="32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Religion used to justify violence. A virgin cannot be killed, therefore she must be temporarily “married” (raped) before death.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001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ECFF-18EF-4BEA-9223-6AF44276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16" y="1039176"/>
            <a:ext cx="6698672" cy="54370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Franklin Gothic Book" panose="020B0503020102020204" pitchFamily="34" charset="0"/>
                <a:cs typeface="Arial" panose="020B0604020202020204" pitchFamily="34" charset="0"/>
              </a:rPr>
              <a:t>Gender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B1E1F-B471-4E9E-AB9B-6CF5D9D78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2379"/>
            <a:ext cx="10820399" cy="4686300"/>
          </a:xfrm>
        </p:spPr>
        <p:txBody>
          <a:bodyPr>
            <a:normAutofit/>
          </a:bodyPr>
          <a:lstStyle/>
          <a:p>
            <a:pPr algn="ctr"/>
            <a:endParaRPr lang="en-NZ" dirty="0"/>
          </a:p>
          <a:p>
            <a:pPr algn="ctr"/>
            <a:endParaRPr lang="en-NZ" dirty="0"/>
          </a:p>
          <a:p>
            <a:pPr algn="ctr"/>
            <a:endParaRPr lang="en-NZ" dirty="0"/>
          </a:p>
        </p:txBody>
      </p:sp>
      <p:pic>
        <p:nvPicPr>
          <p:cNvPr id="4098" name="Picture 2" descr="AFGHANISTAN Ghazni: mother and daughter stoned to death for adultery 300m  from govt offices">
            <a:extLst>
              <a:ext uri="{FF2B5EF4-FFF2-40B4-BE49-F238E27FC236}">
                <a16:creationId xmlns:a16="http://schemas.microsoft.com/office/drawing/2014/main" id="{47B854F0-6F68-4755-97EC-2BAC23BE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02" y="2558497"/>
            <a:ext cx="493395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6BC48-F78E-4248-AE62-109778C56E14}"/>
              </a:ext>
            </a:extLst>
          </p:cNvPr>
          <p:cNvSpPr txBox="1"/>
          <p:nvPr/>
        </p:nvSpPr>
        <p:spPr>
          <a:xfrm>
            <a:off x="390787" y="1841242"/>
            <a:ext cx="60598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Polarised gender roles, submissive, covered up women, alpha male, “heroic” image (at extreme levels, includes martyrdom).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Violence against boys and men too. In war times, execution of those who had gone through puberty.</a:t>
            </a:r>
          </a:p>
          <a:p>
            <a:r>
              <a:rPr lang="en-NZ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43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0489-1C65-4EA0-B805-5711E8F1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Franklin Gothic Book" panose="020B0503020102020204" pitchFamily="34" charset="0"/>
                <a:cs typeface="Arial" panose="020B0604020202020204" pitchFamily="34" charset="0"/>
              </a:rPr>
              <a:t>Christianity, Violence, and 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E4ABE-3802-4E69-8407-DFEEFAC70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Marie Fortune and Cindy </a:t>
            </a:r>
            <a:r>
              <a:rPr lang="en-NZ" dirty="0" err="1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Enger</a:t>
            </a:r>
            <a:r>
              <a:rPr lang="en-NZ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“Violence against Women and the Role of Women,” 2005 (see reading list, or </a:t>
            </a:r>
            <a:r>
              <a:rPr lang="en-NZ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here</a:t>
            </a:r>
            <a:r>
              <a:rPr lang="en-NZ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NZ" dirty="0">
              <a:latin typeface="Franklin Gothic Book" panose="020B05030201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NZ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Christian Church encouraged:</a:t>
            </a:r>
          </a:p>
          <a:p>
            <a:r>
              <a:rPr lang="en-NZ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 stay in abusive marriages (Eph. 5:22-24).</a:t>
            </a:r>
          </a:p>
          <a:p>
            <a:r>
              <a:rPr lang="en-NZ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Not to divorce (Eph. 5:20).</a:t>
            </a:r>
          </a:p>
          <a:p>
            <a:pPr marL="0" indent="0">
              <a:buNone/>
            </a:pPr>
            <a:r>
              <a:rPr lang="en-NZ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 more recent times, church more willing to see violence as sin used to gain power. But some Christian denominations still encourage women not to divorce or leave their abusive spouse.</a:t>
            </a:r>
          </a:p>
        </p:txBody>
      </p:sp>
    </p:spTree>
    <p:extLst>
      <p:ext uri="{BB962C8B-B14F-4D97-AF65-F5344CB8AC3E}">
        <p14:creationId xmlns:p14="http://schemas.microsoft.com/office/powerpoint/2010/main" val="327984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6B01-7127-DA4C-86F6-1B77E7BD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Talking about gender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D5F2-3E12-8642-B759-2858E08E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25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This week’s topic can be emotionally challenging to discuss.</a:t>
            </a:r>
          </a:p>
          <a:p>
            <a:pPr marL="0" indent="0" algn="ctr">
              <a:buNone/>
            </a:pPr>
            <a:r>
              <a:rPr lang="en-US" dirty="0"/>
              <a:t>We will engage with it sensitively, and </a:t>
            </a:r>
            <a:r>
              <a:rPr lang="en-GB" dirty="0"/>
              <a:t>encourage everyone to consider the tutorial on Friday as a safe space where we can learn about this difficult content empathetically and thoughtfully.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If you find the subject distressing, please feel free to absent yourself from the tutorials.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8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42D3-1FDC-4231-97AC-F21EBAE3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119467"/>
            <a:ext cx="11112874" cy="606425"/>
          </a:xfrm>
        </p:spPr>
        <p:txBody>
          <a:bodyPr>
            <a:noAutofit/>
          </a:bodyPr>
          <a:lstStyle/>
          <a:p>
            <a:pPr algn="ctr"/>
            <a:br>
              <a:rPr lang="en-NZ" sz="3600" b="1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NZ" sz="3600" dirty="0">
                <a:latin typeface="Franklin Gothic Book" panose="020B0503020102020204" pitchFamily="34" charset="0"/>
                <a:cs typeface="Arial" panose="020B0604020202020204" pitchFamily="34" charset="0"/>
              </a:rPr>
              <a:t>Podcast, “After Years of Abuse By Priests, #Nuns</a:t>
            </a:r>
            <a:br>
              <a:rPr lang="en-NZ" sz="36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NZ" sz="3600" dirty="0">
                <a:latin typeface="Franklin Gothic Book" panose="020B0503020102020204" pitchFamily="34" charset="0"/>
                <a:cs typeface="Arial" panose="020B0604020202020204" pitchFamily="34" charset="0"/>
              </a:rPr>
              <a:t> Too are Speaking Out.” March 18, 2019</a:t>
            </a:r>
            <a:br>
              <a:rPr lang="en-NZ" dirty="0">
                <a:latin typeface="Franklin Gothic Book" panose="020B0503020102020204" pitchFamily="34" charset="0"/>
              </a:rPr>
            </a:br>
            <a:br>
              <a:rPr lang="en-NZ" dirty="0">
                <a:latin typeface="Franklin Gothic Book" panose="020B0503020102020204" pitchFamily="34" charset="0"/>
              </a:rPr>
            </a:br>
            <a:endParaRPr lang="en-NZ" dirty="0">
              <a:latin typeface="Franklin Gothic Book" panose="020B05030201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8F79B5-708A-4EBE-937E-5A9F8F4A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1862"/>
            <a:ext cx="65" cy="680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otham SS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 descr="The Holy Rosary — Foundation of Prayer for Priests">
            <a:extLst>
              <a:ext uri="{FF2B5EF4-FFF2-40B4-BE49-F238E27FC236}">
                <a16:creationId xmlns:a16="http://schemas.microsoft.com/office/drawing/2014/main" id="{27C061A2-9751-42C5-ABB8-6B6F03E6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80" y="1860002"/>
            <a:ext cx="8169538" cy="46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3081F1-A67A-7043-8BCA-392C2B5FA63D}"/>
              </a:ext>
            </a:extLst>
          </p:cNvPr>
          <p:cNvSpPr/>
          <p:nvPr/>
        </p:nvSpPr>
        <p:spPr>
          <a:xfrm>
            <a:off x="361949" y="3638781"/>
            <a:ext cx="1377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Listen to podcast </a:t>
            </a:r>
            <a:r>
              <a:rPr lang="en-US" sz="2400" dirty="0">
                <a:hlinkClick r:id="rId4"/>
              </a:rPr>
              <a:t>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6310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572"/>
          <a:stretch/>
        </p:blipFill>
        <p:spPr>
          <a:xfrm>
            <a:off x="232755" y="232756"/>
            <a:ext cx="6642322" cy="617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75077" y="898908"/>
            <a:ext cx="506199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See articles by </a:t>
            </a:r>
            <a:r>
              <a:rPr lang="en-US" sz="2000" dirty="0" err="1"/>
              <a:t>Slavoj</a:t>
            </a:r>
            <a:r>
              <a:rPr lang="en-US" sz="2000" dirty="0"/>
              <a:t> </a:t>
            </a:r>
            <a:r>
              <a:rPr lang="en-US" sz="2000" dirty="0" err="1"/>
              <a:t>Zizek</a:t>
            </a:r>
            <a:r>
              <a:rPr lang="en-US" sz="2000" dirty="0"/>
              <a:t> and Waqas Tufail (listed under week 8 module).</a:t>
            </a:r>
          </a:p>
          <a:p>
            <a:endParaRPr lang="en-US" sz="2000" dirty="0"/>
          </a:p>
          <a:p>
            <a:r>
              <a:rPr lang="en-US" sz="2000" dirty="0"/>
              <a:t>From the outset, the </a:t>
            </a:r>
            <a:r>
              <a:rPr lang="en-US" sz="2000" dirty="0" err="1"/>
              <a:t>Rotherham</a:t>
            </a:r>
            <a:r>
              <a:rPr lang="en-US" sz="2000" dirty="0"/>
              <a:t> sex abuse case (which came to light in 2014) was interpreted through various intersecting lenses of race, class, religion, ethnicity, gender.</a:t>
            </a:r>
          </a:p>
          <a:p>
            <a:endParaRPr lang="en-US" sz="2000" dirty="0"/>
          </a:p>
          <a:p>
            <a:r>
              <a:rPr lang="en-US" sz="2000" dirty="0"/>
              <a:t>The treatment of victims and perpetrators by authorities and the media was </a:t>
            </a:r>
            <a:r>
              <a:rPr lang="en-US" sz="2000" dirty="0" err="1"/>
              <a:t>coloured</a:t>
            </a:r>
            <a:r>
              <a:rPr lang="en-US" sz="2000" dirty="0"/>
              <a:t> by their various intersecting identities. The grooming scandal was repeatedly framed as a religious and ethnic ‘issue’ impacting girls from a particular class background.</a:t>
            </a:r>
          </a:p>
          <a:p>
            <a:r>
              <a:rPr lang="en-US" sz="2000" dirty="0"/>
              <a:t>Other perpetrators and victims were overlooked by both the media and authorities.</a:t>
            </a:r>
          </a:p>
          <a:p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4272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2E45-8F24-EC42-B38C-F9E732EC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Katie Edwards, “Silence of the Lamb”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C03F-7A4B-6C4D-A582-ECDF20262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417"/>
            <a:ext cx="5961611" cy="4351338"/>
          </a:xfrm>
        </p:spPr>
        <p:txBody>
          <a:bodyPr/>
          <a:lstStyle/>
          <a:p>
            <a:r>
              <a:rPr lang="en-US" dirty="0"/>
              <a:t>In this BBC radio </a:t>
            </a:r>
            <a:r>
              <a:rPr lang="en-US" dirty="0" err="1"/>
              <a:t>programme</a:t>
            </a:r>
            <a:r>
              <a:rPr lang="en-US" dirty="0"/>
              <a:t>, Katie talks about her own experience of child exploitation in </a:t>
            </a:r>
            <a:r>
              <a:rPr lang="en-US" dirty="0" err="1"/>
              <a:t>Rotherham</a:t>
            </a:r>
            <a:r>
              <a:rPr lang="en-US" dirty="0"/>
              <a:t>, reflecting on it in light of biblical teachings and Christian traditions of silence in the face of suffering and abuse.</a:t>
            </a:r>
          </a:p>
          <a:p>
            <a:r>
              <a:rPr lang="en-US" dirty="0"/>
              <a:t> Listen to it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2064A-633C-FD45-B647-728D5303A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870" y="1690688"/>
            <a:ext cx="4327929" cy="46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/>
          <a:lstStyle/>
          <a:p>
            <a:pPr algn="ctr"/>
            <a:r>
              <a:rPr lang="en-NZ" dirty="0">
                <a:latin typeface="+mn-lt"/>
              </a:rPr>
              <a:t>What is gender violence?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223" y="1332804"/>
            <a:ext cx="10515600" cy="5254906"/>
          </a:xfrm>
        </p:spPr>
        <p:txBody>
          <a:bodyPr>
            <a:normAutofit lnSpcReduction="10000"/>
          </a:bodyPr>
          <a:lstStyle/>
          <a:p>
            <a:r>
              <a:rPr lang="en-NZ" sz="2800" dirty="0"/>
              <a:t>Violence that arises from normative gender roles and expectations within a given society, which result in unequal power relationships between different gender groups. </a:t>
            </a:r>
          </a:p>
          <a:p>
            <a:r>
              <a:rPr lang="en-NZ" sz="2800" dirty="0"/>
              <a:t>Gender intersects with other identity markers (e.g. race, sexuality, age, ability, class) to create multiple sites where people are marginalized, disempowered, and vulnerable to violence.</a:t>
            </a:r>
          </a:p>
          <a:p>
            <a:r>
              <a:rPr lang="en-NZ" sz="2800" dirty="0"/>
              <a:t>Gender violence can include:</a:t>
            </a:r>
          </a:p>
          <a:p>
            <a:pPr lvl="1"/>
            <a:r>
              <a:rPr lang="en-NZ" sz="2800" dirty="0"/>
              <a:t>Subjective violence – physical and sexual violence, intimate partner violence, coercive control</a:t>
            </a:r>
          </a:p>
          <a:p>
            <a:pPr lvl="1"/>
            <a:r>
              <a:rPr lang="en-NZ" sz="2800" dirty="0"/>
              <a:t>Symbolic violence – the violence of sexist and misogynistic language</a:t>
            </a:r>
          </a:p>
          <a:p>
            <a:pPr lvl="1"/>
            <a:r>
              <a:rPr lang="en-NZ" sz="2800" dirty="0"/>
              <a:t>Structural/systemic violence – the violence of inequitable gendered laws, regulations, institutions, etc.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09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15B6-47C0-405C-AAFF-68C80763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>
                <a:latin typeface="Franklin Gothic Book" panose="020B0503020102020204" pitchFamily="34" charset="0"/>
                <a:cs typeface="Arial" panose="020B0604020202020204" pitchFamily="34" charset="0"/>
              </a:rPr>
              <a:t>What about Intersectionality?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DA588C-D700-4AC8-BC5F-CB97D6554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671"/>
            <a:ext cx="12192000" cy="5134896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v"/>
            </a:pPr>
            <a:r>
              <a:rPr lang="en-NZ" sz="2400" i="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Oranga</a:t>
            </a:r>
            <a:r>
              <a:rPr lang="en-NZ" sz="2400" i="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Tamariki review: “Treatment of Māori women has been inhumane” - Dame Naida </a:t>
            </a:r>
            <a:r>
              <a:rPr lang="en-NZ" sz="2400" i="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Glavish</a:t>
            </a:r>
            <a:r>
              <a:rPr lang="en-NZ" sz="2400" i="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	</a:t>
            </a:r>
            <a:endParaRPr lang="en-NZ" sz="24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NZ" sz="2400" i="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“Julia </a:t>
            </a:r>
            <a:r>
              <a:rPr lang="en-NZ" sz="2400" i="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Whaipooti</a:t>
            </a:r>
            <a:r>
              <a:rPr lang="en-NZ" sz="2400" i="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on Police and State Racism”- Maori women: fear state authorities more than abusive partners.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NZ" sz="2400" i="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Maori men: Police more likely to arrest young Maori men and initiate car chases against them – Moana Jackson</a:t>
            </a:r>
          </a:p>
          <a:p>
            <a:endParaRPr lang="en-NZ" dirty="0"/>
          </a:p>
        </p:txBody>
      </p:sp>
      <p:pic>
        <p:nvPicPr>
          <p:cNvPr id="3078" name="Picture 6" descr="Third arrest in Mangere shooting case - police | RNZ News">
            <a:extLst>
              <a:ext uri="{FF2B5EF4-FFF2-40B4-BE49-F238E27FC236}">
                <a16:creationId xmlns:a16="http://schemas.microsoft.com/office/drawing/2014/main" id="{BD02A5E9-76AB-489D-B8AB-740EA8F1F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47" y="4186551"/>
            <a:ext cx="5467548" cy="24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0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8DD3-48E4-41CE-AC6C-82CCEC55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62" y="5781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NZ" dirty="0">
                <a:latin typeface="Franklin Gothic Book" panose="020B0503020102020204" pitchFamily="34" charset="0"/>
                <a:cs typeface="Arial" panose="020B0604020202020204" pitchFamily="34" charset="0"/>
              </a:rPr>
              <a:t>#</a:t>
            </a:r>
            <a:r>
              <a:rPr lang="en-NZ" sz="490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SayHerName</a:t>
            </a:r>
            <a:r>
              <a:rPr lang="en-NZ" sz="4900" dirty="0">
                <a:latin typeface="Franklin Gothic Book" panose="020B0503020102020204" pitchFamily="34" charset="0"/>
                <a:cs typeface="Arial" panose="020B0604020202020204" pitchFamily="34" charset="0"/>
              </a:rPr>
              <a:t> Because Black Women’s Lives Matter Equally</a:t>
            </a:r>
            <a:br>
              <a:rPr lang="en-NZ" dirty="0"/>
            </a:b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BAE34-1E11-4900-B81C-C84AC16A5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3" y="1498190"/>
            <a:ext cx="5137264" cy="1248229"/>
          </a:xfrm>
        </p:spPr>
        <p:txBody>
          <a:bodyPr>
            <a:noAutofit/>
          </a:bodyPr>
          <a:lstStyle/>
          <a:p>
            <a:r>
              <a:rPr lang="en-NZ" sz="2800" b="0" dirty="0">
                <a:latin typeface="Franklin Gothic Book" panose="020B0503020102020204" pitchFamily="34" charset="0"/>
                <a:cs typeface="Arial" panose="020B0604020202020204" pitchFamily="34" charset="0"/>
              </a:rPr>
              <a:t>African American Policy Forum: Breaking the Silence (2014)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2BE21-1D74-4467-AF96-E14A90B3C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3" y="3048001"/>
            <a:ext cx="5013051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Black women and girls face more:</a:t>
            </a:r>
          </a:p>
          <a:p>
            <a:r>
              <a:rPr lang="en-NZ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arrests at school</a:t>
            </a:r>
          </a:p>
          <a:p>
            <a:r>
              <a:rPr lang="en-NZ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prison sentences </a:t>
            </a:r>
          </a:p>
          <a:p>
            <a:r>
              <a:rPr lang="en-NZ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community alienation</a:t>
            </a:r>
          </a:p>
          <a:p>
            <a:r>
              <a:rPr lang="en-NZ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violence, trafficking and sexual assault</a:t>
            </a:r>
          </a:p>
          <a:p>
            <a:r>
              <a:rPr lang="en-NZ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Find out more about #</a:t>
            </a:r>
            <a:r>
              <a:rPr lang="en-NZ" sz="24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SayHerName</a:t>
            </a:r>
            <a:r>
              <a:rPr lang="en-NZ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and AAPF </a:t>
            </a:r>
            <a:r>
              <a:rPr lang="en-NZ" sz="2400" dirty="0">
                <a:latin typeface="Franklin Gothic Book" panose="020B0503020102020204" pitchFamily="34" charset="0"/>
                <a:cs typeface="Times New Roman" panose="02020603050405020304" pitchFamily="18" charset="0"/>
                <a:hlinkClick r:id="rId2"/>
              </a:rPr>
              <a:t>here</a:t>
            </a:r>
            <a:endParaRPr lang="en-NZ" sz="24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reonna Taylor, say her name">
            <a:extLst>
              <a:ext uri="{FF2B5EF4-FFF2-40B4-BE49-F238E27FC236}">
                <a16:creationId xmlns:a16="http://schemas.microsoft.com/office/drawing/2014/main" id="{FEAD0D63-E3CA-4E08-815E-31860F8AFD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56" y="2340864"/>
            <a:ext cx="5445743" cy="34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4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ED19-A8AE-4AAC-AD37-A0A280080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F123A-2DBB-4F33-9A5B-0B32FFB9D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150265-6609-48D3-9928-E07EB5ED6D3F}"/>
              </a:ext>
            </a:extLst>
          </p:cNvPr>
          <p:cNvSpPr txBox="1">
            <a:spLocks/>
          </p:cNvSpPr>
          <p:nvPr/>
        </p:nvSpPr>
        <p:spPr>
          <a:xfrm>
            <a:off x="-515294" y="3171002"/>
            <a:ext cx="15478408" cy="386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Violence outside abortion clinics. </a:t>
            </a:r>
          </a:p>
          <a:p>
            <a:r>
              <a:rPr lang="en-NZ"/>
              <a:t>Male perpetrators, victims are medical staff and women.</a:t>
            </a:r>
          </a:p>
          <a:p>
            <a:r>
              <a:rPr lang="en-NZ"/>
              <a:t>Reframing of commandment “thou shalt not kill.”</a:t>
            </a:r>
          </a:p>
          <a:p>
            <a:r>
              <a:rPr lang="en-NZ"/>
              <a:t>Recast as “killing in God’s name.”</a:t>
            </a:r>
          </a:p>
          <a:p>
            <a:endParaRPr lang="en-NZ"/>
          </a:p>
          <a:p>
            <a:endParaRPr lang="en-N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F6B28F2-FED8-4A55-B51F-35FD6B545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45" y="328221"/>
            <a:ext cx="9568910" cy="63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D15AE6-EFA7-41CB-BC4A-047CFB226AFC}"/>
              </a:ext>
            </a:extLst>
          </p:cNvPr>
          <p:cNvSpPr txBox="1"/>
          <p:nvPr/>
        </p:nvSpPr>
        <p:spPr>
          <a:xfrm>
            <a:off x="2438400" y="1030288"/>
            <a:ext cx="7782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“Killing in God’s Name”</a:t>
            </a:r>
          </a:p>
        </p:txBody>
      </p:sp>
    </p:spTree>
    <p:extLst>
      <p:ext uri="{BB962C8B-B14F-4D97-AF65-F5344CB8AC3E}">
        <p14:creationId xmlns:p14="http://schemas.microsoft.com/office/powerpoint/2010/main" val="180737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FB93-5702-4BF5-BEF5-85283B71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800" dirty="0">
                <a:latin typeface="Franklin Gothic Book" panose="020B0503020102020204" pitchFamily="34" charset="0"/>
                <a:cs typeface="Arial" panose="020B0604020202020204" pitchFamily="34" charset="0"/>
              </a:rPr>
              <a:t>“Killing in God’s Name</a:t>
            </a:r>
            <a:r>
              <a:rPr lang="en-NZ" sz="4800" dirty="0">
                <a:latin typeface="Franklin Gothic Book" panose="020B0503020102020204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EAE96-85FF-47DD-8B9B-F63FEBD73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sz="32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Male perpetrators, victims are medical staff and pregnant women.</a:t>
            </a:r>
          </a:p>
          <a:p>
            <a:r>
              <a:rPr lang="en-NZ" sz="32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Commandment “thou shalt not kill,” recast as “killing in God’s name.”</a:t>
            </a:r>
          </a:p>
          <a:p>
            <a:r>
              <a:rPr lang="en-NZ" sz="32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Mireille Jacobson and Heather Royer, "Aftershocks: The Impact of Clinic Violence on Abortion Services," </a:t>
            </a:r>
            <a:r>
              <a:rPr lang="en-NZ" sz="3200" i="1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American Economic Journal: Applied Economics</a:t>
            </a:r>
            <a:r>
              <a:rPr lang="en-NZ" sz="32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3, no. 1 (2011): 189-223. </a:t>
            </a:r>
          </a:p>
          <a:p>
            <a:r>
              <a:rPr lang="en-NZ" sz="32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Have the protests against abortion and attacks on the clinics reduced abortion rates?</a:t>
            </a:r>
          </a:p>
          <a:p>
            <a:endParaRPr lang="en-NZ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54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4C44-A5CB-48D9-8910-E89C54AA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429"/>
            <a:ext cx="10515600" cy="1325563"/>
          </a:xfrm>
        </p:spPr>
        <p:txBody>
          <a:bodyPr/>
          <a:lstStyle/>
          <a:p>
            <a:r>
              <a:rPr lang="en-NZ" dirty="0">
                <a:latin typeface="Franklin Gothic Book" panose="020B0503020102020204" pitchFamily="34" charset="0"/>
                <a:cs typeface="Arial" panose="020B0604020202020204" pitchFamily="34" charset="0"/>
              </a:rPr>
              <a:t>“Raping in God’s Name”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91777-555A-4603-A557-EEA66740A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59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NZ" sz="3500" dirty="0">
              <a:latin typeface="Franklin Gothic Book" panose="020B05030201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NZ" sz="3500" dirty="0">
                <a:latin typeface="Franklin Gothic Book" panose="020B0503020102020204" pitchFamily="34" charset="0"/>
                <a:cs typeface="Times New Roman" panose="02020603050405020304" pitchFamily="18" charset="0"/>
                <a:hlinkClick r:id="rId2"/>
              </a:rPr>
              <a:t>ISIS Enshrines a Theology of Rape</a:t>
            </a:r>
            <a:endParaRPr lang="en-NZ" sz="35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3500" dirty="0">
              <a:latin typeface="Franklin Gothic Book" panose="020B05030201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NZ" sz="33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Is there any religious basis for the argument that the 5270 victims of ISIS were non-Muslim and therefore being “saved” by being raped by Muslim men?</a:t>
            </a:r>
          </a:p>
          <a:p>
            <a:r>
              <a:rPr lang="en-NZ" sz="3300" dirty="0"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Supporting infrastructure (bills of sale, purpose-built buses with blacked-out windows, warehouses, and video auctions with photos), indicate that it was a systematic weapon of war, set up along business lines.</a:t>
            </a:r>
          </a:p>
          <a:p>
            <a:pPr>
              <a:buFontTx/>
              <a:buChar char="-"/>
            </a:pPr>
            <a:endParaRPr lang="en-N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N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5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A383-478F-4251-9408-CD204067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Franklin Gothic Book" panose="020B0503020102020204" pitchFamily="34" charset="0"/>
                <a:cs typeface="Arial" panose="020B0604020202020204" pitchFamily="34" charset="0"/>
              </a:rPr>
              <a:t>Women traded for Peace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1C6F8-CAEB-4786-A2DD-DB9273181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dirty="0">
                <a:cs typeface="Times New Roman" panose="02020603050405020304" pitchFamily="18" charset="0"/>
              </a:rPr>
              <a:t>Women used as bargaining chips:</a:t>
            </a:r>
          </a:p>
          <a:p>
            <a:pPr lvl="1"/>
            <a:r>
              <a:rPr lang="en-NZ" sz="3600" dirty="0">
                <a:cs typeface="Times New Roman" panose="02020603050405020304" pitchFamily="18" charset="0"/>
              </a:rPr>
              <a:t>Released during peace settlements.</a:t>
            </a:r>
          </a:p>
          <a:p>
            <a:pPr lvl="1"/>
            <a:r>
              <a:rPr lang="en-NZ" sz="3600" dirty="0">
                <a:cs typeface="Times New Roman" panose="02020603050405020304" pitchFamily="18" charset="0"/>
              </a:rPr>
              <a:t>Arranged marriages between feuding tribes.</a:t>
            </a:r>
          </a:p>
          <a:p>
            <a:pPr lvl="1"/>
            <a:r>
              <a:rPr lang="en-NZ" sz="3600" dirty="0">
                <a:cs typeface="Times New Roman" panose="02020603050405020304" pitchFamily="18" charset="0"/>
              </a:rPr>
              <a:t>Traded as slaves to settle debts.</a:t>
            </a:r>
          </a:p>
          <a:p>
            <a:pPr marL="0" indent="0">
              <a:buNone/>
            </a:pPr>
            <a:r>
              <a:rPr lang="en-NZ" sz="4000" dirty="0">
                <a:cs typeface="Times New Roman" panose="02020603050405020304" pitchFamily="18" charset="0"/>
              </a:rPr>
              <a:t>Peace ensured for a time, but at what cost to women and girls?</a:t>
            </a:r>
          </a:p>
        </p:txBody>
      </p:sp>
    </p:spTree>
    <p:extLst>
      <p:ext uri="{BB962C8B-B14F-4D97-AF65-F5344CB8AC3E}">
        <p14:creationId xmlns:p14="http://schemas.microsoft.com/office/powerpoint/2010/main" val="102652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1232</Words>
  <Application>Microsoft Macintosh PowerPoint</Application>
  <PresentationFormat>Widescreen</PresentationFormat>
  <Paragraphs>105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Franklin Gothic Book</vt:lpstr>
      <vt:lpstr>Gotham SSm</vt:lpstr>
      <vt:lpstr>Times New Roman</vt:lpstr>
      <vt:lpstr>Wingdings</vt:lpstr>
      <vt:lpstr>Office Theme</vt:lpstr>
      <vt:lpstr>Gender violence and religion</vt:lpstr>
      <vt:lpstr>Talking about gender violence</vt:lpstr>
      <vt:lpstr>What is gender violence?</vt:lpstr>
      <vt:lpstr>What about Intersectionality?</vt:lpstr>
      <vt:lpstr>#SayHerName Because Black Women’s Lives Matter Equally </vt:lpstr>
      <vt:lpstr>PowerPoint Presentation</vt:lpstr>
      <vt:lpstr>“Killing in God’s Name”</vt:lpstr>
      <vt:lpstr>“Raping in God’s Name”</vt:lpstr>
      <vt:lpstr>Women traded for Peace </vt:lpstr>
      <vt:lpstr>PowerPoint Presentation</vt:lpstr>
      <vt:lpstr>Religious or Cultural Violence?</vt:lpstr>
      <vt:lpstr>Religious or cultural violence?</vt:lpstr>
      <vt:lpstr>Sanjeev Nayyar,How the British created the Dowry System in Punjab. https://www.esamskriti.com/e/History/Indian-History/How-The-British-Created-The-Dowry-System-In-Punjab-1.aspx</vt:lpstr>
      <vt:lpstr>On the Question of Power…</vt:lpstr>
      <vt:lpstr> Religion or response to the West? </vt:lpstr>
      <vt:lpstr>Vincent Tourret, “Does the Iranian Law Encourage Acid Attacks?” Le Journal International Archives (28 Nov 2014)</vt:lpstr>
      <vt:lpstr>Religion or State Sanctioned Violence? </vt:lpstr>
      <vt:lpstr>Gender Roles</vt:lpstr>
      <vt:lpstr>Christianity, Violence, and Gender</vt:lpstr>
      <vt:lpstr> Podcast, “After Years of Abuse By Priests, #Nuns  Too are Speaking Out.” March 18, 2019  </vt:lpstr>
      <vt:lpstr>PowerPoint Presentation</vt:lpstr>
      <vt:lpstr>Katie Edwards, “Silence of the Lamb”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Pasichnik</dc:creator>
  <cp:lastModifiedBy>Caroline Blyth</cp:lastModifiedBy>
  <cp:revision>44</cp:revision>
  <dcterms:created xsi:type="dcterms:W3CDTF">2020-06-15T23:05:40Z</dcterms:created>
  <dcterms:modified xsi:type="dcterms:W3CDTF">2020-09-24T05:03:12Z</dcterms:modified>
</cp:coreProperties>
</file>