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85" r:id="rId3"/>
    <p:sldId id="257" r:id="rId4"/>
    <p:sldId id="258" r:id="rId5"/>
    <p:sldId id="259" r:id="rId6"/>
    <p:sldId id="260" r:id="rId7"/>
    <p:sldId id="261" r:id="rId8"/>
    <p:sldId id="262" r:id="rId9"/>
    <p:sldId id="263" r:id="rId10"/>
    <p:sldId id="268" r:id="rId11"/>
    <p:sldId id="269" r:id="rId12"/>
    <p:sldId id="264" r:id="rId13"/>
    <p:sldId id="265" r:id="rId14"/>
    <p:sldId id="266" r:id="rId15"/>
    <p:sldId id="267" r:id="rId16"/>
    <p:sldId id="271" r:id="rId17"/>
    <p:sldId id="272" r:id="rId18"/>
    <p:sldId id="273" r:id="rId19"/>
    <p:sldId id="274" r:id="rId20"/>
    <p:sldId id="284" r:id="rId21"/>
    <p:sldId id="275" r:id="rId22"/>
    <p:sldId id="276" r:id="rId23"/>
    <p:sldId id="277" r:id="rId24"/>
    <p:sldId id="278" r:id="rId25"/>
    <p:sldId id="279" r:id="rId26"/>
    <p:sldId id="280" r:id="rId27"/>
    <p:sldId id="28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8731" autoAdjust="0"/>
  </p:normalViewPr>
  <p:slideViewPr>
    <p:cSldViewPr snapToGrid="0">
      <p:cViewPr varScale="1">
        <p:scale>
          <a:sx n="90" d="100"/>
          <a:sy n="90" d="100"/>
        </p:scale>
        <p:origin x="133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8628D7-7028-4513-AC30-3175B4BF6E79}" type="datetimeFigureOut">
              <a:rPr lang="en-NZ" smtClean="0"/>
              <a:t>5/10/2020</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E78183-A23A-403B-A507-2A5B7FD9F4EA}" type="slidenum">
              <a:rPr lang="en-NZ" smtClean="0"/>
              <a:t>‹#›</a:t>
            </a:fld>
            <a:endParaRPr lang="en-NZ"/>
          </a:p>
        </p:txBody>
      </p:sp>
    </p:spTree>
    <p:extLst>
      <p:ext uri="{BB962C8B-B14F-4D97-AF65-F5344CB8AC3E}">
        <p14:creationId xmlns:p14="http://schemas.microsoft.com/office/powerpoint/2010/main" val="2378509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drunk girls to blame for sexual assault?</a:t>
            </a:r>
            <a:endParaRPr lang="en-NZ" dirty="0"/>
          </a:p>
        </p:txBody>
      </p:sp>
      <p:sp>
        <p:nvSpPr>
          <p:cNvPr id="4" name="Slide Number Placeholder 3"/>
          <p:cNvSpPr>
            <a:spLocks noGrp="1"/>
          </p:cNvSpPr>
          <p:nvPr>
            <p:ph type="sldNum" sz="quarter" idx="5"/>
          </p:nvPr>
        </p:nvSpPr>
        <p:spPr/>
        <p:txBody>
          <a:bodyPr/>
          <a:lstStyle/>
          <a:p>
            <a:fld id="{3DE78183-A23A-403B-A507-2A5B7FD9F4EA}" type="slidenum">
              <a:rPr lang="en-NZ" smtClean="0"/>
              <a:t>7</a:t>
            </a:fld>
            <a:endParaRPr lang="en-NZ"/>
          </a:p>
        </p:txBody>
      </p:sp>
    </p:spTree>
    <p:extLst>
      <p:ext uri="{BB962C8B-B14F-4D97-AF65-F5344CB8AC3E}">
        <p14:creationId xmlns:p14="http://schemas.microsoft.com/office/powerpoint/2010/main" val="509598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02AF-2883-4A62-B423-66A86399DA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39723F0E-0D63-443E-98E9-17DA101D02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F8EA7E5E-FCD4-4665-B52B-D9A69DC29730}"/>
              </a:ext>
            </a:extLst>
          </p:cNvPr>
          <p:cNvSpPr>
            <a:spLocks noGrp="1"/>
          </p:cNvSpPr>
          <p:nvPr>
            <p:ph type="dt" sz="half" idx="10"/>
          </p:nvPr>
        </p:nvSpPr>
        <p:spPr/>
        <p:txBody>
          <a:bodyPr/>
          <a:lstStyle/>
          <a:p>
            <a:fld id="{405AA8A9-8EBC-4658-BB77-BBD59EE17EE4}" type="datetimeFigureOut">
              <a:rPr lang="en-NZ" smtClean="0"/>
              <a:t>5/10/2020</a:t>
            </a:fld>
            <a:endParaRPr lang="en-NZ"/>
          </a:p>
        </p:txBody>
      </p:sp>
      <p:sp>
        <p:nvSpPr>
          <p:cNvPr id="5" name="Footer Placeholder 4">
            <a:extLst>
              <a:ext uri="{FF2B5EF4-FFF2-40B4-BE49-F238E27FC236}">
                <a16:creationId xmlns:a16="http://schemas.microsoft.com/office/drawing/2014/main" id="{02E6F627-8B83-4127-8236-48CA3A0F432E}"/>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7389EF82-B69E-4930-B069-2CDBDBD0910F}"/>
              </a:ext>
            </a:extLst>
          </p:cNvPr>
          <p:cNvSpPr>
            <a:spLocks noGrp="1"/>
          </p:cNvSpPr>
          <p:nvPr>
            <p:ph type="sldNum" sz="quarter" idx="12"/>
          </p:nvPr>
        </p:nvSpPr>
        <p:spPr/>
        <p:txBody>
          <a:bodyPr/>
          <a:lstStyle/>
          <a:p>
            <a:fld id="{6975C8A4-4CC9-4B8D-8422-E521CC7F08C8}" type="slidenum">
              <a:rPr lang="en-NZ" smtClean="0"/>
              <a:t>‹#›</a:t>
            </a:fld>
            <a:endParaRPr lang="en-NZ"/>
          </a:p>
        </p:txBody>
      </p:sp>
    </p:spTree>
    <p:extLst>
      <p:ext uri="{BB962C8B-B14F-4D97-AF65-F5344CB8AC3E}">
        <p14:creationId xmlns:p14="http://schemas.microsoft.com/office/powerpoint/2010/main" val="754753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FE0A2-4867-48F5-ABC1-121DDF8280F7}"/>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6D8E836F-F82F-48E9-96D0-FD56E6265D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98887C8F-0A76-483B-B9D6-022573E9A764}"/>
              </a:ext>
            </a:extLst>
          </p:cNvPr>
          <p:cNvSpPr>
            <a:spLocks noGrp="1"/>
          </p:cNvSpPr>
          <p:nvPr>
            <p:ph type="dt" sz="half" idx="10"/>
          </p:nvPr>
        </p:nvSpPr>
        <p:spPr/>
        <p:txBody>
          <a:bodyPr/>
          <a:lstStyle/>
          <a:p>
            <a:fld id="{405AA8A9-8EBC-4658-BB77-BBD59EE17EE4}" type="datetimeFigureOut">
              <a:rPr lang="en-NZ" smtClean="0"/>
              <a:t>5/10/2020</a:t>
            </a:fld>
            <a:endParaRPr lang="en-NZ"/>
          </a:p>
        </p:txBody>
      </p:sp>
      <p:sp>
        <p:nvSpPr>
          <p:cNvPr id="5" name="Footer Placeholder 4">
            <a:extLst>
              <a:ext uri="{FF2B5EF4-FFF2-40B4-BE49-F238E27FC236}">
                <a16:creationId xmlns:a16="http://schemas.microsoft.com/office/drawing/2014/main" id="{0F0A0DA6-6B73-450F-BD15-1BEDD1B120E3}"/>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9CF95D8D-4627-4B26-BF46-766192D2D96A}"/>
              </a:ext>
            </a:extLst>
          </p:cNvPr>
          <p:cNvSpPr>
            <a:spLocks noGrp="1"/>
          </p:cNvSpPr>
          <p:nvPr>
            <p:ph type="sldNum" sz="quarter" idx="12"/>
          </p:nvPr>
        </p:nvSpPr>
        <p:spPr/>
        <p:txBody>
          <a:bodyPr/>
          <a:lstStyle/>
          <a:p>
            <a:fld id="{6975C8A4-4CC9-4B8D-8422-E521CC7F08C8}" type="slidenum">
              <a:rPr lang="en-NZ" smtClean="0"/>
              <a:t>‹#›</a:t>
            </a:fld>
            <a:endParaRPr lang="en-NZ"/>
          </a:p>
        </p:txBody>
      </p:sp>
    </p:spTree>
    <p:extLst>
      <p:ext uri="{BB962C8B-B14F-4D97-AF65-F5344CB8AC3E}">
        <p14:creationId xmlns:p14="http://schemas.microsoft.com/office/powerpoint/2010/main" val="3872829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6CFCB7-619D-4518-AD1B-FFC9CFDFDE1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E00BF1BF-7C27-45E8-A602-E9F0D2FCD1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0511FDD4-D415-43AC-B6DE-C373E6086584}"/>
              </a:ext>
            </a:extLst>
          </p:cNvPr>
          <p:cNvSpPr>
            <a:spLocks noGrp="1"/>
          </p:cNvSpPr>
          <p:nvPr>
            <p:ph type="dt" sz="half" idx="10"/>
          </p:nvPr>
        </p:nvSpPr>
        <p:spPr/>
        <p:txBody>
          <a:bodyPr/>
          <a:lstStyle/>
          <a:p>
            <a:fld id="{405AA8A9-8EBC-4658-BB77-BBD59EE17EE4}" type="datetimeFigureOut">
              <a:rPr lang="en-NZ" smtClean="0"/>
              <a:t>5/10/2020</a:t>
            </a:fld>
            <a:endParaRPr lang="en-NZ"/>
          </a:p>
        </p:txBody>
      </p:sp>
      <p:sp>
        <p:nvSpPr>
          <p:cNvPr id="5" name="Footer Placeholder 4">
            <a:extLst>
              <a:ext uri="{FF2B5EF4-FFF2-40B4-BE49-F238E27FC236}">
                <a16:creationId xmlns:a16="http://schemas.microsoft.com/office/drawing/2014/main" id="{3775436D-2D75-4A8A-8420-DB6307ECA209}"/>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6308494C-F222-4A6C-B507-CE49C7978970}"/>
              </a:ext>
            </a:extLst>
          </p:cNvPr>
          <p:cNvSpPr>
            <a:spLocks noGrp="1"/>
          </p:cNvSpPr>
          <p:nvPr>
            <p:ph type="sldNum" sz="quarter" idx="12"/>
          </p:nvPr>
        </p:nvSpPr>
        <p:spPr/>
        <p:txBody>
          <a:bodyPr/>
          <a:lstStyle/>
          <a:p>
            <a:fld id="{6975C8A4-4CC9-4B8D-8422-E521CC7F08C8}" type="slidenum">
              <a:rPr lang="en-NZ" smtClean="0"/>
              <a:t>‹#›</a:t>
            </a:fld>
            <a:endParaRPr lang="en-NZ"/>
          </a:p>
        </p:txBody>
      </p:sp>
    </p:spTree>
    <p:extLst>
      <p:ext uri="{BB962C8B-B14F-4D97-AF65-F5344CB8AC3E}">
        <p14:creationId xmlns:p14="http://schemas.microsoft.com/office/powerpoint/2010/main" val="3422959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50EBE-A73E-4821-BAEE-E94474186F39}"/>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D0ED5004-B9F7-4EFB-8270-E618F73FEC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BBABD08B-A152-48CD-B675-026E7EFB0097}"/>
              </a:ext>
            </a:extLst>
          </p:cNvPr>
          <p:cNvSpPr>
            <a:spLocks noGrp="1"/>
          </p:cNvSpPr>
          <p:nvPr>
            <p:ph type="dt" sz="half" idx="10"/>
          </p:nvPr>
        </p:nvSpPr>
        <p:spPr/>
        <p:txBody>
          <a:bodyPr/>
          <a:lstStyle/>
          <a:p>
            <a:fld id="{405AA8A9-8EBC-4658-BB77-BBD59EE17EE4}" type="datetimeFigureOut">
              <a:rPr lang="en-NZ" smtClean="0"/>
              <a:t>5/10/2020</a:t>
            </a:fld>
            <a:endParaRPr lang="en-NZ"/>
          </a:p>
        </p:txBody>
      </p:sp>
      <p:sp>
        <p:nvSpPr>
          <p:cNvPr id="5" name="Footer Placeholder 4">
            <a:extLst>
              <a:ext uri="{FF2B5EF4-FFF2-40B4-BE49-F238E27FC236}">
                <a16:creationId xmlns:a16="http://schemas.microsoft.com/office/drawing/2014/main" id="{6C91B531-5D43-4F21-97C3-23970118F203}"/>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213A9116-7237-45EE-8F6A-B8EFAC55356E}"/>
              </a:ext>
            </a:extLst>
          </p:cNvPr>
          <p:cNvSpPr>
            <a:spLocks noGrp="1"/>
          </p:cNvSpPr>
          <p:nvPr>
            <p:ph type="sldNum" sz="quarter" idx="12"/>
          </p:nvPr>
        </p:nvSpPr>
        <p:spPr/>
        <p:txBody>
          <a:bodyPr/>
          <a:lstStyle/>
          <a:p>
            <a:fld id="{6975C8A4-4CC9-4B8D-8422-E521CC7F08C8}" type="slidenum">
              <a:rPr lang="en-NZ" smtClean="0"/>
              <a:t>‹#›</a:t>
            </a:fld>
            <a:endParaRPr lang="en-NZ"/>
          </a:p>
        </p:txBody>
      </p:sp>
    </p:spTree>
    <p:extLst>
      <p:ext uri="{BB962C8B-B14F-4D97-AF65-F5344CB8AC3E}">
        <p14:creationId xmlns:p14="http://schemas.microsoft.com/office/powerpoint/2010/main" val="78878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E568F-DE8A-4878-82BE-93C74C3042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8B752984-187D-40FC-A875-6CB097E898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48ED47-49B7-4B30-B13B-7293F007A5F8}"/>
              </a:ext>
            </a:extLst>
          </p:cNvPr>
          <p:cNvSpPr>
            <a:spLocks noGrp="1"/>
          </p:cNvSpPr>
          <p:nvPr>
            <p:ph type="dt" sz="half" idx="10"/>
          </p:nvPr>
        </p:nvSpPr>
        <p:spPr/>
        <p:txBody>
          <a:bodyPr/>
          <a:lstStyle/>
          <a:p>
            <a:fld id="{405AA8A9-8EBC-4658-BB77-BBD59EE17EE4}" type="datetimeFigureOut">
              <a:rPr lang="en-NZ" smtClean="0"/>
              <a:t>5/10/2020</a:t>
            </a:fld>
            <a:endParaRPr lang="en-NZ"/>
          </a:p>
        </p:txBody>
      </p:sp>
      <p:sp>
        <p:nvSpPr>
          <p:cNvPr id="5" name="Footer Placeholder 4">
            <a:extLst>
              <a:ext uri="{FF2B5EF4-FFF2-40B4-BE49-F238E27FC236}">
                <a16:creationId xmlns:a16="http://schemas.microsoft.com/office/drawing/2014/main" id="{C76549C6-627B-4537-9C6F-948B9C24CB10}"/>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F748038A-15B4-4F56-AEAC-BAD93E2E1250}"/>
              </a:ext>
            </a:extLst>
          </p:cNvPr>
          <p:cNvSpPr>
            <a:spLocks noGrp="1"/>
          </p:cNvSpPr>
          <p:nvPr>
            <p:ph type="sldNum" sz="quarter" idx="12"/>
          </p:nvPr>
        </p:nvSpPr>
        <p:spPr/>
        <p:txBody>
          <a:bodyPr/>
          <a:lstStyle/>
          <a:p>
            <a:fld id="{6975C8A4-4CC9-4B8D-8422-E521CC7F08C8}" type="slidenum">
              <a:rPr lang="en-NZ" smtClean="0"/>
              <a:t>‹#›</a:t>
            </a:fld>
            <a:endParaRPr lang="en-NZ"/>
          </a:p>
        </p:txBody>
      </p:sp>
    </p:spTree>
    <p:extLst>
      <p:ext uri="{BB962C8B-B14F-4D97-AF65-F5344CB8AC3E}">
        <p14:creationId xmlns:p14="http://schemas.microsoft.com/office/powerpoint/2010/main" val="1027136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C1B98-2417-4676-9C45-1648BECE0AE8}"/>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89E71E3A-4EEE-4B73-860D-84922C781F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C989CE7B-C434-436B-BC52-D884401444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F9FF4407-0ECC-4FCE-BFF7-572E4B12480A}"/>
              </a:ext>
            </a:extLst>
          </p:cNvPr>
          <p:cNvSpPr>
            <a:spLocks noGrp="1"/>
          </p:cNvSpPr>
          <p:nvPr>
            <p:ph type="dt" sz="half" idx="10"/>
          </p:nvPr>
        </p:nvSpPr>
        <p:spPr/>
        <p:txBody>
          <a:bodyPr/>
          <a:lstStyle/>
          <a:p>
            <a:fld id="{405AA8A9-8EBC-4658-BB77-BBD59EE17EE4}" type="datetimeFigureOut">
              <a:rPr lang="en-NZ" smtClean="0"/>
              <a:t>5/10/2020</a:t>
            </a:fld>
            <a:endParaRPr lang="en-NZ"/>
          </a:p>
        </p:txBody>
      </p:sp>
      <p:sp>
        <p:nvSpPr>
          <p:cNvPr id="6" name="Footer Placeholder 5">
            <a:extLst>
              <a:ext uri="{FF2B5EF4-FFF2-40B4-BE49-F238E27FC236}">
                <a16:creationId xmlns:a16="http://schemas.microsoft.com/office/drawing/2014/main" id="{4B7976B0-EEEE-49B3-83A9-8B638CF51EEA}"/>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DD30B5DB-CB86-4A30-9DB5-8AFD807B3285}"/>
              </a:ext>
            </a:extLst>
          </p:cNvPr>
          <p:cNvSpPr>
            <a:spLocks noGrp="1"/>
          </p:cNvSpPr>
          <p:nvPr>
            <p:ph type="sldNum" sz="quarter" idx="12"/>
          </p:nvPr>
        </p:nvSpPr>
        <p:spPr/>
        <p:txBody>
          <a:bodyPr/>
          <a:lstStyle/>
          <a:p>
            <a:fld id="{6975C8A4-4CC9-4B8D-8422-E521CC7F08C8}" type="slidenum">
              <a:rPr lang="en-NZ" smtClean="0"/>
              <a:t>‹#›</a:t>
            </a:fld>
            <a:endParaRPr lang="en-NZ"/>
          </a:p>
        </p:txBody>
      </p:sp>
    </p:spTree>
    <p:extLst>
      <p:ext uri="{BB962C8B-B14F-4D97-AF65-F5344CB8AC3E}">
        <p14:creationId xmlns:p14="http://schemas.microsoft.com/office/powerpoint/2010/main" val="359174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A377B-40EB-43CA-BB5B-CEE36B8E99BA}"/>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6C1AD9BB-13D3-49DF-8F21-4951BBE512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B3932A-F085-410F-96F3-6BB0458434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83002267-EE7F-4787-BDEF-3465F6CD74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76248D-E83D-4E99-B6C6-EB223F4F7E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B5F637C8-AE23-4D54-93E5-EEE2365EE663}"/>
              </a:ext>
            </a:extLst>
          </p:cNvPr>
          <p:cNvSpPr>
            <a:spLocks noGrp="1"/>
          </p:cNvSpPr>
          <p:nvPr>
            <p:ph type="dt" sz="half" idx="10"/>
          </p:nvPr>
        </p:nvSpPr>
        <p:spPr/>
        <p:txBody>
          <a:bodyPr/>
          <a:lstStyle/>
          <a:p>
            <a:fld id="{405AA8A9-8EBC-4658-BB77-BBD59EE17EE4}" type="datetimeFigureOut">
              <a:rPr lang="en-NZ" smtClean="0"/>
              <a:t>5/10/2020</a:t>
            </a:fld>
            <a:endParaRPr lang="en-NZ"/>
          </a:p>
        </p:txBody>
      </p:sp>
      <p:sp>
        <p:nvSpPr>
          <p:cNvPr id="8" name="Footer Placeholder 7">
            <a:extLst>
              <a:ext uri="{FF2B5EF4-FFF2-40B4-BE49-F238E27FC236}">
                <a16:creationId xmlns:a16="http://schemas.microsoft.com/office/drawing/2014/main" id="{2F52B24E-8D57-4B31-8183-F5D346623D74}"/>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7C5B9973-B730-4F60-AB41-CB9DA31871D2}"/>
              </a:ext>
            </a:extLst>
          </p:cNvPr>
          <p:cNvSpPr>
            <a:spLocks noGrp="1"/>
          </p:cNvSpPr>
          <p:nvPr>
            <p:ph type="sldNum" sz="quarter" idx="12"/>
          </p:nvPr>
        </p:nvSpPr>
        <p:spPr/>
        <p:txBody>
          <a:bodyPr/>
          <a:lstStyle/>
          <a:p>
            <a:fld id="{6975C8A4-4CC9-4B8D-8422-E521CC7F08C8}" type="slidenum">
              <a:rPr lang="en-NZ" smtClean="0"/>
              <a:t>‹#›</a:t>
            </a:fld>
            <a:endParaRPr lang="en-NZ"/>
          </a:p>
        </p:txBody>
      </p:sp>
    </p:spTree>
    <p:extLst>
      <p:ext uri="{BB962C8B-B14F-4D97-AF65-F5344CB8AC3E}">
        <p14:creationId xmlns:p14="http://schemas.microsoft.com/office/powerpoint/2010/main" val="3499632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07D49-2536-47A4-BEBE-1C5BCDBEBF2E}"/>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A84753F2-091F-47AD-AC17-FD570C962F38}"/>
              </a:ext>
            </a:extLst>
          </p:cNvPr>
          <p:cNvSpPr>
            <a:spLocks noGrp="1"/>
          </p:cNvSpPr>
          <p:nvPr>
            <p:ph type="dt" sz="half" idx="10"/>
          </p:nvPr>
        </p:nvSpPr>
        <p:spPr/>
        <p:txBody>
          <a:bodyPr/>
          <a:lstStyle/>
          <a:p>
            <a:fld id="{405AA8A9-8EBC-4658-BB77-BBD59EE17EE4}" type="datetimeFigureOut">
              <a:rPr lang="en-NZ" smtClean="0"/>
              <a:t>5/10/2020</a:t>
            </a:fld>
            <a:endParaRPr lang="en-NZ"/>
          </a:p>
        </p:txBody>
      </p:sp>
      <p:sp>
        <p:nvSpPr>
          <p:cNvPr id="4" name="Footer Placeholder 3">
            <a:extLst>
              <a:ext uri="{FF2B5EF4-FFF2-40B4-BE49-F238E27FC236}">
                <a16:creationId xmlns:a16="http://schemas.microsoft.com/office/drawing/2014/main" id="{C226AE2F-98CD-4030-B401-F423F91DC471}"/>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68F8F57A-EC33-4DC5-8F6F-7FBB9C5772AC}"/>
              </a:ext>
            </a:extLst>
          </p:cNvPr>
          <p:cNvSpPr>
            <a:spLocks noGrp="1"/>
          </p:cNvSpPr>
          <p:nvPr>
            <p:ph type="sldNum" sz="quarter" idx="12"/>
          </p:nvPr>
        </p:nvSpPr>
        <p:spPr/>
        <p:txBody>
          <a:bodyPr/>
          <a:lstStyle/>
          <a:p>
            <a:fld id="{6975C8A4-4CC9-4B8D-8422-E521CC7F08C8}" type="slidenum">
              <a:rPr lang="en-NZ" smtClean="0"/>
              <a:t>‹#›</a:t>
            </a:fld>
            <a:endParaRPr lang="en-NZ"/>
          </a:p>
        </p:txBody>
      </p:sp>
    </p:spTree>
    <p:extLst>
      <p:ext uri="{BB962C8B-B14F-4D97-AF65-F5344CB8AC3E}">
        <p14:creationId xmlns:p14="http://schemas.microsoft.com/office/powerpoint/2010/main" val="1515938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56493D-E5B6-4E0E-B205-A02CE8630A90}"/>
              </a:ext>
            </a:extLst>
          </p:cNvPr>
          <p:cNvSpPr>
            <a:spLocks noGrp="1"/>
          </p:cNvSpPr>
          <p:nvPr>
            <p:ph type="dt" sz="half" idx="10"/>
          </p:nvPr>
        </p:nvSpPr>
        <p:spPr/>
        <p:txBody>
          <a:bodyPr/>
          <a:lstStyle/>
          <a:p>
            <a:fld id="{405AA8A9-8EBC-4658-BB77-BBD59EE17EE4}" type="datetimeFigureOut">
              <a:rPr lang="en-NZ" smtClean="0"/>
              <a:t>5/10/2020</a:t>
            </a:fld>
            <a:endParaRPr lang="en-NZ"/>
          </a:p>
        </p:txBody>
      </p:sp>
      <p:sp>
        <p:nvSpPr>
          <p:cNvPr id="3" name="Footer Placeholder 2">
            <a:extLst>
              <a:ext uri="{FF2B5EF4-FFF2-40B4-BE49-F238E27FC236}">
                <a16:creationId xmlns:a16="http://schemas.microsoft.com/office/drawing/2014/main" id="{20F520B3-2591-4E0B-9A69-DDE00A3D233C}"/>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D2418A92-5D61-4A80-8386-DC0F285A5AC4}"/>
              </a:ext>
            </a:extLst>
          </p:cNvPr>
          <p:cNvSpPr>
            <a:spLocks noGrp="1"/>
          </p:cNvSpPr>
          <p:nvPr>
            <p:ph type="sldNum" sz="quarter" idx="12"/>
          </p:nvPr>
        </p:nvSpPr>
        <p:spPr/>
        <p:txBody>
          <a:bodyPr/>
          <a:lstStyle/>
          <a:p>
            <a:fld id="{6975C8A4-4CC9-4B8D-8422-E521CC7F08C8}" type="slidenum">
              <a:rPr lang="en-NZ" smtClean="0"/>
              <a:t>‹#›</a:t>
            </a:fld>
            <a:endParaRPr lang="en-NZ"/>
          </a:p>
        </p:txBody>
      </p:sp>
    </p:spTree>
    <p:extLst>
      <p:ext uri="{BB962C8B-B14F-4D97-AF65-F5344CB8AC3E}">
        <p14:creationId xmlns:p14="http://schemas.microsoft.com/office/powerpoint/2010/main" val="2281965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92D59-8985-4E2F-BB1C-5588C5B37C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E869F272-D7F0-4214-AB1B-0CAADDDE0E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7AEBAA91-64CB-4779-94D9-F6A8748333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28D10-DB94-4CDE-BE6A-ECBBDB640C7C}"/>
              </a:ext>
            </a:extLst>
          </p:cNvPr>
          <p:cNvSpPr>
            <a:spLocks noGrp="1"/>
          </p:cNvSpPr>
          <p:nvPr>
            <p:ph type="dt" sz="half" idx="10"/>
          </p:nvPr>
        </p:nvSpPr>
        <p:spPr/>
        <p:txBody>
          <a:bodyPr/>
          <a:lstStyle/>
          <a:p>
            <a:fld id="{405AA8A9-8EBC-4658-BB77-BBD59EE17EE4}" type="datetimeFigureOut">
              <a:rPr lang="en-NZ" smtClean="0"/>
              <a:t>5/10/2020</a:t>
            </a:fld>
            <a:endParaRPr lang="en-NZ"/>
          </a:p>
        </p:txBody>
      </p:sp>
      <p:sp>
        <p:nvSpPr>
          <p:cNvPr id="6" name="Footer Placeholder 5">
            <a:extLst>
              <a:ext uri="{FF2B5EF4-FFF2-40B4-BE49-F238E27FC236}">
                <a16:creationId xmlns:a16="http://schemas.microsoft.com/office/drawing/2014/main" id="{580A8748-C6E4-4057-B927-24BD4AA44266}"/>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AB9C43F4-E2DE-472A-BF80-9297952D2EE2}"/>
              </a:ext>
            </a:extLst>
          </p:cNvPr>
          <p:cNvSpPr>
            <a:spLocks noGrp="1"/>
          </p:cNvSpPr>
          <p:nvPr>
            <p:ph type="sldNum" sz="quarter" idx="12"/>
          </p:nvPr>
        </p:nvSpPr>
        <p:spPr/>
        <p:txBody>
          <a:bodyPr/>
          <a:lstStyle/>
          <a:p>
            <a:fld id="{6975C8A4-4CC9-4B8D-8422-E521CC7F08C8}" type="slidenum">
              <a:rPr lang="en-NZ" smtClean="0"/>
              <a:t>‹#›</a:t>
            </a:fld>
            <a:endParaRPr lang="en-NZ"/>
          </a:p>
        </p:txBody>
      </p:sp>
    </p:spTree>
    <p:extLst>
      <p:ext uri="{BB962C8B-B14F-4D97-AF65-F5344CB8AC3E}">
        <p14:creationId xmlns:p14="http://schemas.microsoft.com/office/powerpoint/2010/main" val="2549019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0C2C1-21DF-4774-B07E-4A9C6B1F8F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BEB74C29-FD5B-488E-9AE5-AD0F5A9E6A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8E4FC953-DAA2-4A0C-B980-4FFFAE5E69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46BDB5-161C-4BD1-BEA9-6DE9B698C4EA}"/>
              </a:ext>
            </a:extLst>
          </p:cNvPr>
          <p:cNvSpPr>
            <a:spLocks noGrp="1"/>
          </p:cNvSpPr>
          <p:nvPr>
            <p:ph type="dt" sz="half" idx="10"/>
          </p:nvPr>
        </p:nvSpPr>
        <p:spPr/>
        <p:txBody>
          <a:bodyPr/>
          <a:lstStyle/>
          <a:p>
            <a:fld id="{405AA8A9-8EBC-4658-BB77-BBD59EE17EE4}" type="datetimeFigureOut">
              <a:rPr lang="en-NZ" smtClean="0"/>
              <a:t>5/10/2020</a:t>
            </a:fld>
            <a:endParaRPr lang="en-NZ"/>
          </a:p>
        </p:txBody>
      </p:sp>
      <p:sp>
        <p:nvSpPr>
          <p:cNvPr id="6" name="Footer Placeholder 5">
            <a:extLst>
              <a:ext uri="{FF2B5EF4-FFF2-40B4-BE49-F238E27FC236}">
                <a16:creationId xmlns:a16="http://schemas.microsoft.com/office/drawing/2014/main" id="{B6E95131-E54A-416D-B6F3-F2D6CEFD7D36}"/>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E82000AC-5C09-452D-8E56-B4DCDE393183}"/>
              </a:ext>
            </a:extLst>
          </p:cNvPr>
          <p:cNvSpPr>
            <a:spLocks noGrp="1"/>
          </p:cNvSpPr>
          <p:nvPr>
            <p:ph type="sldNum" sz="quarter" idx="12"/>
          </p:nvPr>
        </p:nvSpPr>
        <p:spPr/>
        <p:txBody>
          <a:bodyPr/>
          <a:lstStyle/>
          <a:p>
            <a:fld id="{6975C8A4-4CC9-4B8D-8422-E521CC7F08C8}" type="slidenum">
              <a:rPr lang="en-NZ" smtClean="0"/>
              <a:t>‹#›</a:t>
            </a:fld>
            <a:endParaRPr lang="en-NZ"/>
          </a:p>
        </p:txBody>
      </p:sp>
    </p:spTree>
    <p:extLst>
      <p:ext uri="{BB962C8B-B14F-4D97-AF65-F5344CB8AC3E}">
        <p14:creationId xmlns:p14="http://schemas.microsoft.com/office/powerpoint/2010/main" val="190369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2F3CED-1C71-43C4-832B-208B40451A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98255719-98BB-48B4-B787-A33EBABAD4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54D6B9EB-8188-455F-AFBF-BB2C590DC3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5AA8A9-8EBC-4658-BB77-BBD59EE17EE4}" type="datetimeFigureOut">
              <a:rPr lang="en-NZ" smtClean="0"/>
              <a:t>5/10/2020</a:t>
            </a:fld>
            <a:endParaRPr lang="en-NZ"/>
          </a:p>
        </p:txBody>
      </p:sp>
      <p:sp>
        <p:nvSpPr>
          <p:cNvPr id="5" name="Footer Placeholder 4">
            <a:extLst>
              <a:ext uri="{FF2B5EF4-FFF2-40B4-BE49-F238E27FC236}">
                <a16:creationId xmlns:a16="http://schemas.microsoft.com/office/drawing/2014/main" id="{A4401E47-14AB-464A-903A-8F16B5CEC8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CCC97E26-F563-49DE-B806-7E629D7A82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5C8A4-4CC9-4B8D-8422-E521CC7F08C8}" type="slidenum">
              <a:rPr lang="en-NZ" smtClean="0"/>
              <a:t>‹#›</a:t>
            </a:fld>
            <a:endParaRPr lang="en-NZ"/>
          </a:p>
        </p:txBody>
      </p:sp>
    </p:spTree>
    <p:extLst>
      <p:ext uri="{BB962C8B-B14F-4D97-AF65-F5344CB8AC3E}">
        <p14:creationId xmlns:p14="http://schemas.microsoft.com/office/powerpoint/2010/main" val="2725144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bibleandcriticaltheory.com/issues/vol-15-no-2-2019-bible-and-critical-theory/" TargetMode="External"/><Relationship Id="rId2" Type="http://schemas.openxmlformats.org/officeDocument/2006/relationships/hyperlink" Target="https://www.shilohproject.blog/" TargetMode="External"/><Relationship Id="rId1" Type="http://schemas.openxmlformats.org/officeDocument/2006/relationships/slideLayout" Target="../slideLayouts/slideLayout2.xml"/><Relationship Id="rId4" Type="http://schemas.openxmlformats.org/officeDocument/2006/relationships/hyperlink" Target="https://catalogue.library.auckland.ac.nz/permalink/f/t37c0t/uoa_alma51280391310002091"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4FAED2-AB2F-4856-A4FB-9EB71988992C}"/>
              </a:ext>
            </a:extLst>
          </p:cNvPr>
          <p:cNvSpPr>
            <a:spLocks noGrp="1"/>
          </p:cNvSpPr>
          <p:nvPr>
            <p:ph type="ctrTitle"/>
          </p:nvPr>
        </p:nvSpPr>
        <p:spPr>
          <a:xfrm>
            <a:off x="1285241" y="1008993"/>
            <a:ext cx="9231410" cy="3542045"/>
          </a:xfrm>
        </p:spPr>
        <p:txBody>
          <a:bodyPr anchor="b">
            <a:normAutofit/>
          </a:bodyPr>
          <a:lstStyle/>
          <a:p>
            <a:pPr algn="l"/>
            <a:r>
              <a:rPr lang="en-US" sz="10600"/>
              <a:t>Gender violence in the Bible</a:t>
            </a:r>
            <a:endParaRPr lang="en-NZ" sz="10600"/>
          </a:p>
        </p:txBody>
      </p:sp>
      <p:sp>
        <p:nvSpPr>
          <p:cNvPr id="3" name="Subtitle 2">
            <a:extLst>
              <a:ext uri="{FF2B5EF4-FFF2-40B4-BE49-F238E27FC236}">
                <a16:creationId xmlns:a16="http://schemas.microsoft.com/office/drawing/2014/main" id="{9CC2F646-B63F-4278-A1C9-8112D9854487}"/>
              </a:ext>
            </a:extLst>
          </p:cNvPr>
          <p:cNvSpPr>
            <a:spLocks noGrp="1"/>
          </p:cNvSpPr>
          <p:nvPr>
            <p:ph type="subTitle" idx="1"/>
          </p:nvPr>
        </p:nvSpPr>
        <p:spPr>
          <a:xfrm>
            <a:off x="1285241" y="4582814"/>
            <a:ext cx="7132335" cy="1312657"/>
          </a:xfrm>
        </p:spPr>
        <p:txBody>
          <a:bodyPr anchor="t">
            <a:normAutofit/>
          </a:bodyPr>
          <a:lstStyle/>
          <a:p>
            <a:pPr algn="l"/>
            <a:endParaRPr lang="en-NZ"/>
          </a:p>
        </p:txBody>
      </p:sp>
    </p:spTree>
    <p:extLst>
      <p:ext uri="{BB962C8B-B14F-4D97-AF65-F5344CB8AC3E}">
        <p14:creationId xmlns:p14="http://schemas.microsoft.com/office/powerpoint/2010/main" val="4193187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1F0A74-3FD8-426D-9786-E69AEE79A4B3}"/>
              </a:ext>
            </a:extLst>
          </p:cNvPr>
          <p:cNvSpPr>
            <a:spLocks noGrp="1"/>
          </p:cNvSpPr>
          <p:nvPr>
            <p:ph type="title"/>
          </p:nvPr>
        </p:nvSpPr>
        <p:spPr>
          <a:xfrm>
            <a:off x="808638" y="386930"/>
            <a:ext cx="9236700" cy="1188950"/>
          </a:xfrm>
        </p:spPr>
        <p:txBody>
          <a:bodyPr anchor="b">
            <a:normAutofit/>
          </a:bodyPr>
          <a:lstStyle/>
          <a:p>
            <a:r>
              <a:rPr lang="en-US" sz="5400"/>
              <a:t>Sexual violence in the Bible</a:t>
            </a:r>
            <a:endParaRPr lang="en-NZ" sz="54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DFB71F8-9505-451E-A20E-0139EF8361A1}"/>
              </a:ext>
            </a:extLst>
          </p:cNvPr>
          <p:cNvSpPr>
            <a:spLocks noGrp="1"/>
          </p:cNvSpPr>
          <p:nvPr>
            <p:ph idx="1"/>
          </p:nvPr>
        </p:nvSpPr>
        <p:spPr>
          <a:xfrm>
            <a:off x="793660" y="2599509"/>
            <a:ext cx="10444954" cy="3871561"/>
          </a:xfrm>
        </p:spPr>
        <p:txBody>
          <a:bodyPr anchor="ctr">
            <a:normAutofit/>
          </a:bodyPr>
          <a:lstStyle/>
          <a:p>
            <a:pPr marL="0" indent="0">
              <a:buNone/>
            </a:pPr>
            <a:r>
              <a:rPr lang="en-US" sz="2000" dirty="0"/>
              <a:t>See reading by Johanna </a:t>
            </a:r>
            <a:r>
              <a:rPr lang="en-US" sz="2000" dirty="0" err="1"/>
              <a:t>Stiebert</a:t>
            </a:r>
            <a:r>
              <a:rPr lang="en-US" sz="2000" dirty="0"/>
              <a:t> (under week 9 module)</a:t>
            </a:r>
          </a:p>
          <a:p>
            <a:r>
              <a:rPr lang="en-US" sz="2000" dirty="0"/>
              <a:t>Stranger rape (e.g. Genesis 34)</a:t>
            </a:r>
          </a:p>
          <a:p>
            <a:r>
              <a:rPr lang="en-US" sz="2000" dirty="0"/>
              <a:t>Acquaintance rape/incest (e.g. Genesis 19; 2 Samuel 13)</a:t>
            </a:r>
          </a:p>
          <a:p>
            <a:r>
              <a:rPr lang="en-US" sz="2000" dirty="0"/>
              <a:t>Gang rape (e.g. Judges 19 – and threatened in Genesis 19)</a:t>
            </a:r>
          </a:p>
          <a:p>
            <a:r>
              <a:rPr lang="en-US" sz="2000" dirty="0"/>
              <a:t>Wartime rape (e.g. Deuteronomy 21:10-14; Numbers 25, Judges 21, etc.)</a:t>
            </a:r>
          </a:p>
          <a:p>
            <a:r>
              <a:rPr lang="en-US" sz="2000" dirty="0"/>
              <a:t>Coercive sex, or sex with a slave (which = rape; e.g. Genesis 12:10-20; Genesis 16; 2 Samuel 11; </a:t>
            </a:r>
            <a:r>
              <a:rPr lang="en-NZ" sz="2000" dirty="0"/>
              <a:t>Luke 7:1-10</a:t>
            </a:r>
            <a:r>
              <a:rPr lang="en-US" sz="2000" dirty="0"/>
              <a:t>)</a:t>
            </a:r>
          </a:p>
          <a:p>
            <a:r>
              <a:rPr lang="en-US" sz="2000" dirty="0"/>
              <a:t>Sex trafficking (e.g. Esther 2)</a:t>
            </a:r>
          </a:p>
          <a:p>
            <a:r>
              <a:rPr lang="en-US" sz="2000" dirty="0"/>
              <a:t>Metaphorical rape (e.g. Ezekiel 16, 23; Hosea 1-3)</a:t>
            </a:r>
          </a:p>
          <a:p>
            <a:r>
              <a:rPr lang="en-US" sz="2000" dirty="0"/>
              <a:t>Sexual violence as punishment (e.g. Matthew 27:28, 35)</a:t>
            </a:r>
          </a:p>
          <a:p>
            <a:endParaRPr lang="en-NZ" sz="1700" dirty="0"/>
          </a:p>
        </p:txBody>
      </p:sp>
    </p:spTree>
    <p:extLst>
      <p:ext uri="{BB962C8B-B14F-4D97-AF65-F5344CB8AC3E}">
        <p14:creationId xmlns:p14="http://schemas.microsoft.com/office/powerpoint/2010/main" val="2516641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48B509-874F-49CE-8A88-F9C1DD99DED8}"/>
              </a:ext>
            </a:extLst>
          </p:cNvPr>
          <p:cNvSpPr>
            <a:spLocks noGrp="1"/>
          </p:cNvSpPr>
          <p:nvPr>
            <p:ph type="title"/>
          </p:nvPr>
        </p:nvSpPr>
        <p:spPr>
          <a:xfrm>
            <a:off x="808638" y="386930"/>
            <a:ext cx="9236700" cy="1188950"/>
          </a:xfrm>
        </p:spPr>
        <p:txBody>
          <a:bodyPr anchor="b">
            <a:normAutofit/>
          </a:bodyPr>
          <a:lstStyle/>
          <a:p>
            <a:r>
              <a:rPr lang="en-US" sz="5400"/>
              <a:t>How do we read texts of terror?</a:t>
            </a:r>
            <a:endParaRPr lang="en-NZ" sz="54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F057788-51FE-4EF6-ACBD-1596BD1016EA}"/>
              </a:ext>
            </a:extLst>
          </p:cNvPr>
          <p:cNvSpPr>
            <a:spLocks noGrp="1"/>
          </p:cNvSpPr>
          <p:nvPr>
            <p:ph idx="1"/>
          </p:nvPr>
        </p:nvSpPr>
        <p:spPr>
          <a:xfrm>
            <a:off x="793660" y="2599509"/>
            <a:ext cx="10143668" cy="3435531"/>
          </a:xfrm>
        </p:spPr>
        <p:txBody>
          <a:bodyPr anchor="ctr">
            <a:normAutofit/>
          </a:bodyPr>
          <a:lstStyle/>
          <a:p>
            <a:r>
              <a:rPr lang="en-US" sz="2200"/>
              <a:t>Redemptive readings – finding sympathy and compassion </a:t>
            </a:r>
            <a:r>
              <a:rPr lang="en-US" sz="2200" i="1"/>
              <a:t>in</a:t>
            </a:r>
            <a:r>
              <a:rPr lang="en-US" sz="2200"/>
              <a:t> the texts  for  victims of rape (e.g. Phyllis Trible, </a:t>
            </a:r>
            <a:r>
              <a:rPr lang="en-US" sz="2200" i="1"/>
              <a:t>Texts of Terror</a:t>
            </a:r>
            <a:r>
              <a:rPr lang="en-US" sz="2200"/>
              <a:t>)</a:t>
            </a:r>
          </a:p>
          <a:p>
            <a:endParaRPr lang="en-US" sz="2200"/>
          </a:p>
          <a:p>
            <a:r>
              <a:rPr lang="en-US" sz="2200"/>
              <a:t>Hermeneutic of suspicion – the texts are unredeemable and need to be critiqued (e.g. Esther Fuchs, Linda Day)</a:t>
            </a:r>
          </a:p>
          <a:p>
            <a:endParaRPr lang="en-US" sz="2200"/>
          </a:p>
          <a:p>
            <a:r>
              <a:rPr lang="en-US" sz="2200"/>
              <a:t>Silence – the texts are ancient stories whose socio-cultural  context should be respected and left unchallenged (cf. cultural  relativism; e.g. Phyllis Day, Meir Steinberg).</a:t>
            </a:r>
          </a:p>
          <a:p>
            <a:endParaRPr lang="en-NZ" sz="2200"/>
          </a:p>
        </p:txBody>
      </p:sp>
    </p:spTree>
    <p:extLst>
      <p:ext uri="{BB962C8B-B14F-4D97-AF65-F5344CB8AC3E}">
        <p14:creationId xmlns:p14="http://schemas.microsoft.com/office/powerpoint/2010/main" val="1682095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9EEC3F-C55F-4177-9391-FEF7017313B3}"/>
              </a:ext>
            </a:extLst>
          </p:cNvPr>
          <p:cNvSpPr>
            <a:spLocks noGrp="1"/>
          </p:cNvSpPr>
          <p:nvPr>
            <p:ph type="title"/>
          </p:nvPr>
        </p:nvSpPr>
        <p:spPr>
          <a:xfrm>
            <a:off x="1282963" y="1238080"/>
            <a:ext cx="9849751" cy="1349671"/>
          </a:xfrm>
        </p:spPr>
        <p:txBody>
          <a:bodyPr anchor="b">
            <a:normAutofit/>
          </a:bodyPr>
          <a:lstStyle/>
          <a:p>
            <a:r>
              <a:rPr lang="en-US" sz="4200" spc="-10">
                <a:cs typeface="Calibri Light"/>
              </a:rPr>
              <a:t>Breaking </a:t>
            </a:r>
            <a:r>
              <a:rPr lang="en-US" sz="4200">
                <a:cs typeface="Calibri Light"/>
              </a:rPr>
              <a:t>the silence – the </a:t>
            </a:r>
            <a:r>
              <a:rPr lang="en-US" sz="4200" spc="-5">
                <a:cs typeface="Calibri Light"/>
              </a:rPr>
              <a:t>responsibility of  </a:t>
            </a:r>
            <a:r>
              <a:rPr lang="en-US" sz="4200">
                <a:cs typeface="Calibri Light"/>
              </a:rPr>
              <a:t>the </a:t>
            </a:r>
            <a:r>
              <a:rPr lang="en-US" sz="4200" spc="-10">
                <a:cs typeface="Calibri Light"/>
              </a:rPr>
              <a:t>biblical</a:t>
            </a:r>
            <a:r>
              <a:rPr lang="en-US" sz="4200">
                <a:cs typeface="Calibri Light"/>
              </a:rPr>
              <a:t> </a:t>
            </a:r>
            <a:r>
              <a:rPr lang="en-US" sz="4200" spc="-10">
                <a:cs typeface="Calibri Light"/>
              </a:rPr>
              <a:t>reader</a:t>
            </a:r>
            <a:endParaRPr lang="en-NZ" sz="4200"/>
          </a:p>
        </p:txBody>
      </p:sp>
      <p:sp>
        <p:nvSpPr>
          <p:cNvPr id="3" name="Content Placeholder 2">
            <a:extLst>
              <a:ext uri="{FF2B5EF4-FFF2-40B4-BE49-F238E27FC236}">
                <a16:creationId xmlns:a16="http://schemas.microsoft.com/office/drawing/2014/main" id="{987A9103-8EC1-4B81-84AE-2988CE4403F1}"/>
              </a:ext>
            </a:extLst>
          </p:cNvPr>
          <p:cNvSpPr>
            <a:spLocks noGrp="1"/>
          </p:cNvSpPr>
          <p:nvPr>
            <p:ph idx="1"/>
          </p:nvPr>
        </p:nvSpPr>
        <p:spPr>
          <a:xfrm>
            <a:off x="1289304" y="2902913"/>
            <a:ext cx="9849751" cy="3032168"/>
          </a:xfrm>
        </p:spPr>
        <p:txBody>
          <a:bodyPr anchor="ctr">
            <a:normAutofit/>
          </a:bodyPr>
          <a:lstStyle/>
          <a:p>
            <a:pPr marL="0" marR="251460" indent="0">
              <a:spcBef>
                <a:spcPts val="960"/>
              </a:spcBef>
              <a:buNone/>
            </a:pPr>
            <a:r>
              <a:rPr lang="en-US" sz="2000" spc="-20" dirty="0">
                <a:cs typeface="Calibri"/>
              </a:rPr>
              <a:t>‘Interpretation </a:t>
            </a:r>
            <a:r>
              <a:rPr lang="en-US" sz="2000" dirty="0">
                <a:cs typeface="Calibri"/>
              </a:rPr>
              <a:t>is </a:t>
            </a:r>
            <a:r>
              <a:rPr lang="en-US" sz="2000" spc="-15" dirty="0">
                <a:cs typeface="Calibri"/>
              </a:rPr>
              <a:t>never </a:t>
            </a:r>
            <a:r>
              <a:rPr lang="en-US" sz="2000" spc="-10" dirty="0">
                <a:cs typeface="Calibri"/>
              </a:rPr>
              <a:t>objective, </a:t>
            </a:r>
            <a:r>
              <a:rPr lang="en-US" sz="2000" spc="-15" dirty="0">
                <a:cs typeface="Calibri"/>
              </a:rPr>
              <a:t>never </a:t>
            </a:r>
            <a:r>
              <a:rPr lang="en-US" sz="2000" spc="-10" dirty="0">
                <a:cs typeface="Calibri"/>
              </a:rPr>
              <a:t>reliable, </a:t>
            </a:r>
            <a:r>
              <a:rPr lang="en-US" sz="2000" spc="-15" dirty="0">
                <a:cs typeface="Calibri"/>
              </a:rPr>
              <a:t>never  free </a:t>
            </a:r>
            <a:r>
              <a:rPr lang="en-US" sz="2000" spc="-5" dirty="0">
                <a:cs typeface="Calibri"/>
              </a:rPr>
              <a:t>of biases </a:t>
            </a:r>
            <a:r>
              <a:rPr lang="en-US" sz="2000" dirty="0">
                <a:cs typeface="Calibri"/>
              </a:rPr>
              <a:t>and</a:t>
            </a:r>
            <a:r>
              <a:rPr lang="en-US" sz="2000" spc="-30" dirty="0">
                <a:cs typeface="Calibri"/>
              </a:rPr>
              <a:t> </a:t>
            </a:r>
            <a:r>
              <a:rPr lang="en-US" sz="2000" spc="-20" dirty="0">
                <a:cs typeface="Calibri"/>
              </a:rPr>
              <a:t>subjectivity’.</a:t>
            </a:r>
            <a:endParaRPr lang="en-US" sz="2000" dirty="0">
              <a:cs typeface="Calibri"/>
            </a:endParaRPr>
          </a:p>
          <a:p>
            <a:pPr marL="4815840" indent="0">
              <a:spcBef>
                <a:spcPts val="470"/>
              </a:spcBef>
              <a:buNone/>
            </a:pPr>
            <a:r>
              <a:rPr lang="en-US" sz="2000" spc="-15" dirty="0">
                <a:cs typeface="Calibri"/>
              </a:rPr>
              <a:t>- </a:t>
            </a:r>
            <a:r>
              <a:rPr lang="en-US" sz="2000" spc="-15" dirty="0" err="1">
                <a:cs typeface="Calibri"/>
              </a:rPr>
              <a:t>Mieke</a:t>
            </a:r>
            <a:r>
              <a:rPr lang="en-US" sz="2000" spc="-15" dirty="0">
                <a:cs typeface="Calibri"/>
              </a:rPr>
              <a:t> </a:t>
            </a:r>
            <a:r>
              <a:rPr lang="en-US" sz="2000" dirty="0">
                <a:cs typeface="Calibri"/>
              </a:rPr>
              <a:t>Bal, </a:t>
            </a:r>
            <a:r>
              <a:rPr lang="en-US" sz="2000" i="1" spc="-5" dirty="0">
                <a:cs typeface="Calibri"/>
              </a:rPr>
              <a:t>Death </a:t>
            </a:r>
            <a:r>
              <a:rPr lang="en-US" sz="2000" i="1" dirty="0">
                <a:cs typeface="Calibri"/>
              </a:rPr>
              <a:t>and </a:t>
            </a:r>
            <a:r>
              <a:rPr lang="en-US" sz="2000" i="1" spc="-10" dirty="0">
                <a:cs typeface="Calibri"/>
              </a:rPr>
              <a:t>Dissymmetry</a:t>
            </a:r>
            <a:r>
              <a:rPr lang="en-US" sz="2000" spc="-10" dirty="0">
                <a:cs typeface="Calibri"/>
              </a:rPr>
              <a:t>, </a:t>
            </a:r>
            <a:r>
              <a:rPr lang="en-US" sz="2000" spc="-5" dirty="0">
                <a:cs typeface="Calibri"/>
              </a:rPr>
              <a:t>p.</a:t>
            </a:r>
            <a:r>
              <a:rPr lang="en-US" sz="2000" spc="-40" dirty="0">
                <a:cs typeface="Calibri"/>
              </a:rPr>
              <a:t> </a:t>
            </a:r>
            <a:r>
              <a:rPr lang="en-US" sz="2000" spc="-5" dirty="0">
                <a:cs typeface="Calibri"/>
              </a:rPr>
              <a:t>238.</a:t>
            </a:r>
            <a:endParaRPr lang="en-US" sz="2000" dirty="0">
              <a:cs typeface="Calibri"/>
            </a:endParaRPr>
          </a:p>
          <a:p>
            <a:endParaRPr lang="en-US" sz="2000" dirty="0">
              <a:latin typeface="Times New Roman"/>
              <a:cs typeface="Times New Roman"/>
            </a:endParaRPr>
          </a:p>
          <a:p>
            <a:pPr>
              <a:spcBef>
                <a:spcPts val="25"/>
              </a:spcBef>
            </a:pPr>
            <a:endParaRPr lang="en-US" sz="2000" dirty="0">
              <a:latin typeface="Times New Roman"/>
              <a:cs typeface="Times New Roman"/>
            </a:endParaRPr>
          </a:p>
          <a:p>
            <a:pPr marL="0" marR="317500" indent="0">
              <a:buNone/>
            </a:pPr>
            <a:r>
              <a:rPr lang="en-US" sz="2000" spc="-45" dirty="0">
                <a:cs typeface="Calibri"/>
              </a:rPr>
              <a:t>‘We </a:t>
            </a:r>
            <a:r>
              <a:rPr lang="en-US" sz="2000" spc="-5" dirty="0">
                <a:cs typeface="Calibri"/>
              </a:rPr>
              <a:t>cannot </a:t>
            </a:r>
            <a:r>
              <a:rPr lang="en-US" sz="2000" spc="-30" dirty="0">
                <a:cs typeface="Calibri"/>
              </a:rPr>
              <a:t>afford </a:t>
            </a:r>
            <a:r>
              <a:rPr lang="en-US" sz="2000" spc="-25" dirty="0">
                <a:cs typeface="Calibri"/>
              </a:rPr>
              <a:t>to </a:t>
            </a:r>
            <a:r>
              <a:rPr lang="en-US" sz="2000" spc="-10" dirty="0">
                <a:cs typeface="Calibri"/>
              </a:rPr>
              <a:t>ignore </a:t>
            </a:r>
            <a:r>
              <a:rPr lang="en-US" sz="2000" spc="-5" dirty="0">
                <a:cs typeface="Calibri"/>
              </a:rPr>
              <a:t>the activity of reading, </a:t>
            </a:r>
            <a:r>
              <a:rPr lang="en-US" sz="2000" spc="-25" dirty="0">
                <a:cs typeface="Calibri"/>
              </a:rPr>
              <a:t>for  </a:t>
            </a:r>
            <a:r>
              <a:rPr lang="en-US" sz="2000" dirty="0">
                <a:cs typeface="Calibri"/>
              </a:rPr>
              <a:t>it is </a:t>
            </a:r>
            <a:r>
              <a:rPr lang="en-US" sz="2000" spc="-15" dirty="0">
                <a:cs typeface="Calibri"/>
              </a:rPr>
              <a:t>here that </a:t>
            </a:r>
            <a:r>
              <a:rPr lang="en-US" sz="2000" spc="-25" dirty="0">
                <a:cs typeface="Calibri"/>
              </a:rPr>
              <a:t>literature </a:t>
            </a:r>
            <a:r>
              <a:rPr lang="en-US" sz="2000" dirty="0">
                <a:cs typeface="Calibri"/>
              </a:rPr>
              <a:t>is </a:t>
            </a:r>
            <a:r>
              <a:rPr lang="en-US" sz="2000" spc="-20" dirty="0">
                <a:cs typeface="Calibri"/>
              </a:rPr>
              <a:t>realized </a:t>
            </a:r>
            <a:r>
              <a:rPr lang="en-US" sz="2000" dirty="0">
                <a:cs typeface="Calibri"/>
              </a:rPr>
              <a:t>in </a:t>
            </a:r>
            <a:r>
              <a:rPr lang="en-US" sz="2000" i="1" spc="-5" dirty="0">
                <a:cs typeface="Calibri"/>
              </a:rPr>
              <a:t>praxis</a:t>
            </a:r>
            <a:r>
              <a:rPr lang="en-US" sz="2000" spc="-5" dirty="0">
                <a:cs typeface="Calibri"/>
              </a:rPr>
              <a:t>. </a:t>
            </a:r>
            <a:r>
              <a:rPr lang="en-US" sz="2000" spc="-25" dirty="0">
                <a:cs typeface="Calibri"/>
              </a:rPr>
              <a:t>Literature  </a:t>
            </a:r>
            <a:r>
              <a:rPr lang="en-US" sz="2000" spc="-5" dirty="0">
                <a:cs typeface="Calibri"/>
              </a:rPr>
              <a:t>acts on the </a:t>
            </a:r>
            <a:r>
              <a:rPr lang="en-US" sz="2000" spc="-10" dirty="0">
                <a:cs typeface="Calibri"/>
              </a:rPr>
              <a:t>world </a:t>
            </a:r>
            <a:r>
              <a:rPr lang="en-US" sz="2000" spc="-5" dirty="0">
                <a:cs typeface="Calibri"/>
              </a:rPr>
              <a:t>by acting on its</a:t>
            </a:r>
            <a:r>
              <a:rPr lang="en-US" sz="2000" spc="-40" dirty="0">
                <a:cs typeface="Calibri"/>
              </a:rPr>
              <a:t> </a:t>
            </a:r>
            <a:r>
              <a:rPr lang="en-US" sz="2000" spc="-45" dirty="0">
                <a:cs typeface="Calibri"/>
              </a:rPr>
              <a:t>readers.’</a:t>
            </a:r>
            <a:endParaRPr lang="en-US" sz="2000" dirty="0">
              <a:cs typeface="Calibri"/>
            </a:endParaRPr>
          </a:p>
          <a:p>
            <a:pPr marL="3872865" indent="0">
              <a:spcBef>
                <a:spcPts val="470"/>
              </a:spcBef>
              <a:buNone/>
            </a:pPr>
            <a:r>
              <a:rPr lang="en-US" sz="2000" spc="-15" dirty="0">
                <a:cs typeface="Calibri"/>
              </a:rPr>
              <a:t>- </a:t>
            </a:r>
            <a:r>
              <a:rPr lang="en-US" sz="2000" spc="-15" dirty="0" err="1">
                <a:cs typeface="Calibri"/>
              </a:rPr>
              <a:t>Patrocinio</a:t>
            </a:r>
            <a:r>
              <a:rPr lang="en-US" sz="2000" spc="-15" dirty="0">
                <a:cs typeface="Calibri"/>
              </a:rPr>
              <a:t> </a:t>
            </a:r>
            <a:r>
              <a:rPr lang="en-US" sz="2000" spc="-10" dirty="0" err="1">
                <a:cs typeface="Calibri"/>
              </a:rPr>
              <a:t>Schweickart</a:t>
            </a:r>
            <a:r>
              <a:rPr lang="en-US" sz="2000" spc="-10" dirty="0">
                <a:cs typeface="Calibri"/>
              </a:rPr>
              <a:t>, </a:t>
            </a:r>
            <a:r>
              <a:rPr lang="en-US" sz="2000" spc="-5" dirty="0">
                <a:cs typeface="Calibri"/>
              </a:rPr>
              <a:t>‘Reading </a:t>
            </a:r>
            <a:r>
              <a:rPr lang="en-US" sz="2000" spc="-30" dirty="0">
                <a:cs typeface="Calibri"/>
              </a:rPr>
              <a:t>Ourselves’, </a:t>
            </a:r>
            <a:r>
              <a:rPr lang="en-US" sz="2000" spc="-5" dirty="0">
                <a:cs typeface="Calibri"/>
              </a:rPr>
              <a:t>p.</a:t>
            </a:r>
            <a:r>
              <a:rPr lang="en-US" sz="2000" spc="-55" dirty="0">
                <a:cs typeface="Calibri"/>
              </a:rPr>
              <a:t> </a:t>
            </a:r>
            <a:r>
              <a:rPr lang="en-US" sz="2000" spc="-5" dirty="0">
                <a:cs typeface="Calibri"/>
              </a:rPr>
              <a:t>615</a:t>
            </a:r>
            <a:endParaRPr lang="en-US" sz="2000" dirty="0">
              <a:cs typeface="Calibri"/>
            </a:endParaRPr>
          </a:p>
          <a:p>
            <a:endParaRPr lang="en-NZ" sz="2000" dirty="0"/>
          </a:p>
        </p:txBody>
      </p:sp>
    </p:spTree>
    <p:extLst>
      <p:ext uri="{BB962C8B-B14F-4D97-AF65-F5344CB8AC3E}">
        <p14:creationId xmlns:p14="http://schemas.microsoft.com/office/powerpoint/2010/main" val="1817041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3EB3B4-2325-44AD-8F2A-BD60C13B7EAD}"/>
              </a:ext>
            </a:extLst>
          </p:cNvPr>
          <p:cNvSpPr>
            <a:spLocks noGrp="1"/>
          </p:cNvSpPr>
          <p:nvPr>
            <p:ph type="title"/>
          </p:nvPr>
        </p:nvSpPr>
        <p:spPr>
          <a:xfrm>
            <a:off x="808638" y="386930"/>
            <a:ext cx="9236700" cy="1188950"/>
          </a:xfrm>
        </p:spPr>
        <p:txBody>
          <a:bodyPr anchor="b">
            <a:normAutofit/>
          </a:bodyPr>
          <a:lstStyle/>
          <a:p>
            <a:r>
              <a:rPr lang="en-NZ" sz="5400" spc="-5">
                <a:cs typeface="Calibri Light"/>
              </a:rPr>
              <a:t>The </a:t>
            </a:r>
            <a:r>
              <a:rPr lang="en-NZ" sz="5400" spc="-25">
                <a:cs typeface="Calibri Light"/>
              </a:rPr>
              <a:t>interpreter’s </a:t>
            </a:r>
            <a:r>
              <a:rPr lang="en-NZ" sz="5400" spc="-10">
                <a:cs typeface="Calibri Light"/>
              </a:rPr>
              <a:t>own</a:t>
            </a:r>
            <a:r>
              <a:rPr lang="en-NZ" sz="5400" spc="-30">
                <a:cs typeface="Calibri Light"/>
              </a:rPr>
              <a:t> </a:t>
            </a:r>
            <a:r>
              <a:rPr lang="en-NZ" sz="5400" spc="-5">
                <a:cs typeface="Calibri Light"/>
              </a:rPr>
              <a:t>silence</a:t>
            </a:r>
            <a:endParaRPr lang="en-NZ" sz="54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7C6398C-EEDC-4BCA-BC78-8FB757621BD6}"/>
              </a:ext>
            </a:extLst>
          </p:cNvPr>
          <p:cNvSpPr>
            <a:spLocks noGrp="1"/>
          </p:cNvSpPr>
          <p:nvPr>
            <p:ph idx="1"/>
          </p:nvPr>
        </p:nvSpPr>
        <p:spPr>
          <a:xfrm>
            <a:off x="793660" y="2599509"/>
            <a:ext cx="10143668" cy="3435531"/>
          </a:xfrm>
        </p:spPr>
        <p:txBody>
          <a:bodyPr anchor="ctr">
            <a:normAutofit/>
          </a:bodyPr>
          <a:lstStyle/>
          <a:p>
            <a:pPr marL="0" marR="199390" indent="0">
              <a:spcBef>
                <a:spcPts val="470"/>
              </a:spcBef>
              <a:buNone/>
            </a:pPr>
            <a:r>
              <a:rPr lang="en-US" sz="1900" spc="-50" dirty="0">
                <a:cs typeface="Calibri"/>
              </a:rPr>
              <a:t>‘To </a:t>
            </a:r>
            <a:r>
              <a:rPr lang="en-US" sz="1900" spc="-5" dirty="0">
                <a:cs typeface="Calibri"/>
              </a:rPr>
              <a:t>accept the </a:t>
            </a:r>
            <a:r>
              <a:rPr lang="en-US" sz="1900" spc="-15" dirty="0">
                <a:cs typeface="Calibri"/>
              </a:rPr>
              <a:t>value </a:t>
            </a:r>
            <a:r>
              <a:rPr lang="en-US" sz="1900" spc="-20" dirty="0">
                <a:cs typeface="Calibri"/>
              </a:rPr>
              <a:t>statements </a:t>
            </a:r>
            <a:r>
              <a:rPr lang="en-US" sz="1900" spc="-5" dirty="0">
                <a:cs typeface="Calibri"/>
              </a:rPr>
              <a:t>of the </a:t>
            </a:r>
            <a:r>
              <a:rPr lang="en-US" sz="1900" spc="-20" dirty="0">
                <a:cs typeface="Calibri"/>
              </a:rPr>
              <a:t>text </a:t>
            </a:r>
            <a:r>
              <a:rPr lang="en-US" sz="1900" spc="-10" dirty="0">
                <a:cs typeface="Calibri"/>
              </a:rPr>
              <a:t>in </a:t>
            </a:r>
            <a:r>
              <a:rPr lang="en-US" sz="1900" spc="-20" dirty="0">
                <a:cs typeface="Calibri"/>
              </a:rPr>
              <a:t>utter </a:t>
            </a:r>
            <a:r>
              <a:rPr lang="en-US" sz="1900" spc="-30" dirty="0">
                <a:cs typeface="Calibri"/>
              </a:rPr>
              <a:t>passivity, </a:t>
            </a:r>
            <a:r>
              <a:rPr lang="en-US" sz="1900" spc="-5" dirty="0">
                <a:cs typeface="Calibri"/>
              </a:rPr>
              <a:t>without  </a:t>
            </a:r>
            <a:r>
              <a:rPr lang="en-US" sz="1900" spc="-10" dirty="0">
                <a:cs typeface="Calibri"/>
              </a:rPr>
              <a:t>allowing </a:t>
            </a:r>
            <a:r>
              <a:rPr lang="en-US" sz="1900" spc="-5" dirty="0">
                <a:cs typeface="Calibri"/>
              </a:rPr>
              <a:t>oneself </a:t>
            </a:r>
            <a:r>
              <a:rPr lang="en-US" sz="1900" spc="-10" dirty="0">
                <a:cs typeface="Calibri"/>
              </a:rPr>
              <a:t>the freedom </a:t>
            </a:r>
            <a:r>
              <a:rPr lang="en-US" sz="1900" spc="-15" dirty="0">
                <a:cs typeface="Calibri"/>
              </a:rPr>
              <a:t>to reflect </a:t>
            </a:r>
            <a:r>
              <a:rPr lang="en-US" sz="1900" spc="-10" dirty="0">
                <a:cs typeface="Calibri"/>
              </a:rPr>
              <a:t>critically </a:t>
            </a:r>
            <a:r>
              <a:rPr lang="en-US" sz="1900" spc="-5" dirty="0">
                <a:cs typeface="Calibri"/>
              </a:rPr>
              <a:t>upon </a:t>
            </a:r>
            <a:r>
              <a:rPr lang="en-US" sz="1900" spc="-10" dirty="0">
                <a:cs typeface="Calibri"/>
              </a:rPr>
              <a:t>its claims </a:t>
            </a:r>
            <a:r>
              <a:rPr lang="en-US" sz="1900" spc="-5" dirty="0">
                <a:cs typeface="Calibri"/>
              </a:rPr>
              <a:t>and </a:t>
            </a:r>
            <a:r>
              <a:rPr lang="en-US" sz="1900" spc="-15" dirty="0">
                <a:cs typeface="Calibri"/>
              </a:rPr>
              <a:t>to  </a:t>
            </a:r>
            <a:r>
              <a:rPr lang="en-US" sz="1900" spc="-10" dirty="0">
                <a:cs typeface="Calibri"/>
              </a:rPr>
              <a:t>question its assumptions is </a:t>
            </a:r>
            <a:r>
              <a:rPr lang="en-US" sz="1900" spc="-15" dirty="0">
                <a:cs typeface="Calibri"/>
              </a:rPr>
              <a:t>merely to </a:t>
            </a:r>
            <a:r>
              <a:rPr lang="en-US" sz="1900" spc="-25" dirty="0">
                <a:cs typeface="Calibri"/>
              </a:rPr>
              <a:t>foster </a:t>
            </a:r>
            <a:r>
              <a:rPr lang="en-US" sz="1900" spc="-5" dirty="0">
                <a:cs typeface="Calibri"/>
              </a:rPr>
              <a:t>a sense of</a:t>
            </a:r>
            <a:r>
              <a:rPr lang="en-US" sz="1900" spc="275" dirty="0">
                <a:cs typeface="Calibri"/>
              </a:rPr>
              <a:t> </a:t>
            </a:r>
            <a:r>
              <a:rPr lang="en-US" sz="1900" spc="-40" dirty="0">
                <a:cs typeface="Calibri"/>
              </a:rPr>
              <a:t>complacency.’</a:t>
            </a:r>
            <a:endParaRPr lang="en-US" sz="1900" dirty="0">
              <a:cs typeface="Calibri"/>
            </a:endParaRPr>
          </a:p>
          <a:p>
            <a:pPr marL="5285740" indent="0">
              <a:spcBef>
                <a:spcPts val="690"/>
              </a:spcBef>
              <a:buNone/>
            </a:pPr>
            <a:r>
              <a:rPr lang="en-US" sz="1900" dirty="0">
                <a:cs typeface="Calibri"/>
              </a:rPr>
              <a:t>- </a:t>
            </a:r>
            <a:r>
              <a:rPr lang="en-US" sz="1900" dirty="0" err="1">
                <a:cs typeface="Calibri"/>
              </a:rPr>
              <a:t>Eryl</a:t>
            </a:r>
            <a:r>
              <a:rPr lang="en-US" sz="1900" dirty="0">
                <a:cs typeface="Calibri"/>
              </a:rPr>
              <a:t> </a:t>
            </a:r>
            <a:r>
              <a:rPr lang="en-US" sz="1900" spc="-10" dirty="0">
                <a:cs typeface="Calibri"/>
              </a:rPr>
              <a:t>Davies, </a:t>
            </a:r>
            <a:r>
              <a:rPr lang="en-US" sz="1900" i="1" spc="-5" dirty="0">
                <a:cs typeface="Calibri"/>
              </a:rPr>
              <a:t>The Dissenting Reader</a:t>
            </a:r>
            <a:r>
              <a:rPr lang="en-US" sz="1900" spc="-5" dirty="0">
                <a:cs typeface="Calibri"/>
              </a:rPr>
              <a:t>, p.</a:t>
            </a:r>
            <a:r>
              <a:rPr lang="en-US" sz="1900" spc="-50" dirty="0">
                <a:cs typeface="Calibri"/>
              </a:rPr>
              <a:t> </a:t>
            </a:r>
            <a:r>
              <a:rPr lang="en-US" sz="1900" dirty="0">
                <a:cs typeface="Calibri"/>
              </a:rPr>
              <a:t>8</a:t>
            </a:r>
          </a:p>
          <a:p>
            <a:endParaRPr lang="en-US" sz="1900" dirty="0">
              <a:latin typeface="Times New Roman"/>
              <a:cs typeface="Times New Roman"/>
            </a:endParaRPr>
          </a:p>
          <a:p>
            <a:pPr marL="0" marR="44450" indent="0">
              <a:spcBef>
                <a:spcPts val="1835"/>
              </a:spcBef>
              <a:buNone/>
            </a:pPr>
            <a:r>
              <a:rPr lang="en-US" sz="1900" spc="-15" dirty="0">
                <a:cs typeface="Calibri"/>
              </a:rPr>
              <a:t>‘By </a:t>
            </a:r>
            <a:r>
              <a:rPr lang="en-US" sz="1900" spc="-10" dirty="0">
                <a:cs typeface="Calibri"/>
              </a:rPr>
              <a:t>ignoring the ideological </a:t>
            </a:r>
            <a:r>
              <a:rPr lang="en-US" sz="1900" spc="-15" dirty="0">
                <a:cs typeface="Calibri"/>
              </a:rPr>
              <a:t>problem </a:t>
            </a:r>
            <a:r>
              <a:rPr lang="en-US" sz="1900" spc="-5" dirty="0">
                <a:cs typeface="Calibri"/>
              </a:rPr>
              <a:t>posed </a:t>
            </a:r>
            <a:r>
              <a:rPr lang="en-US" sz="1900" spc="-15" dirty="0">
                <a:cs typeface="Calibri"/>
              </a:rPr>
              <a:t>by stories </a:t>
            </a:r>
            <a:r>
              <a:rPr lang="en-US" sz="1900" spc="-5" dirty="0">
                <a:cs typeface="Calibri"/>
              </a:rPr>
              <a:t>of </a:t>
            </a:r>
            <a:r>
              <a:rPr lang="en-US" sz="1900" spc="-20" dirty="0">
                <a:cs typeface="Calibri"/>
              </a:rPr>
              <a:t>rape </a:t>
            </a:r>
            <a:r>
              <a:rPr lang="en-US" sz="1900" spc="-5" dirty="0">
                <a:cs typeface="Calibri"/>
              </a:rPr>
              <a:t>and  </a:t>
            </a:r>
            <a:r>
              <a:rPr lang="en-US" sz="1900" spc="-35" dirty="0">
                <a:cs typeface="Calibri"/>
              </a:rPr>
              <a:t>adultery, </a:t>
            </a:r>
            <a:r>
              <a:rPr lang="en-US" sz="1900" spc="-15" dirty="0">
                <a:cs typeface="Calibri"/>
              </a:rPr>
              <a:t>by </a:t>
            </a:r>
            <a:r>
              <a:rPr lang="en-US" sz="1900" spc="-10" dirty="0">
                <a:cs typeface="Calibri"/>
              </a:rPr>
              <a:t>ignoring the patriarchal implications </a:t>
            </a:r>
            <a:r>
              <a:rPr lang="en-US" sz="1900" spc="-5" dirty="0">
                <a:cs typeface="Calibri"/>
              </a:rPr>
              <a:t>of </a:t>
            </a:r>
            <a:r>
              <a:rPr lang="en-US" sz="1900" spc="-10" dirty="0">
                <a:cs typeface="Calibri"/>
              </a:rPr>
              <a:t>the </a:t>
            </a:r>
            <a:r>
              <a:rPr lang="en-US" sz="1900" spc="-30" dirty="0">
                <a:cs typeface="Calibri"/>
              </a:rPr>
              <a:t>way </a:t>
            </a:r>
            <a:r>
              <a:rPr lang="en-US" sz="1900" spc="-10" dirty="0">
                <a:cs typeface="Calibri"/>
              </a:rPr>
              <a:t>in </a:t>
            </a:r>
            <a:r>
              <a:rPr lang="en-US" sz="1900" spc="-5" dirty="0">
                <a:cs typeface="Calibri"/>
              </a:rPr>
              <a:t>which  </a:t>
            </a:r>
            <a:r>
              <a:rPr lang="en-US" sz="1900" spc="-10" dirty="0">
                <a:cs typeface="Calibri"/>
              </a:rPr>
              <a:t>the woman in the </a:t>
            </a:r>
            <a:r>
              <a:rPr lang="en-US" sz="1900" spc="-20" dirty="0">
                <a:cs typeface="Calibri"/>
              </a:rPr>
              <a:t>text </a:t>
            </a:r>
            <a:r>
              <a:rPr lang="en-US" sz="1900" spc="-10" dirty="0">
                <a:cs typeface="Calibri"/>
              </a:rPr>
              <a:t>is silenced, the </a:t>
            </a:r>
            <a:r>
              <a:rPr lang="en-US" sz="1900" spc="-5" dirty="0">
                <a:cs typeface="Calibri"/>
              </a:rPr>
              <a:t>modern </a:t>
            </a:r>
            <a:r>
              <a:rPr lang="en-US" sz="1900" spc="-15" dirty="0">
                <a:cs typeface="Calibri"/>
              </a:rPr>
              <a:t>androcentric </a:t>
            </a:r>
            <a:r>
              <a:rPr lang="en-US" sz="1900" spc="-10" dirty="0">
                <a:cs typeface="Calibri"/>
              </a:rPr>
              <a:t>critic  </a:t>
            </a:r>
            <a:r>
              <a:rPr lang="en-US" sz="1900" spc="-10" dirty="0" err="1">
                <a:cs typeface="Calibri"/>
              </a:rPr>
              <a:t>reinscribes</a:t>
            </a:r>
            <a:r>
              <a:rPr lang="en-US" sz="1900" spc="-10" dirty="0">
                <a:cs typeface="Calibri"/>
              </a:rPr>
              <a:t> </a:t>
            </a:r>
            <a:r>
              <a:rPr lang="en-US" sz="1900" spc="-15" dirty="0">
                <a:cs typeface="Calibri"/>
              </a:rPr>
              <a:t>biblical </a:t>
            </a:r>
            <a:r>
              <a:rPr lang="en-US" sz="1900" spc="-20" dirty="0">
                <a:cs typeface="Calibri"/>
              </a:rPr>
              <a:t>sexual </a:t>
            </a:r>
            <a:r>
              <a:rPr lang="en-US" sz="1900" spc="-10" dirty="0">
                <a:cs typeface="Calibri"/>
              </a:rPr>
              <a:t>politics … The </a:t>
            </a:r>
            <a:r>
              <a:rPr lang="en-US" sz="1900" spc="-15" dirty="0">
                <a:cs typeface="Calibri"/>
              </a:rPr>
              <a:t>choral harmony </a:t>
            </a:r>
            <a:r>
              <a:rPr lang="en-US" sz="1900" spc="-5" dirty="0">
                <a:cs typeface="Calibri"/>
              </a:rPr>
              <a:t>of </a:t>
            </a:r>
            <a:r>
              <a:rPr lang="en-US" sz="1900" spc="-10" dirty="0">
                <a:cs typeface="Calibri"/>
              </a:rPr>
              <a:t>the  </a:t>
            </a:r>
            <a:r>
              <a:rPr lang="en-US" sz="1900" spc="-15" dirty="0">
                <a:cs typeface="Calibri"/>
              </a:rPr>
              <a:t>authoritative </a:t>
            </a:r>
            <a:r>
              <a:rPr lang="en-US" sz="1900" spc="-25" dirty="0">
                <a:cs typeface="Calibri"/>
              </a:rPr>
              <a:t>narrators </a:t>
            </a:r>
            <a:r>
              <a:rPr lang="en-US" sz="1900" spc="-5" dirty="0">
                <a:cs typeface="Calibri"/>
              </a:rPr>
              <a:t>and </a:t>
            </a:r>
            <a:r>
              <a:rPr lang="en-US" sz="1900" spc="-10" dirty="0">
                <a:cs typeface="Calibri"/>
              </a:rPr>
              <a:t>the </a:t>
            </a:r>
            <a:r>
              <a:rPr lang="en-US" sz="1900" spc="-15" dirty="0">
                <a:cs typeface="Calibri"/>
              </a:rPr>
              <a:t>“objective” </a:t>
            </a:r>
            <a:r>
              <a:rPr lang="en-US" sz="1900" spc="-10" dirty="0">
                <a:cs typeface="Calibri"/>
              </a:rPr>
              <a:t>critics reencodes the silence  </a:t>
            </a:r>
            <a:r>
              <a:rPr lang="en-US" sz="1900" spc="-5" dirty="0">
                <a:cs typeface="Calibri"/>
              </a:rPr>
              <a:t>about </a:t>
            </a:r>
            <a:r>
              <a:rPr lang="en-US" sz="1900" spc="-35" dirty="0">
                <a:cs typeface="Calibri"/>
              </a:rPr>
              <a:t>women’s</a:t>
            </a:r>
            <a:r>
              <a:rPr lang="en-US" sz="1900" spc="30" dirty="0">
                <a:cs typeface="Calibri"/>
              </a:rPr>
              <a:t> </a:t>
            </a:r>
            <a:r>
              <a:rPr lang="en-US" sz="1900" spc="-25" dirty="0">
                <a:cs typeface="Calibri"/>
              </a:rPr>
              <a:t>oppression.’</a:t>
            </a:r>
          </a:p>
          <a:p>
            <a:pPr marL="0" marR="44450" indent="0" algn="r">
              <a:spcBef>
                <a:spcPts val="1835"/>
              </a:spcBef>
              <a:buNone/>
            </a:pPr>
            <a:r>
              <a:rPr lang="en-US" sz="1900" spc="-10" dirty="0">
                <a:cs typeface="Calibri"/>
              </a:rPr>
              <a:t>- Esther </a:t>
            </a:r>
            <a:r>
              <a:rPr lang="en-US" sz="1900" spc="-5" dirty="0">
                <a:cs typeface="Calibri"/>
              </a:rPr>
              <a:t>Fuchs, </a:t>
            </a:r>
            <a:r>
              <a:rPr lang="en-US" sz="1900" spc="-10" dirty="0">
                <a:cs typeface="Calibri"/>
              </a:rPr>
              <a:t>“Contemporary </a:t>
            </a:r>
            <a:r>
              <a:rPr lang="en-US" sz="1900" spc="-5" dirty="0">
                <a:cs typeface="Calibri"/>
              </a:rPr>
              <a:t>Biblical </a:t>
            </a:r>
            <a:r>
              <a:rPr lang="en-US" sz="1900" spc="-10" dirty="0">
                <a:cs typeface="Calibri"/>
              </a:rPr>
              <a:t>Literary </a:t>
            </a:r>
            <a:r>
              <a:rPr lang="en-US" sz="1900" spc="-20" dirty="0">
                <a:cs typeface="Calibri"/>
              </a:rPr>
              <a:t>Criticism,” </a:t>
            </a:r>
            <a:r>
              <a:rPr lang="en-US" sz="1900" spc="-5" dirty="0">
                <a:cs typeface="Calibri"/>
              </a:rPr>
              <a:t>p.</a:t>
            </a:r>
            <a:r>
              <a:rPr lang="en-US" sz="1900" spc="-30" dirty="0">
                <a:cs typeface="Calibri"/>
              </a:rPr>
              <a:t> </a:t>
            </a:r>
            <a:r>
              <a:rPr lang="en-US" sz="1900" spc="-5" dirty="0">
                <a:cs typeface="Calibri"/>
              </a:rPr>
              <a:t>138.</a:t>
            </a:r>
            <a:endParaRPr lang="en-US" sz="1900" dirty="0">
              <a:cs typeface="Calibri"/>
            </a:endParaRPr>
          </a:p>
          <a:p>
            <a:endParaRPr lang="en-NZ" sz="1900" dirty="0"/>
          </a:p>
        </p:txBody>
      </p:sp>
    </p:spTree>
    <p:extLst>
      <p:ext uri="{BB962C8B-B14F-4D97-AF65-F5344CB8AC3E}">
        <p14:creationId xmlns:p14="http://schemas.microsoft.com/office/powerpoint/2010/main" val="2540778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BE1F35-9323-47FD-9C21-85ED696F97D1}"/>
              </a:ext>
            </a:extLst>
          </p:cNvPr>
          <p:cNvSpPr>
            <a:spLocks noGrp="1"/>
          </p:cNvSpPr>
          <p:nvPr>
            <p:ph type="title"/>
          </p:nvPr>
        </p:nvSpPr>
        <p:spPr>
          <a:xfrm>
            <a:off x="1289303" y="416947"/>
            <a:ext cx="9849751" cy="1349671"/>
          </a:xfrm>
        </p:spPr>
        <p:txBody>
          <a:bodyPr anchor="b">
            <a:normAutofit/>
          </a:bodyPr>
          <a:lstStyle/>
          <a:p>
            <a:r>
              <a:rPr lang="en-US" sz="5400" dirty="0"/>
              <a:t>Our role as interpreters</a:t>
            </a:r>
            <a:endParaRPr lang="en-NZ" sz="5400" dirty="0"/>
          </a:p>
        </p:txBody>
      </p:sp>
      <p:sp>
        <p:nvSpPr>
          <p:cNvPr id="3" name="Content Placeholder 2">
            <a:extLst>
              <a:ext uri="{FF2B5EF4-FFF2-40B4-BE49-F238E27FC236}">
                <a16:creationId xmlns:a16="http://schemas.microsoft.com/office/drawing/2014/main" id="{F445F29C-6924-4882-90C8-B0614D0E2C91}"/>
              </a:ext>
            </a:extLst>
          </p:cNvPr>
          <p:cNvSpPr>
            <a:spLocks noGrp="1"/>
          </p:cNvSpPr>
          <p:nvPr>
            <p:ph idx="1"/>
          </p:nvPr>
        </p:nvSpPr>
        <p:spPr>
          <a:xfrm>
            <a:off x="1289303" y="2003569"/>
            <a:ext cx="9849751" cy="3931512"/>
          </a:xfrm>
        </p:spPr>
        <p:txBody>
          <a:bodyPr anchor="ctr">
            <a:normAutofit lnSpcReduction="10000"/>
          </a:bodyPr>
          <a:lstStyle/>
          <a:p>
            <a:pPr marL="0" indent="0">
              <a:buNone/>
            </a:pPr>
            <a:r>
              <a:rPr lang="en-US" sz="2000" dirty="0"/>
              <a:t>‘In order to deconstruct the abuses of the present, we must  dismantle the oppressive texts, interpretations, and practices  of the past.’</a:t>
            </a:r>
          </a:p>
          <a:p>
            <a:pPr marL="0" indent="0" algn="r">
              <a:buNone/>
            </a:pPr>
            <a:r>
              <a:rPr lang="en-US" sz="2000" dirty="0"/>
              <a:t>Carole Fontaine, With Eyes of Flesh, p. 218.</a:t>
            </a:r>
          </a:p>
          <a:p>
            <a:pPr marL="0" indent="0">
              <a:buNone/>
            </a:pPr>
            <a:endParaRPr lang="en-US" sz="2000" dirty="0"/>
          </a:p>
          <a:p>
            <a:pPr marL="0" indent="0">
              <a:buNone/>
            </a:pPr>
            <a:r>
              <a:rPr lang="en-US" sz="2000" dirty="0"/>
              <a:t>‘We need to know the writing of the past, and know it  differently than we have ever known it; not to pass on a  tradition but to break its hold over us.’</a:t>
            </a:r>
          </a:p>
          <a:p>
            <a:pPr marL="0" indent="0" algn="r">
              <a:buNone/>
            </a:pPr>
            <a:r>
              <a:rPr lang="en-US" sz="2000" dirty="0"/>
              <a:t>Adrienne Rich, “When we dead awaken,” p. 35.</a:t>
            </a:r>
          </a:p>
          <a:p>
            <a:pPr marL="0" indent="0">
              <a:buNone/>
            </a:pPr>
            <a:endParaRPr lang="en-US" sz="2000" dirty="0"/>
          </a:p>
          <a:p>
            <a:pPr marL="0" indent="0">
              <a:buNone/>
            </a:pPr>
            <a:r>
              <a:rPr lang="en-GB" sz="2000" dirty="0"/>
              <a:t>“Because the Bible continues to exert influence into the present, erasure of rape from the Bible can enable the easier perpetuation of rape myths … [which] have bearing and a damaging impact on real lives’.</a:t>
            </a:r>
          </a:p>
          <a:p>
            <a:pPr marL="0" indent="0" algn="r">
              <a:buNone/>
            </a:pPr>
            <a:r>
              <a:rPr lang="en-GB" sz="2000" dirty="0"/>
              <a:t> Johanna </a:t>
            </a:r>
            <a:r>
              <a:rPr lang="en-GB" sz="2000" dirty="0" err="1"/>
              <a:t>Stiebert</a:t>
            </a:r>
            <a:r>
              <a:rPr lang="en-GB" sz="2000" dirty="0"/>
              <a:t>, p.7).</a:t>
            </a:r>
            <a:endParaRPr lang="en-NZ" sz="2000" dirty="0"/>
          </a:p>
        </p:txBody>
      </p:sp>
    </p:spTree>
    <p:extLst>
      <p:ext uri="{BB962C8B-B14F-4D97-AF65-F5344CB8AC3E}">
        <p14:creationId xmlns:p14="http://schemas.microsoft.com/office/powerpoint/2010/main" val="1613400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72353A-3DAF-4B6E-B17B-547A2724E9E8}"/>
              </a:ext>
            </a:extLst>
          </p:cNvPr>
          <p:cNvSpPr>
            <a:spLocks noGrp="1"/>
          </p:cNvSpPr>
          <p:nvPr>
            <p:ph type="title"/>
          </p:nvPr>
        </p:nvSpPr>
        <p:spPr>
          <a:xfrm>
            <a:off x="1289303" y="717085"/>
            <a:ext cx="9849751" cy="1349671"/>
          </a:xfrm>
        </p:spPr>
        <p:txBody>
          <a:bodyPr anchor="b">
            <a:normAutofit/>
          </a:bodyPr>
          <a:lstStyle/>
          <a:p>
            <a:r>
              <a:rPr lang="en-US" sz="5400" dirty="0"/>
              <a:t>But what about anachronism?</a:t>
            </a:r>
            <a:endParaRPr lang="en-NZ" sz="5400" dirty="0"/>
          </a:p>
        </p:txBody>
      </p:sp>
      <p:sp>
        <p:nvSpPr>
          <p:cNvPr id="3" name="Content Placeholder 2">
            <a:extLst>
              <a:ext uri="{FF2B5EF4-FFF2-40B4-BE49-F238E27FC236}">
                <a16:creationId xmlns:a16="http://schemas.microsoft.com/office/drawing/2014/main" id="{0898DF92-7103-410F-B452-7DAE6E4FEA92}"/>
              </a:ext>
            </a:extLst>
          </p:cNvPr>
          <p:cNvSpPr>
            <a:spLocks noGrp="1"/>
          </p:cNvSpPr>
          <p:nvPr>
            <p:ph idx="1"/>
          </p:nvPr>
        </p:nvSpPr>
        <p:spPr>
          <a:xfrm>
            <a:off x="1289304" y="2902913"/>
            <a:ext cx="9849751" cy="3032168"/>
          </a:xfrm>
        </p:spPr>
        <p:txBody>
          <a:bodyPr anchor="ctr">
            <a:normAutofit/>
          </a:bodyPr>
          <a:lstStyle/>
          <a:p>
            <a:r>
              <a:rPr lang="en-US" sz="1900" dirty="0"/>
              <a:t>What do ancient texts have to say to modern concepts of  sexual violence?</a:t>
            </a:r>
          </a:p>
          <a:p>
            <a:endParaRPr lang="en-US" sz="1900" dirty="0"/>
          </a:p>
          <a:p>
            <a:r>
              <a:rPr lang="en-US" sz="1900" dirty="0"/>
              <a:t>Biblical understandings of sexual violence are very different from  contemporary definitions.</a:t>
            </a:r>
          </a:p>
          <a:p>
            <a:endParaRPr lang="en-US" sz="1900" dirty="0"/>
          </a:p>
          <a:p>
            <a:r>
              <a:rPr lang="en-US" sz="1900" dirty="0"/>
              <a:t>Can we make comparisons between biblical and  contemporary rape?</a:t>
            </a:r>
          </a:p>
          <a:p>
            <a:endParaRPr lang="en-US" sz="1900" dirty="0"/>
          </a:p>
          <a:p>
            <a:r>
              <a:rPr lang="en-US" sz="1900" dirty="0"/>
              <a:t>See Susanne Scholz (2005) in reading list</a:t>
            </a:r>
          </a:p>
          <a:p>
            <a:endParaRPr lang="en-US" sz="1900" dirty="0"/>
          </a:p>
          <a:p>
            <a:pPr marL="0" indent="0">
              <a:buNone/>
            </a:pPr>
            <a:endParaRPr lang="en-US" sz="1900" dirty="0"/>
          </a:p>
          <a:p>
            <a:endParaRPr lang="en-NZ" sz="1900" dirty="0"/>
          </a:p>
        </p:txBody>
      </p:sp>
    </p:spTree>
    <p:extLst>
      <p:ext uri="{BB962C8B-B14F-4D97-AF65-F5344CB8AC3E}">
        <p14:creationId xmlns:p14="http://schemas.microsoft.com/office/powerpoint/2010/main" val="2158317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6">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63F82C-F898-4FAC-A3BB-3625B9DBC734}"/>
              </a:ext>
            </a:extLst>
          </p:cNvPr>
          <p:cNvSpPr>
            <a:spLocks noGrp="1"/>
          </p:cNvSpPr>
          <p:nvPr>
            <p:ph type="title"/>
          </p:nvPr>
        </p:nvSpPr>
        <p:spPr>
          <a:xfrm>
            <a:off x="612648" y="1078992"/>
            <a:ext cx="6268770" cy="1536192"/>
          </a:xfrm>
        </p:spPr>
        <p:txBody>
          <a:bodyPr anchor="b">
            <a:normAutofit/>
          </a:bodyPr>
          <a:lstStyle/>
          <a:p>
            <a:r>
              <a:rPr lang="en-US" sz="5200"/>
              <a:t>Genesis 34</a:t>
            </a:r>
            <a:endParaRPr lang="en-NZ" sz="5200"/>
          </a:p>
        </p:txBody>
      </p:sp>
      <p:sp>
        <p:nvSpPr>
          <p:cNvPr id="39" name="Rectangle 28">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0">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B74CABE-7576-4054-8D81-8A3CBDD38964}"/>
              </a:ext>
            </a:extLst>
          </p:cNvPr>
          <p:cNvSpPr>
            <a:spLocks noGrp="1"/>
          </p:cNvSpPr>
          <p:nvPr>
            <p:ph idx="1"/>
          </p:nvPr>
        </p:nvSpPr>
        <p:spPr>
          <a:xfrm>
            <a:off x="615458" y="3355848"/>
            <a:ext cx="6268770" cy="2825496"/>
          </a:xfrm>
        </p:spPr>
        <p:txBody>
          <a:bodyPr>
            <a:normAutofit/>
          </a:bodyPr>
          <a:lstStyle/>
          <a:p>
            <a:pPr marL="0" indent="0">
              <a:buNone/>
            </a:pPr>
            <a:r>
              <a:rPr lang="en-US" sz="2000"/>
              <a:t>Interpreters have identified various rape myths in this text:</a:t>
            </a:r>
          </a:p>
          <a:p>
            <a:pPr lvl="1"/>
            <a:r>
              <a:rPr lang="en-US" sz="2000"/>
              <a:t>She was asking for it</a:t>
            </a:r>
          </a:p>
          <a:p>
            <a:pPr lvl="1"/>
            <a:r>
              <a:rPr lang="en-NZ" sz="2000"/>
              <a:t>It is/was the victim’s responsibility not to be raped.</a:t>
            </a:r>
          </a:p>
          <a:p>
            <a:pPr lvl="1"/>
            <a:r>
              <a:rPr lang="en-US" sz="2000"/>
              <a:t>Rape is ‘just sex’</a:t>
            </a:r>
          </a:p>
          <a:p>
            <a:pPr lvl="1"/>
            <a:r>
              <a:rPr lang="en-NZ" sz="2000"/>
              <a:t>Men can’t help themselves.</a:t>
            </a:r>
          </a:p>
          <a:p>
            <a:pPr lvl="1"/>
            <a:r>
              <a:rPr lang="en-NZ" sz="2000"/>
              <a:t>‘Good’ men are not rapists.</a:t>
            </a:r>
          </a:p>
          <a:p>
            <a:pPr lvl="1"/>
            <a:r>
              <a:rPr lang="en-NZ" sz="2000"/>
              <a:t>Rape victims are ‘defiled’ or ‘damaged goods’.</a:t>
            </a:r>
          </a:p>
          <a:p>
            <a:pPr lvl="1"/>
            <a:endParaRPr lang="en-NZ" sz="2000"/>
          </a:p>
          <a:p>
            <a:pPr lvl="1"/>
            <a:endParaRPr lang="en-US" sz="2000"/>
          </a:p>
          <a:p>
            <a:pPr lvl="1"/>
            <a:endParaRPr lang="en-NZ" sz="2000" dirty="0"/>
          </a:p>
        </p:txBody>
      </p:sp>
      <p:pic>
        <p:nvPicPr>
          <p:cNvPr id="4" name="Picture 3">
            <a:extLst>
              <a:ext uri="{FF2B5EF4-FFF2-40B4-BE49-F238E27FC236}">
                <a16:creationId xmlns:a16="http://schemas.microsoft.com/office/drawing/2014/main" id="{0EBD991A-8BBF-4ADA-8FF4-A6C36970C3C6}"/>
              </a:ext>
            </a:extLst>
          </p:cNvPr>
          <p:cNvPicPr>
            <a:picLocks noChangeAspect="1"/>
          </p:cNvPicPr>
          <p:nvPr/>
        </p:nvPicPr>
        <p:blipFill rotWithShape="1">
          <a:blip r:embed="rId2"/>
          <a:srcRect l="2617"/>
          <a:stretch/>
        </p:blipFill>
        <p:spPr>
          <a:xfrm>
            <a:off x="7684006" y="10"/>
            <a:ext cx="4507993" cy="6857990"/>
          </a:xfrm>
          <a:prstGeom prst="rect">
            <a:avLst/>
          </a:prstGeom>
        </p:spPr>
      </p:pic>
    </p:spTree>
    <p:extLst>
      <p:ext uri="{BB962C8B-B14F-4D97-AF65-F5344CB8AC3E}">
        <p14:creationId xmlns:p14="http://schemas.microsoft.com/office/powerpoint/2010/main" val="2195710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805E8D-935E-44BD-B76B-C212AD6BC138}"/>
              </a:ext>
            </a:extLst>
          </p:cNvPr>
          <p:cNvSpPr>
            <a:spLocks noGrp="1"/>
          </p:cNvSpPr>
          <p:nvPr>
            <p:ph type="title"/>
          </p:nvPr>
        </p:nvSpPr>
        <p:spPr>
          <a:xfrm>
            <a:off x="808638" y="386930"/>
            <a:ext cx="9236700" cy="1188950"/>
          </a:xfrm>
        </p:spPr>
        <p:txBody>
          <a:bodyPr anchor="b">
            <a:normAutofit/>
          </a:bodyPr>
          <a:lstStyle/>
          <a:p>
            <a:r>
              <a:rPr lang="en-US" sz="5400"/>
              <a:t>‘Asking for it’</a:t>
            </a:r>
            <a:endParaRPr lang="en-NZ" sz="54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75221A3-9EC8-4764-94BD-6335869AAB8D}"/>
              </a:ext>
            </a:extLst>
          </p:cNvPr>
          <p:cNvSpPr>
            <a:spLocks noGrp="1"/>
          </p:cNvSpPr>
          <p:nvPr>
            <p:ph idx="1"/>
          </p:nvPr>
        </p:nvSpPr>
        <p:spPr>
          <a:xfrm>
            <a:off x="793660" y="2599509"/>
            <a:ext cx="10143668" cy="3435531"/>
          </a:xfrm>
        </p:spPr>
        <p:txBody>
          <a:bodyPr anchor="ctr">
            <a:normAutofit/>
          </a:bodyPr>
          <a:lstStyle/>
          <a:p>
            <a:pPr marL="0" indent="0">
              <a:buNone/>
            </a:pPr>
            <a:r>
              <a:rPr lang="en-US" sz="2400" dirty="0"/>
              <a:t>“Now Dinah the daughter of Leah, whom she had borne to Jacob, went out to visit the women of the region.”</a:t>
            </a:r>
          </a:p>
          <a:p>
            <a:pPr marL="0" indent="0">
              <a:buNone/>
            </a:pPr>
            <a:endParaRPr lang="en-US" sz="900" dirty="0"/>
          </a:p>
          <a:p>
            <a:pPr marL="0" indent="0">
              <a:buNone/>
            </a:pPr>
            <a:r>
              <a:rPr lang="en-US" sz="2400" dirty="0"/>
              <a:t>Interpreters over the centuries have interpreted Dinah’s ‘going out’ as a sign that she had the ‘sexual intention of luring a man’ or was at least ‘at fault’ for letting herself be ‘seen’ by Shechem. </a:t>
            </a:r>
          </a:p>
          <a:p>
            <a:pPr marL="0" indent="0">
              <a:buNone/>
            </a:pPr>
            <a:r>
              <a:rPr lang="en-US" sz="2400" dirty="0"/>
              <a:t>She is described as ‘sexually aggressive’, ‘unconventional’, ‘looking to be raped’, ‘asking for it’; she is accused of ‘imprudence’ and ‘transgression’ (going out by herself).</a:t>
            </a:r>
            <a:endParaRPr lang="en-NZ" sz="2400" dirty="0"/>
          </a:p>
        </p:txBody>
      </p:sp>
    </p:spTree>
    <p:extLst>
      <p:ext uri="{BB962C8B-B14F-4D97-AF65-F5344CB8AC3E}">
        <p14:creationId xmlns:p14="http://schemas.microsoft.com/office/powerpoint/2010/main" val="3948288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3740D4F-DFBE-4760-9658-1BEA2454A0FB}"/>
              </a:ext>
            </a:extLst>
          </p:cNvPr>
          <p:cNvSpPr>
            <a:spLocks noGrp="1"/>
          </p:cNvSpPr>
          <p:nvPr>
            <p:ph type="title"/>
          </p:nvPr>
        </p:nvSpPr>
        <p:spPr>
          <a:xfrm>
            <a:off x="1115568" y="548640"/>
            <a:ext cx="10168128" cy="1179576"/>
          </a:xfrm>
        </p:spPr>
        <p:txBody>
          <a:bodyPr>
            <a:normAutofit/>
          </a:bodyPr>
          <a:lstStyle/>
          <a:p>
            <a:r>
              <a:rPr lang="en-US" sz="3700"/>
              <a:t>What does the Bible say about women who “go out”?</a:t>
            </a:r>
            <a:endParaRPr lang="en-NZ" sz="370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C852C17-F5E1-4A40-9D85-2F1CFC78AF8D}"/>
              </a:ext>
            </a:extLst>
          </p:cNvPr>
          <p:cNvSpPr>
            <a:spLocks noGrp="1"/>
          </p:cNvSpPr>
          <p:nvPr>
            <p:ph idx="1"/>
          </p:nvPr>
        </p:nvSpPr>
        <p:spPr>
          <a:xfrm>
            <a:off x="1115568" y="2481943"/>
            <a:ext cx="10168128" cy="3695020"/>
          </a:xfrm>
        </p:spPr>
        <p:txBody>
          <a:bodyPr>
            <a:normAutofit/>
          </a:bodyPr>
          <a:lstStyle/>
          <a:p>
            <a:r>
              <a:rPr lang="en-US" sz="2200" dirty="0"/>
              <a:t>Not much, to be honest.</a:t>
            </a:r>
          </a:p>
          <a:p>
            <a:r>
              <a:rPr lang="en-US" sz="2200" dirty="0"/>
              <a:t>Women go out all the time – to work, to celebrate, to attend religious festivals, etc.</a:t>
            </a:r>
          </a:p>
          <a:p>
            <a:r>
              <a:rPr lang="en-US" sz="2200" dirty="0"/>
              <a:t>Deuteronomy 22:25-26 makes clear that a woman who is raped when out in the countryside is completely innocent.</a:t>
            </a:r>
          </a:p>
          <a:p>
            <a:r>
              <a:rPr lang="en-US" sz="2200" dirty="0"/>
              <a:t>The only biblical woman chastised for ‘going out’ is a married woman looking for a lover when her husband is away.</a:t>
            </a:r>
          </a:p>
          <a:p>
            <a:r>
              <a:rPr lang="en-US" sz="2200" dirty="0"/>
              <a:t>The threat of sexual harm to women who go out is mentioned from time to time, but is not associated with any sense of blame on the woman’s part.</a:t>
            </a:r>
          </a:p>
        </p:txBody>
      </p:sp>
    </p:spTree>
    <p:extLst>
      <p:ext uri="{BB962C8B-B14F-4D97-AF65-F5344CB8AC3E}">
        <p14:creationId xmlns:p14="http://schemas.microsoft.com/office/powerpoint/2010/main" val="4099439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FC9CEED-F9A7-445C-8C16-3548E8335C19}"/>
              </a:ext>
            </a:extLst>
          </p:cNvPr>
          <p:cNvSpPr>
            <a:spLocks noGrp="1"/>
          </p:cNvSpPr>
          <p:nvPr>
            <p:ph type="title"/>
          </p:nvPr>
        </p:nvSpPr>
        <p:spPr>
          <a:xfrm>
            <a:off x="1115568" y="548640"/>
            <a:ext cx="10168128" cy="1179576"/>
          </a:xfrm>
        </p:spPr>
        <p:txBody>
          <a:bodyPr>
            <a:normAutofit/>
          </a:bodyPr>
          <a:lstStyle/>
          <a:p>
            <a:r>
              <a:rPr lang="en-US" sz="4000"/>
              <a:t>Rape is ‘just sex’ </a:t>
            </a:r>
            <a:endParaRPr lang="en-NZ" sz="400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8F83661-BC8E-44C6-AD92-5287D4E952C0}"/>
              </a:ext>
            </a:extLst>
          </p:cNvPr>
          <p:cNvSpPr>
            <a:spLocks noGrp="1"/>
          </p:cNvSpPr>
          <p:nvPr>
            <p:ph idx="1"/>
          </p:nvPr>
        </p:nvSpPr>
        <p:spPr>
          <a:xfrm>
            <a:off x="626850" y="2481943"/>
            <a:ext cx="10656846" cy="3695020"/>
          </a:xfrm>
        </p:spPr>
        <p:txBody>
          <a:bodyPr>
            <a:normAutofit/>
          </a:bodyPr>
          <a:lstStyle/>
          <a:p>
            <a:r>
              <a:rPr lang="en-US" sz="2200" dirty="0"/>
              <a:t>The biblical text strongly suggests a coercive act of rape, followed by abduction:</a:t>
            </a:r>
          </a:p>
          <a:p>
            <a:pPr lvl="1"/>
            <a:r>
              <a:rPr lang="en-US" sz="2200" dirty="0"/>
              <a:t>“When Shechem son of </a:t>
            </a:r>
            <a:r>
              <a:rPr lang="en-US" sz="2200" dirty="0" err="1"/>
              <a:t>Hamor</a:t>
            </a:r>
            <a:r>
              <a:rPr lang="en-US" sz="2200" dirty="0"/>
              <a:t> the Hivite, prince of the region, saw her, he seized her and lay with her by force” (v.2; NRSV – NIV has ‘he raped her’).</a:t>
            </a:r>
          </a:p>
          <a:p>
            <a:pPr lvl="1"/>
            <a:r>
              <a:rPr lang="en-US" sz="2200" dirty="0"/>
              <a:t>“[Dinah’s brothers] killed </a:t>
            </a:r>
            <a:r>
              <a:rPr lang="en-US" sz="2200" dirty="0" err="1"/>
              <a:t>Hamor</a:t>
            </a:r>
            <a:r>
              <a:rPr lang="en-US" sz="2200" dirty="0"/>
              <a:t> and his son Shechem with the sword, and </a:t>
            </a:r>
            <a:r>
              <a:rPr lang="en-US" sz="2200" b="1" dirty="0"/>
              <a:t>took Dinah out of Shechem’s house</a:t>
            </a:r>
            <a:r>
              <a:rPr lang="en-US" sz="2200" dirty="0"/>
              <a:t>, and went away” (v.26).</a:t>
            </a:r>
          </a:p>
          <a:p>
            <a:r>
              <a:rPr lang="en-US" sz="2200" dirty="0"/>
              <a:t>Dinah’s rape is sometimes described in biblical scholarship as a ‘seduction’, a ‘liaison’, an ‘affair’, an ‘act of passion’, an ‘amorous folly’, and a source of Shechem’s ‘desire’ or ‘pleasure’.</a:t>
            </a:r>
          </a:p>
          <a:p>
            <a:r>
              <a:rPr lang="en-US" sz="2200" dirty="0"/>
              <a:t>Interpretations such as these completely elide the violence in this text and equates rape with ‘just sex’, diminishing its harmfulness.</a:t>
            </a:r>
            <a:endParaRPr lang="en-NZ" sz="2200" dirty="0"/>
          </a:p>
        </p:txBody>
      </p:sp>
    </p:spTree>
    <p:extLst>
      <p:ext uri="{BB962C8B-B14F-4D97-AF65-F5344CB8AC3E}">
        <p14:creationId xmlns:p14="http://schemas.microsoft.com/office/powerpoint/2010/main" val="4098513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741B6A-FF47-436B-9FA4-228000815362}"/>
              </a:ext>
            </a:extLst>
          </p:cNvPr>
          <p:cNvSpPr>
            <a:spLocks noGrp="1"/>
          </p:cNvSpPr>
          <p:nvPr>
            <p:ph type="title"/>
          </p:nvPr>
        </p:nvSpPr>
        <p:spPr>
          <a:xfrm>
            <a:off x="1075767" y="1188637"/>
            <a:ext cx="2988234" cy="4480726"/>
          </a:xfrm>
        </p:spPr>
        <p:txBody>
          <a:bodyPr>
            <a:normAutofit/>
          </a:bodyPr>
          <a:lstStyle/>
          <a:p>
            <a:pPr algn="r"/>
            <a:r>
              <a:rPr lang="en-US" sz="6600"/>
              <a:t>Talking about gender violence</a:t>
            </a:r>
            <a:endParaRPr lang="en-NZ" sz="6600"/>
          </a:p>
        </p:txBody>
      </p:sp>
      <p:cxnSp>
        <p:nvCxnSpPr>
          <p:cNvPr id="15" name="Straight Connector 14">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AF77B8F-469E-4080-9749-98E69AE81192}"/>
              </a:ext>
            </a:extLst>
          </p:cNvPr>
          <p:cNvSpPr>
            <a:spLocks noGrp="1"/>
          </p:cNvSpPr>
          <p:nvPr>
            <p:ph idx="1"/>
          </p:nvPr>
        </p:nvSpPr>
        <p:spPr>
          <a:xfrm>
            <a:off x="4880349" y="1648870"/>
            <a:ext cx="5805369" cy="3560260"/>
          </a:xfrm>
        </p:spPr>
        <p:txBody>
          <a:bodyPr anchor="ctr">
            <a:normAutofit/>
          </a:bodyPr>
          <a:lstStyle/>
          <a:p>
            <a:pPr marL="0" indent="0">
              <a:buNone/>
            </a:pPr>
            <a:r>
              <a:rPr lang="en-US" sz="2400" dirty="0"/>
              <a:t>This week’s topic can be emotionally challenging to discuss.</a:t>
            </a:r>
          </a:p>
          <a:p>
            <a:pPr marL="0" indent="0">
              <a:buNone/>
            </a:pPr>
            <a:r>
              <a:rPr lang="en-US" sz="2400" dirty="0"/>
              <a:t>We will engage with it sensitively and encourage everyone to consider the tutorial on Friday as a safe space where we can learn about this difficult content empathetically and thoughtfully. </a:t>
            </a:r>
          </a:p>
          <a:p>
            <a:pPr marL="0" indent="0">
              <a:buNone/>
            </a:pPr>
            <a:r>
              <a:rPr lang="en-US" sz="2400" dirty="0"/>
              <a:t>If you find the subject distressing, please feel free to absent yourself from the tutorials.</a:t>
            </a:r>
            <a:endParaRPr lang="en-NZ" sz="2400" dirty="0"/>
          </a:p>
          <a:p>
            <a:endParaRPr lang="en-NZ" sz="2200" dirty="0"/>
          </a:p>
        </p:txBody>
      </p:sp>
      <p:sp>
        <p:nvSpPr>
          <p:cNvPr id="4" name="Rectangle 3">
            <a:extLst>
              <a:ext uri="{FF2B5EF4-FFF2-40B4-BE49-F238E27FC236}">
                <a16:creationId xmlns:a16="http://schemas.microsoft.com/office/drawing/2014/main" id="{7039FAEE-8AF6-49FA-9696-C66A97DC9938}"/>
              </a:ext>
            </a:extLst>
          </p:cNvPr>
          <p:cNvSpPr/>
          <p:nvPr/>
        </p:nvSpPr>
        <p:spPr>
          <a:xfrm>
            <a:off x="3048000" y="2413338"/>
            <a:ext cx="6096000" cy="369332"/>
          </a:xfrm>
          <a:prstGeom prst="rect">
            <a:avLst/>
          </a:prstGeom>
        </p:spPr>
        <p:txBody>
          <a:bodyPr>
            <a:spAutoFit/>
          </a:bodyPr>
          <a:lstStyle/>
          <a:p>
            <a:endParaRPr lang="en-NZ" dirty="0"/>
          </a:p>
        </p:txBody>
      </p:sp>
    </p:spTree>
    <p:extLst>
      <p:ext uri="{BB962C8B-B14F-4D97-AF65-F5344CB8AC3E}">
        <p14:creationId xmlns:p14="http://schemas.microsoft.com/office/powerpoint/2010/main" val="3480958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FC9CEED-F9A7-445C-8C16-3548E8335C19}"/>
              </a:ext>
            </a:extLst>
          </p:cNvPr>
          <p:cNvSpPr>
            <a:spLocks noGrp="1"/>
          </p:cNvSpPr>
          <p:nvPr>
            <p:ph type="title"/>
          </p:nvPr>
        </p:nvSpPr>
        <p:spPr>
          <a:xfrm>
            <a:off x="1115568" y="548640"/>
            <a:ext cx="10168128" cy="1179576"/>
          </a:xfrm>
        </p:spPr>
        <p:txBody>
          <a:bodyPr>
            <a:normAutofit/>
          </a:bodyPr>
          <a:lstStyle/>
          <a:p>
            <a:r>
              <a:rPr lang="en-US" sz="4000" dirty="0"/>
              <a:t>Rape is an offence against the victim’s male kin</a:t>
            </a:r>
            <a:endParaRPr lang="en-NZ" sz="4000" dirty="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8F83661-BC8E-44C6-AD92-5287D4E952C0}"/>
              </a:ext>
            </a:extLst>
          </p:cNvPr>
          <p:cNvSpPr>
            <a:spLocks noGrp="1"/>
          </p:cNvSpPr>
          <p:nvPr>
            <p:ph idx="1"/>
          </p:nvPr>
        </p:nvSpPr>
        <p:spPr>
          <a:xfrm>
            <a:off x="626850" y="2221992"/>
            <a:ext cx="10656846" cy="4380827"/>
          </a:xfrm>
        </p:spPr>
        <p:txBody>
          <a:bodyPr>
            <a:normAutofit/>
          </a:bodyPr>
          <a:lstStyle/>
          <a:p>
            <a:r>
              <a:rPr lang="en-US" sz="2400" dirty="0"/>
              <a:t>Issue of </a:t>
            </a:r>
            <a:r>
              <a:rPr lang="en-US" sz="2400" dirty="0" err="1"/>
              <a:t>dishonour</a:t>
            </a:r>
            <a:r>
              <a:rPr lang="en-US" sz="2400" dirty="0"/>
              <a:t> to male relatives, rather than the welfare of the victim.</a:t>
            </a:r>
          </a:p>
          <a:p>
            <a:endParaRPr lang="en-US" sz="2400" dirty="0"/>
          </a:p>
          <a:p>
            <a:pPr lvl="1"/>
            <a:r>
              <a:rPr lang="en-US" sz="2000" dirty="0"/>
              <a:t>‘[Dinah’s brothers] were shocked and furious, because Shechem had done an outrageous thing in Israel by sleeping with Jacob’s daughter—a thing that should not be done’ (v.7).</a:t>
            </a:r>
          </a:p>
          <a:p>
            <a:pPr lvl="1"/>
            <a:r>
              <a:rPr lang="en-US" sz="2000" dirty="0"/>
              <a:t>‘Then Jacob said to Simeon and Levi, “You have brought trouble on me by making me obnoxious to the Canaanites and Perizzites, the people living in this land. We are few in number, and if they join forces against me and attack me, I and my household will be destroyed.” But they replied, “Should he have treated our sister like a whore?”’ (vv.30-31)</a:t>
            </a:r>
          </a:p>
          <a:p>
            <a:endParaRPr lang="en-US" sz="2400" dirty="0"/>
          </a:p>
          <a:p>
            <a:r>
              <a:rPr lang="en-US" sz="2400" dirty="0"/>
              <a:t>Do Dinah’s brothers even recognize this event as rape, or are they more concerned that ‘their’ family’s sexual property (Dinah’s virginity) has been stolen (particularly by a non-Israelite man)?</a:t>
            </a:r>
          </a:p>
        </p:txBody>
      </p:sp>
    </p:spTree>
    <p:extLst>
      <p:ext uri="{BB962C8B-B14F-4D97-AF65-F5344CB8AC3E}">
        <p14:creationId xmlns:p14="http://schemas.microsoft.com/office/powerpoint/2010/main" val="590149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1F2DB5-9859-495E-AB98-11FD08BDF386}"/>
              </a:ext>
            </a:extLst>
          </p:cNvPr>
          <p:cNvSpPr>
            <a:spLocks noGrp="1"/>
          </p:cNvSpPr>
          <p:nvPr>
            <p:ph type="title"/>
          </p:nvPr>
        </p:nvSpPr>
        <p:spPr>
          <a:xfrm>
            <a:off x="808638" y="386930"/>
            <a:ext cx="9236700" cy="1188950"/>
          </a:xfrm>
        </p:spPr>
        <p:txBody>
          <a:bodyPr anchor="b">
            <a:normAutofit/>
          </a:bodyPr>
          <a:lstStyle/>
          <a:p>
            <a:r>
              <a:rPr lang="en-US" sz="5400"/>
              <a:t>‘Not your typical rapist’</a:t>
            </a:r>
            <a:endParaRPr lang="en-NZ" sz="5400"/>
          </a:p>
        </p:txBody>
      </p:sp>
      <p:grpSp>
        <p:nvGrpSpPr>
          <p:cNvPr id="2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2E3764D-AE21-4A4D-8BFD-6CCB9F80F755}"/>
              </a:ext>
            </a:extLst>
          </p:cNvPr>
          <p:cNvSpPr>
            <a:spLocks noGrp="1"/>
          </p:cNvSpPr>
          <p:nvPr>
            <p:ph idx="1"/>
          </p:nvPr>
        </p:nvSpPr>
        <p:spPr>
          <a:xfrm>
            <a:off x="793660" y="2599509"/>
            <a:ext cx="10143668" cy="3435531"/>
          </a:xfrm>
        </p:spPr>
        <p:txBody>
          <a:bodyPr anchor="ctr">
            <a:normAutofit/>
          </a:bodyPr>
          <a:lstStyle/>
          <a:p>
            <a:r>
              <a:rPr lang="en-US" sz="2400" dirty="0"/>
              <a:t>Shechem wants to marry Dinah after he rapes her – he falls in love with her:</a:t>
            </a:r>
          </a:p>
          <a:p>
            <a:pPr lvl="1"/>
            <a:r>
              <a:rPr lang="en-US" dirty="0"/>
              <a:t>“[Shechem’s] heart was drawn to Dinah daughter of Jacob; he loved the young woman and spoke tenderly to her.  And Shechem said to his father </a:t>
            </a:r>
            <a:r>
              <a:rPr lang="en-US" dirty="0" err="1"/>
              <a:t>Hamor</a:t>
            </a:r>
            <a:r>
              <a:rPr lang="en-US" dirty="0"/>
              <a:t>, ‘Get me this girl as my wife’.</a:t>
            </a:r>
          </a:p>
          <a:p>
            <a:r>
              <a:rPr lang="en-US" sz="2400" dirty="0"/>
              <a:t>Biblical interpreters take this as a sign of Shechem’s redemption – he’s an ‘affectionate young man’, who deserves our ‘sympathy’, and whose ‘commitment’ to Dinah is laudable.</a:t>
            </a:r>
          </a:p>
          <a:p>
            <a:r>
              <a:rPr lang="en-US" sz="2400" dirty="0"/>
              <a:t>The ‘good bloke’ trope – undermining the violence of the rape, diminishing blame, perpetuating myths that ‘good blokes’ don’t rape.</a:t>
            </a:r>
            <a:endParaRPr lang="en-NZ" sz="2400" dirty="0"/>
          </a:p>
        </p:txBody>
      </p:sp>
    </p:spTree>
    <p:extLst>
      <p:ext uri="{BB962C8B-B14F-4D97-AF65-F5344CB8AC3E}">
        <p14:creationId xmlns:p14="http://schemas.microsoft.com/office/powerpoint/2010/main" val="1507429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05C67C-693B-4749-BCFD-8611D867AFDF}"/>
              </a:ext>
            </a:extLst>
          </p:cNvPr>
          <p:cNvSpPr>
            <a:spLocks noGrp="1"/>
          </p:cNvSpPr>
          <p:nvPr>
            <p:ph type="title"/>
          </p:nvPr>
        </p:nvSpPr>
        <p:spPr>
          <a:xfrm>
            <a:off x="808638" y="386930"/>
            <a:ext cx="9236700" cy="1188950"/>
          </a:xfrm>
        </p:spPr>
        <p:txBody>
          <a:bodyPr anchor="b">
            <a:normAutofit/>
          </a:bodyPr>
          <a:lstStyle/>
          <a:p>
            <a:r>
              <a:rPr lang="en-US" sz="5400"/>
              <a:t>‘Damaged goods’</a:t>
            </a:r>
            <a:endParaRPr lang="en-NZ" sz="54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85624DB-8672-47A5-9326-0CA993060C97}"/>
              </a:ext>
            </a:extLst>
          </p:cNvPr>
          <p:cNvSpPr>
            <a:spLocks noGrp="1"/>
          </p:cNvSpPr>
          <p:nvPr>
            <p:ph idx="1"/>
          </p:nvPr>
        </p:nvSpPr>
        <p:spPr>
          <a:xfrm>
            <a:off x="793660" y="2599509"/>
            <a:ext cx="10143668" cy="3435531"/>
          </a:xfrm>
        </p:spPr>
        <p:txBody>
          <a:bodyPr anchor="ctr">
            <a:normAutofit/>
          </a:bodyPr>
          <a:lstStyle/>
          <a:p>
            <a:r>
              <a:rPr lang="en-US" sz="2200"/>
              <a:t>“When Jacob heard that his daughter Dinah had been defiled, his sons were in the fields with his livestock; so he did nothing about it until they came home” (v.5).</a:t>
            </a:r>
          </a:p>
          <a:p>
            <a:r>
              <a:rPr lang="en-US" sz="2200"/>
              <a:t>“Because their sister Dinah had been defiled, Jacob’s sons replied deceitfully as they spoke to Shechem and his father Hamor” (v.13).</a:t>
            </a:r>
          </a:p>
          <a:p>
            <a:r>
              <a:rPr lang="en-US" sz="2200"/>
              <a:t>“The sons of Jacob came upon the dead bodies and looted the city where their sister had been defiled” (v.27).</a:t>
            </a:r>
          </a:p>
          <a:p>
            <a:endParaRPr lang="en-US" sz="2200"/>
          </a:p>
          <a:p>
            <a:pPr marL="0" indent="0">
              <a:buNone/>
            </a:pPr>
            <a:r>
              <a:rPr lang="en-US" sz="2200"/>
              <a:t>Victims may feel ‘defiled’ themselves after their rape. But this can be amplified by others’ responses to them (and this ties into purity culture).</a:t>
            </a:r>
            <a:endParaRPr lang="en-NZ" sz="2200"/>
          </a:p>
        </p:txBody>
      </p:sp>
    </p:spTree>
    <p:extLst>
      <p:ext uri="{BB962C8B-B14F-4D97-AF65-F5344CB8AC3E}">
        <p14:creationId xmlns:p14="http://schemas.microsoft.com/office/powerpoint/2010/main" val="2452859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69B7B8-BCD6-497D-90EE-FC5FBF3F9232}"/>
              </a:ext>
            </a:extLst>
          </p:cNvPr>
          <p:cNvSpPr>
            <a:spLocks noGrp="1"/>
          </p:cNvSpPr>
          <p:nvPr>
            <p:ph type="title"/>
          </p:nvPr>
        </p:nvSpPr>
        <p:spPr>
          <a:xfrm>
            <a:off x="612648" y="1078992"/>
            <a:ext cx="6268770" cy="1536192"/>
          </a:xfrm>
        </p:spPr>
        <p:txBody>
          <a:bodyPr anchor="b">
            <a:normAutofit/>
          </a:bodyPr>
          <a:lstStyle/>
          <a:p>
            <a:r>
              <a:rPr lang="en-US" sz="5200"/>
              <a:t>Where is Dinah in all of this?</a:t>
            </a:r>
            <a:endParaRPr lang="en-NZ" sz="5200"/>
          </a:p>
        </p:txBody>
      </p:sp>
      <p:sp>
        <p:nvSpPr>
          <p:cNvPr id="11" name="Rectangle 10">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43229EED-6870-4895-B88A-DF352F5203B7}"/>
              </a:ext>
            </a:extLst>
          </p:cNvPr>
          <p:cNvSpPr>
            <a:spLocks noGrp="1"/>
          </p:cNvSpPr>
          <p:nvPr>
            <p:ph idx="1"/>
          </p:nvPr>
        </p:nvSpPr>
        <p:spPr>
          <a:xfrm>
            <a:off x="615458" y="3355848"/>
            <a:ext cx="6268770" cy="2825496"/>
          </a:xfrm>
        </p:spPr>
        <p:txBody>
          <a:bodyPr>
            <a:normAutofit/>
          </a:bodyPr>
          <a:lstStyle/>
          <a:p>
            <a:r>
              <a:rPr lang="en-US" sz="2200" dirty="0"/>
              <a:t>Dinah is central to this story, yet her voice is the only voice that is never heard. All male characters are given a voice and point of view.</a:t>
            </a:r>
          </a:p>
          <a:p>
            <a:r>
              <a:rPr lang="en-US" sz="2200" dirty="0"/>
              <a:t>Reinforcing the silence that surrounds sexual violence.</a:t>
            </a:r>
          </a:p>
          <a:p>
            <a:r>
              <a:rPr lang="en-US" sz="2200" dirty="0"/>
              <a:t>How can we give Dinah her voice back?</a:t>
            </a:r>
          </a:p>
          <a:p>
            <a:r>
              <a:rPr lang="en-US" sz="2200" i="1" dirty="0"/>
              <a:t>Should</a:t>
            </a:r>
            <a:r>
              <a:rPr lang="en-US" sz="2200" dirty="0"/>
              <a:t> we give Dinah her voice back?</a:t>
            </a:r>
            <a:endParaRPr lang="en-NZ" sz="2200" dirty="0"/>
          </a:p>
        </p:txBody>
      </p:sp>
      <p:pic>
        <p:nvPicPr>
          <p:cNvPr id="4" name="Picture 3">
            <a:extLst>
              <a:ext uri="{FF2B5EF4-FFF2-40B4-BE49-F238E27FC236}">
                <a16:creationId xmlns:a16="http://schemas.microsoft.com/office/drawing/2014/main" id="{29E63FE4-23C1-43B9-BC44-7D067A1E0DD2}"/>
              </a:ext>
            </a:extLst>
          </p:cNvPr>
          <p:cNvPicPr>
            <a:picLocks noChangeAspect="1"/>
          </p:cNvPicPr>
          <p:nvPr/>
        </p:nvPicPr>
        <p:blipFill rotWithShape="1">
          <a:blip r:embed="rId2"/>
          <a:srcRect t="2637" r="-2" b="-2"/>
          <a:stretch/>
        </p:blipFill>
        <p:spPr>
          <a:xfrm>
            <a:off x="7684006" y="10"/>
            <a:ext cx="4507993" cy="6857990"/>
          </a:xfrm>
          <a:prstGeom prst="rect">
            <a:avLst/>
          </a:prstGeom>
        </p:spPr>
      </p:pic>
    </p:spTree>
    <p:extLst>
      <p:ext uri="{BB962C8B-B14F-4D97-AF65-F5344CB8AC3E}">
        <p14:creationId xmlns:p14="http://schemas.microsoft.com/office/powerpoint/2010/main" val="681743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3D0475-A8BF-461F-A4DA-B27FE31A7702}"/>
              </a:ext>
            </a:extLst>
          </p:cNvPr>
          <p:cNvSpPr>
            <a:spLocks noGrp="1"/>
          </p:cNvSpPr>
          <p:nvPr>
            <p:ph type="title"/>
          </p:nvPr>
        </p:nvSpPr>
        <p:spPr>
          <a:xfrm>
            <a:off x="808638" y="386930"/>
            <a:ext cx="9236700" cy="1188950"/>
          </a:xfrm>
        </p:spPr>
        <p:txBody>
          <a:bodyPr anchor="b">
            <a:normAutofit/>
          </a:bodyPr>
          <a:lstStyle/>
          <a:p>
            <a:r>
              <a:rPr lang="en-US" sz="5400" dirty="0"/>
              <a:t>‘Yes, but it’s complicated’</a:t>
            </a:r>
            <a:endParaRPr lang="en-NZ" sz="5400" dirty="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0D56447-E753-4C4E-8BDE-6534D4F8CA45}"/>
              </a:ext>
            </a:extLst>
          </p:cNvPr>
          <p:cNvSpPr>
            <a:spLocks noGrp="1"/>
          </p:cNvSpPr>
          <p:nvPr>
            <p:ph idx="1"/>
          </p:nvPr>
        </p:nvSpPr>
        <p:spPr>
          <a:xfrm>
            <a:off x="793660" y="2599509"/>
            <a:ext cx="10143668" cy="3435531"/>
          </a:xfrm>
        </p:spPr>
        <p:txBody>
          <a:bodyPr anchor="ctr">
            <a:normAutofit/>
          </a:bodyPr>
          <a:lstStyle/>
          <a:p>
            <a:r>
              <a:rPr lang="en-US" sz="2400"/>
              <a:t>Genesis 34 ends with the annihilation of an entire Canaanite community by Dinah’s brothers.</a:t>
            </a:r>
          </a:p>
          <a:p>
            <a:r>
              <a:rPr lang="en-US" sz="2400"/>
              <a:t>Do their actions impact on our reading of this text?</a:t>
            </a:r>
          </a:p>
          <a:p>
            <a:r>
              <a:rPr lang="en-US" sz="2400"/>
              <a:t>Should the fact that Jacob and his descendants go onto colonize Canaan impact our interpretation of Shechem’s actions?</a:t>
            </a:r>
          </a:p>
          <a:p>
            <a:r>
              <a:rPr lang="en-US" sz="2400"/>
              <a:t>Should we be concerned about reinforcing colonial discourses about ‘foreign’ men posing a threat to colonizers’ women?</a:t>
            </a:r>
          </a:p>
          <a:p>
            <a:r>
              <a:rPr lang="en-US" sz="2400"/>
              <a:t>And if so, what happens to Dinah?</a:t>
            </a:r>
            <a:endParaRPr lang="en-NZ" sz="2400"/>
          </a:p>
        </p:txBody>
      </p:sp>
    </p:spTree>
    <p:extLst>
      <p:ext uri="{BB962C8B-B14F-4D97-AF65-F5344CB8AC3E}">
        <p14:creationId xmlns:p14="http://schemas.microsoft.com/office/powerpoint/2010/main" val="96543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E6F45D6-0F1B-4826-9791-C5A149BEA282}"/>
              </a:ext>
            </a:extLst>
          </p:cNvPr>
          <p:cNvSpPr>
            <a:spLocks noGrp="1"/>
          </p:cNvSpPr>
          <p:nvPr>
            <p:ph type="title"/>
          </p:nvPr>
        </p:nvSpPr>
        <p:spPr>
          <a:xfrm>
            <a:off x="838200" y="365125"/>
            <a:ext cx="10515600" cy="1325563"/>
          </a:xfrm>
        </p:spPr>
        <p:txBody>
          <a:bodyPr>
            <a:normAutofit/>
          </a:bodyPr>
          <a:lstStyle/>
          <a:p>
            <a:r>
              <a:rPr lang="en-US"/>
              <a:t>Where to take the text from here: </a:t>
            </a:r>
            <a:br>
              <a:rPr lang="en-US"/>
            </a:br>
            <a:r>
              <a:rPr lang="en-US"/>
              <a:t>Biblical interpretation as activism</a:t>
            </a:r>
            <a:endParaRPr lang="en-NZ"/>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4374A44-1FF2-4963-9C44-CF6A57CBEB18}"/>
              </a:ext>
            </a:extLst>
          </p:cNvPr>
          <p:cNvSpPr>
            <a:spLocks noGrp="1"/>
          </p:cNvSpPr>
          <p:nvPr>
            <p:ph idx="1"/>
          </p:nvPr>
        </p:nvSpPr>
        <p:spPr>
          <a:xfrm>
            <a:off x="838200" y="1825625"/>
            <a:ext cx="10515600" cy="4351338"/>
          </a:xfrm>
        </p:spPr>
        <p:txBody>
          <a:bodyPr>
            <a:normAutofit/>
          </a:bodyPr>
          <a:lstStyle/>
          <a:p>
            <a:r>
              <a:rPr lang="en-US" sz="2400" dirty="0"/>
              <a:t>Reading biblical rape texts critically, pointing out the rape myths present in both text and interpretation, can serve to highlight and challenge rape myths and rape culture in our own contemporary cultures.</a:t>
            </a:r>
          </a:p>
          <a:p>
            <a:endParaRPr lang="en-US" sz="1100" dirty="0"/>
          </a:p>
          <a:p>
            <a:r>
              <a:rPr lang="en-US" sz="2400" dirty="0"/>
              <a:t>E.g. see Jessica Keady’s chapter on Genesis 34.</a:t>
            </a:r>
          </a:p>
          <a:p>
            <a:pPr lvl="1"/>
            <a:r>
              <a:rPr lang="en-US" dirty="0"/>
              <a:t>Drawing connections between biblical rape texts and contemporary rape culture.</a:t>
            </a:r>
          </a:p>
          <a:p>
            <a:pPr lvl="1"/>
            <a:r>
              <a:rPr lang="en-US" dirty="0"/>
              <a:t>Highlighting the problematic nature of these biblical texts and their interpretations – their influence on readers.</a:t>
            </a:r>
          </a:p>
          <a:p>
            <a:pPr lvl="1"/>
            <a:r>
              <a:rPr lang="en-US" dirty="0"/>
              <a:t>Highlighting the current crisis of rape culture and all forms of gender violence.</a:t>
            </a:r>
          </a:p>
          <a:p>
            <a:pPr lvl="1"/>
            <a:r>
              <a:rPr lang="en-US" dirty="0"/>
              <a:t>Stopping the cycle of perpetuating rape myths through sacred texts.</a:t>
            </a:r>
            <a:endParaRPr lang="en-NZ" dirty="0"/>
          </a:p>
        </p:txBody>
      </p:sp>
    </p:spTree>
    <p:extLst>
      <p:ext uri="{BB962C8B-B14F-4D97-AF65-F5344CB8AC3E}">
        <p14:creationId xmlns:p14="http://schemas.microsoft.com/office/powerpoint/2010/main" val="3550073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A2C9B22-935E-419C-B718-75E4E30EC3B5}"/>
              </a:ext>
            </a:extLst>
          </p:cNvPr>
          <p:cNvSpPr>
            <a:spLocks noGrp="1"/>
          </p:cNvSpPr>
          <p:nvPr>
            <p:ph type="title"/>
          </p:nvPr>
        </p:nvSpPr>
        <p:spPr>
          <a:xfrm>
            <a:off x="838200" y="365125"/>
            <a:ext cx="10515600" cy="1325563"/>
          </a:xfrm>
        </p:spPr>
        <p:txBody>
          <a:bodyPr>
            <a:normAutofit/>
          </a:bodyPr>
          <a:lstStyle/>
          <a:p>
            <a:r>
              <a:rPr lang="en-US" dirty="0"/>
              <a:t>Other examples for you to check out</a:t>
            </a:r>
            <a:endParaRPr lang="en-NZ"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1A46C84-0FC1-4889-850A-FED84DA6A6F5}"/>
              </a:ext>
            </a:extLst>
          </p:cNvPr>
          <p:cNvSpPr>
            <a:spLocks noGrp="1"/>
          </p:cNvSpPr>
          <p:nvPr>
            <p:ph idx="1"/>
          </p:nvPr>
        </p:nvSpPr>
        <p:spPr>
          <a:xfrm>
            <a:off x="838200" y="1825625"/>
            <a:ext cx="10515600" cy="4351338"/>
          </a:xfrm>
        </p:spPr>
        <p:txBody>
          <a:bodyPr>
            <a:normAutofit/>
          </a:bodyPr>
          <a:lstStyle/>
          <a:p>
            <a:r>
              <a:rPr lang="en-US" dirty="0"/>
              <a:t>The </a:t>
            </a:r>
            <a:r>
              <a:rPr lang="en-US" dirty="0">
                <a:hlinkClick r:id="rId2"/>
              </a:rPr>
              <a:t>Shiloh Project</a:t>
            </a:r>
            <a:r>
              <a:rPr lang="en-US" dirty="0"/>
              <a:t>: an interdisciplinary research network exploring the various connections between rape culture, religion and the Bible.</a:t>
            </a:r>
          </a:p>
          <a:p>
            <a:pPr lvl="1"/>
            <a:r>
              <a:rPr lang="en-US" dirty="0"/>
              <a:t>Breaking out of the echo chamber – speaking to audiences within and beyond the University, engaging with activists and practitioners as well as academics.</a:t>
            </a:r>
          </a:p>
          <a:p>
            <a:r>
              <a:rPr lang="en-NZ" i="1" dirty="0">
                <a:hlinkClick r:id="rId3"/>
              </a:rPr>
              <a:t>Bible and Critical Theory </a:t>
            </a:r>
            <a:r>
              <a:rPr lang="en-NZ" dirty="0"/>
              <a:t>journal issue (2019) focuses on resistant readings of biblical texts depicting gender violence.</a:t>
            </a:r>
          </a:p>
          <a:p>
            <a:r>
              <a:rPr lang="en-NZ" i="1" dirty="0">
                <a:hlinkClick r:id="rId4"/>
              </a:rPr>
              <a:t>Rape Culture, Gender Violence, and Religion</a:t>
            </a:r>
            <a:r>
              <a:rPr lang="en-NZ" i="1" dirty="0"/>
              <a:t>: Biblical Perspectives </a:t>
            </a:r>
            <a:r>
              <a:rPr lang="en-NZ" dirty="0"/>
              <a:t>(2018) – this volume explores biblical ‘texts of terror’, reading them alongside contemporary popular culture.</a:t>
            </a:r>
          </a:p>
          <a:p>
            <a:endParaRPr lang="en-NZ" dirty="0"/>
          </a:p>
        </p:txBody>
      </p:sp>
    </p:spTree>
    <p:extLst>
      <p:ext uri="{BB962C8B-B14F-4D97-AF65-F5344CB8AC3E}">
        <p14:creationId xmlns:p14="http://schemas.microsoft.com/office/powerpoint/2010/main" val="3689601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E384B23-D926-4C4A-A498-2591F19736BE}"/>
              </a:ext>
            </a:extLst>
          </p:cNvPr>
          <p:cNvSpPr>
            <a:spLocks noGrp="1"/>
          </p:cNvSpPr>
          <p:nvPr>
            <p:ph type="title"/>
          </p:nvPr>
        </p:nvSpPr>
        <p:spPr>
          <a:xfrm>
            <a:off x="838200" y="365125"/>
            <a:ext cx="10515600" cy="1325563"/>
          </a:xfrm>
        </p:spPr>
        <p:txBody>
          <a:bodyPr>
            <a:normAutofit/>
          </a:bodyPr>
          <a:lstStyle/>
          <a:p>
            <a:r>
              <a:rPr lang="en-US" dirty="0"/>
              <a:t>Tutorial: Tamar Campaign</a:t>
            </a:r>
            <a:endParaRPr lang="en-NZ"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853C8BD-5692-424A-9AA1-A54B5484C102}"/>
              </a:ext>
            </a:extLst>
          </p:cNvPr>
          <p:cNvSpPr>
            <a:spLocks noGrp="1"/>
          </p:cNvSpPr>
          <p:nvPr>
            <p:ph idx="1"/>
          </p:nvPr>
        </p:nvSpPr>
        <p:spPr>
          <a:xfrm>
            <a:off x="1073887" y="1591878"/>
            <a:ext cx="10194851" cy="4351338"/>
          </a:xfrm>
        </p:spPr>
        <p:txBody>
          <a:bodyPr>
            <a:normAutofit/>
          </a:bodyPr>
          <a:lstStyle/>
          <a:p>
            <a:r>
              <a:rPr lang="en-US" dirty="0"/>
              <a:t>Tamar Campaign involves community-based, contextual biblical study to understand gender-based violence.</a:t>
            </a:r>
          </a:p>
          <a:p>
            <a:pPr lvl="1"/>
            <a:r>
              <a:rPr lang="en-US" dirty="0"/>
              <a:t>Start with the theme affecting  community</a:t>
            </a:r>
          </a:p>
          <a:p>
            <a:pPr lvl="1"/>
            <a:r>
              <a:rPr lang="en-US" dirty="0"/>
              <a:t>Look behind the text (original context)</a:t>
            </a:r>
          </a:p>
          <a:p>
            <a:pPr lvl="1"/>
            <a:r>
              <a:rPr lang="en-US" dirty="0"/>
              <a:t>In the text (the message in its  own right)</a:t>
            </a:r>
          </a:p>
          <a:p>
            <a:pPr lvl="1"/>
            <a:r>
              <a:rPr lang="en-US" dirty="0"/>
              <a:t>Beyond the text (how it speaks potentially to us today).</a:t>
            </a:r>
          </a:p>
          <a:p>
            <a:r>
              <a:rPr lang="en-US" dirty="0"/>
              <a:t>Read 2 Samuel 13:1-22 and also the notes and questions on this text (pp.26-28) in the Tamar Campaign booklet (linked to in the Reading List and under the week 9 module). Be prepared to discuss this in your tutorial this week.</a:t>
            </a:r>
          </a:p>
          <a:p>
            <a:pPr lvl="1"/>
            <a:endParaRPr lang="en-US" dirty="0"/>
          </a:p>
        </p:txBody>
      </p:sp>
    </p:spTree>
    <p:extLst>
      <p:ext uri="{BB962C8B-B14F-4D97-AF65-F5344CB8AC3E}">
        <p14:creationId xmlns:p14="http://schemas.microsoft.com/office/powerpoint/2010/main" val="119856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6D1A56-4CDC-4453-A168-982F5575E853}"/>
              </a:ext>
            </a:extLst>
          </p:cNvPr>
          <p:cNvSpPr>
            <a:spLocks noGrp="1"/>
          </p:cNvSpPr>
          <p:nvPr>
            <p:ph type="title"/>
          </p:nvPr>
        </p:nvSpPr>
        <p:spPr>
          <a:xfrm>
            <a:off x="1285240" y="1050595"/>
            <a:ext cx="8074815" cy="1618489"/>
          </a:xfrm>
        </p:spPr>
        <p:txBody>
          <a:bodyPr anchor="ctr">
            <a:normAutofit/>
          </a:bodyPr>
          <a:lstStyle/>
          <a:p>
            <a:r>
              <a:rPr lang="en-US" sz="7200"/>
              <a:t>This week</a:t>
            </a:r>
            <a:endParaRPr lang="en-NZ" sz="7200"/>
          </a:p>
        </p:txBody>
      </p:sp>
      <p:sp>
        <p:nvSpPr>
          <p:cNvPr id="3" name="Content Placeholder 2">
            <a:extLst>
              <a:ext uri="{FF2B5EF4-FFF2-40B4-BE49-F238E27FC236}">
                <a16:creationId xmlns:a16="http://schemas.microsoft.com/office/drawing/2014/main" id="{F556181F-5441-4864-B6B5-9908A55A898B}"/>
              </a:ext>
            </a:extLst>
          </p:cNvPr>
          <p:cNvSpPr>
            <a:spLocks noGrp="1"/>
          </p:cNvSpPr>
          <p:nvPr>
            <p:ph idx="1"/>
          </p:nvPr>
        </p:nvSpPr>
        <p:spPr>
          <a:xfrm>
            <a:off x="1285240" y="2969469"/>
            <a:ext cx="8074815" cy="2800395"/>
          </a:xfrm>
        </p:spPr>
        <p:txBody>
          <a:bodyPr anchor="t">
            <a:normAutofit/>
          </a:bodyPr>
          <a:lstStyle/>
          <a:p>
            <a:r>
              <a:rPr lang="en-US" sz="2400" dirty="0"/>
              <a:t>Defining rape culture and rape myths</a:t>
            </a:r>
          </a:p>
          <a:p>
            <a:endParaRPr lang="en-US" sz="2400" dirty="0"/>
          </a:p>
          <a:p>
            <a:r>
              <a:rPr lang="en-US" sz="2400" dirty="0"/>
              <a:t>Identifying sexual violence in the Bible</a:t>
            </a:r>
          </a:p>
          <a:p>
            <a:endParaRPr lang="en-US" sz="2400" dirty="0"/>
          </a:p>
          <a:p>
            <a:r>
              <a:rPr lang="en-US" sz="2400" dirty="0"/>
              <a:t>Resistant readings of biblical ‘texts of terror’</a:t>
            </a:r>
          </a:p>
          <a:p>
            <a:endParaRPr lang="en-NZ" sz="2400" dirty="0"/>
          </a:p>
        </p:txBody>
      </p:sp>
    </p:spTree>
    <p:extLst>
      <p:ext uri="{BB962C8B-B14F-4D97-AF65-F5344CB8AC3E}">
        <p14:creationId xmlns:p14="http://schemas.microsoft.com/office/powerpoint/2010/main" val="1772128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783B32-4688-4CEC-BD5B-3C62EBF8F342}"/>
              </a:ext>
            </a:extLst>
          </p:cNvPr>
          <p:cNvSpPr>
            <a:spLocks noGrp="1"/>
          </p:cNvSpPr>
          <p:nvPr>
            <p:ph type="title"/>
          </p:nvPr>
        </p:nvSpPr>
        <p:spPr>
          <a:xfrm>
            <a:off x="808638" y="386930"/>
            <a:ext cx="9236700" cy="1188950"/>
          </a:xfrm>
        </p:spPr>
        <p:txBody>
          <a:bodyPr anchor="b">
            <a:normAutofit/>
          </a:bodyPr>
          <a:lstStyle/>
          <a:p>
            <a:r>
              <a:rPr lang="en-US" sz="5400"/>
              <a:t>What is rape culture?</a:t>
            </a:r>
            <a:endParaRPr lang="en-NZ" sz="5400"/>
          </a:p>
        </p:txBody>
      </p:sp>
      <p:grpSp>
        <p:nvGrpSpPr>
          <p:cNvPr id="19" name="Group 1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0" name="Rectangle 1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66CB851-866A-4F98-A35D-A67F82F8B5F3}"/>
              </a:ext>
            </a:extLst>
          </p:cNvPr>
          <p:cNvSpPr>
            <a:spLocks noGrp="1"/>
          </p:cNvSpPr>
          <p:nvPr>
            <p:ph idx="1"/>
          </p:nvPr>
        </p:nvSpPr>
        <p:spPr>
          <a:xfrm>
            <a:off x="793660" y="2599509"/>
            <a:ext cx="10143668" cy="3549364"/>
          </a:xfrm>
        </p:spPr>
        <p:txBody>
          <a:bodyPr anchor="ctr">
            <a:normAutofit/>
          </a:bodyPr>
          <a:lstStyle/>
          <a:p>
            <a:r>
              <a:rPr lang="en-NZ" sz="2200" dirty="0"/>
              <a:t>A culture in which rape and other forms of gender violence are pervasive and normalized, legitimized, denied, or trivialized due to societal attitudes about gender and sexuality.</a:t>
            </a:r>
          </a:p>
          <a:p>
            <a:r>
              <a:rPr lang="en-NZ" sz="2200" dirty="0"/>
              <a:t>In rape cultures, we see many, everyday sociocultural practices that excuse or tolerate gender violence:</a:t>
            </a:r>
          </a:p>
          <a:p>
            <a:pPr lvl="1"/>
            <a:r>
              <a:rPr lang="en-NZ" sz="2200" dirty="0"/>
              <a:t>Rape is spoken about trivially (or even celebrated) in pop culture (e.g. film, TV, music)</a:t>
            </a:r>
          </a:p>
          <a:p>
            <a:pPr lvl="1"/>
            <a:r>
              <a:rPr lang="en-NZ" sz="2200" dirty="0"/>
              <a:t>How seriously does the judicial system take sexual violence? In New Zealand, only about </a:t>
            </a:r>
            <a:r>
              <a:rPr lang="en-NZ" sz="2200" b="1" dirty="0"/>
              <a:t>10 out of 100 </a:t>
            </a:r>
            <a:r>
              <a:rPr lang="en-NZ" sz="2200" dirty="0"/>
              <a:t>sexual abuse crimes are reported and </a:t>
            </a:r>
            <a:r>
              <a:rPr lang="en-NZ" sz="2200" b="1" dirty="0"/>
              <a:t>3 </a:t>
            </a:r>
            <a:r>
              <a:rPr lang="en-NZ" sz="2200" dirty="0"/>
              <a:t>of those get to court. Only </a:t>
            </a:r>
            <a:r>
              <a:rPr lang="en-NZ" sz="2200" b="1" dirty="0"/>
              <a:t>one </a:t>
            </a:r>
            <a:r>
              <a:rPr lang="en-NZ" sz="2200" dirty="0"/>
              <a:t>of those is likely to get a conviction.</a:t>
            </a:r>
          </a:p>
        </p:txBody>
      </p:sp>
    </p:spTree>
    <p:extLst>
      <p:ext uri="{BB962C8B-B14F-4D97-AF65-F5344CB8AC3E}">
        <p14:creationId xmlns:p14="http://schemas.microsoft.com/office/powerpoint/2010/main" val="1905920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1">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Rectangle 23">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2" name="Rectangle 25">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BC154B9-491D-49B7-9D12-16E02112C067}"/>
              </a:ext>
            </a:extLst>
          </p:cNvPr>
          <p:cNvSpPr>
            <a:spLocks noGrp="1"/>
          </p:cNvSpPr>
          <p:nvPr>
            <p:ph type="title"/>
          </p:nvPr>
        </p:nvSpPr>
        <p:spPr>
          <a:xfrm>
            <a:off x="1115568" y="548640"/>
            <a:ext cx="10168128" cy="1179576"/>
          </a:xfrm>
        </p:spPr>
        <p:txBody>
          <a:bodyPr>
            <a:normAutofit/>
          </a:bodyPr>
          <a:lstStyle/>
          <a:p>
            <a:r>
              <a:rPr lang="en-US" sz="4000"/>
              <a:t>Rape myths sustain and scaffold rape culture</a:t>
            </a:r>
            <a:endParaRPr lang="en-NZ" sz="4000"/>
          </a:p>
        </p:txBody>
      </p:sp>
      <p:sp>
        <p:nvSpPr>
          <p:cNvPr id="33" name="Rectangle 27">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1245DBCD-A75D-41F4-9C1A-93F3D0E3DFB1}"/>
              </a:ext>
            </a:extLst>
          </p:cNvPr>
          <p:cNvSpPr>
            <a:spLocks noGrp="1"/>
          </p:cNvSpPr>
          <p:nvPr>
            <p:ph idx="1"/>
          </p:nvPr>
        </p:nvSpPr>
        <p:spPr>
          <a:xfrm>
            <a:off x="1115568" y="2190308"/>
            <a:ext cx="10168128" cy="4369980"/>
          </a:xfrm>
        </p:spPr>
        <p:txBody>
          <a:bodyPr>
            <a:normAutofit fontScale="92500" lnSpcReduction="10000"/>
          </a:bodyPr>
          <a:lstStyle/>
          <a:p>
            <a:r>
              <a:rPr lang="en-NZ" sz="2400" dirty="0"/>
              <a:t>(S)he was asking for it.</a:t>
            </a:r>
          </a:p>
          <a:p>
            <a:r>
              <a:rPr lang="en-NZ" sz="2400" dirty="0"/>
              <a:t>It is/was the victim’s responsibility not to be raped.</a:t>
            </a:r>
          </a:p>
          <a:p>
            <a:r>
              <a:rPr lang="en-NZ" sz="2400" dirty="0"/>
              <a:t>Men can’t help themselves.</a:t>
            </a:r>
          </a:p>
          <a:p>
            <a:r>
              <a:rPr lang="en-NZ" sz="2400" dirty="0"/>
              <a:t>‘Good’ men are not rapists.</a:t>
            </a:r>
          </a:p>
          <a:p>
            <a:r>
              <a:rPr lang="en-NZ" sz="2400" dirty="0"/>
              <a:t>Women play hard to get – but ‘no’ means ‘yes’.</a:t>
            </a:r>
          </a:p>
          <a:p>
            <a:r>
              <a:rPr lang="en-NZ" sz="2400" dirty="0"/>
              <a:t>Rape is ‘just sex’.</a:t>
            </a:r>
          </a:p>
          <a:p>
            <a:r>
              <a:rPr lang="en-NZ" sz="2400" dirty="0"/>
              <a:t>Rape victims are ‘defiled’ or ‘damaged goods’.</a:t>
            </a:r>
          </a:p>
          <a:p>
            <a:r>
              <a:rPr lang="en-NZ" sz="2400" dirty="0"/>
              <a:t>Rapes are committed by strangers.</a:t>
            </a:r>
          </a:p>
          <a:p>
            <a:r>
              <a:rPr lang="en-NZ" sz="2400" dirty="0"/>
              <a:t>Women lie about being raped. </a:t>
            </a:r>
          </a:p>
          <a:p>
            <a:r>
              <a:rPr lang="en-NZ" sz="2400" dirty="0"/>
              <a:t>A person cannot rape their spouse.</a:t>
            </a:r>
          </a:p>
          <a:p>
            <a:r>
              <a:rPr lang="en-NZ" sz="2400" dirty="0"/>
              <a:t>Sex workers cannot be raped.</a:t>
            </a:r>
          </a:p>
          <a:p>
            <a:endParaRPr lang="en-NZ" sz="1500" dirty="0"/>
          </a:p>
        </p:txBody>
      </p:sp>
    </p:spTree>
    <p:extLst>
      <p:ext uri="{BB962C8B-B14F-4D97-AF65-F5344CB8AC3E}">
        <p14:creationId xmlns:p14="http://schemas.microsoft.com/office/powerpoint/2010/main" val="3896934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4">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B28DD29-6FA0-4B6D-A7E2-1E59E406DC7D}"/>
              </a:ext>
            </a:extLst>
          </p:cNvPr>
          <p:cNvPicPr>
            <a:picLocks noChangeAspect="1"/>
          </p:cNvPicPr>
          <p:nvPr/>
        </p:nvPicPr>
        <p:blipFill>
          <a:blip r:embed="rId2"/>
          <a:stretch>
            <a:fillRect/>
          </a:stretch>
        </p:blipFill>
        <p:spPr>
          <a:xfrm>
            <a:off x="635000" y="736600"/>
            <a:ext cx="3695700" cy="2336800"/>
          </a:xfrm>
          <a:prstGeom prst="rect">
            <a:avLst/>
          </a:prstGeom>
        </p:spPr>
      </p:pic>
      <p:pic>
        <p:nvPicPr>
          <p:cNvPr id="5" name="Picture 4">
            <a:extLst>
              <a:ext uri="{FF2B5EF4-FFF2-40B4-BE49-F238E27FC236}">
                <a16:creationId xmlns:a16="http://schemas.microsoft.com/office/drawing/2014/main" id="{74355EEB-9BD9-429E-A819-1CAF78F35C2E}"/>
              </a:ext>
            </a:extLst>
          </p:cNvPr>
          <p:cNvPicPr>
            <a:picLocks noChangeAspect="1"/>
          </p:cNvPicPr>
          <p:nvPr/>
        </p:nvPicPr>
        <p:blipFill>
          <a:blip r:embed="rId3"/>
          <a:stretch>
            <a:fillRect/>
          </a:stretch>
        </p:blipFill>
        <p:spPr>
          <a:xfrm>
            <a:off x="635000" y="3149600"/>
            <a:ext cx="3695700" cy="2933700"/>
          </a:xfrm>
          <a:prstGeom prst="rect">
            <a:avLst/>
          </a:prstGeom>
        </p:spPr>
      </p:pic>
      <p:pic>
        <p:nvPicPr>
          <p:cNvPr id="6" name="Picture 5">
            <a:extLst>
              <a:ext uri="{FF2B5EF4-FFF2-40B4-BE49-F238E27FC236}">
                <a16:creationId xmlns:a16="http://schemas.microsoft.com/office/drawing/2014/main" id="{6B9BF789-A11C-4160-9C0A-20345578FDD5}"/>
              </a:ext>
            </a:extLst>
          </p:cNvPr>
          <p:cNvPicPr>
            <a:picLocks noChangeAspect="1"/>
          </p:cNvPicPr>
          <p:nvPr/>
        </p:nvPicPr>
        <p:blipFill>
          <a:blip r:embed="rId4"/>
          <a:stretch>
            <a:fillRect/>
          </a:stretch>
        </p:blipFill>
        <p:spPr>
          <a:xfrm>
            <a:off x="4406900" y="736600"/>
            <a:ext cx="2933700" cy="1498600"/>
          </a:xfrm>
          <a:prstGeom prst="rect">
            <a:avLst/>
          </a:prstGeom>
        </p:spPr>
      </p:pic>
      <p:pic>
        <p:nvPicPr>
          <p:cNvPr id="4" name="Picture 3">
            <a:extLst>
              <a:ext uri="{FF2B5EF4-FFF2-40B4-BE49-F238E27FC236}">
                <a16:creationId xmlns:a16="http://schemas.microsoft.com/office/drawing/2014/main" id="{65125320-750B-430E-AAF9-D8375D6C569F}"/>
              </a:ext>
            </a:extLst>
          </p:cNvPr>
          <p:cNvPicPr>
            <a:picLocks noChangeAspect="1"/>
          </p:cNvPicPr>
          <p:nvPr/>
        </p:nvPicPr>
        <p:blipFill>
          <a:blip r:embed="rId5"/>
          <a:stretch>
            <a:fillRect/>
          </a:stretch>
        </p:blipFill>
        <p:spPr>
          <a:xfrm>
            <a:off x="7416800" y="736600"/>
            <a:ext cx="2032000" cy="1498600"/>
          </a:xfrm>
          <a:prstGeom prst="rect">
            <a:avLst/>
          </a:prstGeom>
        </p:spPr>
      </p:pic>
      <p:pic>
        <p:nvPicPr>
          <p:cNvPr id="9" name="Picture 8">
            <a:extLst>
              <a:ext uri="{FF2B5EF4-FFF2-40B4-BE49-F238E27FC236}">
                <a16:creationId xmlns:a16="http://schemas.microsoft.com/office/drawing/2014/main" id="{63C199EC-CC05-4FB6-B8F2-9FF42C87A3B0}"/>
              </a:ext>
            </a:extLst>
          </p:cNvPr>
          <p:cNvPicPr>
            <a:picLocks noChangeAspect="1"/>
          </p:cNvPicPr>
          <p:nvPr/>
        </p:nvPicPr>
        <p:blipFill>
          <a:blip r:embed="rId6"/>
          <a:stretch>
            <a:fillRect/>
          </a:stretch>
        </p:blipFill>
        <p:spPr>
          <a:xfrm>
            <a:off x="4406900" y="2324100"/>
            <a:ext cx="5041900" cy="3759200"/>
          </a:xfrm>
          <a:prstGeom prst="rect">
            <a:avLst/>
          </a:prstGeom>
        </p:spPr>
      </p:pic>
      <p:pic>
        <p:nvPicPr>
          <p:cNvPr id="7" name="Picture 6">
            <a:extLst>
              <a:ext uri="{FF2B5EF4-FFF2-40B4-BE49-F238E27FC236}">
                <a16:creationId xmlns:a16="http://schemas.microsoft.com/office/drawing/2014/main" id="{36DA2EAE-51F5-4A9C-BDBB-DB1579743751}"/>
              </a:ext>
            </a:extLst>
          </p:cNvPr>
          <p:cNvPicPr>
            <a:picLocks noChangeAspect="1"/>
          </p:cNvPicPr>
          <p:nvPr/>
        </p:nvPicPr>
        <p:blipFill>
          <a:blip r:embed="rId7"/>
          <a:stretch>
            <a:fillRect/>
          </a:stretch>
        </p:blipFill>
        <p:spPr>
          <a:xfrm>
            <a:off x="9525000" y="736600"/>
            <a:ext cx="1993900" cy="3606800"/>
          </a:xfrm>
          <a:prstGeom prst="rect">
            <a:avLst/>
          </a:prstGeom>
        </p:spPr>
      </p:pic>
      <p:pic>
        <p:nvPicPr>
          <p:cNvPr id="10" name="Picture 9">
            <a:extLst>
              <a:ext uri="{FF2B5EF4-FFF2-40B4-BE49-F238E27FC236}">
                <a16:creationId xmlns:a16="http://schemas.microsoft.com/office/drawing/2014/main" id="{53C97D48-04D1-4FF0-8D0D-9CEEC4BAF3DB}"/>
              </a:ext>
            </a:extLst>
          </p:cNvPr>
          <p:cNvPicPr>
            <a:picLocks noChangeAspect="1"/>
          </p:cNvPicPr>
          <p:nvPr/>
        </p:nvPicPr>
        <p:blipFill rotWithShape="1">
          <a:blip r:embed="rId8"/>
          <a:srcRect l="-808" b="36770"/>
          <a:stretch/>
        </p:blipFill>
        <p:spPr>
          <a:xfrm>
            <a:off x="9525000" y="4419600"/>
            <a:ext cx="1993900" cy="1651000"/>
          </a:xfrm>
          <a:prstGeom prst="rect">
            <a:avLst/>
          </a:prstGeom>
        </p:spPr>
      </p:pic>
    </p:spTree>
    <p:extLst>
      <p:ext uri="{BB962C8B-B14F-4D97-AF65-F5344CB8AC3E}">
        <p14:creationId xmlns:p14="http://schemas.microsoft.com/office/powerpoint/2010/main" val="2496440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750109-3B91-4506-B997-0CD8E35A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95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72D8D1B-59F6-4FF3-8547-9BBB6129F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aphical user interface, text, application&#10;&#10;Description automatically generated">
            <a:extLst>
              <a:ext uri="{FF2B5EF4-FFF2-40B4-BE49-F238E27FC236}">
                <a16:creationId xmlns:a16="http://schemas.microsoft.com/office/drawing/2014/main" id="{7CA402A7-69AC-41EE-8663-55A97C9B1B19}"/>
              </a:ext>
            </a:extLst>
          </p:cNvPr>
          <p:cNvPicPr>
            <a:picLocks noChangeAspect="1"/>
          </p:cNvPicPr>
          <p:nvPr/>
        </p:nvPicPr>
        <p:blipFill rotWithShape="1">
          <a:blip r:embed="rId3"/>
          <a:srcRect l="35920" t="15647" r="34547" b="38865"/>
          <a:stretch/>
        </p:blipFill>
        <p:spPr>
          <a:xfrm>
            <a:off x="754899" y="643467"/>
            <a:ext cx="2857444" cy="2475653"/>
          </a:xfrm>
          <a:prstGeom prst="rect">
            <a:avLst/>
          </a:prstGeom>
        </p:spPr>
      </p:pic>
      <p:sp>
        <p:nvSpPr>
          <p:cNvPr id="16" name="Rectangle 15">
            <a:extLst>
              <a:ext uri="{FF2B5EF4-FFF2-40B4-BE49-F238E27FC236}">
                <a16:creationId xmlns:a16="http://schemas.microsoft.com/office/drawing/2014/main" id="{2C444748-5A8D-4B53-89FE-42B455DFA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5618" y="487090"/>
            <a:ext cx="3588171"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application, Word&#10;&#10;Description automatically generated">
            <a:extLst>
              <a:ext uri="{FF2B5EF4-FFF2-40B4-BE49-F238E27FC236}">
                <a16:creationId xmlns:a16="http://schemas.microsoft.com/office/drawing/2014/main" id="{FE072975-7E43-49BB-B94F-78B8625C569B}"/>
              </a:ext>
            </a:extLst>
          </p:cNvPr>
          <p:cNvPicPr>
            <a:picLocks noChangeAspect="1"/>
          </p:cNvPicPr>
          <p:nvPr/>
        </p:nvPicPr>
        <p:blipFill rotWithShape="1">
          <a:blip r:embed="rId4"/>
          <a:srcRect l="35499" t="15268" r="35056" b="29476"/>
          <a:stretch/>
        </p:blipFill>
        <p:spPr>
          <a:xfrm>
            <a:off x="4838805" y="650497"/>
            <a:ext cx="2338644" cy="2468623"/>
          </a:xfrm>
          <a:prstGeom prst="rect">
            <a:avLst/>
          </a:prstGeom>
        </p:spPr>
      </p:pic>
      <p:sp>
        <p:nvSpPr>
          <p:cNvPr id="18" name="Rectangle 17">
            <a:extLst>
              <a:ext uri="{FF2B5EF4-FFF2-40B4-BE49-F238E27FC236}">
                <a16:creationId xmlns:a16="http://schemas.microsoft.com/office/drawing/2014/main" id="{14044C96-7CFD-44DB-A579-D77B0D37C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5998" y="487090"/>
            <a:ext cx="3588174"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application, Word&#10;&#10;Description automatically generated">
            <a:extLst>
              <a:ext uri="{FF2B5EF4-FFF2-40B4-BE49-F238E27FC236}">
                <a16:creationId xmlns:a16="http://schemas.microsoft.com/office/drawing/2014/main" id="{8076AE86-E5A7-4FAE-84A5-BEFF8DF7CAE4}"/>
              </a:ext>
            </a:extLst>
          </p:cNvPr>
          <p:cNvPicPr>
            <a:picLocks noChangeAspect="1"/>
          </p:cNvPicPr>
          <p:nvPr/>
        </p:nvPicPr>
        <p:blipFill rotWithShape="1">
          <a:blip r:embed="rId5"/>
          <a:srcRect l="36256" t="15380" r="34949" b="36183"/>
          <a:stretch/>
        </p:blipFill>
        <p:spPr>
          <a:xfrm>
            <a:off x="8635475" y="650497"/>
            <a:ext cx="2608989" cy="2468623"/>
          </a:xfrm>
          <a:prstGeom prst="rect">
            <a:avLst/>
          </a:prstGeom>
        </p:spPr>
      </p:pic>
      <p:sp>
        <p:nvSpPr>
          <p:cNvPr id="20" name="Rectangle 19">
            <a:extLst>
              <a:ext uri="{FF2B5EF4-FFF2-40B4-BE49-F238E27FC236}">
                <a16:creationId xmlns:a16="http://schemas.microsoft.com/office/drawing/2014/main" id="{8FC8C21F-9484-4A71-ABFA-6C10682F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Graphical user interface, text, application, email&#10;&#10;Description automatically generated">
            <a:extLst>
              <a:ext uri="{FF2B5EF4-FFF2-40B4-BE49-F238E27FC236}">
                <a16:creationId xmlns:a16="http://schemas.microsoft.com/office/drawing/2014/main" id="{636107B4-DACE-4644-B8EA-0BD5E41F7BF7}"/>
              </a:ext>
            </a:extLst>
          </p:cNvPr>
          <p:cNvPicPr>
            <a:picLocks noChangeAspect="1"/>
          </p:cNvPicPr>
          <p:nvPr/>
        </p:nvPicPr>
        <p:blipFill rotWithShape="1">
          <a:blip r:embed="rId6"/>
          <a:srcRect l="-472" b="1258"/>
          <a:stretch/>
        </p:blipFill>
        <p:spPr>
          <a:xfrm>
            <a:off x="622549" y="4045679"/>
            <a:ext cx="3104943" cy="1876660"/>
          </a:xfrm>
          <a:prstGeom prst="rect">
            <a:avLst/>
          </a:prstGeom>
        </p:spPr>
      </p:pic>
      <p:sp>
        <p:nvSpPr>
          <p:cNvPr id="22" name="Rectangle 21">
            <a:extLst>
              <a:ext uri="{FF2B5EF4-FFF2-40B4-BE49-F238E27FC236}">
                <a16:creationId xmlns:a16="http://schemas.microsoft.com/office/drawing/2014/main" id="{F4FFA271-A10A-4AC3-8F06-E3313A197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502" y="3603670"/>
            <a:ext cx="3601167"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F9FE375-3674-4B26-B67B-30AFAF78C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5618" y="3610700"/>
            <a:ext cx="3588171"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Graphical user interface, text, application&#10;&#10;Description automatically generated">
            <a:extLst>
              <a:ext uri="{FF2B5EF4-FFF2-40B4-BE49-F238E27FC236}">
                <a16:creationId xmlns:a16="http://schemas.microsoft.com/office/drawing/2014/main" id="{5FD0FD29-FD2D-4A1A-A15D-ADA673ED3320}"/>
              </a:ext>
            </a:extLst>
          </p:cNvPr>
          <p:cNvPicPr>
            <a:picLocks noChangeAspect="1"/>
          </p:cNvPicPr>
          <p:nvPr/>
        </p:nvPicPr>
        <p:blipFill rotWithShape="1">
          <a:blip r:embed="rId7"/>
          <a:srcRect l="36299" t="14874" r="34190" b="39392"/>
          <a:stretch/>
        </p:blipFill>
        <p:spPr>
          <a:xfrm>
            <a:off x="4636876" y="3818714"/>
            <a:ext cx="2754447" cy="2401112"/>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8F8A8BAF-DA1F-44B4-AA11-32E12B2B26F5}"/>
              </a:ext>
            </a:extLst>
          </p:cNvPr>
          <p:cNvPicPr>
            <a:picLocks noChangeAspect="1"/>
          </p:cNvPicPr>
          <p:nvPr/>
        </p:nvPicPr>
        <p:blipFill rotWithShape="1">
          <a:blip r:embed="rId8"/>
          <a:srcRect l="36556" t="16384" r="34181" b="37940"/>
          <a:stretch/>
        </p:blipFill>
        <p:spPr>
          <a:xfrm>
            <a:off x="8536429" y="3755224"/>
            <a:ext cx="2807081" cy="2464601"/>
          </a:xfrm>
          <a:prstGeom prst="rect">
            <a:avLst/>
          </a:prstGeom>
        </p:spPr>
      </p:pic>
      <p:sp>
        <p:nvSpPr>
          <p:cNvPr id="8" name="Rectangle 7">
            <a:extLst>
              <a:ext uri="{FF2B5EF4-FFF2-40B4-BE49-F238E27FC236}">
                <a16:creationId xmlns:a16="http://schemas.microsoft.com/office/drawing/2014/main" id="{A0642F3B-00A2-4BC1-8FD8-9F36D27BE8F9}"/>
              </a:ext>
            </a:extLst>
          </p:cNvPr>
          <p:cNvSpPr/>
          <p:nvPr/>
        </p:nvSpPr>
        <p:spPr>
          <a:xfrm>
            <a:off x="3903884" y="65574"/>
            <a:ext cx="4208396" cy="369332"/>
          </a:xfrm>
          <a:prstGeom prst="rect">
            <a:avLst/>
          </a:prstGeom>
        </p:spPr>
        <p:txBody>
          <a:bodyPr wrap="none">
            <a:spAutoFit/>
          </a:bodyPr>
          <a:lstStyle/>
          <a:p>
            <a:r>
              <a:rPr lang="en-US" dirty="0">
                <a:solidFill>
                  <a:schemeClr val="bg1"/>
                </a:solidFill>
              </a:rPr>
              <a:t>Are drunk girls to blame for sexual assault?</a:t>
            </a:r>
          </a:p>
        </p:txBody>
      </p:sp>
    </p:spTree>
    <p:extLst>
      <p:ext uri="{BB962C8B-B14F-4D97-AF65-F5344CB8AC3E}">
        <p14:creationId xmlns:p14="http://schemas.microsoft.com/office/powerpoint/2010/main" val="166205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032C91-D61C-4B75-90CD-D9A66A688A61}"/>
              </a:ext>
            </a:extLst>
          </p:cNvPr>
          <p:cNvSpPr>
            <a:spLocks noGrp="1"/>
          </p:cNvSpPr>
          <p:nvPr>
            <p:ph type="title"/>
          </p:nvPr>
        </p:nvSpPr>
        <p:spPr>
          <a:xfrm>
            <a:off x="808638" y="386930"/>
            <a:ext cx="9236700" cy="1188950"/>
          </a:xfrm>
        </p:spPr>
        <p:txBody>
          <a:bodyPr anchor="b">
            <a:normAutofit/>
          </a:bodyPr>
          <a:lstStyle/>
          <a:p>
            <a:r>
              <a:rPr lang="en-US" sz="5400"/>
              <a:t>Rape myths in biblical texts</a:t>
            </a:r>
            <a:endParaRPr lang="en-NZ" sz="5400"/>
          </a:p>
        </p:txBody>
      </p:sp>
      <p:grpSp>
        <p:nvGrpSpPr>
          <p:cNvPr id="17"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4C8386D-712F-4E05-B2AB-BE3EEBFBD137}"/>
              </a:ext>
            </a:extLst>
          </p:cNvPr>
          <p:cNvSpPr>
            <a:spLocks noGrp="1"/>
          </p:cNvSpPr>
          <p:nvPr>
            <p:ph idx="1"/>
          </p:nvPr>
        </p:nvSpPr>
        <p:spPr>
          <a:xfrm>
            <a:off x="793660" y="2599509"/>
            <a:ext cx="10143668" cy="3435531"/>
          </a:xfrm>
        </p:spPr>
        <p:txBody>
          <a:bodyPr anchor="ctr">
            <a:normAutofit/>
          </a:bodyPr>
          <a:lstStyle/>
          <a:p>
            <a:r>
              <a:rPr lang="en-US" sz="2400" dirty="0"/>
              <a:t>Some of the same myths and misperceptions about sexual violence are also articulated in biblical texts.</a:t>
            </a:r>
          </a:p>
          <a:p>
            <a:r>
              <a:rPr lang="en-US" sz="2400" dirty="0"/>
              <a:t>Others are not mentioned explicitly in biblical texts, but may be imported onto texts by interpreters who are influenced by their own rape culture context (in other words, we see what we expect to see when we look at a text).</a:t>
            </a:r>
          </a:p>
          <a:p>
            <a:r>
              <a:rPr lang="en-US" sz="2400" dirty="0"/>
              <a:t>At times, biblical rape narratives are ignored, silenced, trivialized or excused both in biblical scholarship and religious contexts.</a:t>
            </a:r>
          </a:p>
          <a:p>
            <a:endParaRPr lang="en-US" sz="2400" dirty="0"/>
          </a:p>
        </p:txBody>
      </p:sp>
    </p:spTree>
    <p:extLst>
      <p:ext uri="{BB962C8B-B14F-4D97-AF65-F5344CB8AC3E}">
        <p14:creationId xmlns:p14="http://schemas.microsoft.com/office/powerpoint/2010/main" val="2266189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1B256C3-9FFC-402E-9C09-EC598AB47FEF}"/>
              </a:ext>
            </a:extLst>
          </p:cNvPr>
          <p:cNvSpPr>
            <a:spLocks noGrp="1"/>
          </p:cNvSpPr>
          <p:nvPr>
            <p:ph type="title"/>
          </p:nvPr>
        </p:nvSpPr>
        <p:spPr>
          <a:xfrm>
            <a:off x="1115568" y="548640"/>
            <a:ext cx="10168128" cy="1179576"/>
          </a:xfrm>
        </p:spPr>
        <p:txBody>
          <a:bodyPr>
            <a:normAutofit/>
          </a:bodyPr>
          <a:lstStyle/>
          <a:p>
            <a:r>
              <a:rPr lang="en-US" sz="4000"/>
              <a:t>Silencing sexual violence is a part of rape culture</a:t>
            </a:r>
            <a:endParaRPr lang="en-NZ" sz="400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F5FFCE12-FC2D-4965-B820-E9DD1897DC4F}"/>
              </a:ext>
            </a:extLst>
          </p:cNvPr>
          <p:cNvSpPr>
            <a:spLocks noGrp="1"/>
          </p:cNvSpPr>
          <p:nvPr>
            <p:ph idx="1"/>
          </p:nvPr>
        </p:nvSpPr>
        <p:spPr>
          <a:xfrm>
            <a:off x="626850" y="2481942"/>
            <a:ext cx="10656846" cy="4163407"/>
          </a:xfrm>
        </p:spPr>
        <p:txBody>
          <a:bodyPr>
            <a:normAutofit fontScale="92500" lnSpcReduction="20000"/>
          </a:bodyPr>
          <a:lstStyle/>
          <a:p>
            <a:pPr marL="0" indent="0">
              <a:buNone/>
            </a:pPr>
            <a:r>
              <a:rPr lang="en-US" sz="2400" dirty="0"/>
              <a:t>‘After rape, there is a terrible silence.’ </a:t>
            </a:r>
          </a:p>
          <a:p>
            <a:pPr marL="0" indent="0" algn="r">
              <a:buNone/>
            </a:pPr>
            <a:r>
              <a:rPr lang="en-US" sz="1900" dirty="0"/>
              <a:t>– Deena Metzger</a:t>
            </a:r>
          </a:p>
          <a:p>
            <a:endParaRPr lang="en-US" sz="1400" dirty="0"/>
          </a:p>
          <a:p>
            <a:pPr marL="0" indent="0">
              <a:buNone/>
            </a:pPr>
            <a:r>
              <a:rPr lang="en-US" sz="2400" dirty="0"/>
              <a:t>‘Rape has long been considered a crime so unspeakable, so shameful to  its victims, that they are rendered mute and cloaked in anonymity.’ </a:t>
            </a:r>
          </a:p>
          <a:p>
            <a:pPr marL="0" indent="0" algn="r">
              <a:buNone/>
            </a:pPr>
            <a:r>
              <a:rPr lang="en-US" sz="1900" dirty="0"/>
              <a:t>– Nancy Venable Raine</a:t>
            </a:r>
          </a:p>
          <a:p>
            <a:endParaRPr lang="en-US" sz="1400" dirty="0"/>
          </a:p>
          <a:p>
            <a:pPr marL="0" indent="0">
              <a:buNone/>
            </a:pPr>
            <a:r>
              <a:rPr lang="en-US" sz="2400" dirty="0"/>
              <a:t>‘Silence and silencing are characteristic of approaches to sexual violence.’</a:t>
            </a:r>
          </a:p>
          <a:p>
            <a:pPr marL="0" indent="0" algn="r">
              <a:buNone/>
            </a:pPr>
            <a:r>
              <a:rPr lang="en-US" sz="1900" dirty="0"/>
              <a:t>– Ulrike Bail</a:t>
            </a:r>
          </a:p>
          <a:p>
            <a:endParaRPr lang="en-US" sz="1400" dirty="0"/>
          </a:p>
          <a:p>
            <a:pPr marL="0" indent="0">
              <a:buNone/>
            </a:pPr>
            <a:r>
              <a:rPr lang="en-US" sz="2400" dirty="0"/>
              <a:t>‘To speak and be heard is to have power over one’s life. To be silenced is  to have that power denied.’ </a:t>
            </a:r>
          </a:p>
          <a:p>
            <a:pPr marL="0" indent="0" algn="r">
              <a:buNone/>
            </a:pPr>
            <a:r>
              <a:rPr lang="en-US" sz="1900" dirty="0"/>
              <a:t>– Courtney Ahrens</a:t>
            </a:r>
          </a:p>
          <a:p>
            <a:endParaRPr lang="en-NZ" sz="1400" dirty="0"/>
          </a:p>
        </p:txBody>
      </p:sp>
    </p:spTree>
    <p:extLst>
      <p:ext uri="{BB962C8B-B14F-4D97-AF65-F5344CB8AC3E}">
        <p14:creationId xmlns:p14="http://schemas.microsoft.com/office/powerpoint/2010/main" val="31593041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2482</Words>
  <Application>Microsoft Office PowerPoint</Application>
  <PresentationFormat>Widescreen</PresentationFormat>
  <Paragraphs>169</Paragraphs>
  <Slides>27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Times New Roman</vt:lpstr>
      <vt:lpstr>Office Theme</vt:lpstr>
      <vt:lpstr>Gender violence in the Bible</vt:lpstr>
      <vt:lpstr>Talking about gender violence</vt:lpstr>
      <vt:lpstr>This week</vt:lpstr>
      <vt:lpstr>What is rape culture?</vt:lpstr>
      <vt:lpstr>Rape myths sustain and scaffold rape culture</vt:lpstr>
      <vt:lpstr>PowerPoint Presentation</vt:lpstr>
      <vt:lpstr>PowerPoint Presentation</vt:lpstr>
      <vt:lpstr>Rape myths in biblical texts</vt:lpstr>
      <vt:lpstr>Silencing sexual violence is a part of rape culture</vt:lpstr>
      <vt:lpstr>Sexual violence in the Bible</vt:lpstr>
      <vt:lpstr>How do we read texts of terror?</vt:lpstr>
      <vt:lpstr>Breaking the silence – the responsibility of  the biblical reader</vt:lpstr>
      <vt:lpstr>The interpreter’s own silence</vt:lpstr>
      <vt:lpstr>Our role as interpreters</vt:lpstr>
      <vt:lpstr>But what about anachronism?</vt:lpstr>
      <vt:lpstr>Genesis 34</vt:lpstr>
      <vt:lpstr>‘Asking for it’</vt:lpstr>
      <vt:lpstr>What does the Bible say about women who “go out”?</vt:lpstr>
      <vt:lpstr>Rape is ‘just sex’ </vt:lpstr>
      <vt:lpstr>Rape is an offence against the victim’s male kin</vt:lpstr>
      <vt:lpstr>‘Not your typical rapist’</vt:lpstr>
      <vt:lpstr>‘Damaged goods’</vt:lpstr>
      <vt:lpstr>Where is Dinah in all of this?</vt:lpstr>
      <vt:lpstr>‘Yes, but it’s complicated’</vt:lpstr>
      <vt:lpstr>Where to take the text from here:  Biblical interpretation as activism</vt:lpstr>
      <vt:lpstr>Other examples for you to check out</vt:lpstr>
      <vt:lpstr>Tutorial: Tamar Campaign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violence in the Bible</dc:title>
  <dc:creator>Caroline Blyth</dc:creator>
  <cp:lastModifiedBy>Caroline Blyth</cp:lastModifiedBy>
  <cp:revision>2</cp:revision>
  <dcterms:created xsi:type="dcterms:W3CDTF">2020-10-05T04:03:31Z</dcterms:created>
  <dcterms:modified xsi:type="dcterms:W3CDTF">2020-10-05T04:12:47Z</dcterms:modified>
</cp:coreProperties>
</file>