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257" r:id="rId3"/>
    <p:sldId id="259" r:id="rId4"/>
    <p:sldId id="258" r:id="rId5"/>
    <p:sldId id="273" r:id="rId6"/>
    <p:sldId id="267" r:id="rId7"/>
    <p:sldId id="266" r:id="rId8"/>
    <p:sldId id="269" r:id="rId9"/>
    <p:sldId id="270" r:id="rId10"/>
    <p:sldId id="276" r:id="rId11"/>
    <p:sldId id="264" r:id="rId12"/>
    <p:sldId id="275" r:id="rId13"/>
    <p:sldId id="263" r:id="rId14"/>
    <p:sldId id="262" r:id="rId15"/>
    <p:sldId id="261" r:id="rId16"/>
    <p:sldId id="265" r:id="rId17"/>
    <p:sldId id="268" r:id="rId18"/>
    <p:sldId id="271"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7" autoAdjust="0"/>
    <p:restoredTop sz="79065" autoAdjust="0"/>
  </p:normalViewPr>
  <p:slideViewPr>
    <p:cSldViewPr snapToGrid="0">
      <p:cViewPr varScale="1">
        <p:scale>
          <a:sx n="90" d="100"/>
          <a:sy n="90"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90DD9-ED8A-4B52-BB98-98387ED158A0}" type="datetimeFigureOut">
              <a:rPr lang="en-NZ" smtClean="0"/>
              <a:t>13/10/2020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A0355-0BB8-4B27-BF98-E311EC9CDCD5}" type="slidenum">
              <a:rPr lang="en-NZ" smtClean="0"/>
              <a:t>‹#›</a:t>
            </a:fld>
            <a:endParaRPr lang="en-NZ"/>
          </a:p>
        </p:txBody>
      </p:sp>
    </p:spTree>
    <p:extLst>
      <p:ext uri="{BB962C8B-B14F-4D97-AF65-F5344CB8AC3E}">
        <p14:creationId xmlns:p14="http://schemas.microsoft.com/office/powerpoint/2010/main" val="3785624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A0355-0BB8-4B27-BF98-E311EC9CDCD5}" type="slidenum">
              <a:rPr lang="en-NZ" smtClean="0"/>
              <a:t>3</a:t>
            </a:fld>
            <a:endParaRPr lang="en-NZ"/>
          </a:p>
        </p:txBody>
      </p:sp>
    </p:spTree>
    <p:extLst>
      <p:ext uri="{BB962C8B-B14F-4D97-AF65-F5344CB8AC3E}">
        <p14:creationId xmlns:p14="http://schemas.microsoft.com/office/powerpoint/2010/main" val="317491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A0355-0BB8-4B27-BF98-E311EC9CDCD5}" type="slidenum">
              <a:rPr lang="en-NZ" smtClean="0"/>
              <a:t>4</a:t>
            </a:fld>
            <a:endParaRPr lang="en-NZ"/>
          </a:p>
        </p:txBody>
      </p:sp>
    </p:spTree>
    <p:extLst>
      <p:ext uri="{BB962C8B-B14F-4D97-AF65-F5344CB8AC3E}">
        <p14:creationId xmlns:p14="http://schemas.microsoft.com/office/powerpoint/2010/main" val="1501201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CA0355-0BB8-4B27-BF98-E311EC9CDCD5}" type="slidenum">
              <a:rPr lang="en-NZ" smtClean="0"/>
              <a:t>13</a:t>
            </a:fld>
            <a:endParaRPr lang="en-NZ"/>
          </a:p>
        </p:txBody>
      </p:sp>
    </p:spTree>
    <p:extLst>
      <p:ext uri="{BB962C8B-B14F-4D97-AF65-F5344CB8AC3E}">
        <p14:creationId xmlns:p14="http://schemas.microsoft.com/office/powerpoint/2010/main" val="60460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A0355-0BB8-4B27-BF98-E311EC9CDCD5}" type="slidenum">
              <a:rPr lang="en-NZ" smtClean="0"/>
              <a:t>15</a:t>
            </a:fld>
            <a:endParaRPr lang="en-NZ"/>
          </a:p>
        </p:txBody>
      </p:sp>
    </p:spTree>
    <p:extLst>
      <p:ext uri="{BB962C8B-B14F-4D97-AF65-F5344CB8AC3E}">
        <p14:creationId xmlns:p14="http://schemas.microsoft.com/office/powerpoint/2010/main" val="1555582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A0355-0BB8-4B27-BF98-E311EC9CDCD5}" type="slidenum">
              <a:rPr lang="en-NZ" smtClean="0"/>
              <a:t>16</a:t>
            </a:fld>
            <a:endParaRPr lang="en-NZ"/>
          </a:p>
        </p:txBody>
      </p:sp>
    </p:spTree>
    <p:extLst>
      <p:ext uri="{BB962C8B-B14F-4D97-AF65-F5344CB8AC3E}">
        <p14:creationId xmlns:p14="http://schemas.microsoft.com/office/powerpoint/2010/main" val="189760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A0355-0BB8-4B27-BF98-E311EC9CDCD5}" type="slidenum">
              <a:rPr lang="en-NZ" smtClean="0"/>
              <a:t>17</a:t>
            </a:fld>
            <a:endParaRPr lang="en-NZ"/>
          </a:p>
        </p:txBody>
      </p:sp>
    </p:spTree>
    <p:extLst>
      <p:ext uri="{BB962C8B-B14F-4D97-AF65-F5344CB8AC3E}">
        <p14:creationId xmlns:p14="http://schemas.microsoft.com/office/powerpoint/2010/main" val="197270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13/10/2020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19797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13/10/2020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3228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13/10/2020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15588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13/10/2020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27643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F713A-5EB9-4B7A-B87D-F2B7940161AF}" type="datetimeFigureOut">
              <a:rPr lang="en-NZ" smtClean="0"/>
              <a:t>13/10/2020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89252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13/10/2020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6708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13/10/2020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4183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13/10/2020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436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13/10/2020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64817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13/10/2020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36429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13/10/2020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665387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F713A-5EB9-4B7A-B87D-F2B7940161AF}" type="datetimeFigureOut">
              <a:rPr lang="en-NZ" smtClean="0"/>
              <a:t>13/10/2020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8C196-3ABE-43C0-9E5E-32D62974A7DC}" type="slidenum">
              <a:rPr lang="en-NZ" smtClean="0"/>
              <a:t>‹#›</a:t>
            </a:fld>
            <a:endParaRPr lang="en-NZ"/>
          </a:p>
        </p:txBody>
      </p:sp>
    </p:spTree>
    <p:extLst>
      <p:ext uri="{BB962C8B-B14F-4D97-AF65-F5344CB8AC3E}">
        <p14:creationId xmlns:p14="http://schemas.microsoft.com/office/powerpoint/2010/main" val="19672742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qspirit.net/joseph-queer-biblical/" TargetMode="External"/><Relationship Id="rId2" Type="http://schemas.openxmlformats.org/officeDocument/2006/relationships/hyperlink" Target="https://www.youtube.com/watch?v=gkikBKW8vmQ&amp;feature=emb_logo&amp;ab_channel=PetersonToscano"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041856" y="3113415"/>
            <a:ext cx="4036334" cy="2387600"/>
          </a:xfrm>
        </p:spPr>
        <p:txBody>
          <a:bodyPr anchor="t">
            <a:normAutofit/>
          </a:bodyPr>
          <a:lstStyle/>
          <a:p>
            <a:pPr algn="l"/>
            <a:r>
              <a:rPr lang="en-NZ" sz="5400" dirty="0"/>
              <a:t>Reading sacred texts queerly</a:t>
            </a:r>
          </a:p>
        </p:txBody>
      </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A6E6DD4-16A3-4A37-BD68-DF55315FFDA4}"/>
              </a:ext>
            </a:extLst>
          </p:cNvPr>
          <p:cNvPicPr>
            <a:picLocks noChangeAspect="1"/>
          </p:cNvPicPr>
          <p:nvPr/>
        </p:nvPicPr>
        <p:blipFill rotWithShape="1">
          <a:blip r:embed="rId2"/>
          <a:srcRect t="16764" r="1" b="16593"/>
          <a:stretch/>
        </p:blipFill>
        <p:spPr>
          <a:xfrm>
            <a:off x="733507" y="666728"/>
            <a:ext cx="5536001" cy="5465791"/>
          </a:xfrm>
          <a:prstGeom prst="rect">
            <a:avLst/>
          </a:prstGeom>
        </p:spPr>
      </p:pic>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2532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2" name="Rectangle 21">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4AA09-E80F-4E74-AD5E-D38072257A52}"/>
              </a:ext>
            </a:extLst>
          </p:cNvPr>
          <p:cNvSpPr>
            <a:spLocks noGrp="1"/>
          </p:cNvSpPr>
          <p:nvPr>
            <p:ph type="title"/>
          </p:nvPr>
        </p:nvSpPr>
        <p:spPr>
          <a:xfrm>
            <a:off x="1153618" y="1239927"/>
            <a:ext cx="2262682" cy="4680583"/>
          </a:xfrm>
        </p:spPr>
        <p:txBody>
          <a:bodyPr anchor="ctr">
            <a:normAutofit/>
          </a:bodyPr>
          <a:lstStyle/>
          <a:p>
            <a:r>
              <a:rPr lang="en-US" sz="3600" dirty="0"/>
              <a:t>Genesis 1</a:t>
            </a:r>
            <a:endParaRPr lang="en-NZ" sz="3600" dirty="0"/>
          </a:p>
        </p:txBody>
      </p:sp>
      <p:sp>
        <p:nvSpPr>
          <p:cNvPr id="3" name="Content Placeholder 2">
            <a:extLst>
              <a:ext uri="{FF2B5EF4-FFF2-40B4-BE49-F238E27FC236}">
                <a16:creationId xmlns:a16="http://schemas.microsoft.com/office/drawing/2014/main" id="{8F32C954-150B-4B6D-8642-6A6911B11C1D}"/>
              </a:ext>
            </a:extLst>
          </p:cNvPr>
          <p:cNvSpPr>
            <a:spLocks noGrp="1"/>
          </p:cNvSpPr>
          <p:nvPr>
            <p:ph idx="1"/>
          </p:nvPr>
        </p:nvSpPr>
        <p:spPr>
          <a:xfrm>
            <a:off x="3416300" y="631132"/>
            <a:ext cx="7847447" cy="5333999"/>
          </a:xfrm>
        </p:spPr>
        <p:txBody>
          <a:bodyPr anchor="ctr">
            <a:normAutofit lnSpcReduction="10000"/>
          </a:bodyPr>
          <a:lstStyle/>
          <a:p>
            <a:pPr marL="0" indent="0">
              <a:buNone/>
            </a:pPr>
            <a:r>
              <a:rPr lang="en-US" sz="2000" dirty="0"/>
              <a:t>“Now the earth was formless and empty, darkness was over the surface of </a:t>
            </a:r>
            <a:r>
              <a:rPr lang="en-US" sz="2000" i="1" dirty="0" err="1"/>
              <a:t>Tehom</a:t>
            </a:r>
            <a:r>
              <a:rPr lang="en-US" sz="2000" dirty="0"/>
              <a:t>, and the spirit of God was hovering over the waters” (v.2)</a:t>
            </a:r>
          </a:p>
          <a:p>
            <a:pPr marL="0" indent="0">
              <a:buNone/>
            </a:pPr>
            <a:endParaRPr lang="en-US" sz="2000" dirty="0"/>
          </a:p>
          <a:p>
            <a:pPr marL="0" indent="0">
              <a:buNone/>
            </a:pPr>
            <a:r>
              <a:rPr lang="en-US" sz="2000" i="1" dirty="0" err="1"/>
              <a:t>Tehom</a:t>
            </a:r>
            <a:r>
              <a:rPr lang="en-US" sz="2000" dirty="0"/>
              <a:t> – usually translated ‘the deep’ – a feminine noun with a masculine form, that takes both masculine and feminine pronouns. </a:t>
            </a:r>
            <a:r>
              <a:rPr lang="en-US" sz="2000" dirty="0" err="1"/>
              <a:t>Deryn</a:t>
            </a:r>
            <a:r>
              <a:rPr lang="en-US" sz="2000" dirty="0"/>
              <a:t> Guest calls it a ‘gender shifting’ entity from which God creates the world. While God ‘orders’ and binarizes </a:t>
            </a:r>
            <a:r>
              <a:rPr lang="en-US" sz="2000" dirty="0" err="1"/>
              <a:t>Tehom</a:t>
            </a:r>
            <a:r>
              <a:rPr lang="en-US" sz="2000" dirty="0"/>
              <a:t> during creation, there’s an awareness in the Hebrew Bible that this ordering is temporary and always shifting. </a:t>
            </a:r>
            <a:r>
              <a:rPr lang="en-US" sz="2000" dirty="0" err="1"/>
              <a:t>Tehom</a:t>
            </a:r>
            <a:r>
              <a:rPr lang="en-US" sz="2000" dirty="0"/>
              <a:t> has an awesome power.</a:t>
            </a:r>
          </a:p>
          <a:p>
            <a:pPr marL="0" indent="0">
              <a:buNone/>
            </a:pPr>
            <a:endParaRPr lang="en-US" sz="2000" dirty="0"/>
          </a:p>
          <a:p>
            <a:pPr marL="0" indent="0">
              <a:buNone/>
            </a:pPr>
            <a:r>
              <a:rPr lang="en-US" sz="2000" dirty="0"/>
              <a:t>“So God created humankind in his image, in the image of God he created them; male and female he created them” (v.27)</a:t>
            </a:r>
          </a:p>
          <a:p>
            <a:pPr marL="0" indent="0">
              <a:buNone/>
            </a:pPr>
            <a:endParaRPr lang="en-US" sz="2000" dirty="0"/>
          </a:p>
          <a:p>
            <a:pPr marL="0" indent="0">
              <a:buNone/>
            </a:pPr>
            <a:r>
              <a:rPr lang="en-US" sz="2000" dirty="0"/>
              <a:t>Queering gender identities – a God (‘he’) who bears both male-ness and female-ness that is reflected in his creation.</a:t>
            </a:r>
          </a:p>
          <a:p>
            <a:pPr marL="0" indent="0">
              <a:buNone/>
            </a:pPr>
            <a:endParaRPr lang="en-US" sz="2000" dirty="0"/>
          </a:p>
          <a:p>
            <a:pPr marL="0" indent="0" algn="r">
              <a:buNone/>
            </a:pPr>
            <a:r>
              <a:rPr lang="en-US" sz="1800" dirty="0"/>
              <a:t>See </a:t>
            </a:r>
            <a:r>
              <a:rPr lang="en-US" sz="1800" dirty="0" err="1"/>
              <a:t>Deryn</a:t>
            </a:r>
            <a:r>
              <a:rPr lang="en-US" sz="1800" dirty="0"/>
              <a:t> Guest, </a:t>
            </a:r>
            <a:r>
              <a:rPr lang="en-US" sz="1800" i="1" dirty="0"/>
              <a:t>Transgender, Intersex and the Bible</a:t>
            </a:r>
            <a:r>
              <a:rPr lang="en-US" sz="1800" dirty="0"/>
              <a:t>, chapter 2</a:t>
            </a:r>
            <a:endParaRPr lang="en-NZ" sz="1800" dirty="0"/>
          </a:p>
        </p:txBody>
      </p:sp>
    </p:spTree>
    <p:extLst>
      <p:ext uri="{BB962C8B-B14F-4D97-AF65-F5344CB8AC3E}">
        <p14:creationId xmlns:p14="http://schemas.microsoft.com/office/powerpoint/2010/main" val="27320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4000"/>
              <a:t>Jacob</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sz="2000" dirty="0"/>
              <a:t>“When the boys grew up, Esau was a skillful hunter, a man of the field, while Jacob was a quiet man, living in tents. Isaac loved Esau, because he was fond of game; but Rebekah loved Jacob” (Gen. 25.27-8).</a:t>
            </a:r>
          </a:p>
          <a:p>
            <a:pPr marL="0" indent="0">
              <a:buNone/>
            </a:pPr>
            <a:endParaRPr lang="en-US" sz="2000" dirty="0"/>
          </a:p>
          <a:p>
            <a:pPr marL="0" indent="0">
              <a:buNone/>
            </a:pPr>
            <a:r>
              <a:rPr lang="en-US" sz="2000" dirty="0"/>
              <a:t>Jacob cooks and stays at home with his mother. He must ‘dress up’ to disguise himself as his (more masculine) brother (Genesis 27).</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6650" r="7529" b="1"/>
          <a:stretch/>
        </p:blipFill>
        <p:spPr>
          <a:xfrm>
            <a:off x="5977788" y="799352"/>
            <a:ext cx="5425410" cy="5259296"/>
          </a:xfrm>
          <a:prstGeom prst="rect">
            <a:avLst/>
          </a:prstGeom>
        </p:spPr>
      </p:pic>
      <p:sp>
        <p:nvSpPr>
          <p:cNvPr id="5" name="Rectangle 4">
            <a:extLst>
              <a:ext uri="{FF2B5EF4-FFF2-40B4-BE49-F238E27FC236}">
                <a16:creationId xmlns:a16="http://schemas.microsoft.com/office/drawing/2014/main" id="{53BAB1C9-D09E-46AF-9184-3A23210414CD}"/>
              </a:ext>
            </a:extLst>
          </p:cNvPr>
          <p:cNvSpPr/>
          <p:nvPr/>
        </p:nvSpPr>
        <p:spPr>
          <a:xfrm>
            <a:off x="6444748" y="6335203"/>
            <a:ext cx="5000087" cy="338554"/>
          </a:xfrm>
          <a:prstGeom prst="rect">
            <a:avLst/>
          </a:prstGeom>
        </p:spPr>
        <p:txBody>
          <a:bodyPr wrap="none">
            <a:spAutoFit/>
          </a:bodyPr>
          <a:lstStyle/>
          <a:p>
            <a:r>
              <a:rPr lang="en-US" sz="1600" dirty="0"/>
              <a:t>Matthias </a:t>
            </a:r>
            <a:r>
              <a:rPr lang="en-US" sz="1600" dirty="0" err="1"/>
              <a:t>Stom</a:t>
            </a:r>
            <a:r>
              <a:rPr lang="en-US" sz="1600" dirty="0"/>
              <a:t>, </a:t>
            </a:r>
            <a:r>
              <a:rPr lang="en-US" sz="1600" i="1" dirty="0"/>
              <a:t>Esau selling his birthright to Jacob </a:t>
            </a:r>
            <a:r>
              <a:rPr lang="en-US" sz="1600" dirty="0"/>
              <a:t>(1640s)</a:t>
            </a:r>
            <a:endParaRPr lang="en-NZ" sz="1600" dirty="0"/>
          </a:p>
        </p:txBody>
      </p:sp>
    </p:spTree>
    <p:extLst>
      <p:ext uri="{BB962C8B-B14F-4D97-AF65-F5344CB8AC3E}">
        <p14:creationId xmlns:p14="http://schemas.microsoft.com/office/powerpoint/2010/main" val="12726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4000"/>
              <a:t>Joseph (Genesis 37)</a:t>
            </a:r>
          </a:p>
        </p:txBody>
      </p:sp>
      <p:grpSp>
        <p:nvGrpSpPr>
          <p:cNvPr id="30" name="Group 2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76447" y="2330505"/>
            <a:ext cx="5117385" cy="3979585"/>
          </a:xfrm>
        </p:spPr>
        <p:txBody>
          <a:bodyPr anchor="ctr">
            <a:normAutofit/>
          </a:bodyPr>
          <a:lstStyle/>
          <a:p>
            <a:r>
              <a:rPr lang="en-US" sz="2000" dirty="0"/>
              <a:t>Joseph is Jacob’s </a:t>
            </a:r>
            <a:r>
              <a:rPr lang="en-US" sz="2000" dirty="0" err="1"/>
              <a:t>favourite</a:t>
            </a:r>
            <a:r>
              <a:rPr lang="en-US" sz="2000" dirty="0"/>
              <a:t> son </a:t>
            </a:r>
          </a:p>
          <a:p>
            <a:r>
              <a:rPr lang="en-US" sz="2000" dirty="0"/>
              <a:t>Jacob gives Joseph some sort of special coat – a “</a:t>
            </a:r>
            <a:r>
              <a:rPr lang="en-US" sz="2000" dirty="0" err="1"/>
              <a:t>ketonet</a:t>
            </a:r>
            <a:r>
              <a:rPr lang="en-US" sz="2000" dirty="0"/>
              <a:t> passim” (c.f. 2 Samuel 13:18)</a:t>
            </a:r>
          </a:p>
          <a:p>
            <a:r>
              <a:rPr lang="en-US" sz="2000" dirty="0"/>
              <a:t>Some of his other </a:t>
            </a:r>
            <a:r>
              <a:rPr lang="en-US" sz="2000" dirty="0" err="1"/>
              <a:t>behaviour</a:t>
            </a:r>
            <a:r>
              <a:rPr lang="en-US" sz="2000" dirty="0"/>
              <a:t> queers traditional gender norms</a:t>
            </a:r>
          </a:p>
          <a:p>
            <a:pPr lvl="1"/>
            <a:r>
              <a:rPr lang="en-US" sz="1800" dirty="0"/>
              <a:t>See video by Peterson Toscano </a:t>
            </a:r>
            <a:r>
              <a:rPr lang="en-US" sz="1800" dirty="0">
                <a:hlinkClick r:id="rId2"/>
              </a:rPr>
              <a:t>here</a:t>
            </a:r>
            <a:endParaRPr lang="en-US" sz="1800" dirty="0"/>
          </a:p>
          <a:p>
            <a:r>
              <a:rPr lang="en-US" sz="2000" dirty="0"/>
              <a:t>More discussion on Joseph’s gender nonconforming biblical character can also be found </a:t>
            </a:r>
            <a:r>
              <a:rPr lang="en-US" sz="2000" dirty="0">
                <a:hlinkClick r:id="rId3"/>
              </a:rPr>
              <a:t>here</a:t>
            </a:r>
            <a:endParaRPr lang="en-US" sz="2000" dirty="0"/>
          </a:p>
          <a:p>
            <a:endParaRPr lang="en-US" sz="2000" dirty="0"/>
          </a:p>
        </p:txBody>
      </p:sp>
      <p:sp>
        <p:nvSpPr>
          <p:cNvPr id="36" name="Rectangle 3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D0BF65-4E84-4BDA-8587-043CDF1263BC}"/>
              </a:ext>
            </a:extLst>
          </p:cNvPr>
          <p:cNvPicPr>
            <a:picLocks noChangeAspect="1"/>
          </p:cNvPicPr>
          <p:nvPr/>
        </p:nvPicPr>
        <p:blipFill rotWithShape="1">
          <a:blip r:embed="rId4"/>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37503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65430" y="629268"/>
            <a:ext cx="6586491" cy="1286160"/>
          </a:xfrm>
        </p:spPr>
        <p:txBody>
          <a:bodyPr vert="horz" lIns="91440" tIns="45720" rIns="91440" bIns="45720" rtlCol="0" anchor="b">
            <a:normAutofit/>
          </a:bodyPr>
          <a:lstStyle/>
          <a:p>
            <a:r>
              <a:rPr lang="en-US" sz="3200" dirty="0"/>
              <a:t>David and Jonathan (1 and 2 Samuel)</a:t>
            </a:r>
          </a:p>
        </p:txBody>
      </p:sp>
      <p:sp>
        <p:nvSpPr>
          <p:cNvPr id="5" name="TextBox 4"/>
          <p:cNvSpPr txBox="1"/>
          <p:nvPr/>
        </p:nvSpPr>
        <p:spPr>
          <a:xfrm>
            <a:off x="4965431" y="2438400"/>
            <a:ext cx="6868606" cy="4153782"/>
          </a:xfrm>
          <a:prstGeom prst="rect">
            <a:avLst/>
          </a:prstGeom>
        </p:spPr>
        <p:txBody>
          <a:bodyPr vert="horz" lIns="91440" tIns="45720" rIns="91440" bIns="45720" rtlCol="0">
            <a:normAutofit/>
          </a:bodyPr>
          <a:lstStyle/>
          <a:p>
            <a:pPr defTabSz="914400">
              <a:lnSpc>
                <a:spcPct val="90000"/>
              </a:lnSpc>
              <a:spcAft>
                <a:spcPts val="600"/>
              </a:spcAft>
            </a:pPr>
            <a:r>
              <a:rPr lang="en-US" dirty="0"/>
              <a:t>“And the soul of Jonathan was bound to the soul of David, and Jonathan loved him as his own soul … </a:t>
            </a:r>
            <a:r>
              <a:rPr lang="en-US" b="1" baseline="30000" dirty="0"/>
              <a:t> </a:t>
            </a:r>
            <a:r>
              <a:rPr lang="en-US" dirty="0"/>
              <a:t>Then Jonathan made a covenant with David, because he loved him as his own soul” (1 Sam. 18.1-3)</a:t>
            </a:r>
          </a:p>
          <a:p>
            <a:pPr defTabSz="914400">
              <a:lnSpc>
                <a:spcPct val="90000"/>
              </a:lnSpc>
              <a:spcAft>
                <a:spcPts val="600"/>
              </a:spcAft>
            </a:pPr>
            <a:endParaRPr lang="en-US" sz="1300" dirty="0"/>
          </a:p>
          <a:p>
            <a:pPr defTabSz="914400">
              <a:lnSpc>
                <a:spcPct val="90000"/>
              </a:lnSpc>
              <a:spcAft>
                <a:spcPts val="600"/>
              </a:spcAft>
            </a:pPr>
            <a:r>
              <a:rPr lang="en-US" dirty="0"/>
              <a:t>“As soon as the boy had gone, David rose from beside the stone heap and prostrated himself with his face to the ground. He bowed three times, and they kissed each other, and wept with each other; David wept the more” (1 Sam. 20.41)</a:t>
            </a:r>
          </a:p>
          <a:p>
            <a:pPr defTabSz="914400">
              <a:lnSpc>
                <a:spcPct val="90000"/>
              </a:lnSpc>
              <a:spcAft>
                <a:spcPts val="600"/>
              </a:spcAft>
            </a:pPr>
            <a:endParaRPr lang="en-US" sz="1300" dirty="0"/>
          </a:p>
          <a:p>
            <a:pPr defTabSz="914400">
              <a:lnSpc>
                <a:spcPct val="90000"/>
              </a:lnSpc>
              <a:spcAft>
                <a:spcPts val="600"/>
              </a:spcAft>
            </a:pPr>
            <a:r>
              <a:rPr lang="en-US" dirty="0"/>
              <a:t>“Jonathan lies slain upon your high places. I am distressed for you, my brother Jonathan; greatly beloved were you to me. Your love to me was wonderful, surpassing the love of women” (2 Sam. 1.25-6).</a:t>
            </a:r>
          </a:p>
          <a:p>
            <a:pPr indent="-228600" defTabSz="914400">
              <a:lnSpc>
                <a:spcPct val="90000"/>
              </a:lnSpc>
              <a:spcAft>
                <a:spcPts val="600"/>
              </a:spcAft>
              <a:buFont typeface="Arial" panose="020B0604020202020204" pitchFamily="34" charset="0"/>
              <a:buChar char="•"/>
            </a:pPr>
            <a:endParaRPr lang="en-US" sz="1300" dirty="0"/>
          </a:p>
          <a:p>
            <a:pPr indent="-228600" defTabSz="914400">
              <a:lnSpc>
                <a:spcPct val="90000"/>
              </a:lnSpc>
              <a:spcAft>
                <a:spcPts val="600"/>
              </a:spcAft>
              <a:buFont typeface="Arial" panose="020B0604020202020204" pitchFamily="34" charset="0"/>
              <a:buChar char="•"/>
            </a:pPr>
            <a:endParaRPr lang="en-US" sz="1300" dirty="0"/>
          </a:p>
        </p:txBody>
      </p:sp>
      <p:pic>
        <p:nvPicPr>
          <p:cNvPr id="8" name="Picture 7"/>
          <p:cNvPicPr>
            <a:picLocks noChangeAspect="1"/>
          </p:cNvPicPr>
          <p:nvPr/>
        </p:nvPicPr>
        <p:blipFill rotWithShape="1">
          <a:blip r:embed="rId3"/>
          <a:srcRect t="1248" r="2" b="2"/>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B2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28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Ruth and Naomi</a:t>
            </a:r>
            <a:br>
              <a:rPr lang="en-US" sz="3700"/>
            </a:br>
            <a:endParaRPr lang="en-US" sz="3700"/>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0719" y="2330505"/>
            <a:ext cx="4559425" cy="3979585"/>
          </a:xfrm>
          <a:prstGeom prst="rect">
            <a:avLst/>
          </a:prstGeom>
        </p:spPr>
        <p:txBody>
          <a:bodyPr vert="horz" lIns="91440" tIns="45720" rIns="91440" bIns="45720" rtlCol="0" anchor="ctr">
            <a:normAutofit/>
          </a:bodyPr>
          <a:lstStyle/>
          <a:p>
            <a:pPr defTabSz="914400">
              <a:lnSpc>
                <a:spcPct val="90000"/>
              </a:lnSpc>
              <a:spcAft>
                <a:spcPts val="600"/>
              </a:spcAft>
            </a:pPr>
            <a:r>
              <a:rPr lang="en-US" sz="2000" dirty="0"/>
              <a:t>“Do not press me to leave you</a:t>
            </a:r>
            <a:br>
              <a:rPr lang="en-US" sz="2000" dirty="0"/>
            </a:br>
            <a:r>
              <a:rPr lang="en-US" sz="2000" dirty="0"/>
              <a:t>    or to turn back from following you!</a:t>
            </a:r>
            <a:br>
              <a:rPr lang="en-US" sz="2000" dirty="0"/>
            </a:br>
            <a:r>
              <a:rPr lang="en-US" sz="2000" dirty="0"/>
              <a:t>Where you go, I will go;</a:t>
            </a:r>
            <a:br>
              <a:rPr lang="en-US" sz="2000" dirty="0"/>
            </a:br>
            <a:r>
              <a:rPr lang="en-US" sz="2000" dirty="0"/>
              <a:t>    where you lodge, I will lodge;</a:t>
            </a:r>
            <a:br>
              <a:rPr lang="en-US" sz="2000" dirty="0"/>
            </a:br>
            <a:r>
              <a:rPr lang="en-US" sz="2000" dirty="0"/>
              <a:t>your people shall be my people,</a:t>
            </a:r>
            <a:br>
              <a:rPr lang="en-US" sz="2000" dirty="0"/>
            </a:br>
            <a:r>
              <a:rPr lang="en-US" sz="2000" dirty="0"/>
              <a:t>    and your God my God.</a:t>
            </a:r>
            <a:br>
              <a:rPr lang="en-US" sz="2000" dirty="0"/>
            </a:br>
            <a:r>
              <a:rPr lang="en-US" sz="2000" b="1" baseline="30000" dirty="0"/>
              <a:t> </a:t>
            </a:r>
            <a:r>
              <a:rPr lang="en-US" sz="2000" dirty="0"/>
              <a:t>Where you die, I will die —</a:t>
            </a:r>
            <a:br>
              <a:rPr lang="en-US" sz="2000" dirty="0"/>
            </a:br>
            <a:r>
              <a:rPr lang="en-US" sz="2000" dirty="0"/>
              <a:t>   and there will I be buried.</a:t>
            </a:r>
            <a:br>
              <a:rPr lang="en-US" sz="2000" dirty="0"/>
            </a:br>
            <a:r>
              <a:rPr lang="en-US" sz="2000" dirty="0"/>
              <a:t>May the Lord do this to me,</a:t>
            </a:r>
            <a:br>
              <a:rPr lang="en-US" sz="2000" dirty="0"/>
            </a:br>
            <a:r>
              <a:rPr lang="en-US" sz="2000" dirty="0"/>
              <a:t>    and more as well,</a:t>
            </a:r>
            <a:br>
              <a:rPr lang="en-US" sz="2000" dirty="0"/>
            </a:br>
            <a:r>
              <a:rPr lang="en-US" sz="2000" dirty="0"/>
              <a:t>if even death parts me from you!” </a:t>
            </a:r>
          </a:p>
          <a:p>
            <a:pPr algn="r" defTabSz="914400">
              <a:lnSpc>
                <a:spcPct val="90000"/>
              </a:lnSpc>
              <a:spcAft>
                <a:spcPts val="600"/>
              </a:spcAft>
            </a:pPr>
            <a:r>
              <a:rPr lang="en-US" sz="2000" dirty="0"/>
              <a:t>(Ruth 1.16-17)</a:t>
            </a:r>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3"/>
          <p:cNvPicPr>
            <a:picLocks noGrp="1" noChangeAspect="1"/>
          </p:cNvPicPr>
          <p:nvPr>
            <p:ph idx="1"/>
          </p:nvPr>
        </p:nvPicPr>
        <p:blipFill rotWithShape="1">
          <a:blip r:embed="rId2">
            <a:extLst>
              <a:ext uri="{28A0092B-C50C-407E-A947-70E740481C1C}">
                <a14:useLocalDpi xmlns:a14="http://schemas.microsoft.com/office/drawing/2010/main" val="0"/>
              </a:ext>
            </a:extLst>
          </a:blip>
          <a:srcRect l="3976" r="24843" b="-2"/>
          <a:stretch/>
        </p:blipFill>
        <p:spPr>
          <a:xfrm>
            <a:off x="5977788" y="799352"/>
            <a:ext cx="5425410" cy="5259296"/>
          </a:xfrm>
          <a:prstGeom prst="rect">
            <a:avLst/>
          </a:prstGeom>
        </p:spPr>
      </p:pic>
    </p:spTree>
    <p:extLst>
      <p:ext uri="{BB962C8B-B14F-4D97-AF65-F5344CB8AC3E}">
        <p14:creationId xmlns:p14="http://schemas.microsoft.com/office/powerpoint/2010/main" val="93220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1D1AB4-7B34-4756-A781-965A87867684}"/>
              </a:ext>
            </a:extLst>
          </p:cNvPr>
          <p:cNvSpPr>
            <a:spLocks noGrp="1"/>
          </p:cNvSpPr>
          <p:nvPr>
            <p:ph type="title"/>
          </p:nvPr>
        </p:nvSpPr>
        <p:spPr>
          <a:xfrm>
            <a:off x="9122735" y="2023110"/>
            <a:ext cx="2902688" cy="2846070"/>
          </a:xfrm>
        </p:spPr>
        <p:txBody>
          <a:bodyPr vert="horz" lIns="91440" tIns="45720" rIns="91440" bIns="45720" rtlCol="0" anchor="ctr">
            <a:noAutofit/>
          </a:bodyPr>
          <a:lstStyle/>
          <a:p>
            <a:r>
              <a:rPr lang="en-US" sz="2400" dirty="0"/>
              <a:t>Phillip Hermogenes Calderon, </a:t>
            </a:r>
            <a:r>
              <a:rPr lang="en-US" sz="2400" i="1" dirty="0"/>
              <a:t>Ruth and Naomi </a:t>
            </a:r>
            <a:r>
              <a:rPr lang="en-US" sz="2400" dirty="0"/>
              <a:t>(1886)</a:t>
            </a:r>
            <a:br>
              <a:rPr lang="en-US" sz="2400" dirty="0"/>
            </a:br>
            <a:br>
              <a:rPr lang="en-US" sz="2400" dirty="0"/>
            </a:br>
            <a:r>
              <a:rPr lang="en-US" sz="2400" dirty="0"/>
              <a:t>For more details see J. Cheryl Exum, </a:t>
            </a:r>
            <a:r>
              <a:rPr lang="en-US" sz="2400" i="1" dirty="0"/>
              <a:t>Plotted, Shot, and Painted</a:t>
            </a:r>
            <a:r>
              <a:rPr lang="en-US" sz="2400" dirty="0"/>
              <a:t>, ch.6</a:t>
            </a:r>
            <a:br>
              <a:rPr lang="en-US" sz="2400" dirty="0"/>
            </a:br>
            <a:endParaRPr lang="en-US" sz="2400" dirty="0"/>
          </a:p>
        </p:txBody>
      </p: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5055" r="1" b="375"/>
          <a:stretch/>
        </p:blipFill>
        <p:spPr>
          <a:xfrm>
            <a:off x="545238" y="858525"/>
            <a:ext cx="7608304" cy="5211906"/>
          </a:xfrm>
          <a:prstGeom prst="rect">
            <a:avLst/>
          </a:prstGeom>
        </p:spPr>
      </p:pic>
      <p:sp>
        <p:nvSpPr>
          <p:cNvPr id="18" name="Rectangle 1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341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Judith</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0719" y="2330505"/>
            <a:ext cx="4803113" cy="3979585"/>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dirty="0"/>
              <a:t>Both conforms to and subverts traditional gender roles ascribed to women.</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A biblical character who performs some of Butler’s ‘gender trouble’.</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Similar to Jael (Judges 4-5)</a:t>
            </a:r>
          </a:p>
          <a:p>
            <a:pPr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r>
              <a:rPr lang="en-US" sz="2000" dirty="0"/>
              <a:t>See Deborah Sawyer, ‘Gender Strategies in Antiquity: Judith’s Performance’, </a:t>
            </a:r>
            <a:r>
              <a:rPr lang="en-US" sz="2000" i="1" dirty="0"/>
              <a:t>Feminist Theology </a:t>
            </a:r>
            <a:r>
              <a:rPr lang="en-US" sz="2000" dirty="0"/>
              <a:t>10 (2001).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18000" contrast="-25000"/>
                    </a14:imgEffect>
                  </a14:imgLayer>
                </a14:imgProps>
              </a:ext>
            </a:extLst>
          </a:blip>
          <a:srcRect t="14460" r="3" b="6780"/>
          <a:stretch/>
        </p:blipFill>
        <p:spPr>
          <a:xfrm>
            <a:off x="5977788" y="799352"/>
            <a:ext cx="5425410" cy="5259296"/>
          </a:xfrm>
          <a:prstGeom prst="rect">
            <a:avLst/>
          </a:prstGeom>
        </p:spPr>
      </p:pic>
    </p:spTree>
    <p:extLst>
      <p:ext uri="{BB962C8B-B14F-4D97-AF65-F5344CB8AC3E}">
        <p14:creationId xmlns:p14="http://schemas.microsoft.com/office/powerpoint/2010/main" val="51069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pPr algn="ctr"/>
            <a:r>
              <a:rPr lang="en-US" sz="3700" dirty="0"/>
              <a:t>Samson and Delilah (Judges 16)</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0719" y="2330505"/>
            <a:ext cx="4559425" cy="3979585"/>
          </a:xfrm>
          <a:prstGeom prst="rect">
            <a:avLst/>
          </a:prstGeom>
        </p:spPr>
        <p:txBody>
          <a:bodyPr vert="horz" lIns="91440" tIns="45720" rIns="91440" bIns="45720" rtlCol="0" anchor="ctr">
            <a:normAutofit/>
          </a:bodyPr>
          <a:lstStyle/>
          <a:p>
            <a:pPr defTabSz="914400">
              <a:lnSpc>
                <a:spcPct val="90000"/>
              </a:lnSpc>
              <a:spcAft>
                <a:spcPts val="600"/>
              </a:spcAft>
            </a:pPr>
            <a:endParaRPr lang="en-US"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srcRect l="8391" r="12691" b="-1"/>
          <a:stretch/>
        </p:blipFill>
        <p:spPr>
          <a:xfrm>
            <a:off x="5977788" y="799352"/>
            <a:ext cx="5425410" cy="5259296"/>
          </a:xfrm>
          <a:prstGeom prst="rect">
            <a:avLst/>
          </a:prstGeom>
        </p:spPr>
      </p:pic>
      <p:sp>
        <p:nvSpPr>
          <p:cNvPr id="6" name="TextBox 5"/>
          <p:cNvSpPr txBox="1"/>
          <p:nvPr/>
        </p:nvSpPr>
        <p:spPr>
          <a:xfrm>
            <a:off x="589559" y="2224322"/>
            <a:ext cx="4599427" cy="3847207"/>
          </a:xfrm>
          <a:prstGeom prst="rect">
            <a:avLst/>
          </a:prstGeom>
          <a:noFill/>
        </p:spPr>
        <p:txBody>
          <a:bodyPr wrap="square" rtlCol="0">
            <a:spAutoFit/>
          </a:bodyPr>
          <a:lstStyle/>
          <a:p>
            <a:pPr>
              <a:spcAft>
                <a:spcPts val="600"/>
              </a:spcAft>
            </a:pPr>
            <a:r>
              <a:rPr lang="en-US" sz="2800" dirty="0"/>
              <a:t>Sexualities and desires</a:t>
            </a:r>
          </a:p>
          <a:p>
            <a:pPr>
              <a:spcAft>
                <a:spcPts val="600"/>
              </a:spcAft>
            </a:pPr>
            <a:endParaRPr lang="en-US" sz="2800" dirty="0"/>
          </a:p>
          <a:p>
            <a:pPr>
              <a:spcAft>
                <a:spcPts val="600"/>
              </a:spcAft>
            </a:pPr>
            <a:r>
              <a:rPr lang="en-US" sz="2800" dirty="0"/>
              <a:t>Gender roles and gender fluidity</a:t>
            </a:r>
          </a:p>
          <a:p>
            <a:pPr>
              <a:spcAft>
                <a:spcPts val="600"/>
              </a:spcAft>
            </a:pPr>
            <a:endParaRPr lang="en-US" sz="2800" dirty="0"/>
          </a:p>
          <a:p>
            <a:pPr>
              <a:spcAft>
                <a:spcPts val="600"/>
              </a:spcAft>
            </a:pPr>
            <a:r>
              <a:rPr lang="en-US" sz="2800" dirty="0"/>
              <a:t>Think about the worlds </a:t>
            </a:r>
            <a:r>
              <a:rPr lang="en-US" sz="2800" b="1" dirty="0"/>
              <a:t>in</a:t>
            </a:r>
            <a:r>
              <a:rPr lang="en-US" sz="2800" dirty="0"/>
              <a:t> and </a:t>
            </a:r>
            <a:r>
              <a:rPr lang="en-US" sz="2800" b="1" dirty="0"/>
              <a:t>in front of </a:t>
            </a:r>
            <a:r>
              <a:rPr lang="en-US" sz="2800" dirty="0"/>
              <a:t>the text – how they influence interpretation.</a:t>
            </a:r>
          </a:p>
        </p:txBody>
      </p:sp>
      <p:sp>
        <p:nvSpPr>
          <p:cNvPr id="3" name="Rectangle 2">
            <a:extLst>
              <a:ext uri="{FF2B5EF4-FFF2-40B4-BE49-F238E27FC236}">
                <a16:creationId xmlns:a16="http://schemas.microsoft.com/office/drawing/2014/main" id="{038279A5-5F84-45CE-ADEA-02B5A8D66C36}"/>
              </a:ext>
            </a:extLst>
          </p:cNvPr>
          <p:cNvSpPr/>
          <p:nvPr/>
        </p:nvSpPr>
        <p:spPr>
          <a:xfrm>
            <a:off x="7046862" y="6344147"/>
            <a:ext cx="3650808" cy="369332"/>
          </a:xfrm>
          <a:prstGeom prst="rect">
            <a:avLst/>
          </a:prstGeom>
        </p:spPr>
        <p:txBody>
          <a:bodyPr wrap="none">
            <a:spAutoFit/>
          </a:bodyPr>
          <a:lstStyle/>
          <a:p>
            <a:r>
              <a:rPr lang="en-US" dirty="0" err="1"/>
              <a:t>Guercino</a:t>
            </a:r>
            <a:r>
              <a:rPr lang="en-US" dirty="0"/>
              <a:t>, </a:t>
            </a:r>
            <a:r>
              <a:rPr lang="en-US" i="1" dirty="0"/>
              <a:t>Samson and Delilah </a:t>
            </a:r>
            <a:r>
              <a:rPr lang="en-US" dirty="0"/>
              <a:t>(1654)</a:t>
            </a:r>
          </a:p>
        </p:txBody>
      </p:sp>
    </p:spTree>
    <p:extLst>
      <p:ext uri="{BB962C8B-B14F-4D97-AF65-F5344CB8AC3E}">
        <p14:creationId xmlns:p14="http://schemas.microsoft.com/office/powerpoint/2010/main" val="12272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4000"/>
              <a:t>Queering Delilah</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r>
              <a:rPr lang="en-US" sz="2000" dirty="0"/>
              <a:t>Her relationship with Samson</a:t>
            </a:r>
          </a:p>
          <a:p>
            <a:r>
              <a:rPr lang="en-US" sz="2000" dirty="0"/>
              <a:t>Her sexual identity</a:t>
            </a:r>
          </a:p>
          <a:p>
            <a:r>
              <a:rPr lang="en-US" sz="2000" dirty="0"/>
              <a:t>Her gender queerness</a:t>
            </a:r>
          </a:p>
          <a:p>
            <a:r>
              <a:rPr lang="en-US" sz="2000" dirty="0"/>
              <a:t>Her ethnicity</a:t>
            </a:r>
          </a:p>
          <a:p>
            <a:r>
              <a:rPr lang="en-US" sz="2000" dirty="0"/>
              <a:t>See reading by Blyth and Wijaya </a:t>
            </a:r>
            <a:r>
              <a:rPr lang="en-US" sz="2000" dirty="0" err="1"/>
              <a:t>Mulya</a:t>
            </a:r>
            <a:r>
              <a:rPr lang="en-US" sz="2000" dirty="0"/>
              <a:t> (listed under the week 10 module)</a:t>
            </a:r>
          </a:p>
          <a:p>
            <a:endParaRPr lang="en-US"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b="25115"/>
          <a:stretch/>
        </p:blipFill>
        <p:spPr>
          <a:xfrm>
            <a:off x="5977788" y="799352"/>
            <a:ext cx="5425410" cy="5259296"/>
          </a:xfrm>
          <a:prstGeom prst="rect">
            <a:avLst/>
          </a:prstGeom>
        </p:spPr>
      </p:pic>
    </p:spTree>
    <p:extLst>
      <p:ext uri="{BB962C8B-B14F-4D97-AF65-F5344CB8AC3E}">
        <p14:creationId xmlns:p14="http://schemas.microsoft.com/office/powerpoint/2010/main" val="92187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800"/>
              <a:t>Queering Samson </a:t>
            </a:r>
            <a:br>
              <a:rPr lang="en-US" sz="3800"/>
            </a:br>
            <a:endParaRPr lang="en-US" sz="38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578007"/>
          </a:xfrm>
        </p:spPr>
        <p:txBody>
          <a:bodyPr anchor="ctr">
            <a:normAutofit/>
          </a:bodyPr>
          <a:lstStyle/>
          <a:p>
            <a:r>
              <a:rPr lang="en-US" sz="2200" dirty="0"/>
              <a:t>See reading by Marco Derks and Laurie Rowlett.</a:t>
            </a:r>
          </a:p>
          <a:p>
            <a:r>
              <a:rPr lang="en-US" sz="2200" dirty="0"/>
              <a:t>Hypermasculinity is a masquerade that Samson uses to hide his queerness.</a:t>
            </a:r>
          </a:p>
          <a:p>
            <a:pPr lvl="1"/>
            <a:r>
              <a:rPr lang="en-US" sz="2200" dirty="0"/>
              <a:t>He is hairy, violent, has sex with women, is strong, authoritative, active – adopting traditional masculine traits in our gender binary.</a:t>
            </a:r>
          </a:p>
          <a:p>
            <a:r>
              <a:rPr lang="en-US" sz="2200" dirty="0"/>
              <a:t>Delilah (who herself defies traditional roles of femininity) bedazzles Samson more than any other woman he has met, making him query his own gender identity.</a:t>
            </a:r>
          </a:p>
          <a:p>
            <a:pPr lvl="1"/>
            <a:r>
              <a:rPr lang="en-US" sz="2200" dirty="0"/>
              <a:t>BDSM? </a:t>
            </a:r>
          </a:p>
          <a:p>
            <a:pPr lvl="1"/>
            <a:r>
              <a:rPr lang="en-US" sz="2200" dirty="0"/>
              <a:t>Hair cutting as a symbol of castration – does Samson offer Delilah the secret of his strength because he wants to shed his hypermasculine persona?</a:t>
            </a:r>
          </a:p>
          <a:p>
            <a:endParaRPr lang="en-US" sz="2200" dirty="0"/>
          </a:p>
        </p:txBody>
      </p:sp>
    </p:spTree>
    <p:extLst>
      <p:ext uri="{BB962C8B-B14F-4D97-AF65-F5344CB8AC3E}">
        <p14:creationId xmlns:p14="http://schemas.microsoft.com/office/powerpoint/2010/main" val="61863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a:normAutofit/>
          </a:bodyPr>
          <a:lstStyle/>
          <a:p>
            <a:r>
              <a:rPr lang="en-NZ" dirty="0"/>
              <a:t>Queer theory – a reminder</a:t>
            </a:r>
          </a:p>
        </p:txBody>
      </p:sp>
      <p:sp>
        <p:nvSpPr>
          <p:cNvPr id="3" name="Content Placeholder 2"/>
          <p:cNvSpPr>
            <a:spLocks noGrp="1"/>
          </p:cNvSpPr>
          <p:nvPr>
            <p:ph idx="1"/>
          </p:nvPr>
        </p:nvSpPr>
        <p:spPr>
          <a:xfrm>
            <a:off x="297712" y="2438400"/>
            <a:ext cx="4167962" cy="3785419"/>
          </a:xfrm>
        </p:spPr>
        <p:txBody>
          <a:bodyPr>
            <a:normAutofit/>
          </a:bodyPr>
          <a:lstStyle/>
          <a:p>
            <a:pPr marL="0" indent="0">
              <a:buNone/>
            </a:pPr>
            <a:r>
              <a:rPr lang="en-NZ" sz="2400" dirty="0"/>
              <a:t>Queer theory questions those binaries of gender and sexuality that sustain heteronormativity and </a:t>
            </a:r>
            <a:r>
              <a:rPr lang="en-NZ" sz="2400" dirty="0" err="1"/>
              <a:t>cisnormativity</a:t>
            </a:r>
            <a:r>
              <a:rPr lang="en-NZ" sz="2400" dirty="0"/>
              <a:t>.</a:t>
            </a:r>
          </a:p>
          <a:p>
            <a:pPr marL="0" indent="0">
              <a:buNone/>
            </a:pPr>
            <a:endParaRPr lang="en-NZ" sz="2400" dirty="0"/>
          </a:p>
          <a:p>
            <a:pPr marL="0" indent="0">
              <a:buNone/>
            </a:pPr>
            <a:r>
              <a:rPr lang="en-NZ" sz="2400" dirty="0">
                <a:solidFill>
                  <a:srgbClr val="191B0E"/>
                </a:solidFill>
              </a:rPr>
              <a:t>Gender and sexuality are not linked, fixed, stable or ‘natural’.</a:t>
            </a:r>
          </a:p>
          <a:p>
            <a:pPr marL="0" indent="0">
              <a:buNone/>
            </a:pPr>
            <a:endParaRPr lang="en-NZ" sz="2000" dirty="0"/>
          </a:p>
          <a:p>
            <a:pPr lvl="1"/>
            <a:endParaRPr lang="en-NZ" sz="2000" dirty="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405862" y="1478618"/>
            <a:ext cx="6019331" cy="3897517"/>
          </a:xfrm>
          <a:prstGeom prst="rect">
            <a:avLst/>
          </a:prstGeom>
          <a:effectLst/>
        </p:spPr>
      </p:pic>
    </p:spTree>
    <p:extLst>
      <p:ext uri="{BB962C8B-B14F-4D97-AF65-F5344CB8AC3E}">
        <p14:creationId xmlns:p14="http://schemas.microsoft.com/office/powerpoint/2010/main" val="2505614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Autofit/>
          </a:bodyPr>
          <a:lstStyle/>
          <a:p>
            <a:r>
              <a:rPr lang="en-NZ" dirty="0"/>
              <a:t>Studying gender and sexuality in the Bible: Things to remember</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8638" y="2640419"/>
            <a:ext cx="10143668" cy="3547021"/>
          </a:xfrm>
        </p:spPr>
        <p:txBody>
          <a:bodyPr anchor="ctr">
            <a:normAutofit lnSpcReduction="10000"/>
          </a:bodyPr>
          <a:lstStyle/>
          <a:p>
            <a:r>
              <a:rPr lang="en-NZ" sz="2400" dirty="0"/>
              <a:t>There are no universal, fixed or timeless understandings of ‘normative’ gender and sexuality. The meanings ascribed to genders and sexualities is in constant flux across space and time.</a:t>
            </a:r>
          </a:p>
          <a:p>
            <a:r>
              <a:rPr lang="en-NZ" sz="2400" dirty="0"/>
              <a:t>Ancient understandings of gender and sexuality were likely not the same as they are today.</a:t>
            </a:r>
          </a:p>
          <a:p>
            <a:r>
              <a:rPr lang="en-NZ" sz="2400" dirty="0"/>
              <a:t>Plus, ancient texts such as the Bible are not cohesive or univocal. The Bible contains multiple and contradictory perspectives on gender and sexuality.</a:t>
            </a:r>
          </a:p>
          <a:p>
            <a:r>
              <a:rPr lang="en-NZ" sz="2400" dirty="0"/>
              <a:t>We can’t map onto ancient texts contemporary terms such as ‘homosexuality’, ‘transgender’, ‘bisexuality’… or ‘heterosexuality’, ‘cisgender’, etc.</a:t>
            </a:r>
          </a:p>
          <a:p>
            <a:endParaRPr lang="en-NZ" sz="2000" dirty="0"/>
          </a:p>
        </p:txBody>
      </p:sp>
    </p:spTree>
    <p:extLst>
      <p:ext uri="{BB962C8B-B14F-4D97-AF65-F5344CB8AC3E}">
        <p14:creationId xmlns:p14="http://schemas.microsoft.com/office/powerpoint/2010/main" val="1097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NZ" sz="5400"/>
              <a:t>Queer readings of biblical texts</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en-NZ" sz="2000" dirty="0"/>
              <a:t>Searching for queerness that </a:t>
            </a:r>
            <a:r>
              <a:rPr lang="en-NZ" sz="2000" i="1" dirty="0"/>
              <a:t>may already be present </a:t>
            </a:r>
            <a:r>
              <a:rPr lang="en-NZ" sz="2000" dirty="0"/>
              <a:t>(but is often ignored) within texts.</a:t>
            </a:r>
          </a:p>
          <a:p>
            <a:r>
              <a:rPr lang="en-NZ" sz="2000" dirty="0"/>
              <a:t>Identifying and challenging heteronormative and </a:t>
            </a:r>
            <a:r>
              <a:rPr lang="en-NZ" sz="2000" dirty="0" err="1"/>
              <a:t>cisnormative</a:t>
            </a:r>
            <a:r>
              <a:rPr lang="en-NZ" sz="2000" dirty="0"/>
              <a:t> assumptions within biblical interpretations.</a:t>
            </a:r>
          </a:p>
          <a:p>
            <a:pPr lvl="1"/>
            <a:r>
              <a:rPr lang="en-NZ" sz="2000" dirty="0"/>
              <a:t>Identifying taken-for-granted binaries of gender and sexuality (and other binaries) within interpretations.</a:t>
            </a:r>
          </a:p>
          <a:p>
            <a:pPr lvl="1"/>
            <a:r>
              <a:rPr lang="en-NZ" sz="2000" dirty="0"/>
              <a:t>Challenging the denial of queer identities in the Bible</a:t>
            </a:r>
          </a:p>
          <a:p>
            <a:pPr lvl="1"/>
            <a:r>
              <a:rPr lang="en-NZ" sz="2000" dirty="0"/>
              <a:t>Highlighting the way queer desires and identities are rendered invisible – eclipsed by heterosexist and cissexist reading strategies, which become the unquestioned ‘norm’. </a:t>
            </a:r>
          </a:p>
          <a:p>
            <a:pPr lvl="1"/>
            <a:r>
              <a:rPr lang="en-NZ" sz="2000" dirty="0"/>
              <a:t>A bit like our discussion last week about identifying/ignoring gender violence in biblical texts.</a:t>
            </a:r>
          </a:p>
        </p:txBody>
      </p:sp>
    </p:spTree>
    <p:extLst>
      <p:ext uri="{BB962C8B-B14F-4D97-AF65-F5344CB8AC3E}">
        <p14:creationId xmlns:p14="http://schemas.microsoft.com/office/powerpoint/2010/main" val="36514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5400"/>
              <a:t>Why ‘queer’ scripture?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US" sz="2400" dirty="0"/>
              <a:t>Queer readings of sacred texts don’t employ a single method or subject, but ‘take as their point of departure a critical interrogation and active contestation of the many ways in which </a:t>
            </a:r>
            <a:r>
              <a:rPr lang="en-US" sz="2400" b="1" dirty="0"/>
              <a:t>the Bible is and has been read to support heteronormative and normalizing configurations of sexual practices and sexual identities’.</a:t>
            </a:r>
          </a:p>
          <a:p>
            <a:pPr marL="0" indent="0">
              <a:buNone/>
            </a:pPr>
            <a:endParaRPr lang="en-US" sz="2400" b="1" dirty="0"/>
          </a:p>
          <a:p>
            <a:pPr marL="0" indent="0" algn="r">
              <a:buNone/>
            </a:pPr>
            <a:r>
              <a:rPr lang="en-US" sz="1800" dirty="0"/>
              <a:t> Ken Stone, ‘Introduction’, in </a:t>
            </a:r>
            <a:r>
              <a:rPr lang="en-US" sz="1800" i="1" dirty="0"/>
              <a:t>Queer Commentary and the Hebrew Bible</a:t>
            </a:r>
            <a:r>
              <a:rPr lang="en-US" sz="1800" dirty="0"/>
              <a:t>, 2001, p. 33; cited in Derks, p.555.</a:t>
            </a:r>
          </a:p>
        </p:txBody>
      </p:sp>
    </p:spTree>
    <p:extLst>
      <p:ext uri="{BB962C8B-B14F-4D97-AF65-F5344CB8AC3E}">
        <p14:creationId xmlns:p14="http://schemas.microsoft.com/office/powerpoint/2010/main" val="92209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3400"/>
              <a:t>Teresa Hornsby and Deryn Guest, </a:t>
            </a:r>
            <a:r>
              <a:rPr lang="en-US" sz="3400" i="1"/>
              <a:t>Transgender, Intersex and Biblical Interpretation</a:t>
            </a:r>
            <a:endParaRPr lang="en-US" sz="3400"/>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8638" y="2915393"/>
            <a:ext cx="10143668" cy="3435531"/>
          </a:xfrm>
        </p:spPr>
        <p:txBody>
          <a:bodyPr anchor="ctr">
            <a:normAutofit/>
          </a:bodyPr>
          <a:lstStyle/>
          <a:p>
            <a:pPr marL="0" indent="0">
              <a:buNone/>
            </a:pPr>
            <a:r>
              <a:rPr lang="en-US" sz="2200" dirty="0"/>
              <a:t>“If the power of heteronormativity resides in its unquestioned status of “normal” and its unchallenged place at the foundation of a sexuality that is “good” and “blessed,” the buttress of the whole </a:t>
            </a:r>
            <a:r>
              <a:rPr lang="en-US" sz="2200" dirty="0" err="1"/>
              <a:t>façade</a:t>
            </a:r>
            <a:r>
              <a:rPr lang="en-US" sz="2200" dirty="0"/>
              <a:t> is Bible translation and interpretation … The burgeoning field of queer biblical studies has produced compelling scholarship, which seeks to show the heteronormative biases that punctuate biblical interpretation.” </a:t>
            </a:r>
          </a:p>
          <a:p>
            <a:pPr marL="0" indent="0">
              <a:buNone/>
            </a:pPr>
            <a:r>
              <a:rPr lang="en-US" sz="2200" dirty="0"/>
              <a:t>“As postmodern readers of the Bible suggest, the reader makes meaning. Heteronormativity is not </a:t>
            </a:r>
            <a:r>
              <a:rPr lang="en-US" sz="2200" i="1" dirty="0"/>
              <a:t>in </a:t>
            </a:r>
            <a:r>
              <a:rPr lang="en-US" sz="2200" dirty="0"/>
              <a:t>the text, waiting to be discovered; the interpreter or reader brings the assumption of heteronormativity to the text and uses the text to justify heteronormativity.” </a:t>
            </a:r>
          </a:p>
          <a:p>
            <a:pPr marL="0" indent="0" algn="r">
              <a:buNone/>
            </a:pPr>
            <a:r>
              <a:rPr lang="en-US" sz="2200" dirty="0"/>
              <a:t>‘Introduction’, p. 4</a:t>
            </a: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194258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18E001-8B39-4B17-8E6E-BFFEC4385D00}"/>
              </a:ext>
            </a:extLst>
          </p:cNvPr>
          <p:cNvPicPr>
            <a:picLocks noChangeAspect="1"/>
          </p:cNvPicPr>
          <p:nvPr/>
        </p:nvPicPr>
        <p:blipFill rotWithShape="1">
          <a:blip r:embed="rId2"/>
          <a:srcRect t="9091" r="25882"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US" sz="2800"/>
              <a:t>Different worlds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3" y="2718054"/>
            <a:ext cx="4966451" cy="3772272"/>
          </a:xfrm>
        </p:spPr>
        <p:txBody>
          <a:bodyPr anchor="t">
            <a:noAutofit/>
          </a:bodyPr>
          <a:lstStyle/>
          <a:p>
            <a:r>
              <a:rPr lang="en-US" sz="2400" dirty="0"/>
              <a:t>World </a:t>
            </a:r>
            <a:r>
              <a:rPr lang="en-US" sz="2400" b="1" dirty="0"/>
              <a:t>in</a:t>
            </a:r>
            <a:r>
              <a:rPr lang="en-US" sz="2400" dirty="0"/>
              <a:t> the text</a:t>
            </a:r>
          </a:p>
          <a:p>
            <a:r>
              <a:rPr lang="en-US" sz="2400" dirty="0"/>
              <a:t>World </a:t>
            </a:r>
            <a:r>
              <a:rPr lang="en-US" sz="2400" b="1" dirty="0"/>
              <a:t>behind</a:t>
            </a:r>
            <a:r>
              <a:rPr lang="en-US" sz="2400" dirty="0"/>
              <a:t> the text</a:t>
            </a:r>
          </a:p>
          <a:p>
            <a:r>
              <a:rPr lang="en-US" sz="2400" dirty="0"/>
              <a:t>World </a:t>
            </a:r>
            <a:r>
              <a:rPr lang="en-US" sz="2400" b="1" dirty="0"/>
              <a:t>in front of </a:t>
            </a:r>
            <a:r>
              <a:rPr lang="en-US" sz="2400" dirty="0"/>
              <a:t>the text</a:t>
            </a:r>
          </a:p>
          <a:p>
            <a:r>
              <a:rPr lang="en-US" sz="2400" dirty="0"/>
              <a:t>How are your own reading strategies (your world in front of the text) shaping your interpretations – and your responses to others’ interpretations?</a:t>
            </a:r>
          </a:p>
          <a:p>
            <a:r>
              <a:rPr lang="en-US" sz="2400" dirty="0"/>
              <a:t>Applying a hermeneutic of </a:t>
            </a:r>
            <a:r>
              <a:rPr lang="en-US" sz="2400" dirty="0" err="1"/>
              <a:t>heterosuspicion</a:t>
            </a:r>
            <a:r>
              <a:rPr lang="en-US" sz="2400" dirty="0"/>
              <a:t> and cis-</a:t>
            </a:r>
            <a:r>
              <a:rPr lang="en-US" sz="2400" dirty="0" err="1"/>
              <a:t>spicion</a:t>
            </a:r>
            <a:r>
              <a:rPr lang="en-US" sz="2400" dirty="0"/>
              <a:t>.</a:t>
            </a:r>
          </a:p>
        </p:txBody>
      </p:sp>
    </p:spTree>
    <p:extLst>
      <p:ext uri="{BB962C8B-B14F-4D97-AF65-F5344CB8AC3E}">
        <p14:creationId xmlns:p14="http://schemas.microsoft.com/office/powerpoint/2010/main" val="21213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1188950"/>
          </a:xfrm>
        </p:spPr>
        <p:txBody>
          <a:bodyPr anchor="b">
            <a:normAutofit/>
          </a:bodyPr>
          <a:lstStyle/>
          <a:p>
            <a:r>
              <a:rPr lang="en-US" sz="5400"/>
              <a:t>What do you think?</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2599509"/>
            <a:ext cx="10143668" cy="3435531"/>
          </a:xfrm>
        </p:spPr>
        <p:txBody>
          <a:bodyPr anchor="ctr">
            <a:normAutofit/>
          </a:bodyPr>
          <a:lstStyle/>
          <a:p>
            <a:r>
              <a:rPr lang="en-US" sz="2400"/>
              <a:t>What factors are shaping your own worlds in front of the text?</a:t>
            </a:r>
          </a:p>
          <a:p>
            <a:pPr lvl="1"/>
            <a:r>
              <a:rPr lang="en-US" dirty="0"/>
              <a:t>Your gender, sexuality, ethnicity, socio-cultural status, religious beliefs</a:t>
            </a:r>
          </a:p>
          <a:p>
            <a:pPr lvl="1"/>
            <a:endParaRPr lang="en-US" dirty="0"/>
          </a:p>
          <a:p>
            <a:r>
              <a:rPr lang="en-US" sz="2400"/>
              <a:t>How can we become more aware of our world in front of the text?</a:t>
            </a:r>
          </a:p>
          <a:p>
            <a:endParaRPr lang="en-US" sz="2400"/>
          </a:p>
          <a:p>
            <a:r>
              <a:rPr lang="en-US" sz="2400"/>
              <a:t>How do we approach biblical texts with integrity?</a:t>
            </a:r>
          </a:p>
        </p:txBody>
      </p:sp>
    </p:spTree>
    <p:extLst>
      <p:ext uri="{BB962C8B-B14F-4D97-AF65-F5344CB8AC3E}">
        <p14:creationId xmlns:p14="http://schemas.microsoft.com/office/powerpoint/2010/main" val="113127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3662" y="386930"/>
            <a:ext cx="10066122" cy="1298448"/>
          </a:xfrm>
        </p:spPr>
        <p:txBody>
          <a:bodyPr anchor="b">
            <a:normAutofit/>
          </a:bodyPr>
          <a:lstStyle/>
          <a:p>
            <a:r>
              <a:rPr lang="en-US" sz="4800" dirty="0"/>
              <a:t>Queer readings and Lesbian rules</a:t>
            </a:r>
          </a:p>
        </p:txBody>
      </p:sp>
      <p:sp>
        <p:nvSpPr>
          <p:cNvPr id="25" name="Rectangle 24">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8344" y="2599508"/>
            <a:ext cx="5443851" cy="3871561"/>
          </a:xfrm>
        </p:spPr>
        <p:txBody>
          <a:bodyPr anchor="ctr">
            <a:normAutofit/>
          </a:bodyPr>
          <a:lstStyle/>
          <a:p>
            <a:pPr lvl="0"/>
            <a:r>
              <a:rPr lang="en-NZ" sz="2000" dirty="0"/>
              <a:t>We need to apply a ‘hermeneutic of cis-</a:t>
            </a:r>
            <a:r>
              <a:rPr lang="en-NZ" sz="2000" dirty="0" err="1"/>
              <a:t>picion</a:t>
            </a:r>
            <a:r>
              <a:rPr lang="en-NZ" sz="2000" dirty="0"/>
              <a:t>’ and a ‘hermeneutic of hetero-suspicion’.</a:t>
            </a:r>
          </a:p>
          <a:p>
            <a:r>
              <a:rPr lang="en-NZ" sz="2000" dirty="0"/>
              <a:t>Grace Jantzen, ‘Contours of a Queer Theology’: the ‘Lesbian rule’ – to ‘measure’ the queer bumps and curves that are already in texts, but which tend to be ‘straightened out’ or ignored by heteronormative reading strategies.</a:t>
            </a:r>
          </a:p>
          <a:p>
            <a:r>
              <a:rPr lang="en-NZ" sz="2000" dirty="0"/>
              <a:t>Reading queerly is all about reading ‘with an eye towards disruption’ (Kathy  Rudy, ‘Queer Theory and Feminism’).</a:t>
            </a:r>
          </a:p>
          <a:p>
            <a:endParaRPr lang="en-NZ" sz="2000" dirty="0">
              <a:latin typeface="+mj-lt"/>
            </a:endParaRPr>
          </a:p>
          <a:p>
            <a:endParaRPr lang="en-US" sz="2000" dirty="0"/>
          </a:p>
        </p:txBody>
      </p:sp>
      <p:pic>
        <p:nvPicPr>
          <p:cNvPr id="4" name="Picture 3"/>
          <p:cNvPicPr>
            <a:picLocks noChangeAspect="1"/>
          </p:cNvPicPr>
          <p:nvPr/>
        </p:nvPicPr>
        <p:blipFill rotWithShape="1">
          <a:blip r:embed="rId2"/>
          <a:srcRect l="17105" r="11829" b="-1"/>
          <a:stretch/>
        </p:blipFill>
        <p:spPr>
          <a:xfrm>
            <a:off x="5911532" y="2484255"/>
            <a:ext cx="5150277" cy="3714244"/>
          </a:xfrm>
          <a:prstGeom prst="rect">
            <a:avLst/>
          </a:prstGeom>
        </p:spPr>
      </p:pic>
      <p:sp>
        <p:nvSpPr>
          <p:cNvPr id="29" name="Rectangle 2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4335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1542</Words>
  <Application>Microsoft Office PowerPoint</Application>
  <PresentationFormat>Widescreen</PresentationFormat>
  <Paragraphs>107</Paragraphs>
  <Slides>19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Reading sacred texts queerly</vt:lpstr>
      <vt:lpstr>Queer theory – a reminder</vt:lpstr>
      <vt:lpstr>Studying gender and sexuality in the Bible: Things to remember</vt:lpstr>
      <vt:lpstr>Queer readings of biblical texts</vt:lpstr>
      <vt:lpstr>Why ‘queer’ scripture?</vt:lpstr>
      <vt:lpstr>Teresa Hornsby and Deryn Guest, Transgender, Intersex and Biblical Interpretation</vt:lpstr>
      <vt:lpstr>Different worlds</vt:lpstr>
      <vt:lpstr>What do you think?</vt:lpstr>
      <vt:lpstr>Queer readings and Lesbian rules</vt:lpstr>
      <vt:lpstr>Genesis 1</vt:lpstr>
      <vt:lpstr>Jacob</vt:lpstr>
      <vt:lpstr>Joseph (Genesis 37)</vt:lpstr>
      <vt:lpstr>David and Jonathan (1 and 2 Samuel)</vt:lpstr>
      <vt:lpstr>Ruth and Naomi </vt:lpstr>
      <vt:lpstr>Phillip Hermogenes Calderon, Ruth and Naomi (1886)  For more details see J. Cheryl Exum, Plotted, Shot, and Painted, ch.6 </vt:lpstr>
      <vt:lpstr>Judith</vt:lpstr>
      <vt:lpstr>Samson and Delilah (Judges 16)</vt:lpstr>
      <vt:lpstr>Queering Delilah</vt:lpstr>
      <vt:lpstr>Queering Samson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sacred texts queerly</dc:title>
  <dc:creator>Caroline Blyth</dc:creator>
  <cp:lastModifiedBy>Caroline Blyth</cp:lastModifiedBy>
  <cp:revision>3</cp:revision>
  <dcterms:created xsi:type="dcterms:W3CDTF">2020-10-13T01:11:43Z</dcterms:created>
  <dcterms:modified xsi:type="dcterms:W3CDTF">2020-10-13T01:30:18Z</dcterms:modified>
</cp:coreProperties>
</file>