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25"/>
  </p:notesMasterIdLst>
  <p:handoutMasterIdLst>
    <p:handoutMasterId r:id="rId26"/>
  </p:handoutMasterIdLst>
  <p:sldIdLst>
    <p:sldId id="258" r:id="rId2"/>
    <p:sldId id="360" r:id="rId3"/>
    <p:sldId id="335" r:id="rId4"/>
    <p:sldId id="272" r:id="rId5"/>
    <p:sldId id="331" r:id="rId6"/>
    <p:sldId id="329" r:id="rId7"/>
    <p:sldId id="346" r:id="rId8"/>
    <p:sldId id="332" r:id="rId9"/>
    <p:sldId id="333" r:id="rId10"/>
    <p:sldId id="337" r:id="rId11"/>
    <p:sldId id="361" r:id="rId12"/>
    <p:sldId id="348" r:id="rId13"/>
    <p:sldId id="350" r:id="rId14"/>
    <p:sldId id="353" r:id="rId15"/>
    <p:sldId id="356" r:id="rId16"/>
    <p:sldId id="358" r:id="rId17"/>
    <p:sldId id="357" r:id="rId18"/>
    <p:sldId id="364" r:id="rId19"/>
    <p:sldId id="362" r:id="rId20"/>
    <p:sldId id="363" r:id="rId21"/>
    <p:sldId id="365" r:id="rId22"/>
    <p:sldId id="366" r:id="rId23"/>
    <p:sldId id="336" r:id="rId24"/>
  </p:sldIdLst>
  <p:sldSz cx="9144000" cy="6858000" type="screen4x3"/>
  <p:notesSz cx="6781800" cy="9918700"/>
  <p:defaultTextStyle>
    <a:defPPr>
      <a:defRPr lang="en-US"/>
    </a:defPPr>
    <a:lvl1pPr algn="l" rtl="0" eaLnBrk="0" fontAlgn="base" hangingPunct="0">
      <a:spcBef>
        <a:spcPct val="0"/>
      </a:spcBef>
      <a:spcAft>
        <a:spcPct val="0"/>
      </a:spcAft>
      <a:defRPr b="1" kern="1200">
        <a:solidFill>
          <a:schemeClr val="tx1"/>
        </a:solidFill>
        <a:latin typeface="Tahoma" pitchFamily="34" charset="0"/>
        <a:ea typeface="+mn-ea"/>
        <a:cs typeface="+mn-cs"/>
      </a:defRPr>
    </a:lvl1pPr>
    <a:lvl2pPr marL="457200" algn="l" rtl="0" eaLnBrk="0" fontAlgn="base" hangingPunct="0">
      <a:spcBef>
        <a:spcPct val="0"/>
      </a:spcBef>
      <a:spcAft>
        <a:spcPct val="0"/>
      </a:spcAft>
      <a:defRPr b="1" kern="1200">
        <a:solidFill>
          <a:schemeClr val="tx1"/>
        </a:solidFill>
        <a:latin typeface="Tahoma" pitchFamily="34" charset="0"/>
        <a:ea typeface="+mn-ea"/>
        <a:cs typeface="+mn-cs"/>
      </a:defRPr>
    </a:lvl2pPr>
    <a:lvl3pPr marL="914400" algn="l" rtl="0" eaLnBrk="0" fontAlgn="base" hangingPunct="0">
      <a:spcBef>
        <a:spcPct val="0"/>
      </a:spcBef>
      <a:spcAft>
        <a:spcPct val="0"/>
      </a:spcAft>
      <a:defRPr b="1"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b="1"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b="1" kern="1200">
        <a:solidFill>
          <a:schemeClr val="tx1"/>
        </a:solidFill>
        <a:latin typeface="Tahoma" pitchFamily="34" charset="0"/>
        <a:ea typeface="+mn-ea"/>
        <a:cs typeface="+mn-cs"/>
      </a:defRPr>
    </a:lvl5pPr>
    <a:lvl6pPr marL="2286000" algn="l" defTabSz="914400" rtl="0" eaLnBrk="1" latinLnBrk="0" hangingPunct="1">
      <a:defRPr b="1" kern="1200">
        <a:solidFill>
          <a:schemeClr val="tx1"/>
        </a:solidFill>
        <a:latin typeface="Tahoma" pitchFamily="34" charset="0"/>
        <a:ea typeface="+mn-ea"/>
        <a:cs typeface="+mn-cs"/>
      </a:defRPr>
    </a:lvl6pPr>
    <a:lvl7pPr marL="2743200" algn="l" defTabSz="914400" rtl="0" eaLnBrk="1" latinLnBrk="0" hangingPunct="1">
      <a:defRPr b="1" kern="1200">
        <a:solidFill>
          <a:schemeClr val="tx1"/>
        </a:solidFill>
        <a:latin typeface="Tahoma" pitchFamily="34" charset="0"/>
        <a:ea typeface="+mn-ea"/>
        <a:cs typeface="+mn-cs"/>
      </a:defRPr>
    </a:lvl7pPr>
    <a:lvl8pPr marL="3200400" algn="l" defTabSz="914400" rtl="0" eaLnBrk="1" latinLnBrk="0" hangingPunct="1">
      <a:defRPr b="1" kern="1200">
        <a:solidFill>
          <a:schemeClr val="tx1"/>
        </a:solidFill>
        <a:latin typeface="Tahoma" pitchFamily="34" charset="0"/>
        <a:ea typeface="+mn-ea"/>
        <a:cs typeface="+mn-cs"/>
      </a:defRPr>
    </a:lvl8pPr>
    <a:lvl9pPr marL="3657600" algn="l" defTabSz="914400" rtl="0" eaLnBrk="1" latinLnBrk="0" hangingPunct="1">
      <a:defRPr b="1"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CC"/>
    <a:srgbClr val="000066"/>
    <a:srgbClr val="00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9384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defRPr>
            </a:lvl1pPr>
          </a:lstStyle>
          <a:p>
            <a:endParaRPr lang="en-US"/>
          </a:p>
        </p:txBody>
      </p:sp>
      <p:sp>
        <p:nvSpPr>
          <p:cNvPr id="76803" name="Rectangle 3"/>
          <p:cNvSpPr>
            <a:spLocks noGrp="1" noChangeArrowheads="1"/>
          </p:cNvSpPr>
          <p:nvPr>
            <p:ph type="dt" sz="quarter" idx="1"/>
          </p:nvPr>
        </p:nvSpPr>
        <p:spPr bwMode="auto">
          <a:xfrm>
            <a:off x="3841750" y="0"/>
            <a:ext cx="29384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defRPr>
            </a:lvl1pPr>
          </a:lstStyle>
          <a:p>
            <a:endParaRPr lang="en-US"/>
          </a:p>
        </p:txBody>
      </p:sp>
      <p:sp>
        <p:nvSpPr>
          <p:cNvPr id="76804" name="Rectangle 4"/>
          <p:cNvSpPr>
            <a:spLocks noGrp="1" noChangeArrowheads="1"/>
          </p:cNvSpPr>
          <p:nvPr>
            <p:ph type="ftr" sz="quarter" idx="2"/>
          </p:nvPr>
        </p:nvSpPr>
        <p:spPr bwMode="auto">
          <a:xfrm>
            <a:off x="0" y="9421813"/>
            <a:ext cx="29384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defRPr>
            </a:lvl1pPr>
          </a:lstStyle>
          <a:p>
            <a:endParaRPr lang="en-US"/>
          </a:p>
        </p:txBody>
      </p:sp>
      <p:sp>
        <p:nvSpPr>
          <p:cNvPr id="76805" name="Rectangle 5"/>
          <p:cNvSpPr>
            <a:spLocks noGrp="1" noChangeArrowheads="1"/>
          </p:cNvSpPr>
          <p:nvPr>
            <p:ph type="sldNum" sz="quarter" idx="3"/>
          </p:nvPr>
        </p:nvSpPr>
        <p:spPr bwMode="auto">
          <a:xfrm>
            <a:off x="3841750" y="9421813"/>
            <a:ext cx="29384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charset="0"/>
              </a:defRPr>
            </a:lvl1pPr>
          </a:lstStyle>
          <a:p>
            <a:fld id="{9B943E27-E8BC-4503-9F6F-DF06B5B58766}" type="slidenum">
              <a:rPr lang="en-US"/>
              <a:pPr/>
              <a:t>‹#›</a:t>
            </a:fld>
            <a:endParaRPr lang="en-US"/>
          </a:p>
        </p:txBody>
      </p:sp>
    </p:spTree>
    <p:extLst>
      <p:ext uri="{BB962C8B-B14F-4D97-AF65-F5344CB8AC3E}">
        <p14:creationId xmlns:p14="http://schemas.microsoft.com/office/powerpoint/2010/main" val="2202602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29384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defRPr>
            </a:lvl1pPr>
          </a:lstStyle>
          <a:p>
            <a:endParaRPr lang="en-US"/>
          </a:p>
        </p:txBody>
      </p:sp>
      <p:sp>
        <p:nvSpPr>
          <p:cNvPr id="75779" name="Rectangle 3"/>
          <p:cNvSpPr>
            <a:spLocks noGrp="1" noChangeArrowheads="1"/>
          </p:cNvSpPr>
          <p:nvPr>
            <p:ph type="dt" idx="1"/>
          </p:nvPr>
        </p:nvSpPr>
        <p:spPr bwMode="auto">
          <a:xfrm>
            <a:off x="3841750" y="0"/>
            <a:ext cx="29384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defRPr>
            </a:lvl1pPr>
          </a:lstStyle>
          <a:p>
            <a:endParaRPr lang="en-US"/>
          </a:p>
        </p:txBody>
      </p:sp>
      <p:sp>
        <p:nvSpPr>
          <p:cNvPr id="75780" name="Rectangle 4"/>
          <p:cNvSpPr>
            <a:spLocks noGrp="1" noRot="1" noChangeAspect="1" noChangeArrowheads="1" noTextEdit="1"/>
          </p:cNvSpPr>
          <p:nvPr>
            <p:ph type="sldImg" idx="2"/>
          </p:nvPr>
        </p:nvSpPr>
        <p:spPr bwMode="auto">
          <a:xfrm>
            <a:off x="911225" y="744538"/>
            <a:ext cx="4959350" cy="3719512"/>
          </a:xfrm>
          <a:prstGeom prst="rect">
            <a:avLst/>
          </a:prstGeom>
          <a:noFill/>
          <a:ln w="9525">
            <a:solidFill>
              <a:srgbClr val="000000"/>
            </a:solidFill>
            <a:miter lim="800000"/>
            <a:headEnd/>
            <a:tailEnd/>
          </a:ln>
          <a:effectLst/>
        </p:spPr>
      </p:sp>
      <p:sp>
        <p:nvSpPr>
          <p:cNvPr id="75781" name="Rectangle 5"/>
          <p:cNvSpPr>
            <a:spLocks noGrp="1" noChangeArrowheads="1"/>
          </p:cNvSpPr>
          <p:nvPr>
            <p:ph type="body" sz="quarter" idx="3"/>
          </p:nvPr>
        </p:nvSpPr>
        <p:spPr bwMode="auto">
          <a:xfrm>
            <a:off x="677863" y="4710113"/>
            <a:ext cx="5426075" cy="4464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5782" name="Rectangle 6"/>
          <p:cNvSpPr>
            <a:spLocks noGrp="1" noChangeArrowheads="1"/>
          </p:cNvSpPr>
          <p:nvPr>
            <p:ph type="ftr" sz="quarter" idx="4"/>
          </p:nvPr>
        </p:nvSpPr>
        <p:spPr bwMode="auto">
          <a:xfrm>
            <a:off x="0" y="9421813"/>
            <a:ext cx="29384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defRPr>
            </a:lvl1pPr>
          </a:lstStyle>
          <a:p>
            <a:endParaRPr lang="en-US"/>
          </a:p>
        </p:txBody>
      </p:sp>
      <p:sp>
        <p:nvSpPr>
          <p:cNvPr id="75783" name="Rectangle 7"/>
          <p:cNvSpPr>
            <a:spLocks noGrp="1" noChangeArrowheads="1"/>
          </p:cNvSpPr>
          <p:nvPr>
            <p:ph type="sldNum" sz="quarter" idx="5"/>
          </p:nvPr>
        </p:nvSpPr>
        <p:spPr bwMode="auto">
          <a:xfrm>
            <a:off x="3841750" y="9421813"/>
            <a:ext cx="29384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charset="0"/>
              </a:defRPr>
            </a:lvl1pPr>
          </a:lstStyle>
          <a:p>
            <a:fld id="{9D47DE22-CB14-46F3-BD8F-AA0612CBB5EB}" type="slidenum">
              <a:rPr lang="en-US"/>
              <a:pPr/>
              <a:t>‹#›</a:t>
            </a:fld>
            <a:endParaRPr lang="en-US"/>
          </a:p>
        </p:txBody>
      </p:sp>
    </p:spTree>
    <p:extLst>
      <p:ext uri="{BB962C8B-B14F-4D97-AF65-F5344CB8AC3E}">
        <p14:creationId xmlns:p14="http://schemas.microsoft.com/office/powerpoint/2010/main" val="348334626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sp>
        <p:nvSpPr>
          <p:cNvPr id="15362"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1536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536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endParaRPr lang="en-US"/>
          </a:p>
        </p:txBody>
      </p:sp>
      <p:sp>
        <p:nvSpPr>
          <p:cNvPr id="15365" name="Rectangle 5"/>
          <p:cNvSpPr>
            <a:spLocks noGrp="1" noChangeArrowheads="1"/>
          </p:cNvSpPr>
          <p:nvPr>
            <p:ph type="ftr" sz="quarter" idx="3"/>
          </p:nvPr>
        </p:nvSpPr>
        <p:spPr/>
        <p:txBody>
          <a:bodyPr/>
          <a:lstStyle>
            <a:lvl1pPr>
              <a:defRPr/>
            </a:lvl1pPr>
          </a:lstStyle>
          <a:p>
            <a:endParaRPr lang="en-US"/>
          </a:p>
        </p:txBody>
      </p:sp>
      <p:sp>
        <p:nvSpPr>
          <p:cNvPr id="15366" name="Rectangle 6"/>
          <p:cNvSpPr>
            <a:spLocks noGrp="1" noChangeArrowheads="1"/>
          </p:cNvSpPr>
          <p:nvPr>
            <p:ph type="sldNum" sz="quarter" idx="4"/>
          </p:nvPr>
        </p:nvSpPr>
        <p:spPr/>
        <p:txBody>
          <a:bodyPr/>
          <a:lstStyle>
            <a:lvl1pPr>
              <a:defRPr/>
            </a:lvl1pPr>
          </a:lstStyle>
          <a:p>
            <a:fld id="{58543E69-79B5-4CDE-9D91-F01A602C478C}" type="slidenum">
              <a:rPr lang="en-US"/>
              <a:pPr/>
              <a:t>‹#›</a:t>
            </a:fld>
            <a:endParaRPr lang="en-US"/>
          </a:p>
        </p:txBody>
      </p:sp>
      <p:sp>
        <p:nvSpPr>
          <p:cNvPr id="15367" name="Rectangle 7"/>
          <p:cNvSpPr>
            <a:spLocks noGrp="1" noChangeArrowheads="1"/>
          </p:cNvSpPr>
          <p:nvPr>
            <p:ph type="dt" sz="quarter" idx="2"/>
          </p:nvPr>
        </p:nvSpPr>
        <p:spPr/>
        <p:txBody>
          <a:bodyPr/>
          <a:lstStyle>
            <a:lvl1pPr>
              <a:defRPr/>
            </a:lvl1p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20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Effect transition="in" filter="wipe(left)">
                                      <p:cBhvr>
                                        <p:cTn id="12" dur="500"/>
                                        <p:tgtEl>
                                          <p:spTgt spid="153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tmplLst>
          <p:tmpl lvl="1">
            <p:tnLst>
              <p:par>
                <p:cTn presetID="22" presetClass="entr" presetSubtype="8" fill="hold" nodeType="clickEffect">
                  <p:stCondLst>
                    <p:cond delay="0"/>
                  </p:stCondLst>
                  <p:childTnLst>
                    <p:set>
                      <p:cBhvr>
                        <p:cTn dur="1" fill="hold">
                          <p:stCondLst>
                            <p:cond delay="0"/>
                          </p:stCondLst>
                        </p:cTn>
                        <p:tgtEl>
                          <p:spTgt spid="15363"/>
                        </p:tgtEl>
                        <p:attrNameLst>
                          <p:attrName>style.visibility</p:attrName>
                        </p:attrNameLst>
                      </p:cBhvr>
                      <p:to>
                        <p:strVal val="visible"/>
                      </p:to>
                    </p:set>
                    <p:animEffect transition="in" filter="wipe(left)">
                      <p:cBhvr>
                        <p:cTn dur="500"/>
                        <p:tgtEl>
                          <p:spTgt spid="15363"/>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097EB06-2534-4669-BF79-879B82408A0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243E8D-7B5C-46E7-8018-820C18F587B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ADFBD74-AADA-4D84-B0B7-D852AA4387C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19AFC2B-CAA2-45B5-BE1F-859AC2E8064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2B54100-9C0B-49B5-AD77-838EB6209B0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7112225-EEBB-417E-9B02-32EBDA0CC87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78C5D98-75D9-4090-92B2-732296CC872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063DAF9-D5CE-4653-A8EE-3AD004CCC06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A04E170-0FA9-4CD5-969E-1C5972B373F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344815D-E677-479D-B44D-AB84A176F8A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b="0">
                <a:effectLst>
                  <a:outerShdw blurRad="38100" dist="38100" dir="2700000" algn="tl">
                    <a:srgbClr val="000000"/>
                  </a:outerShdw>
                </a:effectLst>
                <a:latin typeface="Arial" charset="0"/>
              </a:defRPr>
            </a:lvl1pPr>
          </a:lstStyle>
          <a:p>
            <a:endParaRPr lang="en-US"/>
          </a:p>
        </p:txBody>
      </p:sp>
      <p:sp>
        <p:nvSpPr>
          <p:cNvPr id="143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b="0">
                <a:effectLst>
                  <a:outerShdw blurRad="38100" dist="38100" dir="2700000" algn="tl">
                    <a:srgbClr val="000000"/>
                  </a:outerShdw>
                </a:effectLst>
                <a:latin typeface="Arial" charset="0"/>
              </a:defRPr>
            </a:lvl1pPr>
          </a:lstStyle>
          <a:p>
            <a:endParaRPr lang="en-US"/>
          </a:p>
        </p:txBody>
      </p:sp>
      <p:sp>
        <p:nvSpPr>
          <p:cNvPr id="143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effectLst>
                  <a:outerShdw blurRad="38100" dist="38100" dir="2700000" algn="tl">
                    <a:srgbClr val="000000"/>
                  </a:outerShdw>
                </a:effectLst>
                <a:latin typeface="Arial" charset="0"/>
              </a:defRPr>
            </a:lvl1pPr>
          </a:lstStyle>
          <a:p>
            <a:fld id="{F7AB443D-7237-49AE-B903-E6A83744A904}"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20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39">
                                            <p:txEl>
                                              <p:pRg st="0" end="0"/>
                                            </p:txEl>
                                          </p:spTgt>
                                        </p:tgtEl>
                                        <p:attrNameLst>
                                          <p:attrName>style.visibility</p:attrName>
                                        </p:attrNameLst>
                                      </p:cBhvr>
                                      <p:to>
                                        <p:strVal val="visible"/>
                                      </p:to>
                                    </p:set>
                                    <p:animEffect transition="in" filter="wipe(left)">
                                      <p:cBhvr>
                                        <p:cTn id="12" dur="500"/>
                                        <p:tgtEl>
                                          <p:spTgt spid="14339">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4339">
                                            <p:txEl>
                                              <p:pRg st="1" end="1"/>
                                            </p:txEl>
                                          </p:spTgt>
                                        </p:tgtEl>
                                        <p:attrNameLst>
                                          <p:attrName>style.visibility</p:attrName>
                                        </p:attrNameLst>
                                      </p:cBhvr>
                                      <p:to>
                                        <p:strVal val="visible"/>
                                      </p:to>
                                    </p:set>
                                    <p:animEffect transition="in" filter="wipe(left)">
                                      <p:cBhvr>
                                        <p:cTn id="15" dur="500"/>
                                        <p:tgtEl>
                                          <p:spTgt spid="14339">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339">
                                            <p:txEl>
                                              <p:pRg st="2" end="2"/>
                                            </p:txEl>
                                          </p:spTgt>
                                        </p:tgtEl>
                                        <p:attrNameLst>
                                          <p:attrName>style.visibility</p:attrName>
                                        </p:attrNameLst>
                                      </p:cBhvr>
                                      <p:to>
                                        <p:strVal val="visible"/>
                                      </p:to>
                                    </p:set>
                                    <p:animEffect transition="in" filter="wipe(left)">
                                      <p:cBhvr>
                                        <p:cTn id="18" dur="500"/>
                                        <p:tgtEl>
                                          <p:spTgt spid="14339">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4339">
                                            <p:txEl>
                                              <p:pRg st="3" end="3"/>
                                            </p:txEl>
                                          </p:spTgt>
                                        </p:tgtEl>
                                        <p:attrNameLst>
                                          <p:attrName>style.visibility</p:attrName>
                                        </p:attrNameLst>
                                      </p:cBhvr>
                                      <p:to>
                                        <p:strVal val="visible"/>
                                      </p:to>
                                    </p:set>
                                    <p:animEffect transition="in" filter="wipe(left)">
                                      <p:cBhvr>
                                        <p:cTn id="21" dur="500"/>
                                        <p:tgtEl>
                                          <p:spTgt spid="14339">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4339">
                                            <p:txEl>
                                              <p:pRg st="4" end="4"/>
                                            </p:txEl>
                                          </p:spTgt>
                                        </p:tgtEl>
                                        <p:attrNameLst>
                                          <p:attrName>style.visibility</p:attrName>
                                        </p:attrNameLst>
                                      </p:cBhvr>
                                      <p:to>
                                        <p:strVal val="visible"/>
                                      </p:to>
                                    </p:set>
                                    <p:animEffect transition="in" filter="wipe(left)">
                                      <p:cBhvr>
                                        <p:cTn id="24" dur="500"/>
                                        <p:tgtEl>
                                          <p:spTgt spid="14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tmplLst>
          <p:tmpl lvl="1">
            <p:tnLst>
              <p:par>
                <p:cTn presetID="22" presetClass="entr" presetSubtype="8" fill="hold" nodeType="clickEffect">
                  <p:stCondLst>
                    <p:cond delay="0"/>
                  </p:stCondLst>
                  <p:childTnLst>
                    <p:set>
                      <p:cBhvr>
                        <p:cTn dur="1" fill="hold">
                          <p:stCondLst>
                            <p:cond delay="0"/>
                          </p:stCondLst>
                        </p:cTn>
                        <p:tgtEl>
                          <p:spTgt spid="14339"/>
                        </p:tgtEl>
                        <p:attrNameLst>
                          <p:attrName>style.visibility</p:attrName>
                        </p:attrNameLst>
                      </p:cBhvr>
                      <p:to>
                        <p:strVal val="visible"/>
                      </p:to>
                    </p:set>
                    <p:animEffect transition="in" filter="wipe(left)">
                      <p:cBhvr>
                        <p:cTn dur="500"/>
                        <p:tgtEl>
                          <p:spTgt spid="14339"/>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4339"/>
                        </p:tgtEl>
                        <p:attrNameLst>
                          <p:attrName>style.visibility</p:attrName>
                        </p:attrNameLst>
                      </p:cBhvr>
                      <p:to>
                        <p:strVal val="visible"/>
                      </p:to>
                    </p:set>
                    <p:animEffect transition="in" filter="wipe(left)">
                      <p:cBhvr>
                        <p:cTn dur="500"/>
                        <p:tgtEl>
                          <p:spTgt spid="14339"/>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4339"/>
                        </p:tgtEl>
                        <p:attrNameLst>
                          <p:attrName>style.visibility</p:attrName>
                        </p:attrNameLst>
                      </p:cBhvr>
                      <p:to>
                        <p:strVal val="visible"/>
                      </p:to>
                    </p:set>
                    <p:animEffect transition="in" filter="wipe(left)">
                      <p:cBhvr>
                        <p:cTn dur="500"/>
                        <p:tgtEl>
                          <p:spTgt spid="14339"/>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4339"/>
                        </p:tgtEl>
                        <p:attrNameLst>
                          <p:attrName>style.visibility</p:attrName>
                        </p:attrNameLst>
                      </p:cBhvr>
                      <p:to>
                        <p:strVal val="visible"/>
                      </p:to>
                    </p:set>
                    <p:animEffect transition="in" filter="wipe(left)">
                      <p:cBhvr>
                        <p:cTn dur="500"/>
                        <p:tgtEl>
                          <p:spTgt spid="14339"/>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4339"/>
                        </p:tgtEl>
                        <p:attrNameLst>
                          <p:attrName>style.visibility</p:attrName>
                        </p:attrNameLst>
                      </p:cBhvr>
                      <p:to>
                        <p:strVal val="visible"/>
                      </p:to>
                    </p:set>
                    <p:animEffect transition="in" filter="wipe(left)">
                      <p:cBhvr>
                        <p:cTn dur="500"/>
                        <p:tgtEl>
                          <p:spTgt spid="14339"/>
                        </p:tgtEl>
                      </p:cBhvr>
                    </p:animEffect>
                  </p:childTnLst>
                </p:cTn>
              </p:par>
            </p:tnLst>
          </p:tmpl>
        </p:tmplLst>
      </p:bldP>
    </p:bldLst>
  </p:timing>
  <p:hf hdr="0" ftr="0" dt="0"/>
  <p:txStyles>
    <p:titleStyle>
      <a:lvl1pPr algn="l"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converge.org.nz/pma/MatikeMaiAotearoaReport.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5523602-1CB5-497A-B6BB-AF111572CDEB}" type="slidenum">
              <a:rPr lang="en-US"/>
              <a:pPr/>
              <a:t>1</a:t>
            </a:fld>
            <a:endParaRPr lang="en-US"/>
          </a:p>
        </p:txBody>
      </p:sp>
      <p:sp>
        <p:nvSpPr>
          <p:cNvPr id="17410" name="Rectangle 2"/>
          <p:cNvSpPr>
            <a:spLocks noGrp="1" noChangeArrowheads="1"/>
          </p:cNvSpPr>
          <p:nvPr>
            <p:ph type="title"/>
          </p:nvPr>
        </p:nvSpPr>
        <p:spPr>
          <a:xfrm>
            <a:off x="-11308" y="620688"/>
            <a:ext cx="8964613" cy="1152128"/>
          </a:xfrm>
        </p:spPr>
        <p:txBody>
          <a:bodyPr/>
          <a:lstStyle/>
          <a:p>
            <a:pPr algn="ctr"/>
            <a:r>
              <a:rPr lang="en-NZ" sz="4200" b="1" dirty="0" smtClean="0">
                <a:solidFill>
                  <a:schemeClr val="bg2"/>
                </a:solidFill>
              </a:rPr>
              <a:t>National Iwi Chairs’ Forum </a:t>
            </a:r>
            <a:br>
              <a:rPr lang="en-NZ" sz="4200" b="1" dirty="0" smtClean="0">
                <a:solidFill>
                  <a:schemeClr val="bg2"/>
                </a:solidFill>
              </a:rPr>
            </a:br>
            <a:endParaRPr lang="en-US" sz="4200" b="1" dirty="0">
              <a:solidFill>
                <a:schemeClr val="bg2"/>
              </a:solidFill>
            </a:endParaRPr>
          </a:p>
        </p:txBody>
      </p:sp>
      <p:sp>
        <p:nvSpPr>
          <p:cNvPr id="17411" name="Rectangle 3"/>
          <p:cNvSpPr>
            <a:spLocks noGrp="1" noChangeArrowheads="1"/>
          </p:cNvSpPr>
          <p:nvPr>
            <p:ph type="body" idx="1"/>
          </p:nvPr>
        </p:nvSpPr>
        <p:spPr>
          <a:xfrm>
            <a:off x="1" y="4149080"/>
            <a:ext cx="9143999" cy="2564904"/>
          </a:xfrm>
        </p:spPr>
        <p:txBody>
          <a:bodyPr/>
          <a:lstStyle/>
          <a:p>
            <a:pPr algn="ctr">
              <a:buFontTx/>
              <a:buNone/>
            </a:pPr>
            <a:r>
              <a:rPr lang="mi-NZ" b="1" dirty="0" smtClean="0">
                <a:solidFill>
                  <a:srgbClr val="FFFF00"/>
                </a:solidFill>
                <a:effectLst>
                  <a:outerShdw blurRad="38100" dist="38100" dir="2700000" algn="tl">
                    <a:srgbClr val="000000">
                      <a:alpha val="43137"/>
                    </a:srgbClr>
                  </a:outerShdw>
                </a:effectLst>
              </a:rPr>
              <a:t>MĀORI 230</a:t>
            </a:r>
          </a:p>
          <a:p>
            <a:pPr algn="ctr">
              <a:buFontTx/>
              <a:buNone/>
            </a:pPr>
            <a:r>
              <a:rPr lang="mi-NZ" b="1" dirty="0" smtClean="0">
                <a:solidFill>
                  <a:srgbClr val="FFFF00"/>
                </a:solidFill>
                <a:effectLst>
                  <a:outerShdw blurRad="38100" dist="38100" dir="2700000" algn="tl">
                    <a:srgbClr val="000000">
                      <a:alpha val="43137"/>
                    </a:srgbClr>
                  </a:outerShdw>
                </a:effectLst>
              </a:rPr>
              <a:t>Lecture 3 April 2017</a:t>
            </a:r>
            <a:endParaRPr lang="en-NZ" b="1" dirty="0" smtClean="0">
              <a:solidFill>
                <a:srgbClr val="FFFF00"/>
              </a:solidFill>
              <a:effectLst>
                <a:outerShdw blurRad="38100" dist="38100" dir="2700000" algn="tl">
                  <a:srgbClr val="000000">
                    <a:alpha val="43137"/>
                  </a:srgbClr>
                </a:outerShdw>
              </a:effectLst>
            </a:endParaRPr>
          </a:p>
          <a:p>
            <a:pPr algn="ctr">
              <a:buFontTx/>
              <a:buNone/>
            </a:pPr>
            <a:r>
              <a:rPr lang="en-NZ" sz="2800" b="1" dirty="0" smtClean="0">
                <a:solidFill>
                  <a:srgbClr val="FFFF00"/>
                </a:solidFill>
                <a:effectLst>
                  <a:outerShdw blurRad="38100" dist="38100" dir="2700000" algn="tl">
                    <a:srgbClr val="000000">
                      <a:alpha val="43137"/>
                    </a:srgbClr>
                  </a:outerShdw>
                </a:effectLst>
              </a:rPr>
              <a:t>Professor Margaret </a:t>
            </a:r>
            <a:r>
              <a:rPr lang="en-NZ" sz="2800" b="1" dirty="0" err="1" smtClean="0">
                <a:solidFill>
                  <a:srgbClr val="FFFF00"/>
                </a:solidFill>
                <a:effectLst>
                  <a:outerShdw blurRad="38100" dist="38100" dir="2700000" algn="tl">
                    <a:srgbClr val="000000">
                      <a:alpha val="43137"/>
                    </a:srgbClr>
                  </a:outerShdw>
                </a:effectLst>
              </a:rPr>
              <a:t>Mutu</a:t>
            </a:r>
            <a:endParaRPr lang="en-NZ" sz="2800" b="1" dirty="0" smtClean="0">
              <a:solidFill>
                <a:srgbClr val="FFFF00"/>
              </a:solidFill>
              <a:effectLst>
                <a:outerShdw blurRad="38100" dist="38100" dir="2700000" algn="tl">
                  <a:srgbClr val="000000">
                    <a:alpha val="43137"/>
                  </a:srgbClr>
                </a:outerShdw>
              </a:effectLst>
            </a:endParaRPr>
          </a:p>
          <a:p>
            <a:pPr algn="ctr">
              <a:buFontTx/>
              <a:buNone/>
            </a:pPr>
            <a:r>
              <a:rPr lang="en-NZ" sz="2800" b="1" dirty="0" smtClean="0">
                <a:solidFill>
                  <a:srgbClr val="FFFF00"/>
                </a:solidFill>
                <a:effectLst>
                  <a:outerShdw blurRad="38100" dist="38100" dir="2700000" algn="tl">
                    <a:srgbClr val="000000">
                      <a:alpha val="43137"/>
                    </a:srgbClr>
                  </a:outerShdw>
                </a:effectLst>
              </a:rPr>
              <a:t>Te </a:t>
            </a:r>
            <a:r>
              <a:rPr lang="en-NZ" sz="2800" b="1" dirty="0" err="1" smtClean="0">
                <a:solidFill>
                  <a:srgbClr val="FFFF00"/>
                </a:solidFill>
                <a:effectLst>
                  <a:outerShdw blurRad="38100" dist="38100" dir="2700000" algn="tl">
                    <a:srgbClr val="000000">
                      <a:alpha val="43137"/>
                    </a:srgbClr>
                  </a:outerShdw>
                </a:effectLst>
              </a:rPr>
              <a:t>Rūnanga</a:t>
            </a:r>
            <a:r>
              <a:rPr lang="en-NZ" sz="2800" b="1" dirty="0" smtClean="0">
                <a:solidFill>
                  <a:srgbClr val="FFFF00"/>
                </a:solidFill>
                <a:effectLst>
                  <a:outerShdw blurRad="38100" dist="38100" dir="2700000" algn="tl">
                    <a:srgbClr val="000000">
                      <a:alpha val="43137"/>
                    </a:srgbClr>
                  </a:outerShdw>
                </a:effectLst>
              </a:rPr>
              <a:t>-ā-Iwi  o </a:t>
            </a:r>
            <a:r>
              <a:rPr lang="en-NZ" sz="2800" b="1" dirty="0" err="1" smtClean="0">
                <a:solidFill>
                  <a:srgbClr val="FFFF00"/>
                </a:solidFill>
                <a:effectLst>
                  <a:outerShdw blurRad="38100" dist="38100" dir="2700000" algn="tl">
                    <a:srgbClr val="000000">
                      <a:alpha val="43137"/>
                    </a:srgbClr>
                  </a:outerShdw>
                </a:effectLst>
              </a:rPr>
              <a:t>Ngāti</a:t>
            </a:r>
            <a:r>
              <a:rPr lang="en-NZ" sz="2800" b="1" dirty="0" smtClean="0">
                <a:solidFill>
                  <a:srgbClr val="FFFF00"/>
                </a:solidFill>
                <a:effectLst>
                  <a:outerShdw blurRad="38100" dist="38100" dir="2700000" algn="tl">
                    <a:srgbClr val="000000">
                      <a:alpha val="43137"/>
                    </a:srgbClr>
                  </a:outerShdw>
                </a:effectLst>
              </a:rPr>
              <a:t> Kahu</a:t>
            </a:r>
          </a:p>
          <a:p>
            <a:pPr algn="ctr">
              <a:buFontTx/>
              <a:buNone/>
            </a:pPr>
            <a:r>
              <a:rPr lang="mi-NZ" sz="2800" b="1" dirty="0" smtClean="0">
                <a:solidFill>
                  <a:srgbClr val="FFFF00"/>
                </a:solidFill>
                <a:effectLst>
                  <a:outerShdw blurRad="38100" dist="38100" dir="2700000" algn="tl">
                    <a:srgbClr val="000000">
                      <a:alpha val="43137"/>
                    </a:srgbClr>
                  </a:outerShdw>
                </a:effectLst>
              </a:rPr>
              <a:t> The University of Auckland</a:t>
            </a:r>
            <a:endParaRPr lang="en-NZ" sz="2800" b="1" dirty="0" smtClean="0">
              <a:solidFill>
                <a:srgbClr val="FFFF00"/>
              </a:solidFill>
              <a:effectLst>
                <a:outerShdw blurRad="38100" dist="38100" dir="2700000" algn="tl">
                  <a:srgbClr val="000000">
                    <a:alpha val="43137"/>
                  </a:srgbClr>
                </a:outerShdw>
              </a:effectLst>
            </a:endParaRPr>
          </a:p>
          <a:p>
            <a:pPr algn="ctr">
              <a:buFontTx/>
              <a:buNone/>
            </a:pPr>
            <a:endParaRPr lang="en-NZ"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576064"/>
          </a:xfrm>
        </p:spPr>
        <p:txBody>
          <a:bodyPr/>
          <a:lstStyle/>
          <a:p>
            <a:r>
              <a:rPr lang="mi-NZ" dirty="0" smtClean="0">
                <a:solidFill>
                  <a:srgbClr val="FFFF00"/>
                </a:solidFill>
              </a:rPr>
              <a:t>Freshwater (cont)</a:t>
            </a:r>
            <a:endParaRPr lang="en-NZ" dirty="0">
              <a:solidFill>
                <a:srgbClr val="FFFF00"/>
              </a:solidFill>
            </a:endParaRPr>
          </a:p>
        </p:txBody>
      </p:sp>
      <p:sp>
        <p:nvSpPr>
          <p:cNvPr id="3" name="Content Placeholder 2"/>
          <p:cNvSpPr>
            <a:spLocks noGrp="1"/>
          </p:cNvSpPr>
          <p:nvPr>
            <p:ph idx="1"/>
          </p:nvPr>
        </p:nvSpPr>
        <p:spPr>
          <a:xfrm>
            <a:off x="0" y="620688"/>
            <a:ext cx="9144000" cy="6093296"/>
          </a:xfrm>
        </p:spPr>
        <p:txBody>
          <a:bodyPr/>
          <a:lstStyle/>
          <a:p>
            <a:r>
              <a:rPr lang="mi-NZ" sz="2600" dirty="0" smtClean="0"/>
              <a:t>While the government has acknowledged that recognising Māori rights and interests in freshwater is a fundamental issue, progressing that recognition has been extremely challenging - although meaningful and substantive engagement is happening.</a:t>
            </a:r>
          </a:p>
          <a:p>
            <a:r>
              <a:rPr lang="mi-NZ" sz="2600" dirty="0" smtClean="0"/>
              <a:t>The New Zealand Māori Council case seeks to clarify the nature and extent of those rights and interests. The Tribunal has said they were equivalent to legal ownership in 1840 and that the sale of 49% of the shares of three SoEs without recognising the Māori rights will create a new Treaty breach.</a:t>
            </a:r>
          </a:p>
          <a:p>
            <a:r>
              <a:rPr lang="mi-NZ" sz="2600" dirty="0" smtClean="0"/>
              <a:t>Supreme Court 2013 ruled that sale would not undermine Māori interests and rights in fresh water provided promises made to court by government to provide recognition of those rights and interests are realised.</a:t>
            </a:r>
            <a:endParaRPr lang="en-NZ" sz="2600" dirty="0"/>
          </a:p>
        </p:txBody>
      </p:sp>
      <p:sp>
        <p:nvSpPr>
          <p:cNvPr id="4" name="Slide Number Placeholder 3"/>
          <p:cNvSpPr>
            <a:spLocks noGrp="1"/>
          </p:cNvSpPr>
          <p:nvPr>
            <p:ph type="sldNum" sz="quarter" idx="12"/>
          </p:nvPr>
        </p:nvSpPr>
        <p:spPr/>
        <p:txBody>
          <a:bodyPr/>
          <a:lstStyle/>
          <a:p>
            <a:fld id="{2ADFBD74-AADA-4D84-B0B7-D852AA4387C2}"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576064"/>
          </a:xfrm>
        </p:spPr>
        <p:txBody>
          <a:bodyPr/>
          <a:lstStyle/>
          <a:p>
            <a:r>
              <a:rPr lang="mi-NZ" dirty="0" smtClean="0">
                <a:solidFill>
                  <a:srgbClr val="FFFF00"/>
                </a:solidFill>
              </a:rPr>
              <a:t>Freshwater (cont)</a:t>
            </a:r>
            <a:endParaRPr lang="en-NZ" dirty="0">
              <a:solidFill>
                <a:srgbClr val="FFFF00"/>
              </a:solidFill>
            </a:endParaRPr>
          </a:p>
        </p:txBody>
      </p:sp>
      <p:sp>
        <p:nvSpPr>
          <p:cNvPr id="3" name="Content Placeholder 2"/>
          <p:cNvSpPr>
            <a:spLocks noGrp="1"/>
          </p:cNvSpPr>
          <p:nvPr>
            <p:ph idx="1"/>
          </p:nvPr>
        </p:nvSpPr>
        <p:spPr>
          <a:xfrm>
            <a:off x="0" y="692696"/>
            <a:ext cx="9144000" cy="6048672"/>
          </a:xfrm>
        </p:spPr>
        <p:txBody>
          <a:bodyPr/>
          <a:lstStyle/>
          <a:p>
            <a:r>
              <a:rPr lang="mi-NZ" sz="3000" dirty="0" smtClean="0"/>
              <a:t>2015 Government promises to deliver a policy that recognises Māori rights and interests, including decision-making in water management and water quality – by February 2016</a:t>
            </a:r>
          </a:p>
          <a:p>
            <a:r>
              <a:rPr lang="mi-NZ" sz="3000" dirty="0" smtClean="0"/>
              <a:t>Hectic work plan put in place to achieve policy statement</a:t>
            </a:r>
          </a:p>
          <a:p>
            <a:r>
              <a:rPr lang="mi-NZ" sz="3000" dirty="0" smtClean="0"/>
              <a:t>February 2016 – government decides it can’t accomodate Māori rights and interests – business including farming interests much more powerful – water pollution will remain - wadeable rather than drinkable water quality and Māori not included in decision-making on allocation or water quality</a:t>
            </a:r>
            <a:endParaRPr lang="en-NZ" sz="3000" dirty="0"/>
          </a:p>
        </p:txBody>
      </p:sp>
      <p:sp>
        <p:nvSpPr>
          <p:cNvPr id="4" name="Slide Number Placeholder 3"/>
          <p:cNvSpPr>
            <a:spLocks noGrp="1"/>
          </p:cNvSpPr>
          <p:nvPr>
            <p:ph type="sldNum" sz="quarter" idx="12"/>
          </p:nvPr>
        </p:nvSpPr>
        <p:spPr/>
        <p:txBody>
          <a:bodyPr/>
          <a:lstStyle/>
          <a:p>
            <a:fld id="{2ADFBD74-AADA-4D84-B0B7-D852AA4387C2}" type="slidenum">
              <a:rPr lang="en-US" smtClean="0"/>
              <a:pPr/>
              <a:t>11</a:t>
            </a:fld>
            <a:endParaRPr lang="en-US"/>
          </a:p>
        </p:txBody>
      </p:sp>
    </p:spTree>
    <p:extLst>
      <p:ext uri="{BB962C8B-B14F-4D97-AF65-F5344CB8AC3E}">
        <p14:creationId xmlns:p14="http://schemas.microsoft.com/office/powerpoint/2010/main" val="2174871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16" y="0"/>
            <a:ext cx="8964488" cy="1772816"/>
          </a:xfrm>
        </p:spPr>
        <p:txBody>
          <a:bodyPr/>
          <a:lstStyle/>
          <a:p>
            <a:pPr algn="ctr"/>
            <a:r>
              <a:rPr lang="en-AU" sz="3600" dirty="0" smtClean="0">
                <a:solidFill>
                  <a:srgbClr val="FFFF00"/>
                </a:solidFill>
                <a:effectLst>
                  <a:outerShdw blurRad="38100" dist="38100" dir="2700000" algn="tl">
                    <a:srgbClr val="000000">
                      <a:alpha val="43137"/>
                    </a:srgbClr>
                  </a:outerShdw>
                </a:effectLst>
                <a:latin typeface="Arial Unicode MS" pitchFamily="34" charset="-128"/>
              </a:rPr>
              <a:t>E.g. 2  </a:t>
            </a:r>
            <a:r>
              <a:rPr lang="en-AU" sz="3600" dirty="0" err="1" smtClean="0">
                <a:solidFill>
                  <a:srgbClr val="FFFF00"/>
                </a:solidFill>
                <a:effectLst>
                  <a:outerShdw blurRad="38100" dist="38100" dir="2700000" algn="tl">
                    <a:srgbClr val="000000">
                      <a:alpha val="43137"/>
                    </a:srgbClr>
                  </a:outerShdw>
                </a:effectLst>
                <a:latin typeface="Arial Unicode MS" pitchFamily="34" charset="-128"/>
              </a:rPr>
              <a:t>Matike</a:t>
            </a:r>
            <a:r>
              <a:rPr lang="en-AU" sz="3600" dirty="0" smtClean="0">
                <a:solidFill>
                  <a:srgbClr val="FFFF00"/>
                </a:solidFill>
                <a:effectLst>
                  <a:outerShdw blurRad="38100" dist="38100" dir="2700000" algn="tl">
                    <a:srgbClr val="000000">
                      <a:alpha val="43137"/>
                    </a:srgbClr>
                  </a:outerShdw>
                </a:effectLst>
                <a:latin typeface="Arial Unicode MS" pitchFamily="34" charset="-128"/>
              </a:rPr>
              <a:t> Mai Aotearoa</a:t>
            </a:r>
            <a:r>
              <a:rPr lang="en-AU" dirty="0">
                <a:solidFill>
                  <a:srgbClr val="FFFF00"/>
                </a:solidFill>
                <a:effectLst>
                  <a:outerShdw blurRad="38100" dist="38100" dir="2700000" algn="tl">
                    <a:srgbClr val="000000">
                      <a:alpha val="43137"/>
                    </a:srgbClr>
                  </a:outerShdw>
                </a:effectLst>
                <a:latin typeface="Arial Unicode MS" pitchFamily="34" charset="-128"/>
              </a:rPr>
              <a:t>:</a:t>
            </a:r>
            <a:r>
              <a:rPr lang="en-AU" dirty="0" smtClean="0">
                <a:solidFill>
                  <a:srgbClr val="FFFF00"/>
                </a:solidFill>
                <a:effectLst>
                  <a:outerShdw blurRad="38100" dist="38100" dir="2700000" algn="tl">
                    <a:srgbClr val="000000">
                      <a:alpha val="43137"/>
                    </a:srgbClr>
                  </a:outerShdw>
                </a:effectLst>
                <a:latin typeface="Arial Unicode MS" pitchFamily="34" charset="-128"/>
              </a:rPr>
              <a:t/>
            </a:r>
            <a:br>
              <a:rPr lang="en-AU" dirty="0" smtClean="0">
                <a:solidFill>
                  <a:srgbClr val="FFFF00"/>
                </a:solidFill>
                <a:effectLst>
                  <a:outerShdw blurRad="38100" dist="38100" dir="2700000" algn="tl">
                    <a:srgbClr val="000000">
                      <a:alpha val="43137"/>
                    </a:srgbClr>
                  </a:outerShdw>
                </a:effectLst>
                <a:latin typeface="Arial Unicode MS" pitchFamily="34" charset="-128"/>
              </a:rPr>
            </a:br>
            <a:r>
              <a:rPr lang="en-AU" sz="3600" dirty="0" smtClean="0">
                <a:solidFill>
                  <a:srgbClr val="FFFF00"/>
                </a:solidFill>
                <a:effectLst>
                  <a:outerShdw blurRad="38100" dist="38100" dir="2700000" algn="tl">
                    <a:srgbClr val="000000">
                      <a:alpha val="43137"/>
                    </a:srgbClr>
                  </a:outerShdw>
                </a:effectLst>
                <a:latin typeface="Arial Unicode MS" pitchFamily="34" charset="-128"/>
              </a:rPr>
              <a:t>Constitutional Transformation &amp; </a:t>
            </a:r>
            <a:br>
              <a:rPr lang="en-AU" sz="3600" dirty="0" smtClean="0">
                <a:solidFill>
                  <a:srgbClr val="FFFF00"/>
                </a:solidFill>
                <a:effectLst>
                  <a:outerShdw blurRad="38100" dist="38100" dir="2700000" algn="tl">
                    <a:srgbClr val="000000">
                      <a:alpha val="43137"/>
                    </a:srgbClr>
                  </a:outerShdw>
                </a:effectLst>
                <a:latin typeface="Arial Unicode MS" pitchFamily="34" charset="-128"/>
              </a:rPr>
            </a:br>
            <a:r>
              <a:rPr lang="en-AU" sz="3600" dirty="0" smtClean="0">
                <a:solidFill>
                  <a:srgbClr val="FFFF00"/>
                </a:solidFill>
                <a:effectLst>
                  <a:outerShdw blurRad="38100" dist="38100" dir="2700000" algn="tl">
                    <a:srgbClr val="000000">
                      <a:alpha val="43137"/>
                    </a:srgbClr>
                  </a:outerShdw>
                </a:effectLst>
                <a:latin typeface="Arial Unicode MS" pitchFamily="34" charset="-128"/>
              </a:rPr>
              <a:t>Monitoring Mechanism</a:t>
            </a:r>
            <a:endParaRPr lang="en-NZ" sz="3600" dirty="0"/>
          </a:p>
        </p:txBody>
      </p:sp>
      <p:sp>
        <p:nvSpPr>
          <p:cNvPr id="3" name="Content Placeholder 2"/>
          <p:cNvSpPr>
            <a:spLocks noGrp="1"/>
          </p:cNvSpPr>
          <p:nvPr>
            <p:ph idx="1"/>
          </p:nvPr>
        </p:nvSpPr>
        <p:spPr>
          <a:xfrm>
            <a:off x="0" y="1772816"/>
            <a:ext cx="9144000" cy="5085184"/>
          </a:xfrm>
        </p:spPr>
        <p:txBody>
          <a:bodyPr/>
          <a:lstStyle/>
          <a:p>
            <a:r>
              <a:rPr lang="mi-NZ" sz="2800" dirty="0" smtClean="0">
                <a:effectLst>
                  <a:outerShdw blurRad="38100" dist="38100" dir="2700000" algn="tl">
                    <a:srgbClr val="000000">
                      <a:alpha val="43137"/>
                    </a:srgbClr>
                  </a:outerShdw>
                </a:effectLst>
              </a:rPr>
              <a:t>NICF identified common thread through all issues - the current constitutional arrangements prevent us from successfully addressing the injustices, inequities, denial of rights, land confiscations, racism etc.  </a:t>
            </a:r>
          </a:p>
          <a:p>
            <a:r>
              <a:rPr lang="mi-NZ" sz="2800" dirty="0" smtClean="0">
                <a:effectLst>
                  <a:outerShdw blurRad="38100" dist="38100" dir="2700000" algn="tl">
                    <a:srgbClr val="000000">
                      <a:alpha val="43137"/>
                    </a:srgbClr>
                  </a:outerShdw>
                </a:effectLst>
              </a:rPr>
              <a:t>The need for constitutional transformation to remove and remedy these has been debated by Māori for over a century.</a:t>
            </a:r>
          </a:p>
          <a:p>
            <a:pPr>
              <a:buClr>
                <a:srgbClr val="FFFF00"/>
              </a:buClr>
            </a:pPr>
            <a:r>
              <a:rPr lang="en-NZ" sz="2800" dirty="0">
                <a:effectLst>
                  <a:outerShdw blurRad="38100" dist="38100" dir="2700000" algn="tl">
                    <a:srgbClr val="000000">
                      <a:alpha val="43137"/>
                    </a:srgbClr>
                  </a:outerShdw>
                </a:effectLst>
              </a:rPr>
              <a:t>Feb 2010 NICF formalised Constitutional Transformation Working Group </a:t>
            </a:r>
            <a:r>
              <a:rPr lang="en-NZ" sz="2800" dirty="0" smtClean="0">
                <a:effectLst>
                  <a:outerShdw blurRad="38100" dist="38100" dir="2700000" algn="tl">
                    <a:srgbClr val="000000">
                      <a:alpha val="43137"/>
                    </a:srgbClr>
                  </a:outerShdw>
                </a:effectLst>
              </a:rPr>
              <a:t>– </a:t>
            </a:r>
            <a:r>
              <a:rPr lang="en-NZ" sz="2800" dirty="0" err="1" smtClean="0">
                <a:effectLst>
                  <a:outerShdw blurRad="38100" dist="38100" dir="2700000" algn="tl">
                    <a:srgbClr val="000000">
                      <a:alpha val="43137"/>
                    </a:srgbClr>
                  </a:outerShdw>
                </a:effectLst>
              </a:rPr>
              <a:t>Matike</a:t>
            </a:r>
            <a:r>
              <a:rPr lang="en-NZ" sz="2800" dirty="0" smtClean="0">
                <a:effectLst>
                  <a:outerShdw blurRad="38100" dist="38100" dir="2700000" algn="tl">
                    <a:srgbClr val="000000">
                      <a:alpha val="43137"/>
                    </a:srgbClr>
                  </a:outerShdw>
                </a:effectLst>
              </a:rPr>
              <a:t> </a:t>
            </a:r>
            <a:r>
              <a:rPr lang="en-NZ" sz="2800" dirty="0">
                <a:effectLst>
                  <a:outerShdw blurRad="38100" dist="38100" dir="2700000" algn="tl">
                    <a:srgbClr val="000000">
                      <a:alpha val="43137"/>
                    </a:srgbClr>
                  </a:outerShdw>
                </a:effectLst>
              </a:rPr>
              <a:t>Mai </a:t>
            </a:r>
            <a:r>
              <a:rPr lang="en-NZ" sz="2800" dirty="0" err="1">
                <a:effectLst>
                  <a:outerShdw blurRad="38100" dist="38100" dir="2700000" algn="tl">
                    <a:srgbClr val="000000">
                      <a:alpha val="43137"/>
                    </a:srgbClr>
                  </a:outerShdw>
                </a:effectLst>
              </a:rPr>
              <a:t>Aotearoa</a:t>
            </a:r>
            <a:r>
              <a:rPr lang="en-NZ" sz="2800" dirty="0">
                <a:effectLst>
                  <a:outerShdw blurRad="38100" dist="38100" dir="2700000" algn="tl">
                    <a:srgbClr val="000000">
                      <a:alpha val="43137"/>
                    </a:srgbClr>
                  </a:outerShdw>
                </a:effectLst>
              </a:rPr>
              <a:t> </a:t>
            </a:r>
            <a:r>
              <a:rPr lang="en-NZ" sz="2800" dirty="0" smtClean="0">
                <a:effectLst>
                  <a:outerShdw blurRad="38100" dist="38100" dir="2700000" algn="tl">
                    <a:srgbClr val="000000">
                      <a:alpha val="43137"/>
                    </a:srgbClr>
                  </a:outerShdw>
                </a:effectLst>
              </a:rPr>
              <a:t>convened </a:t>
            </a:r>
            <a:r>
              <a:rPr lang="en-NZ" sz="2800" dirty="0">
                <a:effectLst>
                  <a:outerShdw blurRad="38100" dist="38100" dir="2700000" algn="tl">
                    <a:srgbClr val="000000">
                      <a:alpha val="43137"/>
                    </a:srgbClr>
                  </a:outerShdw>
                </a:effectLst>
              </a:rPr>
              <a:t>and facilitated by Moana Jackson (</a:t>
            </a:r>
            <a:r>
              <a:rPr lang="en-NZ" sz="2800" dirty="0" err="1">
                <a:effectLst>
                  <a:outerShdw blurRad="38100" dist="38100" dir="2700000" algn="tl">
                    <a:srgbClr val="000000">
                      <a:alpha val="43137"/>
                    </a:srgbClr>
                  </a:outerShdw>
                </a:effectLst>
              </a:rPr>
              <a:t>Ngāti</a:t>
            </a:r>
            <a:r>
              <a:rPr lang="en-NZ" sz="2800" dirty="0">
                <a:effectLst>
                  <a:outerShdw blurRad="38100" dist="38100" dir="2700000" algn="tl">
                    <a:srgbClr val="000000">
                      <a:alpha val="43137"/>
                    </a:srgbClr>
                  </a:outerShdw>
                </a:effectLst>
              </a:rPr>
              <a:t> </a:t>
            </a:r>
            <a:r>
              <a:rPr lang="en-NZ" sz="2800" dirty="0" err="1">
                <a:effectLst>
                  <a:outerShdw blurRad="38100" dist="38100" dir="2700000" algn="tl">
                    <a:srgbClr val="000000">
                      <a:alpha val="43137"/>
                    </a:srgbClr>
                  </a:outerShdw>
                </a:effectLst>
              </a:rPr>
              <a:t>Kahungunu</a:t>
            </a:r>
            <a:r>
              <a:rPr lang="en-NZ" sz="2800" dirty="0">
                <a:effectLst>
                  <a:outerShdw blurRad="38100" dist="38100" dir="2700000" algn="tl">
                    <a:srgbClr val="000000">
                      <a:alpha val="43137"/>
                    </a:srgbClr>
                  </a:outerShdw>
                </a:effectLst>
              </a:rPr>
              <a:t>), chaired by Margaret Mutu (</a:t>
            </a:r>
            <a:r>
              <a:rPr lang="en-NZ" sz="2800" dirty="0" err="1">
                <a:effectLst>
                  <a:outerShdw blurRad="38100" dist="38100" dir="2700000" algn="tl">
                    <a:srgbClr val="000000">
                      <a:alpha val="43137"/>
                    </a:srgbClr>
                  </a:outerShdw>
                </a:effectLst>
              </a:rPr>
              <a:t>Ngāti</a:t>
            </a:r>
            <a:r>
              <a:rPr lang="en-NZ" sz="2800" dirty="0">
                <a:effectLst>
                  <a:outerShdw blurRad="38100" dist="38100" dir="2700000" algn="tl">
                    <a:srgbClr val="000000">
                      <a:alpha val="43137"/>
                    </a:srgbClr>
                  </a:outerShdw>
                </a:effectLst>
              </a:rPr>
              <a:t> </a:t>
            </a:r>
            <a:r>
              <a:rPr lang="en-NZ" sz="2800" dirty="0" err="1">
                <a:effectLst>
                  <a:outerShdw blurRad="38100" dist="38100" dir="2700000" algn="tl">
                    <a:srgbClr val="000000">
                      <a:alpha val="43137"/>
                    </a:srgbClr>
                  </a:outerShdw>
                </a:effectLst>
              </a:rPr>
              <a:t>Kahu</a:t>
            </a:r>
            <a:r>
              <a:rPr lang="en-NZ" sz="2800" dirty="0" smtClean="0">
                <a:effectLst>
                  <a:outerShdw blurRad="38100" dist="38100" dir="2700000" algn="tl">
                    <a:srgbClr val="000000">
                      <a:alpha val="43137"/>
                    </a:srgbClr>
                  </a:outerShdw>
                </a:effectLst>
              </a:rPr>
              <a:t>)</a:t>
            </a:r>
            <a:endParaRPr lang="mi-NZ" sz="2800" dirty="0" smtClean="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2ADFBD74-AADA-4D84-B0B7-D852AA4387C2}" type="slidenum">
              <a:rPr lang="en-US" smtClean="0"/>
              <a:pPr/>
              <a:t>12</a:t>
            </a:fld>
            <a:endParaRPr lang="en-US" dirty="0"/>
          </a:p>
        </p:txBody>
      </p:sp>
    </p:spTree>
    <p:extLst>
      <p:ext uri="{BB962C8B-B14F-4D97-AF65-F5344CB8AC3E}">
        <p14:creationId xmlns:p14="http://schemas.microsoft.com/office/powerpoint/2010/main" val="36928040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E0302574-9127-4EAD-AAC6-761E956FA422}" type="slidenum">
              <a:rPr lang="en-US"/>
              <a:pPr/>
              <a:t>13</a:t>
            </a:fld>
            <a:endParaRPr lang="en-US"/>
          </a:p>
        </p:txBody>
      </p:sp>
      <p:sp>
        <p:nvSpPr>
          <p:cNvPr id="32770" name="Rectangle 2"/>
          <p:cNvSpPr>
            <a:spLocks noGrp="1" noChangeArrowheads="1"/>
          </p:cNvSpPr>
          <p:nvPr>
            <p:ph type="title"/>
          </p:nvPr>
        </p:nvSpPr>
        <p:spPr>
          <a:xfrm>
            <a:off x="457200" y="0"/>
            <a:ext cx="8229600" cy="798021"/>
          </a:xfrm>
        </p:spPr>
        <p:txBody>
          <a:bodyPr/>
          <a:lstStyle/>
          <a:p>
            <a:r>
              <a:rPr lang="en-NZ" sz="4000" dirty="0" smtClean="0">
                <a:solidFill>
                  <a:srgbClr val="FFFF00"/>
                </a:solidFill>
                <a:effectLst>
                  <a:outerShdw blurRad="38100" dist="38100" dir="2700000" algn="tl">
                    <a:srgbClr val="000000">
                      <a:alpha val="43137"/>
                    </a:srgbClr>
                  </a:outerShdw>
                </a:effectLst>
              </a:rPr>
              <a:t>Working Group Purpose</a:t>
            </a:r>
            <a:endParaRPr lang="en-US" sz="4000" dirty="0">
              <a:solidFill>
                <a:srgbClr val="FFFF00"/>
              </a:solidFill>
              <a:effectLst>
                <a:outerShdw blurRad="38100" dist="38100" dir="2700000" algn="tl">
                  <a:srgbClr val="000000">
                    <a:alpha val="43137"/>
                  </a:srgbClr>
                </a:outerShdw>
              </a:effectLst>
            </a:endParaRPr>
          </a:p>
        </p:txBody>
      </p:sp>
      <p:sp>
        <p:nvSpPr>
          <p:cNvPr id="32771" name="Rectangle 3"/>
          <p:cNvSpPr>
            <a:spLocks noGrp="1" noChangeArrowheads="1"/>
          </p:cNvSpPr>
          <p:nvPr>
            <p:ph type="body" idx="1"/>
          </p:nvPr>
        </p:nvSpPr>
        <p:spPr>
          <a:xfrm>
            <a:off x="190500" y="978440"/>
            <a:ext cx="8763000" cy="5562616"/>
          </a:xfrm>
        </p:spPr>
        <p:txBody>
          <a:bodyPr/>
          <a:lstStyle/>
          <a:p>
            <a:pPr marL="0" indent="0">
              <a:buClr>
                <a:srgbClr val="FFFF00"/>
              </a:buClr>
              <a:buNone/>
            </a:pPr>
            <a:r>
              <a:rPr lang="mi-NZ" dirty="0" smtClean="0">
                <a:solidFill>
                  <a:srgbClr val="FFFF00"/>
                </a:solidFill>
                <a:effectLst>
                  <a:outerShdw blurRad="38100" dist="38100" dir="2700000" algn="tl">
                    <a:srgbClr val="000000">
                      <a:alpha val="43137"/>
                    </a:srgbClr>
                  </a:outerShdw>
                </a:effectLst>
              </a:rPr>
              <a:t>Develop a model based on</a:t>
            </a:r>
            <a:endParaRPr lang="en-NZ" dirty="0" smtClean="0">
              <a:solidFill>
                <a:srgbClr val="FFFF00"/>
              </a:solidFill>
              <a:effectLst>
                <a:outerShdw blurRad="38100" dist="38100" dir="2700000" algn="tl">
                  <a:srgbClr val="000000">
                    <a:alpha val="43137"/>
                  </a:srgbClr>
                </a:outerShdw>
              </a:effectLst>
            </a:endParaRPr>
          </a:p>
          <a:p>
            <a:pPr>
              <a:lnSpc>
                <a:spcPct val="80000"/>
              </a:lnSpc>
              <a:buClr>
                <a:srgbClr val="FFFF00"/>
              </a:buClr>
            </a:pPr>
            <a:r>
              <a:rPr lang="en-NZ" dirty="0">
                <a:effectLst>
                  <a:outerShdw blurRad="38100" dist="38100" dir="2700000" algn="tl">
                    <a:srgbClr val="000000">
                      <a:alpha val="43137"/>
                    </a:srgbClr>
                  </a:outerShdw>
                </a:effectLst>
              </a:rPr>
              <a:t>Our </a:t>
            </a:r>
            <a:r>
              <a:rPr lang="en-NZ" dirty="0" err="1">
                <a:effectLst>
                  <a:outerShdw blurRad="38100" dist="38100" dir="2700000" algn="tl">
                    <a:srgbClr val="000000">
                      <a:alpha val="43137"/>
                    </a:srgbClr>
                  </a:outerShdw>
                </a:effectLst>
              </a:rPr>
              <a:t>tikanga</a:t>
            </a:r>
            <a:r>
              <a:rPr lang="en-NZ" dirty="0">
                <a:effectLst>
                  <a:outerShdw blurRad="38100" dist="38100" dir="2700000" algn="tl">
                    <a:srgbClr val="000000">
                      <a:alpha val="43137"/>
                    </a:srgbClr>
                  </a:outerShdw>
                </a:effectLst>
              </a:rPr>
              <a:t> and fundamental </a:t>
            </a:r>
            <a:r>
              <a:rPr lang="en-NZ" dirty="0" smtClean="0">
                <a:effectLst>
                  <a:outerShdw blurRad="38100" dist="38100" dir="2700000" algn="tl">
                    <a:srgbClr val="000000">
                      <a:alpha val="43137"/>
                    </a:srgbClr>
                  </a:outerShdw>
                </a:effectLst>
              </a:rPr>
              <a:t>values</a:t>
            </a:r>
          </a:p>
          <a:p>
            <a:pPr>
              <a:lnSpc>
                <a:spcPct val="80000"/>
              </a:lnSpc>
              <a:buClr>
                <a:srgbClr val="FFFF00"/>
              </a:buClr>
            </a:pPr>
            <a:endParaRPr lang="en-NZ" sz="800" dirty="0">
              <a:effectLst>
                <a:outerShdw blurRad="38100" dist="38100" dir="2700000" algn="tl">
                  <a:srgbClr val="000000">
                    <a:alpha val="43137"/>
                  </a:srgbClr>
                </a:outerShdw>
              </a:effectLst>
            </a:endParaRPr>
          </a:p>
          <a:p>
            <a:pPr>
              <a:lnSpc>
                <a:spcPct val="80000"/>
              </a:lnSpc>
              <a:buClr>
                <a:srgbClr val="FFFF00"/>
              </a:buClr>
            </a:pPr>
            <a:r>
              <a:rPr lang="en-NZ" dirty="0">
                <a:effectLst>
                  <a:outerShdw blurRad="38100" dist="38100" dir="2700000" algn="tl">
                    <a:srgbClr val="000000">
                      <a:alpha val="43137"/>
                    </a:srgbClr>
                  </a:outerShdw>
                </a:effectLst>
              </a:rPr>
              <a:t>He </a:t>
            </a:r>
            <a:r>
              <a:rPr lang="en-NZ" dirty="0" err="1">
                <a:effectLst>
                  <a:outerShdw blurRad="38100" dist="38100" dir="2700000" algn="tl">
                    <a:srgbClr val="000000">
                      <a:alpha val="43137"/>
                    </a:srgbClr>
                  </a:outerShdw>
                </a:effectLst>
              </a:rPr>
              <a:t>Whakaputanga</a:t>
            </a:r>
            <a:r>
              <a:rPr lang="en-NZ" dirty="0">
                <a:effectLst>
                  <a:outerShdw blurRad="38100" dist="38100" dir="2700000" algn="tl">
                    <a:srgbClr val="000000">
                      <a:alpha val="43137"/>
                    </a:srgbClr>
                  </a:outerShdw>
                </a:effectLst>
              </a:rPr>
              <a:t> o </a:t>
            </a:r>
            <a:r>
              <a:rPr lang="en-NZ" dirty="0" err="1">
                <a:effectLst>
                  <a:outerShdw blurRad="38100" dist="38100" dir="2700000" algn="tl">
                    <a:srgbClr val="000000">
                      <a:alpha val="43137"/>
                    </a:srgbClr>
                  </a:outerShdw>
                </a:effectLst>
              </a:rPr>
              <a:t>te</a:t>
            </a:r>
            <a:r>
              <a:rPr lang="en-NZ" dirty="0">
                <a:effectLst>
                  <a:outerShdw blurRad="38100" dist="38100" dir="2700000" algn="tl">
                    <a:srgbClr val="000000">
                      <a:alpha val="43137"/>
                    </a:srgbClr>
                  </a:outerShdw>
                </a:effectLst>
              </a:rPr>
              <a:t> </a:t>
            </a:r>
            <a:r>
              <a:rPr lang="en-NZ" dirty="0" err="1">
                <a:effectLst>
                  <a:outerShdw blurRad="38100" dist="38100" dir="2700000" algn="tl">
                    <a:srgbClr val="000000">
                      <a:alpha val="43137"/>
                    </a:srgbClr>
                  </a:outerShdw>
                </a:effectLst>
              </a:rPr>
              <a:t>Rangatiratanga</a:t>
            </a:r>
            <a:r>
              <a:rPr lang="en-NZ" dirty="0">
                <a:effectLst>
                  <a:outerShdw blurRad="38100" dist="38100" dir="2700000" algn="tl">
                    <a:srgbClr val="000000">
                      <a:alpha val="43137"/>
                    </a:srgbClr>
                  </a:outerShdw>
                </a:effectLst>
              </a:rPr>
              <a:t> o Nu </a:t>
            </a:r>
            <a:r>
              <a:rPr lang="en-NZ" dirty="0" err="1">
                <a:effectLst>
                  <a:outerShdw blurRad="38100" dist="38100" dir="2700000" algn="tl">
                    <a:srgbClr val="000000">
                      <a:alpha val="43137"/>
                    </a:srgbClr>
                  </a:outerShdw>
                </a:effectLst>
              </a:rPr>
              <a:t>Tireni</a:t>
            </a:r>
            <a:r>
              <a:rPr lang="en-NZ" dirty="0">
                <a:effectLst>
                  <a:outerShdw blurRad="38100" dist="38100" dir="2700000" algn="tl">
                    <a:srgbClr val="000000">
                      <a:alpha val="43137"/>
                    </a:srgbClr>
                  </a:outerShdw>
                </a:effectLst>
              </a:rPr>
              <a:t> (Declaration of Independence 1835</a:t>
            </a:r>
            <a:r>
              <a:rPr lang="en-NZ" dirty="0" smtClean="0">
                <a:effectLst>
                  <a:outerShdw blurRad="38100" dist="38100" dir="2700000" algn="tl">
                    <a:srgbClr val="000000">
                      <a:alpha val="43137"/>
                    </a:srgbClr>
                  </a:outerShdw>
                </a:effectLst>
              </a:rPr>
              <a:t>)</a:t>
            </a:r>
          </a:p>
          <a:p>
            <a:pPr>
              <a:lnSpc>
                <a:spcPct val="80000"/>
              </a:lnSpc>
              <a:buClr>
                <a:srgbClr val="FFFF00"/>
              </a:buClr>
            </a:pPr>
            <a:endParaRPr lang="en-NZ" sz="800" dirty="0">
              <a:effectLst>
                <a:outerShdw blurRad="38100" dist="38100" dir="2700000" algn="tl">
                  <a:srgbClr val="000000">
                    <a:alpha val="43137"/>
                  </a:srgbClr>
                </a:outerShdw>
              </a:effectLst>
            </a:endParaRPr>
          </a:p>
          <a:p>
            <a:pPr>
              <a:lnSpc>
                <a:spcPct val="80000"/>
              </a:lnSpc>
              <a:buClr>
                <a:srgbClr val="FFFF00"/>
              </a:buClr>
            </a:pPr>
            <a:r>
              <a:rPr lang="en-NZ" dirty="0">
                <a:effectLst>
                  <a:outerShdw blurRad="38100" dist="38100" dir="2700000" algn="tl">
                    <a:srgbClr val="000000">
                      <a:alpha val="43137"/>
                    </a:srgbClr>
                  </a:outerShdw>
                </a:effectLst>
              </a:rPr>
              <a:t>Te </a:t>
            </a:r>
            <a:r>
              <a:rPr lang="en-NZ" dirty="0" err="1">
                <a:effectLst>
                  <a:outerShdw blurRad="38100" dist="38100" dir="2700000" algn="tl">
                    <a:srgbClr val="000000">
                      <a:alpha val="43137"/>
                    </a:srgbClr>
                  </a:outerShdw>
                </a:effectLst>
              </a:rPr>
              <a:t>Tiriti</a:t>
            </a:r>
            <a:r>
              <a:rPr lang="en-NZ" dirty="0">
                <a:effectLst>
                  <a:outerShdw blurRad="38100" dist="38100" dir="2700000" algn="tl">
                    <a:srgbClr val="000000">
                      <a:alpha val="43137"/>
                    </a:srgbClr>
                  </a:outerShdw>
                </a:effectLst>
              </a:rPr>
              <a:t> o Waitangi (Treaty of Waitangi 1840</a:t>
            </a:r>
            <a:r>
              <a:rPr lang="en-NZ" dirty="0" smtClean="0">
                <a:effectLst>
                  <a:outerShdw blurRad="38100" dist="38100" dir="2700000" algn="tl">
                    <a:srgbClr val="000000">
                      <a:alpha val="43137"/>
                    </a:srgbClr>
                  </a:outerShdw>
                </a:effectLst>
              </a:rPr>
              <a:t>)</a:t>
            </a:r>
          </a:p>
          <a:p>
            <a:pPr>
              <a:lnSpc>
                <a:spcPct val="80000"/>
              </a:lnSpc>
              <a:buClr>
                <a:srgbClr val="FFFF00"/>
              </a:buClr>
            </a:pPr>
            <a:endParaRPr lang="en-NZ" sz="800" dirty="0">
              <a:effectLst>
                <a:outerShdw blurRad="38100" dist="38100" dir="2700000" algn="tl">
                  <a:srgbClr val="000000">
                    <a:alpha val="43137"/>
                  </a:srgbClr>
                </a:outerShdw>
              </a:effectLst>
            </a:endParaRPr>
          </a:p>
          <a:p>
            <a:pPr>
              <a:lnSpc>
                <a:spcPct val="80000"/>
              </a:lnSpc>
              <a:buClr>
                <a:srgbClr val="FFFF00"/>
              </a:buClr>
              <a:buNone/>
            </a:pPr>
            <a:r>
              <a:rPr lang="en-NZ" dirty="0">
                <a:effectLst>
                  <a:outerShdw blurRad="38100" dist="38100" dir="2700000" algn="tl">
                    <a:srgbClr val="000000">
                      <a:alpha val="43137"/>
                    </a:srgbClr>
                  </a:outerShdw>
                </a:effectLst>
              </a:rPr>
              <a:t>and having consideration for</a:t>
            </a:r>
          </a:p>
          <a:p>
            <a:pPr>
              <a:lnSpc>
                <a:spcPct val="80000"/>
              </a:lnSpc>
              <a:buClr>
                <a:srgbClr val="FFFF00"/>
              </a:buClr>
            </a:pPr>
            <a:r>
              <a:rPr lang="en-NZ" dirty="0">
                <a:effectLst>
                  <a:outerShdw blurRad="38100" dist="38100" dir="2700000" algn="tl">
                    <a:srgbClr val="000000">
                      <a:alpha val="43137"/>
                    </a:srgbClr>
                  </a:outerShdw>
                </a:effectLst>
              </a:rPr>
              <a:t>The United Nations Declaration of the Rights of Indigenous </a:t>
            </a:r>
            <a:r>
              <a:rPr lang="en-NZ" dirty="0" smtClean="0">
                <a:effectLst>
                  <a:outerShdw blurRad="38100" dist="38100" dir="2700000" algn="tl">
                    <a:srgbClr val="000000">
                      <a:alpha val="43137"/>
                    </a:srgbClr>
                  </a:outerShdw>
                </a:effectLst>
              </a:rPr>
              <a:t>People</a:t>
            </a:r>
          </a:p>
          <a:p>
            <a:pPr>
              <a:lnSpc>
                <a:spcPct val="80000"/>
              </a:lnSpc>
              <a:buClr>
                <a:srgbClr val="FFFF00"/>
              </a:buClr>
            </a:pPr>
            <a:endParaRPr lang="en-NZ" sz="800" dirty="0">
              <a:effectLst>
                <a:outerShdw blurRad="38100" dist="38100" dir="2700000" algn="tl">
                  <a:srgbClr val="000000">
                    <a:alpha val="43137"/>
                  </a:srgbClr>
                </a:outerShdw>
              </a:effectLst>
            </a:endParaRPr>
          </a:p>
          <a:p>
            <a:pPr>
              <a:lnSpc>
                <a:spcPct val="80000"/>
              </a:lnSpc>
              <a:buClr>
                <a:srgbClr val="FFFF00"/>
              </a:buClr>
            </a:pPr>
            <a:r>
              <a:rPr lang="en-NZ" dirty="0">
                <a:effectLst>
                  <a:outerShdw blurRad="38100" dist="38100" dir="2700000" algn="tl">
                    <a:srgbClr val="000000">
                      <a:alpha val="43137"/>
                    </a:srgbClr>
                  </a:outerShdw>
                </a:effectLst>
              </a:rPr>
              <a:t>The Bolivian </a:t>
            </a:r>
            <a:r>
              <a:rPr lang="en-NZ" dirty="0" smtClean="0">
                <a:effectLst>
                  <a:outerShdw blurRad="38100" dist="38100" dir="2700000" algn="tl">
                    <a:srgbClr val="000000">
                      <a:alpha val="43137"/>
                    </a:srgbClr>
                  </a:outerShdw>
                </a:effectLst>
              </a:rPr>
              <a:t>constitution</a:t>
            </a:r>
          </a:p>
          <a:p>
            <a:pPr>
              <a:lnSpc>
                <a:spcPct val="80000"/>
              </a:lnSpc>
              <a:buClr>
                <a:srgbClr val="FFFF00"/>
              </a:buClr>
            </a:pPr>
            <a:endParaRPr lang="en-NZ" sz="800" dirty="0">
              <a:effectLst>
                <a:outerShdw blurRad="38100" dist="38100" dir="2700000" algn="tl">
                  <a:srgbClr val="000000">
                    <a:alpha val="43137"/>
                  </a:srgbClr>
                </a:outerShdw>
              </a:effectLst>
            </a:endParaRPr>
          </a:p>
          <a:p>
            <a:pPr>
              <a:lnSpc>
                <a:spcPct val="80000"/>
              </a:lnSpc>
              <a:buClr>
                <a:srgbClr val="FFFF00"/>
              </a:buClr>
            </a:pPr>
            <a:r>
              <a:rPr lang="en-NZ" dirty="0">
                <a:effectLst>
                  <a:outerShdw blurRad="38100" dist="38100" dir="2700000" algn="tl">
                    <a:srgbClr val="000000">
                      <a:alpha val="43137"/>
                    </a:srgbClr>
                  </a:outerShdw>
                </a:effectLst>
              </a:rPr>
              <a:t>The international or globalisation </a:t>
            </a:r>
            <a:r>
              <a:rPr lang="en-NZ" dirty="0" smtClean="0">
                <a:effectLst>
                  <a:outerShdw blurRad="38100" dist="38100" dir="2700000" algn="tl">
                    <a:srgbClr val="000000">
                      <a:alpha val="43137"/>
                    </a:srgbClr>
                  </a:outerShdw>
                </a:effectLst>
              </a:rPr>
              <a:t>context</a:t>
            </a:r>
            <a:endParaRPr lang="en-NZ"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259021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616620"/>
          </a:xfrm>
        </p:spPr>
        <p:txBody>
          <a:bodyPr/>
          <a:lstStyle/>
          <a:p>
            <a:r>
              <a:rPr lang="mi-NZ" dirty="0" smtClean="0">
                <a:solidFill>
                  <a:srgbClr val="FFFF00"/>
                </a:solidFill>
              </a:rPr>
              <a:t>Work to date</a:t>
            </a:r>
            <a:endParaRPr lang="en-NZ" dirty="0">
              <a:solidFill>
                <a:srgbClr val="FFFF00"/>
              </a:solidFill>
            </a:endParaRPr>
          </a:p>
        </p:txBody>
      </p:sp>
      <p:sp>
        <p:nvSpPr>
          <p:cNvPr id="3" name="Content Placeholder 2"/>
          <p:cNvSpPr>
            <a:spLocks noGrp="1"/>
          </p:cNvSpPr>
          <p:nvPr>
            <p:ph idx="1"/>
          </p:nvPr>
        </p:nvSpPr>
        <p:spPr>
          <a:xfrm>
            <a:off x="350492" y="1229675"/>
            <a:ext cx="8443016" cy="5048473"/>
          </a:xfrm>
        </p:spPr>
        <p:txBody>
          <a:bodyPr/>
          <a:lstStyle/>
          <a:p>
            <a:r>
              <a:rPr lang="mi-NZ" dirty="0" smtClean="0"/>
              <a:t>252 hui around the country + 70 rangatahi hui</a:t>
            </a:r>
          </a:p>
          <a:p>
            <a:r>
              <a:rPr lang="mi-NZ" dirty="0" smtClean="0"/>
              <a:t>Report issued February 2016 (Jackson and Mutu)</a:t>
            </a:r>
          </a:p>
          <a:p>
            <a:r>
              <a:rPr lang="mi-NZ" dirty="0" smtClean="0"/>
              <a:t>A further 28 hui and conferences to deliver report, encourage a national conversation and receive feedback</a:t>
            </a:r>
          </a:p>
          <a:p>
            <a:r>
              <a:rPr lang="mi-NZ" dirty="0" smtClean="0"/>
              <a:t>Report provides six indicative constitutional models </a:t>
            </a:r>
            <a:endParaRPr lang="en-NZ" dirty="0"/>
          </a:p>
        </p:txBody>
      </p:sp>
      <p:sp>
        <p:nvSpPr>
          <p:cNvPr id="4" name="Slide Number Placeholder 3"/>
          <p:cNvSpPr>
            <a:spLocks noGrp="1"/>
          </p:cNvSpPr>
          <p:nvPr>
            <p:ph type="sldNum" sz="quarter" idx="12"/>
          </p:nvPr>
        </p:nvSpPr>
        <p:spPr/>
        <p:txBody>
          <a:bodyPr/>
          <a:lstStyle/>
          <a:p>
            <a:fld id="{2ADFBD74-AADA-4D84-B0B7-D852AA4387C2}" type="slidenum">
              <a:rPr lang="en-US" smtClean="0"/>
              <a:pPr/>
              <a:t>14</a:t>
            </a:fld>
            <a:endParaRPr lang="en-US"/>
          </a:p>
        </p:txBody>
      </p:sp>
    </p:spTree>
    <p:extLst>
      <p:ext uri="{BB962C8B-B14F-4D97-AF65-F5344CB8AC3E}">
        <p14:creationId xmlns:p14="http://schemas.microsoft.com/office/powerpoint/2010/main" val="39491309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782"/>
            <a:ext cx="8229600" cy="1309884"/>
          </a:xfrm>
        </p:spPr>
        <p:txBody>
          <a:bodyPr/>
          <a:lstStyle/>
          <a:p>
            <a:pPr algn="ctr"/>
            <a:r>
              <a:rPr lang="mi-NZ" dirty="0">
                <a:solidFill>
                  <a:srgbClr val="FFFF00"/>
                </a:solidFill>
              </a:rPr>
              <a:t>1</a:t>
            </a:r>
            <a:r>
              <a:rPr lang="mi-NZ" dirty="0" smtClean="0">
                <a:solidFill>
                  <a:srgbClr val="FFFF00"/>
                </a:solidFill>
              </a:rPr>
              <a:t>. First of Three  Possible Tricameral Models</a:t>
            </a:r>
            <a:endParaRPr lang="en-NZ" dirty="0">
              <a:solidFill>
                <a:srgbClr val="FFFF00"/>
              </a:solidFill>
            </a:endParaRPr>
          </a:p>
        </p:txBody>
      </p:sp>
      <p:sp>
        <p:nvSpPr>
          <p:cNvPr id="4" name="Slide Number Placeholder 3"/>
          <p:cNvSpPr>
            <a:spLocks noGrp="1"/>
          </p:cNvSpPr>
          <p:nvPr>
            <p:ph type="sldNum" sz="quarter" idx="12"/>
          </p:nvPr>
        </p:nvSpPr>
        <p:spPr/>
        <p:txBody>
          <a:bodyPr/>
          <a:lstStyle/>
          <a:p>
            <a:fld id="{2ADFBD74-AADA-4D84-B0B7-D852AA4387C2}" type="slidenum">
              <a:rPr lang="en-US" smtClean="0"/>
              <a:pPr/>
              <a:t>15</a:t>
            </a:fld>
            <a:endParaRPr lang="en-US"/>
          </a:p>
        </p:txBody>
      </p:sp>
      <p:sp>
        <p:nvSpPr>
          <p:cNvPr id="7" name="Content Placeholder 6"/>
          <p:cNvSpPr>
            <a:spLocks noGrp="1"/>
          </p:cNvSpPr>
          <p:nvPr>
            <p:ph idx="1"/>
          </p:nvPr>
        </p:nvSpPr>
        <p:spPr>
          <a:xfrm>
            <a:off x="539552" y="1772816"/>
            <a:ext cx="3736696" cy="2160240"/>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indent="0" algn="ctr">
              <a:lnSpc>
                <a:spcPct val="115000"/>
              </a:lnSpc>
              <a:spcAft>
                <a:spcPts val="1000"/>
              </a:spcAft>
              <a:buNone/>
            </a:pPr>
            <a:r>
              <a:rPr lang="mi-NZ" sz="2800" b="1" u="sng" dirty="0" smtClean="0">
                <a:effectLst/>
                <a:latin typeface="Arial" panose="020B0604020202020204" pitchFamily="34" charset="0"/>
                <a:ea typeface="PMingLiU" panose="02020500000000000000" pitchFamily="18" charset="-120"/>
                <a:cs typeface="Calibri" panose="020F0502020204030204" pitchFamily="34" charset="0"/>
              </a:rPr>
              <a:t>Tino Rangatiratanga sphere</a:t>
            </a:r>
          </a:p>
          <a:p>
            <a:pPr marL="0" indent="0" algn="ctr">
              <a:lnSpc>
                <a:spcPct val="115000"/>
              </a:lnSpc>
              <a:spcAft>
                <a:spcPts val="1000"/>
              </a:spcAft>
              <a:buNone/>
            </a:pPr>
            <a:r>
              <a:rPr lang="mi-NZ" sz="2800" b="1" dirty="0" smtClean="0">
                <a:effectLst/>
                <a:latin typeface="Arial" panose="020B0604020202020204" pitchFamily="34" charset="0"/>
                <a:ea typeface="PMingLiU" panose="02020500000000000000" pitchFamily="18" charset="-120"/>
                <a:cs typeface="Calibri" panose="020F0502020204030204" pitchFamily="34" charset="0"/>
              </a:rPr>
              <a:t>Iwi/Hapū Assembly</a:t>
            </a:r>
            <a:endParaRPr lang="en-NZ" sz="2800" b="1" dirty="0">
              <a:effectLst/>
              <a:ea typeface="PMingLiU" panose="02020500000000000000" pitchFamily="18" charset="-120"/>
              <a:cs typeface="Calibri" panose="020F0502020204030204" pitchFamily="34" charset="0"/>
            </a:endParaRPr>
          </a:p>
        </p:txBody>
      </p:sp>
      <p:sp>
        <p:nvSpPr>
          <p:cNvPr id="8" name="Rounded Rectangle 7"/>
          <p:cNvSpPr/>
          <p:nvPr/>
        </p:nvSpPr>
        <p:spPr>
          <a:xfrm>
            <a:off x="5233555" y="1772816"/>
            <a:ext cx="3456384" cy="2160240"/>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mi-NZ" sz="2800" u="sng" dirty="0" smtClean="0">
                <a:effectLst/>
                <a:latin typeface="Arial" panose="020B0604020202020204" pitchFamily="34" charset="0"/>
                <a:ea typeface="PMingLiU" panose="02020500000000000000" pitchFamily="18" charset="-120"/>
                <a:cs typeface="Calibri" panose="020F0502020204030204" pitchFamily="34" charset="0"/>
              </a:rPr>
              <a:t>The Kāwanatanga sphere</a:t>
            </a:r>
          </a:p>
          <a:p>
            <a:pPr algn="ctr">
              <a:lnSpc>
                <a:spcPct val="115000"/>
              </a:lnSpc>
              <a:spcAft>
                <a:spcPts val="1000"/>
              </a:spcAft>
            </a:pPr>
            <a:r>
              <a:rPr lang="mi-NZ" sz="2800" dirty="0" smtClean="0">
                <a:effectLst/>
                <a:latin typeface="Arial" panose="020B0604020202020204" pitchFamily="34" charset="0"/>
                <a:ea typeface="PMingLiU" panose="02020500000000000000" pitchFamily="18" charset="-120"/>
                <a:cs typeface="Calibri" panose="020F0502020204030204" pitchFamily="34" charset="0"/>
              </a:rPr>
              <a:t>The Crown</a:t>
            </a:r>
            <a:endParaRPr lang="en-NZ" sz="2800" dirty="0">
              <a:effectLst/>
              <a:ea typeface="PMingLiU" panose="02020500000000000000" pitchFamily="18" charset="-120"/>
              <a:cs typeface="Calibri" panose="020F0502020204030204" pitchFamily="34" charset="0"/>
            </a:endParaRPr>
          </a:p>
        </p:txBody>
      </p:sp>
      <p:sp>
        <p:nvSpPr>
          <p:cNvPr id="9" name="Rounded Rectangle 8"/>
          <p:cNvSpPr/>
          <p:nvPr/>
        </p:nvSpPr>
        <p:spPr>
          <a:xfrm>
            <a:off x="2627785" y="4221088"/>
            <a:ext cx="4130978" cy="1735822"/>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mi-NZ" sz="2800" u="sng" dirty="0" smtClean="0">
                <a:effectLst/>
                <a:latin typeface="Arial" panose="020B0604020202020204" pitchFamily="34" charset="0"/>
                <a:ea typeface="PMingLiU" panose="02020500000000000000" pitchFamily="18" charset="-120"/>
                <a:cs typeface="Calibri" panose="020F0502020204030204" pitchFamily="34" charset="0"/>
              </a:rPr>
              <a:t>The Relational sphere</a:t>
            </a:r>
          </a:p>
          <a:p>
            <a:pPr algn="ctr">
              <a:lnSpc>
                <a:spcPct val="115000"/>
              </a:lnSpc>
              <a:spcAft>
                <a:spcPts val="1000"/>
              </a:spcAft>
            </a:pPr>
            <a:r>
              <a:rPr lang="mi-NZ" sz="2800" dirty="0" smtClean="0">
                <a:effectLst/>
                <a:latin typeface="Arial" panose="020B0604020202020204" pitchFamily="34" charset="0"/>
                <a:ea typeface="PMingLiU" panose="02020500000000000000" pitchFamily="18" charset="-120"/>
                <a:cs typeface="Calibri" panose="020F0502020204030204" pitchFamily="34" charset="0"/>
              </a:rPr>
              <a:t>Joint </a:t>
            </a:r>
            <a:r>
              <a:rPr lang="mi-NZ" sz="2800" dirty="0">
                <a:effectLst/>
                <a:latin typeface="Arial" panose="020B0604020202020204" pitchFamily="34" charset="0"/>
                <a:ea typeface="PMingLiU" panose="02020500000000000000" pitchFamily="18" charset="-120"/>
                <a:cs typeface="Calibri" panose="020F0502020204030204" pitchFamily="34" charset="0"/>
              </a:rPr>
              <a:t>Deliberative Body</a:t>
            </a:r>
            <a:r>
              <a:rPr lang="mi-NZ" sz="1200" dirty="0">
                <a:effectLst/>
                <a:latin typeface="Arial" panose="020B0604020202020204" pitchFamily="34" charset="0"/>
                <a:ea typeface="PMingLiU" panose="02020500000000000000" pitchFamily="18" charset="-120"/>
                <a:cs typeface="Calibri" panose="020F0502020204030204" pitchFamily="34" charset="0"/>
              </a:rPr>
              <a:t> </a:t>
            </a:r>
            <a:endParaRPr lang="en-NZ" sz="1100" dirty="0">
              <a:effectLst/>
              <a:ea typeface="PMingLiU" panose="02020500000000000000" pitchFamily="18" charset="-120"/>
              <a:cs typeface="Calibri" panose="020F0502020204030204" pitchFamily="34" charset="0"/>
            </a:endParaRPr>
          </a:p>
        </p:txBody>
      </p:sp>
      <p:sp>
        <p:nvSpPr>
          <p:cNvPr id="18" name="Arc 17"/>
          <p:cNvSpPr/>
          <p:nvPr/>
        </p:nvSpPr>
        <p:spPr>
          <a:xfrm flipH="1" flipV="1">
            <a:off x="1907704" y="2747066"/>
            <a:ext cx="2107694" cy="1785476"/>
          </a:xfrm>
          <a:prstGeom prst="arc">
            <a:avLst>
              <a:gd name="adj1" fmla="val 17533791"/>
              <a:gd name="adj2" fmla="val 20598519"/>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19" name="Arc 18"/>
          <p:cNvSpPr/>
          <p:nvPr/>
        </p:nvSpPr>
        <p:spPr>
          <a:xfrm flipV="1">
            <a:off x="5308471" y="3336589"/>
            <a:ext cx="2215857" cy="1224136"/>
          </a:xfrm>
          <a:prstGeom prst="arc">
            <a:avLst>
              <a:gd name="adj1" fmla="val 18121775"/>
              <a:gd name="adj2" fmla="val 17334"/>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20" name="Arc 19"/>
          <p:cNvSpPr/>
          <p:nvPr/>
        </p:nvSpPr>
        <p:spPr>
          <a:xfrm>
            <a:off x="2875406" y="1413967"/>
            <a:ext cx="3883357" cy="1769675"/>
          </a:xfrm>
          <a:prstGeom prst="arc">
            <a:avLst>
              <a:gd name="adj1" fmla="val 16200000"/>
              <a:gd name="adj2" fmla="val 20685108"/>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22" name="Arc 21"/>
          <p:cNvSpPr/>
          <p:nvPr/>
        </p:nvSpPr>
        <p:spPr>
          <a:xfrm flipH="1">
            <a:off x="2235916" y="1413967"/>
            <a:ext cx="5088510" cy="1549570"/>
          </a:xfrm>
          <a:prstGeom prst="arc">
            <a:avLst>
              <a:gd name="adj1" fmla="val 16200000"/>
              <a:gd name="adj2" fmla="val 21001513"/>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Tree>
    <p:extLst>
      <p:ext uri="{BB962C8B-B14F-4D97-AF65-F5344CB8AC3E}">
        <p14:creationId xmlns:p14="http://schemas.microsoft.com/office/powerpoint/2010/main" val="5443422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507288" cy="880265"/>
          </a:xfrm>
        </p:spPr>
        <p:txBody>
          <a:bodyPr/>
          <a:lstStyle/>
          <a:p>
            <a:r>
              <a:rPr lang="mi-NZ" dirty="0">
                <a:solidFill>
                  <a:srgbClr val="FFFF00"/>
                </a:solidFill>
              </a:rPr>
              <a:t>2</a:t>
            </a:r>
            <a:r>
              <a:rPr lang="mi-NZ" dirty="0" smtClean="0">
                <a:solidFill>
                  <a:srgbClr val="FFFF00"/>
                </a:solidFill>
              </a:rPr>
              <a:t>. 2nd Possible Tricameral Model</a:t>
            </a:r>
            <a:endParaRPr lang="en-NZ" dirty="0">
              <a:solidFill>
                <a:srgbClr val="FFFF00"/>
              </a:solidFill>
            </a:endParaRPr>
          </a:p>
        </p:txBody>
      </p:sp>
      <p:sp>
        <p:nvSpPr>
          <p:cNvPr id="3" name="Content Placeholder 2"/>
          <p:cNvSpPr>
            <a:spLocks noGrp="1"/>
          </p:cNvSpPr>
          <p:nvPr>
            <p:ph idx="1"/>
          </p:nvPr>
        </p:nvSpPr>
        <p:spPr>
          <a:xfrm>
            <a:off x="457200" y="2163688"/>
            <a:ext cx="8229600" cy="4114800"/>
          </a:xfrm>
        </p:spPr>
        <p:txBody>
          <a:bodyPr/>
          <a:lstStyle/>
          <a:p>
            <a:endParaRPr lang="en-NZ" dirty="0"/>
          </a:p>
        </p:txBody>
      </p:sp>
      <p:sp>
        <p:nvSpPr>
          <p:cNvPr id="4" name="Slide Number Placeholder 3"/>
          <p:cNvSpPr>
            <a:spLocks noGrp="1"/>
          </p:cNvSpPr>
          <p:nvPr>
            <p:ph type="sldNum" sz="quarter" idx="12"/>
          </p:nvPr>
        </p:nvSpPr>
        <p:spPr/>
        <p:txBody>
          <a:bodyPr/>
          <a:lstStyle/>
          <a:p>
            <a:fld id="{2ADFBD74-AADA-4D84-B0B7-D852AA4387C2}" type="slidenum">
              <a:rPr lang="en-US" smtClean="0"/>
              <a:pPr/>
              <a:t>16</a:t>
            </a:fld>
            <a:endParaRPr lang="en-US"/>
          </a:p>
        </p:txBody>
      </p:sp>
      <p:sp>
        <p:nvSpPr>
          <p:cNvPr id="6" name="Slide Number Placeholder 3"/>
          <p:cNvSpPr txBox="1">
            <a:spLocks/>
          </p:cNvSpPr>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1" fontAlgn="base" hangingPunct="1">
              <a:spcBef>
                <a:spcPct val="0"/>
              </a:spcBef>
              <a:spcAft>
                <a:spcPct val="0"/>
              </a:spcAft>
              <a:defRPr sz="1400" b="0" kern="1200">
                <a:solidFill>
                  <a:schemeClr val="tx1"/>
                </a:solidFill>
                <a:effectLst>
                  <a:outerShdw blurRad="38100" dist="38100" dir="2700000" algn="tl">
                    <a:srgbClr val="000000"/>
                  </a:outerShdw>
                </a:effectLst>
                <a:latin typeface="Arial" charset="0"/>
                <a:ea typeface="+mn-ea"/>
                <a:cs typeface="+mn-cs"/>
              </a:defRPr>
            </a:lvl1pPr>
            <a:lvl2pPr marL="457200" algn="l" rtl="0" eaLnBrk="0" fontAlgn="base" hangingPunct="0">
              <a:spcBef>
                <a:spcPct val="0"/>
              </a:spcBef>
              <a:spcAft>
                <a:spcPct val="0"/>
              </a:spcAft>
              <a:defRPr b="1" kern="1200">
                <a:solidFill>
                  <a:schemeClr val="tx1"/>
                </a:solidFill>
                <a:latin typeface="Tahoma" pitchFamily="34" charset="0"/>
                <a:ea typeface="+mn-ea"/>
                <a:cs typeface="+mn-cs"/>
              </a:defRPr>
            </a:lvl2pPr>
            <a:lvl3pPr marL="914400" algn="l" rtl="0" eaLnBrk="0" fontAlgn="base" hangingPunct="0">
              <a:spcBef>
                <a:spcPct val="0"/>
              </a:spcBef>
              <a:spcAft>
                <a:spcPct val="0"/>
              </a:spcAft>
              <a:defRPr b="1"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b="1"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b="1" kern="1200">
                <a:solidFill>
                  <a:schemeClr val="tx1"/>
                </a:solidFill>
                <a:latin typeface="Tahoma" pitchFamily="34" charset="0"/>
                <a:ea typeface="+mn-ea"/>
                <a:cs typeface="+mn-cs"/>
              </a:defRPr>
            </a:lvl5pPr>
            <a:lvl6pPr marL="2286000" algn="l" defTabSz="914400" rtl="0" eaLnBrk="1" latinLnBrk="0" hangingPunct="1">
              <a:defRPr b="1" kern="1200">
                <a:solidFill>
                  <a:schemeClr val="tx1"/>
                </a:solidFill>
                <a:latin typeface="Tahoma" pitchFamily="34" charset="0"/>
                <a:ea typeface="+mn-ea"/>
                <a:cs typeface="+mn-cs"/>
              </a:defRPr>
            </a:lvl6pPr>
            <a:lvl7pPr marL="2743200" algn="l" defTabSz="914400" rtl="0" eaLnBrk="1" latinLnBrk="0" hangingPunct="1">
              <a:defRPr b="1" kern="1200">
                <a:solidFill>
                  <a:schemeClr val="tx1"/>
                </a:solidFill>
                <a:latin typeface="Tahoma" pitchFamily="34" charset="0"/>
                <a:ea typeface="+mn-ea"/>
                <a:cs typeface="+mn-cs"/>
              </a:defRPr>
            </a:lvl7pPr>
            <a:lvl8pPr marL="3200400" algn="l" defTabSz="914400" rtl="0" eaLnBrk="1" latinLnBrk="0" hangingPunct="1">
              <a:defRPr b="1" kern="1200">
                <a:solidFill>
                  <a:schemeClr val="tx1"/>
                </a:solidFill>
                <a:latin typeface="Tahoma" pitchFamily="34" charset="0"/>
                <a:ea typeface="+mn-ea"/>
                <a:cs typeface="+mn-cs"/>
              </a:defRPr>
            </a:lvl8pPr>
            <a:lvl9pPr marL="3657600" algn="l" defTabSz="914400" rtl="0" eaLnBrk="1" latinLnBrk="0" hangingPunct="1">
              <a:defRPr b="1" kern="1200">
                <a:solidFill>
                  <a:schemeClr val="tx1"/>
                </a:solidFill>
                <a:latin typeface="Tahoma" pitchFamily="34" charset="0"/>
                <a:ea typeface="+mn-ea"/>
                <a:cs typeface="+mn-cs"/>
              </a:defRPr>
            </a:lvl9pPr>
          </a:lstStyle>
          <a:p>
            <a:fld id="{2ADFBD74-AADA-4D84-B0B7-D852AA4387C2}" type="slidenum">
              <a:rPr lang="en-US" smtClean="0"/>
              <a:pPr/>
              <a:t>16</a:t>
            </a:fld>
            <a:endParaRPr lang="en-US"/>
          </a:p>
        </p:txBody>
      </p:sp>
      <p:sp>
        <p:nvSpPr>
          <p:cNvPr id="7" name="Arc 6"/>
          <p:cNvSpPr/>
          <p:nvPr/>
        </p:nvSpPr>
        <p:spPr>
          <a:xfrm flipH="1" flipV="1">
            <a:off x="2168554" y="2775249"/>
            <a:ext cx="2107694" cy="1785476"/>
          </a:xfrm>
          <a:prstGeom prst="arc">
            <a:avLst>
              <a:gd name="adj1" fmla="val 16069740"/>
              <a:gd name="adj2" fmla="val 0"/>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8" name="Arc 7"/>
          <p:cNvSpPr/>
          <p:nvPr/>
        </p:nvSpPr>
        <p:spPr>
          <a:xfrm>
            <a:off x="2893381" y="1062762"/>
            <a:ext cx="3883357" cy="1769675"/>
          </a:xfrm>
          <a:prstGeom prst="arc">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9" name="Arc 8"/>
          <p:cNvSpPr/>
          <p:nvPr/>
        </p:nvSpPr>
        <p:spPr>
          <a:xfrm flipH="1">
            <a:off x="2272829" y="1057442"/>
            <a:ext cx="5088510" cy="1549570"/>
          </a:xfrm>
          <a:prstGeom prst="arc">
            <a:avLst>
              <a:gd name="adj1" fmla="val 16200000"/>
              <a:gd name="adj2" fmla="val 1"/>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10" name="Arc 9"/>
          <p:cNvSpPr/>
          <p:nvPr/>
        </p:nvSpPr>
        <p:spPr>
          <a:xfrm flipV="1">
            <a:off x="4850765" y="2631440"/>
            <a:ext cx="2037741" cy="2021696"/>
          </a:xfrm>
          <a:prstGeom prst="arc">
            <a:avLst>
              <a:gd name="adj1" fmla="val 16067860"/>
              <a:gd name="adj2" fmla="val 21280162"/>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11"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sp>
        <p:nvSpPr>
          <p:cNvPr id="12" name="Rectangle 11"/>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sp>
        <p:nvSpPr>
          <p:cNvPr id="13" name="Content Placeholder 6"/>
          <p:cNvSpPr txBox="1">
            <a:spLocks/>
          </p:cNvSpPr>
          <p:nvPr/>
        </p:nvSpPr>
        <p:spPr bwMode="auto">
          <a:xfrm>
            <a:off x="555894" y="1464466"/>
            <a:ext cx="3804624" cy="2217170"/>
          </a:xfrm>
          <a:prstGeom prst="roundRect">
            <a:avLst/>
          </a:prstGeom>
          <a:ln w="9525" cap="flat" cmpd="sng" algn="ctr">
            <a:solidFill>
              <a:schemeClr val="accent6">
                <a:shade val="95000"/>
                <a:satMod val="105000"/>
              </a:schemeClr>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342900" indent="-342900" algn="l" rtl="0" fontAlgn="base">
              <a:spcBef>
                <a:spcPct val="20000"/>
              </a:spcBef>
              <a:spcAft>
                <a:spcPct val="0"/>
              </a:spcAft>
              <a:buClr>
                <a:schemeClr val="hlink"/>
              </a:buClr>
              <a:buSzPct val="120000"/>
              <a:buChar char="•"/>
              <a:defRPr sz="3200">
                <a:solidFill>
                  <a:schemeClr val="dk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itchFamily="34" charset="0"/>
              <a:buChar char="–"/>
              <a:defRPr sz="2800">
                <a:solidFill>
                  <a:schemeClr val="dk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120000"/>
              <a:buChar char="•"/>
              <a:defRPr sz="2400">
                <a:solidFill>
                  <a:schemeClr val="dk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Font typeface="Tahoma" pitchFamily="34" charset="0"/>
              <a:buChar char="–"/>
              <a:defRPr sz="2000">
                <a:solidFill>
                  <a:schemeClr val="dk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80000"/>
              <a:buFont typeface="Wingdings" pitchFamily="2" charset="2"/>
              <a:buChar char="v"/>
              <a:defRPr sz="2000">
                <a:solidFill>
                  <a:schemeClr val="dk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dk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dk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dk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dk1"/>
                </a:solidFill>
                <a:effectLst>
                  <a:outerShdw blurRad="38100" dist="38100" dir="2700000" algn="tl">
                    <a:srgbClr val="000000"/>
                  </a:outerShdw>
                </a:effectLst>
                <a:latin typeface="+mn-lt"/>
                <a:ea typeface="+mn-ea"/>
                <a:cs typeface="+mn-cs"/>
              </a:defRPr>
            </a:lvl9pPr>
          </a:lstStyle>
          <a:p>
            <a:pPr marL="0" indent="0" algn="ctr" eaLnBrk="1" hangingPunct="1">
              <a:lnSpc>
                <a:spcPct val="115000"/>
              </a:lnSpc>
              <a:spcAft>
                <a:spcPts val="1000"/>
              </a:spcAft>
              <a:buFontTx/>
              <a:buNone/>
            </a:pPr>
            <a:r>
              <a:rPr lang="mi-NZ" sz="2800" b="1" u="sng" kern="0" dirty="0" smtClean="0">
                <a:effectLst/>
                <a:latin typeface="Arial" panose="020B0604020202020204" pitchFamily="34" charset="0"/>
                <a:ea typeface="PMingLiU" panose="02020500000000000000" pitchFamily="18" charset="-120"/>
                <a:cs typeface="Calibri" panose="020F0502020204030204" pitchFamily="34" charset="0"/>
              </a:rPr>
              <a:t>Rangatiratanga</a:t>
            </a:r>
          </a:p>
          <a:p>
            <a:pPr marL="0" indent="0" algn="ctr" eaLnBrk="1" hangingPunct="1">
              <a:lnSpc>
                <a:spcPct val="115000"/>
              </a:lnSpc>
              <a:spcAft>
                <a:spcPts val="1000"/>
              </a:spcAft>
              <a:buFontTx/>
              <a:buNone/>
            </a:pPr>
            <a:r>
              <a:rPr lang="mi-NZ" sz="2800" b="1" kern="0" dirty="0" smtClean="0">
                <a:effectLst/>
                <a:latin typeface="Arial" panose="020B0604020202020204" pitchFamily="34" charset="0"/>
                <a:ea typeface="PMingLiU" panose="02020500000000000000" pitchFamily="18" charset="-120"/>
                <a:cs typeface="Calibri" panose="020F0502020204030204" pitchFamily="34" charset="0"/>
              </a:rPr>
              <a:t>Iwi/Hapū Assembly </a:t>
            </a:r>
            <a:r>
              <a:rPr lang="mi-NZ" sz="2600" b="1" kern="0" dirty="0" smtClean="0">
                <a:effectLst/>
                <a:latin typeface="Arial" panose="020B0604020202020204" pitchFamily="34" charset="0"/>
                <a:ea typeface="PMingLiU" panose="02020500000000000000" pitchFamily="18" charset="-120"/>
                <a:cs typeface="Calibri" panose="020F0502020204030204" pitchFamily="34" charset="0"/>
              </a:rPr>
              <a:t>(including Urban Representation)</a:t>
            </a:r>
            <a:endParaRPr lang="en-NZ" sz="2600" b="1" kern="0" dirty="0">
              <a:effectLst/>
              <a:ea typeface="PMingLiU" panose="02020500000000000000" pitchFamily="18" charset="-120"/>
              <a:cs typeface="Calibri" panose="020F0502020204030204" pitchFamily="34" charset="0"/>
            </a:endParaRPr>
          </a:p>
        </p:txBody>
      </p:sp>
      <p:sp>
        <p:nvSpPr>
          <p:cNvPr id="14" name="Content Placeholder 14"/>
          <p:cNvSpPr txBox="1">
            <a:spLocks/>
          </p:cNvSpPr>
          <p:nvPr/>
        </p:nvSpPr>
        <p:spPr bwMode="auto">
          <a:xfrm>
            <a:off x="5859144" y="1464466"/>
            <a:ext cx="2857818" cy="2217170"/>
          </a:xfrm>
          <a:prstGeom prst="roundRect">
            <a:avLst/>
          </a:prstGeom>
          <a:ln w="9525" cap="flat" cmpd="sng" algn="ctr">
            <a:solidFill>
              <a:schemeClr val="accent6">
                <a:shade val="95000"/>
                <a:satMod val="105000"/>
              </a:schemeClr>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342900" indent="-342900" algn="l" rtl="0" fontAlgn="base">
              <a:spcBef>
                <a:spcPct val="20000"/>
              </a:spcBef>
              <a:spcAft>
                <a:spcPct val="0"/>
              </a:spcAft>
              <a:buClr>
                <a:schemeClr val="hlink"/>
              </a:buClr>
              <a:buSzPct val="120000"/>
              <a:buChar char="•"/>
              <a:defRPr sz="3200">
                <a:solidFill>
                  <a:schemeClr val="dk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itchFamily="34" charset="0"/>
              <a:buChar char="–"/>
              <a:defRPr sz="2800">
                <a:solidFill>
                  <a:schemeClr val="dk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120000"/>
              <a:buChar char="•"/>
              <a:defRPr sz="2400">
                <a:solidFill>
                  <a:schemeClr val="dk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Font typeface="Tahoma" pitchFamily="34" charset="0"/>
              <a:buChar char="–"/>
              <a:defRPr sz="2000">
                <a:solidFill>
                  <a:schemeClr val="dk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80000"/>
              <a:buFont typeface="Wingdings" pitchFamily="2" charset="2"/>
              <a:buChar char="v"/>
              <a:defRPr sz="2000">
                <a:solidFill>
                  <a:schemeClr val="dk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dk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dk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dk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dk1"/>
                </a:solidFill>
                <a:effectLst>
                  <a:outerShdw blurRad="38100" dist="38100" dir="2700000" algn="tl">
                    <a:srgbClr val="000000"/>
                  </a:outerShdw>
                </a:effectLst>
                <a:latin typeface="+mn-lt"/>
                <a:ea typeface="+mn-ea"/>
                <a:cs typeface="+mn-cs"/>
              </a:defRPr>
            </a:lvl9pPr>
          </a:lstStyle>
          <a:p>
            <a:pPr marL="0" indent="0" algn="ctr" eaLnBrk="1" hangingPunct="1">
              <a:lnSpc>
                <a:spcPct val="115000"/>
              </a:lnSpc>
              <a:spcAft>
                <a:spcPts val="1000"/>
              </a:spcAft>
              <a:buFontTx/>
              <a:buNone/>
            </a:pPr>
            <a:r>
              <a:rPr lang="mi-NZ" sz="2800" b="1" u="sng" kern="0" dirty="0" smtClean="0">
                <a:effectLst/>
                <a:latin typeface="Arial" panose="020B0604020202020204" pitchFamily="34" charset="0"/>
                <a:ea typeface="PMingLiU" panose="02020500000000000000" pitchFamily="18" charset="-120"/>
                <a:cs typeface="Calibri" panose="020F0502020204030204" pitchFamily="34" charset="0"/>
              </a:rPr>
              <a:t>Kāwanatanga</a:t>
            </a:r>
          </a:p>
          <a:p>
            <a:pPr marL="0" indent="0" algn="ctr" eaLnBrk="1" hangingPunct="1">
              <a:lnSpc>
                <a:spcPct val="115000"/>
              </a:lnSpc>
              <a:spcAft>
                <a:spcPts val="1000"/>
              </a:spcAft>
              <a:buFontTx/>
              <a:buNone/>
            </a:pPr>
            <a:r>
              <a:rPr lang="mi-NZ" sz="2800" b="1" kern="0" dirty="0" smtClean="0">
                <a:effectLst/>
                <a:latin typeface="Arial" panose="020B0604020202020204" pitchFamily="34" charset="0"/>
                <a:ea typeface="PMingLiU" panose="02020500000000000000" pitchFamily="18" charset="-120"/>
                <a:cs typeface="Calibri" panose="020F0502020204030204" pitchFamily="34" charset="0"/>
              </a:rPr>
              <a:t>The Crown</a:t>
            </a:r>
            <a:endParaRPr lang="en-NZ" sz="2800" b="1" kern="0" dirty="0">
              <a:effectLst/>
              <a:ea typeface="PMingLiU" panose="02020500000000000000" pitchFamily="18" charset="-120"/>
              <a:cs typeface="Calibri" panose="020F0502020204030204" pitchFamily="34" charset="0"/>
            </a:endParaRPr>
          </a:p>
        </p:txBody>
      </p:sp>
      <p:sp>
        <p:nvSpPr>
          <p:cNvPr id="15" name="Rounded Rectangle 14"/>
          <p:cNvSpPr/>
          <p:nvPr/>
        </p:nvSpPr>
        <p:spPr>
          <a:xfrm>
            <a:off x="2893381" y="4221088"/>
            <a:ext cx="3406811" cy="1735822"/>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mi-NZ" sz="2800" u="sng" dirty="0" smtClean="0">
                <a:latin typeface="Arial" panose="020B0604020202020204" pitchFamily="34" charset="0"/>
                <a:ea typeface="PMingLiU" panose="02020500000000000000" pitchFamily="18" charset="-120"/>
                <a:cs typeface="Calibri" panose="020F0502020204030204" pitchFamily="34" charset="0"/>
              </a:rPr>
              <a:t>Relational</a:t>
            </a:r>
            <a:endParaRPr lang="mi-NZ" sz="2800" u="sng" dirty="0" smtClean="0">
              <a:effectLst/>
              <a:latin typeface="Arial" panose="020B0604020202020204" pitchFamily="34" charset="0"/>
              <a:ea typeface="PMingLiU" panose="02020500000000000000" pitchFamily="18" charset="-120"/>
              <a:cs typeface="Calibri" panose="020F0502020204030204" pitchFamily="34" charset="0"/>
            </a:endParaRPr>
          </a:p>
          <a:p>
            <a:pPr algn="ctr">
              <a:lnSpc>
                <a:spcPct val="115000"/>
              </a:lnSpc>
              <a:spcAft>
                <a:spcPts val="1000"/>
              </a:spcAft>
            </a:pPr>
            <a:r>
              <a:rPr lang="mi-NZ" sz="2800" dirty="0" smtClean="0">
                <a:effectLst/>
                <a:latin typeface="Arial" panose="020B0604020202020204" pitchFamily="34" charset="0"/>
                <a:ea typeface="PMingLiU" panose="02020500000000000000" pitchFamily="18" charset="-120"/>
                <a:cs typeface="Calibri" panose="020F0502020204030204" pitchFamily="34" charset="0"/>
              </a:rPr>
              <a:t>Joint Deliberative Body</a:t>
            </a:r>
            <a:endParaRPr lang="en-NZ" sz="1100" dirty="0">
              <a:effectLst/>
              <a:ea typeface="PMingLiU" panose="02020500000000000000" pitchFamily="18" charset="-120"/>
              <a:cs typeface="Calibri" panose="020F0502020204030204" pitchFamily="34" charset="0"/>
            </a:endParaRPr>
          </a:p>
        </p:txBody>
      </p:sp>
    </p:spTree>
    <p:extLst>
      <p:ext uri="{BB962C8B-B14F-4D97-AF65-F5344CB8AC3E}">
        <p14:creationId xmlns:p14="http://schemas.microsoft.com/office/powerpoint/2010/main" val="11908993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857"/>
            <a:ext cx="8786053" cy="1261759"/>
          </a:xfrm>
        </p:spPr>
        <p:txBody>
          <a:bodyPr/>
          <a:lstStyle/>
          <a:p>
            <a:r>
              <a:rPr lang="mi-NZ" dirty="0" smtClean="0">
                <a:solidFill>
                  <a:srgbClr val="FFFF00"/>
                </a:solidFill>
              </a:rPr>
              <a:t>3. 3rd Possible Tricameral Model</a:t>
            </a:r>
            <a:endParaRPr lang="en-NZ" dirty="0">
              <a:solidFill>
                <a:srgbClr val="FFFF00"/>
              </a:solidFill>
            </a:endParaRPr>
          </a:p>
        </p:txBody>
      </p:sp>
      <p:sp>
        <p:nvSpPr>
          <p:cNvPr id="4" name="Slide Number Placeholder 3"/>
          <p:cNvSpPr>
            <a:spLocks noGrp="1"/>
          </p:cNvSpPr>
          <p:nvPr>
            <p:ph type="sldNum" sz="quarter" idx="12"/>
          </p:nvPr>
        </p:nvSpPr>
        <p:spPr/>
        <p:txBody>
          <a:bodyPr/>
          <a:lstStyle/>
          <a:p>
            <a:fld id="{2ADFBD74-AADA-4D84-B0B7-D852AA4387C2}" type="slidenum">
              <a:rPr lang="en-US" smtClean="0"/>
              <a:pPr/>
              <a:t>17</a:t>
            </a:fld>
            <a:endParaRPr lang="en-US"/>
          </a:p>
        </p:txBody>
      </p:sp>
      <p:sp>
        <p:nvSpPr>
          <p:cNvPr id="5" name="Arc 4"/>
          <p:cNvSpPr/>
          <p:nvPr/>
        </p:nvSpPr>
        <p:spPr>
          <a:xfrm flipH="1" flipV="1">
            <a:off x="2168554" y="2775249"/>
            <a:ext cx="2107694" cy="1785476"/>
          </a:xfrm>
          <a:prstGeom prst="arc">
            <a:avLst>
              <a:gd name="adj1" fmla="val 16069740"/>
              <a:gd name="adj2" fmla="val 0"/>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8" name="Arc 7"/>
          <p:cNvSpPr/>
          <p:nvPr/>
        </p:nvSpPr>
        <p:spPr>
          <a:xfrm>
            <a:off x="2875406" y="1413967"/>
            <a:ext cx="3883357" cy="1769675"/>
          </a:xfrm>
          <a:prstGeom prst="arc">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9" name="Arc 8"/>
          <p:cNvSpPr/>
          <p:nvPr/>
        </p:nvSpPr>
        <p:spPr>
          <a:xfrm flipH="1">
            <a:off x="2235916" y="1413967"/>
            <a:ext cx="5088510" cy="1549570"/>
          </a:xfrm>
          <a:prstGeom prst="arc">
            <a:avLst>
              <a:gd name="adj1" fmla="val 16200000"/>
              <a:gd name="adj2" fmla="val 1"/>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10" name="Arc 9"/>
          <p:cNvSpPr/>
          <p:nvPr/>
        </p:nvSpPr>
        <p:spPr>
          <a:xfrm flipV="1">
            <a:off x="4850765" y="2631440"/>
            <a:ext cx="2037741" cy="2021696"/>
          </a:xfrm>
          <a:prstGeom prst="arc">
            <a:avLst>
              <a:gd name="adj1" fmla="val 16067860"/>
              <a:gd name="adj2" fmla="val 21280162"/>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12"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sp>
        <p:nvSpPr>
          <p:cNvPr id="13" name="Rectangle 12"/>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sp>
        <p:nvSpPr>
          <p:cNvPr id="14" name="Content Placeholder 6"/>
          <p:cNvSpPr txBox="1">
            <a:spLocks/>
          </p:cNvSpPr>
          <p:nvPr/>
        </p:nvSpPr>
        <p:spPr bwMode="auto">
          <a:xfrm>
            <a:off x="555894" y="2227826"/>
            <a:ext cx="3224017" cy="1705230"/>
          </a:xfrm>
          <a:prstGeom prst="roundRect">
            <a:avLst/>
          </a:prstGeom>
          <a:ln w="9525" cap="flat" cmpd="sng" algn="ctr">
            <a:solidFill>
              <a:schemeClr val="accent6">
                <a:shade val="95000"/>
                <a:satMod val="105000"/>
              </a:schemeClr>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342900" indent="-342900" algn="l" rtl="0" fontAlgn="base">
              <a:spcBef>
                <a:spcPct val="20000"/>
              </a:spcBef>
              <a:spcAft>
                <a:spcPct val="0"/>
              </a:spcAft>
              <a:buClr>
                <a:schemeClr val="hlink"/>
              </a:buClr>
              <a:buSzPct val="120000"/>
              <a:buChar char="•"/>
              <a:defRPr sz="3200">
                <a:solidFill>
                  <a:schemeClr val="dk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itchFamily="34" charset="0"/>
              <a:buChar char="–"/>
              <a:defRPr sz="2800">
                <a:solidFill>
                  <a:schemeClr val="dk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120000"/>
              <a:buChar char="•"/>
              <a:defRPr sz="2400">
                <a:solidFill>
                  <a:schemeClr val="dk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Font typeface="Tahoma" pitchFamily="34" charset="0"/>
              <a:buChar char="–"/>
              <a:defRPr sz="2000">
                <a:solidFill>
                  <a:schemeClr val="dk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80000"/>
              <a:buFont typeface="Wingdings" pitchFamily="2" charset="2"/>
              <a:buChar char="v"/>
              <a:defRPr sz="2000">
                <a:solidFill>
                  <a:schemeClr val="dk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dk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dk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dk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dk1"/>
                </a:solidFill>
                <a:effectLst>
                  <a:outerShdw blurRad="38100" dist="38100" dir="2700000" algn="tl">
                    <a:srgbClr val="000000"/>
                  </a:outerShdw>
                </a:effectLst>
                <a:latin typeface="+mn-lt"/>
                <a:ea typeface="+mn-ea"/>
                <a:cs typeface="+mn-cs"/>
              </a:defRPr>
            </a:lvl9pPr>
          </a:lstStyle>
          <a:p>
            <a:pPr marL="0" indent="0" algn="ctr" eaLnBrk="1" hangingPunct="1">
              <a:lnSpc>
                <a:spcPct val="115000"/>
              </a:lnSpc>
              <a:spcAft>
                <a:spcPts val="1000"/>
              </a:spcAft>
              <a:buFontTx/>
              <a:buNone/>
            </a:pPr>
            <a:r>
              <a:rPr lang="mi-NZ" sz="2800" b="1" u="sng" kern="0" dirty="0" smtClean="0">
                <a:effectLst/>
                <a:latin typeface="Arial" panose="020B0604020202020204" pitchFamily="34" charset="0"/>
                <a:ea typeface="PMingLiU" panose="02020500000000000000" pitchFamily="18" charset="-120"/>
                <a:cs typeface="Calibri" panose="020F0502020204030204" pitchFamily="34" charset="0"/>
              </a:rPr>
              <a:t>Rangatiratanga</a:t>
            </a:r>
          </a:p>
          <a:p>
            <a:pPr marL="0" indent="0" algn="ctr" eaLnBrk="1" hangingPunct="1">
              <a:lnSpc>
                <a:spcPct val="115000"/>
              </a:lnSpc>
              <a:spcAft>
                <a:spcPts val="1000"/>
              </a:spcAft>
              <a:buFontTx/>
              <a:buNone/>
            </a:pPr>
            <a:r>
              <a:rPr lang="mi-NZ" sz="2800" b="1" kern="0" dirty="0" smtClean="0">
                <a:effectLst/>
                <a:latin typeface="Arial" panose="020B0604020202020204" pitchFamily="34" charset="0"/>
                <a:ea typeface="PMingLiU" panose="02020500000000000000" pitchFamily="18" charset="-120"/>
                <a:cs typeface="Calibri" panose="020F0502020204030204" pitchFamily="34" charset="0"/>
              </a:rPr>
              <a:t>Iwi/Hapū Assembly</a:t>
            </a:r>
            <a:endParaRPr lang="en-NZ" sz="2800" b="1" kern="0" dirty="0">
              <a:effectLst/>
              <a:ea typeface="PMingLiU" panose="02020500000000000000" pitchFamily="18" charset="-120"/>
              <a:cs typeface="Calibri" panose="020F0502020204030204" pitchFamily="34" charset="0"/>
            </a:endParaRPr>
          </a:p>
        </p:txBody>
      </p:sp>
      <p:sp>
        <p:nvSpPr>
          <p:cNvPr id="15" name="Content Placeholder 14"/>
          <p:cNvSpPr>
            <a:spLocks noGrp="1"/>
          </p:cNvSpPr>
          <p:nvPr>
            <p:ph idx="1"/>
          </p:nvPr>
        </p:nvSpPr>
        <p:spPr>
          <a:xfrm>
            <a:off x="5652120" y="2276872"/>
            <a:ext cx="3064842" cy="1656184"/>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indent="0" algn="ctr">
              <a:lnSpc>
                <a:spcPct val="115000"/>
              </a:lnSpc>
              <a:spcAft>
                <a:spcPts val="1000"/>
              </a:spcAft>
              <a:buNone/>
            </a:pPr>
            <a:r>
              <a:rPr lang="mi-NZ" sz="2800" b="1" u="sng" dirty="0" smtClean="0">
                <a:effectLst/>
                <a:latin typeface="Arial" panose="020B0604020202020204" pitchFamily="34" charset="0"/>
                <a:ea typeface="PMingLiU" panose="02020500000000000000" pitchFamily="18" charset="-120"/>
                <a:cs typeface="Calibri" panose="020F0502020204030204" pitchFamily="34" charset="0"/>
              </a:rPr>
              <a:t>Kāwanatanga</a:t>
            </a:r>
          </a:p>
          <a:p>
            <a:pPr marL="0" indent="0" algn="ctr">
              <a:lnSpc>
                <a:spcPct val="115000"/>
              </a:lnSpc>
              <a:spcAft>
                <a:spcPts val="1000"/>
              </a:spcAft>
              <a:buNone/>
            </a:pPr>
            <a:r>
              <a:rPr lang="mi-NZ" sz="2800" b="1" dirty="0" smtClean="0">
                <a:effectLst/>
                <a:latin typeface="Arial" panose="020B0604020202020204" pitchFamily="34" charset="0"/>
                <a:ea typeface="PMingLiU" panose="02020500000000000000" pitchFamily="18" charset="-120"/>
                <a:cs typeface="Calibri" panose="020F0502020204030204" pitchFamily="34" charset="0"/>
              </a:rPr>
              <a:t>The Crown</a:t>
            </a:r>
            <a:endParaRPr lang="en-NZ" sz="2800" b="1" dirty="0">
              <a:effectLst/>
              <a:ea typeface="PMingLiU" panose="02020500000000000000" pitchFamily="18" charset="-120"/>
              <a:cs typeface="Calibri" panose="020F0502020204030204" pitchFamily="34" charset="0"/>
            </a:endParaRPr>
          </a:p>
        </p:txBody>
      </p:sp>
      <p:sp>
        <p:nvSpPr>
          <p:cNvPr id="16" name="Rounded Rectangle 15"/>
          <p:cNvSpPr/>
          <p:nvPr/>
        </p:nvSpPr>
        <p:spPr>
          <a:xfrm>
            <a:off x="2987824" y="4221088"/>
            <a:ext cx="3384376" cy="1735822"/>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mi-NZ" sz="2800" u="sng" dirty="0" smtClean="0">
                <a:effectLst/>
                <a:latin typeface="Arial" panose="020B0604020202020204" pitchFamily="34" charset="0"/>
                <a:ea typeface="PMingLiU" panose="02020500000000000000" pitchFamily="18" charset="-120"/>
                <a:cs typeface="Calibri" panose="020F0502020204030204" pitchFamily="34" charset="0"/>
              </a:rPr>
              <a:t>Relational</a:t>
            </a:r>
          </a:p>
          <a:p>
            <a:pPr algn="ctr">
              <a:lnSpc>
                <a:spcPct val="115000"/>
              </a:lnSpc>
              <a:spcAft>
                <a:spcPts val="1000"/>
              </a:spcAft>
            </a:pPr>
            <a:r>
              <a:rPr lang="mi-NZ" sz="2800" dirty="0" smtClean="0">
                <a:effectLst/>
                <a:latin typeface="Arial" panose="020B0604020202020204" pitchFamily="34" charset="0"/>
                <a:ea typeface="PMingLiU" panose="02020500000000000000" pitchFamily="18" charset="-120"/>
                <a:cs typeface="Calibri" panose="020F0502020204030204" pitchFamily="34" charset="0"/>
              </a:rPr>
              <a:t>Regional Assemblies</a:t>
            </a:r>
            <a:endParaRPr lang="en-NZ" sz="1100" dirty="0">
              <a:effectLst/>
              <a:ea typeface="PMingLiU" panose="02020500000000000000" pitchFamily="18" charset="-120"/>
              <a:cs typeface="Calibri" panose="020F0502020204030204" pitchFamily="34" charset="0"/>
            </a:endParaRPr>
          </a:p>
        </p:txBody>
      </p:sp>
    </p:spTree>
    <p:extLst>
      <p:ext uri="{BB962C8B-B14F-4D97-AF65-F5344CB8AC3E}">
        <p14:creationId xmlns:p14="http://schemas.microsoft.com/office/powerpoint/2010/main" val="41441656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857"/>
            <a:ext cx="8786053" cy="1261759"/>
          </a:xfrm>
        </p:spPr>
        <p:txBody>
          <a:bodyPr/>
          <a:lstStyle/>
          <a:p>
            <a:r>
              <a:rPr lang="mi-NZ" dirty="0">
                <a:solidFill>
                  <a:srgbClr val="FFFF00"/>
                </a:solidFill>
              </a:rPr>
              <a:t>4</a:t>
            </a:r>
            <a:r>
              <a:rPr lang="mi-NZ" dirty="0" smtClean="0">
                <a:solidFill>
                  <a:srgbClr val="FFFF00"/>
                </a:solidFill>
              </a:rPr>
              <a:t>. Multi-sphere Model</a:t>
            </a:r>
            <a:endParaRPr lang="en-NZ" dirty="0">
              <a:solidFill>
                <a:srgbClr val="FFFF00"/>
              </a:solidFill>
            </a:endParaRPr>
          </a:p>
        </p:txBody>
      </p:sp>
      <p:sp>
        <p:nvSpPr>
          <p:cNvPr id="4" name="Slide Number Placeholder 3"/>
          <p:cNvSpPr>
            <a:spLocks noGrp="1"/>
          </p:cNvSpPr>
          <p:nvPr>
            <p:ph type="sldNum" sz="quarter" idx="12"/>
          </p:nvPr>
        </p:nvSpPr>
        <p:spPr/>
        <p:txBody>
          <a:bodyPr/>
          <a:lstStyle/>
          <a:p>
            <a:fld id="{2ADFBD74-AADA-4D84-B0B7-D852AA4387C2}" type="slidenum">
              <a:rPr lang="en-US" smtClean="0"/>
              <a:pPr/>
              <a:t>18</a:t>
            </a:fld>
            <a:endParaRPr lang="en-US"/>
          </a:p>
        </p:txBody>
      </p:sp>
      <p:sp>
        <p:nvSpPr>
          <p:cNvPr id="5" name="Arc 4"/>
          <p:cNvSpPr/>
          <p:nvPr/>
        </p:nvSpPr>
        <p:spPr>
          <a:xfrm flipH="1" flipV="1">
            <a:off x="2168554" y="2775249"/>
            <a:ext cx="2107694" cy="1785476"/>
          </a:xfrm>
          <a:prstGeom prst="arc">
            <a:avLst>
              <a:gd name="adj1" fmla="val 16069740"/>
              <a:gd name="adj2" fmla="val 0"/>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8" name="Arc 7"/>
          <p:cNvSpPr/>
          <p:nvPr/>
        </p:nvSpPr>
        <p:spPr>
          <a:xfrm>
            <a:off x="2875406" y="1413967"/>
            <a:ext cx="3883357" cy="1769675"/>
          </a:xfrm>
          <a:prstGeom prst="arc">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9" name="Arc 8"/>
          <p:cNvSpPr/>
          <p:nvPr/>
        </p:nvSpPr>
        <p:spPr>
          <a:xfrm flipH="1">
            <a:off x="2235916" y="1413967"/>
            <a:ext cx="5088510" cy="1549570"/>
          </a:xfrm>
          <a:prstGeom prst="arc">
            <a:avLst>
              <a:gd name="adj1" fmla="val 16200000"/>
              <a:gd name="adj2" fmla="val 1"/>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10" name="Arc 9"/>
          <p:cNvSpPr/>
          <p:nvPr/>
        </p:nvSpPr>
        <p:spPr>
          <a:xfrm flipV="1">
            <a:off x="4850765" y="2631440"/>
            <a:ext cx="2037741" cy="2021696"/>
          </a:xfrm>
          <a:prstGeom prst="arc">
            <a:avLst>
              <a:gd name="adj1" fmla="val 16067860"/>
              <a:gd name="adj2" fmla="val 21280162"/>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12"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sp>
        <p:nvSpPr>
          <p:cNvPr id="13" name="Rectangle 12"/>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sp>
        <p:nvSpPr>
          <p:cNvPr id="14" name="Content Placeholder 6"/>
          <p:cNvSpPr txBox="1">
            <a:spLocks/>
          </p:cNvSpPr>
          <p:nvPr/>
        </p:nvSpPr>
        <p:spPr bwMode="auto">
          <a:xfrm>
            <a:off x="107505" y="2060848"/>
            <a:ext cx="3024335" cy="1925353"/>
          </a:xfrm>
          <a:prstGeom prst="roundRect">
            <a:avLst/>
          </a:prstGeom>
          <a:ln w="9525" cap="flat" cmpd="sng" algn="ctr">
            <a:solidFill>
              <a:schemeClr val="accent6">
                <a:shade val="95000"/>
                <a:satMod val="105000"/>
              </a:schemeClr>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342900" indent="-342900" algn="l" rtl="0" fontAlgn="base">
              <a:spcBef>
                <a:spcPct val="20000"/>
              </a:spcBef>
              <a:spcAft>
                <a:spcPct val="0"/>
              </a:spcAft>
              <a:buClr>
                <a:schemeClr val="hlink"/>
              </a:buClr>
              <a:buSzPct val="120000"/>
              <a:buChar char="•"/>
              <a:defRPr sz="3200">
                <a:solidFill>
                  <a:schemeClr val="dk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itchFamily="34" charset="0"/>
              <a:buChar char="–"/>
              <a:defRPr sz="2800">
                <a:solidFill>
                  <a:schemeClr val="dk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120000"/>
              <a:buChar char="•"/>
              <a:defRPr sz="2400">
                <a:solidFill>
                  <a:schemeClr val="dk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Font typeface="Tahoma" pitchFamily="34" charset="0"/>
              <a:buChar char="–"/>
              <a:defRPr sz="2000">
                <a:solidFill>
                  <a:schemeClr val="dk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80000"/>
              <a:buFont typeface="Wingdings" pitchFamily="2" charset="2"/>
              <a:buChar char="v"/>
              <a:defRPr sz="2000">
                <a:solidFill>
                  <a:schemeClr val="dk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dk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dk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dk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dk1"/>
                </a:solidFill>
                <a:effectLst>
                  <a:outerShdw blurRad="38100" dist="38100" dir="2700000" algn="tl">
                    <a:srgbClr val="000000"/>
                  </a:outerShdw>
                </a:effectLst>
                <a:latin typeface="+mn-lt"/>
                <a:ea typeface="+mn-ea"/>
                <a:cs typeface="+mn-cs"/>
              </a:defRPr>
            </a:lvl9pPr>
          </a:lstStyle>
          <a:p>
            <a:pPr marL="0" indent="0" algn="ctr" eaLnBrk="1" hangingPunct="1">
              <a:lnSpc>
                <a:spcPct val="115000"/>
              </a:lnSpc>
              <a:spcAft>
                <a:spcPts val="1000"/>
              </a:spcAft>
              <a:buFontTx/>
              <a:buNone/>
            </a:pPr>
            <a:r>
              <a:rPr lang="mi-NZ" sz="2800" b="1" u="sng" kern="0" dirty="0" smtClean="0">
                <a:effectLst/>
                <a:latin typeface="Arial" panose="020B0604020202020204" pitchFamily="34" charset="0"/>
                <a:ea typeface="PMingLiU" panose="02020500000000000000" pitchFamily="18" charset="-120"/>
                <a:cs typeface="Calibri" panose="020F0502020204030204" pitchFamily="34" charset="0"/>
              </a:rPr>
              <a:t>Rangatiratanga</a:t>
            </a:r>
          </a:p>
          <a:p>
            <a:pPr marL="0" indent="0" algn="ctr" eaLnBrk="1" hangingPunct="1">
              <a:lnSpc>
                <a:spcPct val="115000"/>
              </a:lnSpc>
              <a:spcAft>
                <a:spcPts val="1000"/>
              </a:spcAft>
              <a:buFontTx/>
              <a:buNone/>
            </a:pPr>
            <a:r>
              <a:rPr lang="mi-NZ" sz="2800" b="1" kern="0" dirty="0" smtClean="0">
                <a:effectLst/>
                <a:latin typeface="Arial" panose="020B0604020202020204" pitchFamily="34" charset="0"/>
                <a:ea typeface="PMingLiU" panose="02020500000000000000" pitchFamily="18" charset="-120"/>
                <a:cs typeface="Calibri" panose="020F0502020204030204" pitchFamily="34" charset="0"/>
              </a:rPr>
              <a:t>Iwi/Hapū Assembly</a:t>
            </a:r>
            <a:endParaRPr lang="en-NZ" sz="2800" b="1" kern="0" dirty="0">
              <a:effectLst/>
              <a:ea typeface="PMingLiU" panose="02020500000000000000" pitchFamily="18" charset="-120"/>
              <a:cs typeface="Calibri" panose="020F0502020204030204" pitchFamily="34" charset="0"/>
            </a:endParaRPr>
          </a:p>
        </p:txBody>
      </p:sp>
      <p:sp>
        <p:nvSpPr>
          <p:cNvPr id="15" name="Content Placeholder 14"/>
          <p:cNvSpPr>
            <a:spLocks noGrp="1"/>
          </p:cNvSpPr>
          <p:nvPr>
            <p:ph idx="1"/>
          </p:nvPr>
        </p:nvSpPr>
        <p:spPr>
          <a:xfrm>
            <a:off x="6228184" y="2060848"/>
            <a:ext cx="2706292" cy="1925353"/>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indent="0" algn="ctr">
              <a:lnSpc>
                <a:spcPct val="115000"/>
              </a:lnSpc>
              <a:spcAft>
                <a:spcPts val="1000"/>
              </a:spcAft>
              <a:buNone/>
            </a:pPr>
            <a:r>
              <a:rPr lang="mi-NZ" sz="2800" b="1" u="sng" dirty="0" smtClean="0">
                <a:effectLst/>
                <a:latin typeface="Arial" panose="020B0604020202020204" pitchFamily="34" charset="0"/>
                <a:ea typeface="PMingLiU" panose="02020500000000000000" pitchFamily="18" charset="-120"/>
                <a:cs typeface="Calibri" panose="020F0502020204030204" pitchFamily="34" charset="0"/>
              </a:rPr>
              <a:t>Kāwanatanga</a:t>
            </a:r>
          </a:p>
          <a:p>
            <a:pPr marL="0" indent="0" algn="ctr">
              <a:lnSpc>
                <a:spcPct val="115000"/>
              </a:lnSpc>
              <a:spcAft>
                <a:spcPts val="1000"/>
              </a:spcAft>
              <a:buNone/>
            </a:pPr>
            <a:r>
              <a:rPr lang="mi-NZ" sz="2800" b="1" dirty="0" smtClean="0">
                <a:effectLst/>
                <a:latin typeface="Arial" panose="020B0604020202020204" pitchFamily="34" charset="0"/>
                <a:ea typeface="PMingLiU" panose="02020500000000000000" pitchFamily="18" charset="-120"/>
                <a:cs typeface="Calibri" panose="020F0502020204030204" pitchFamily="34" charset="0"/>
              </a:rPr>
              <a:t>The Crown</a:t>
            </a:r>
            <a:endParaRPr lang="en-NZ" sz="2800" b="1" dirty="0">
              <a:effectLst/>
              <a:ea typeface="PMingLiU" panose="02020500000000000000" pitchFamily="18" charset="-120"/>
              <a:cs typeface="Calibri" panose="020F0502020204030204" pitchFamily="34" charset="0"/>
            </a:endParaRPr>
          </a:p>
        </p:txBody>
      </p:sp>
      <p:sp>
        <p:nvSpPr>
          <p:cNvPr id="16" name="Rounded Rectangle 15"/>
          <p:cNvSpPr/>
          <p:nvPr/>
        </p:nvSpPr>
        <p:spPr>
          <a:xfrm>
            <a:off x="2483768" y="4221088"/>
            <a:ext cx="4404737" cy="2088232"/>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mi-NZ" sz="2800" u="sng" dirty="0" smtClean="0">
                <a:effectLst/>
                <a:latin typeface="Arial" panose="020B0604020202020204" pitchFamily="34" charset="0"/>
                <a:ea typeface="PMingLiU" panose="02020500000000000000" pitchFamily="18" charset="-120"/>
                <a:cs typeface="Calibri" panose="020F0502020204030204" pitchFamily="34" charset="0"/>
              </a:rPr>
              <a:t>Relational</a:t>
            </a:r>
          </a:p>
          <a:p>
            <a:pPr algn="ctr">
              <a:spcAft>
                <a:spcPts val="1000"/>
              </a:spcAft>
            </a:pPr>
            <a:r>
              <a:rPr lang="mi-NZ" sz="2800" dirty="0" smtClean="0">
                <a:latin typeface="Arial" panose="020B0604020202020204" pitchFamily="34" charset="0"/>
                <a:ea typeface="PMingLiU" panose="02020500000000000000" pitchFamily="18" charset="-120"/>
                <a:cs typeface="Calibri" panose="020F0502020204030204" pitchFamily="34" charset="0"/>
              </a:rPr>
              <a:t>Hapū, other Māori repesentation, The Crown</a:t>
            </a:r>
            <a:endParaRPr lang="mi-NZ" sz="2800" dirty="0" smtClean="0">
              <a:effectLst/>
              <a:latin typeface="Arial" panose="020B0604020202020204" pitchFamily="34" charset="0"/>
              <a:ea typeface="PMingLiU" panose="02020500000000000000" pitchFamily="18" charset="-120"/>
              <a:cs typeface="Calibri" panose="020F0502020204030204" pitchFamily="34" charset="0"/>
            </a:endParaRPr>
          </a:p>
          <a:p>
            <a:pPr algn="ctr">
              <a:lnSpc>
                <a:spcPct val="115000"/>
              </a:lnSpc>
              <a:spcAft>
                <a:spcPts val="1000"/>
              </a:spcAft>
            </a:pPr>
            <a:endParaRPr lang="en-NZ" sz="1100" dirty="0">
              <a:effectLst/>
              <a:ea typeface="PMingLiU" panose="02020500000000000000" pitchFamily="18" charset="-120"/>
              <a:cs typeface="Calibri" panose="020F0502020204030204" pitchFamily="34" charset="0"/>
            </a:endParaRPr>
          </a:p>
        </p:txBody>
      </p:sp>
      <p:sp>
        <p:nvSpPr>
          <p:cNvPr id="17" name="Content Placeholder 14"/>
          <p:cNvSpPr txBox="1">
            <a:spLocks/>
          </p:cNvSpPr>
          <p:nvPr/>
        </p:nvSpPr>
        <p:spPr bwMode="auto">
          <a:xfrm>
            <a:off x="3455130" y="2060848"/>
            <a:ext cx="2557030" cy="2016224"/>
          </a:xfrm>
          <a:prstGeom prst="roundRect">
            <a:avLst/>
          </a:prstGeom>
          <a:ln w="9525" cap="flat" cmpd="sng" algn="ctr">
            <a:solidFill>
              <a:schemeClr val="accent6">
                <a:shade val="95000"/>
                <a:satMod val="105000"/>
              </a:schemeClr>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342900" indent="-342900" algn="l" rtl="0" fontAlgn="base">
              <a:spcBef>
                <a:spcPct val="20000"/>
              </a:spcBef>
              <a:spcAft>
                <a:spcPct val="0"/>
              </a:spcAft>
              <a:buClr>
                <a:schemeClr val="hlink"/>
              </a:buClr>
              <a:buSzPct val="120000"/>
              <a:buChar char="•"/>
              <a:defRPr sz="3200">
                <a:solidFill>
                  <a:schemeClr val="dk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itchFamily="34" charset="0"/>
              <a:buChar char="–"/>
              <a:defRPr sz="2800">
                <a:solidFill>
                  <a:schemeClr val="dk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120000"/>
              <a:buChar char="•"/>
              <a:defRPr sz="2400">
                <a:solidFill>
                  <a:schemeClr val="dk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Font typeface="Tahoma" pitchFamily="34" charset="0"/>
              <a:buChar char="–"/>
              <a:defRPr sz="2000">
                <a:solidFill>
                  <a:schemeClr val="dk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80000"/>
              <a:buFont typeface="Wingdings" pitchFamily="2" charset="2"/>
              <a:buChar char="v"/>
              <a:defRPr sz="2000">
                <a:solidFill>
                  <a:schemeClr val="dk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dk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dk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dk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dk1"/>
                </a:solidFill>
                <a:effectLst>
                  <a:outerShdw blurRad="38100" dist="38100" dir="2700000" algn="tl">
                    <a:srgbClr val="000000"/>
                  </a:outerShdw>
                </a:effectLst>
                <a:latin typeface="+mn-lt"/>
                <a:ea typeface="+mn-ea"/>
                <a:cs typeface="+mn-cs"/>
              </a:defRPr>
            </a:lvl9pPr>
          </a:lstStyle>
          <a:p>
            <a:pPr marL="0" indent="0" algn="ctr" eaLnBrk="1" hangingPunct="1">
              <a:lnSpc>
                <a:spcPct val="115000"/>
              </a:lnSpc>
              <a:spcAft>
                <a:spcPts val="1000"/>
              </a:spcAft>
              <a:buFontTx/>
              <a:buNone/>
            </a:pPr>
            <a:r>
              <a:rPr lang="mi-NZ" sz="2800" u="sng" kern="0" dirty="0" smtClean="0">
                <a:effectLst/>
                <a:latin typeface="Arial" panose="020B0604020202020204" pitchFamily="34" charset="0"/>
                <a:ea typeface="PMingLiU" panose="02020500000000000000" pitchFamily="18" charset="-120"/>
                <a:cs typeface="Calibri" panose="020F0502020204030204" pitchFamily="34" charset="0"/>
              </a:rPr>
              <a:t>Mana Motuhake</a:t>
            </a:r>
            <a:endParaRPr lang="mi-NZ" sz="2800" b="1" u="sng" kern="0" dirty="0" smtClean="0">
              <a:effectLst/>
              <a:latin typeface="Arial" panose="020B0604020202020204" pitchFamily="34" charset="0"/>
              <a:ea typeface="PMingLiU" panose="02020500000000000000" pitchFamily="18" charset="-120"/>
              <a:cs typeface="Calibri" panose="020F0502020204030204" pitchFamily="34" charset="0"/>
            </a:endParaRPr>
          </a:p>
          <a:p>
            <a:pPr marL="0" indent="0" algn="ctr" eaLnBrk="1" hangingPunct="1">
              <a:lnSpc>
                <a:spcPct val="115000"/>
              </a:lnSpc>
              <a:spcAft>
                <a:spcPts val="1000"/>
              </a:spcAft>
              <a:buFontTx/>
              <a:buNone/>
            </a:pPr>
            <a:r>
              <a:rPr lang="mi-NZ" sz="2800" b="1" kern="0" dirty="0" smtClean="0">
                <a:effectLst/>
                <a:latin typeface="Arial" panose="020B0604020202020204" pitchFamily="34" charset="0"/>
                <a:ea typeface="PMingLiU" panose="02020500000000000000" pitchFamily="18" charset="-120"/>
                <a:cs typeface="Calibri" panose="020F0502020204030204" pitchFamily="34" charset="0"/>
              </a:rPr>
              <a:t>Iwi, Hapū, Crown</a:t>
            </a:r>
            <a:endParaRPr lang="en-NZ" sz="2800" b="1" kern="0" dirty="0">
              <a:effectLst/>
              <a:ea typeface="PMingLiU" panose="02020500000000000000" pitchFamily="18" charset="-120"/>
              <a:cs typeface="Calibri" panose="020F0502020204030204" pitchFamily="34" charset="0"/>
            </a:endParaRPr>
          </a:p>
        </p:txBody>
      </p:sp>
      <p:sp>
        <p:nvSpPr>
          <p:cNvPr id="18" name="Left-Right Arrow 17"/>
          <p:cNvSpPr/>
          <p:nvPr/>
        </p:nvSpPr>
        <p:spPr bwMode="auto">
          <a:xfrm>
            <a:off x="2875406" y="2963537"/>
            <a:ext cx="976514" cy="465463"/>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800" b="1" i="0" u="none" strike="noStrike" cap="none" normalizeH="0" baseline="0" smtClean="0">
              <a:ln>
                <a:noFill/>
              </a:ln>
              <a:solidFill>
                <a:srgbClr val="FFC000"/>
              </a:solidFill>
              <a:effectLst/>
              <a:latin typeface="Tahoma" pitchFamily="34" charset="0"/>
            </a:endParaRPr>
          </a:p>
        </p:txBody>
      </p:sp>
      <p:sp>
        <p:nvSpPr>
          <p:cNvPr id="19" name="Left-Right Arrow 18"/>
          <p:cNvSpPr/>
          <p:nvPr/>
        </p:nvSpPr>
        <p:spPr bwMode="auto">
          <a:xfrm>
            <a:off x="5580113" y="2963537"/>
            <a:ext cx="1008112" cy="465464"/>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800" b="1" i="0"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25402749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dirty="0">
                <a:solidFill>
                  <a:srgbClr val="FFFF00"/>
                </a:solidFill>
              </a:rPr>
              <a:t>5</a:t>
            </a:r>
            <a:r>
              <a:rPr lang="mi-NZ" dirty="0" smtClean="0">
                <a:solidFill>
                  <a:srgbClr val="FFFF00"/>
                </a:solidFill>
              </a:rPr>
              <a:t>. Unicameral model</a:t>
            </a:r>
            <a:endParaRPr lang="en-NZ" dirty="0">
              <a:solidFill>
                <a:srgbClr val="FFFF00"/>
              </a:solidFill>
            </a:endParaRPr>
          </a:p>
        </p:txBody>
      </p:sp>
      <p:sp>
        <p:nvSpPr>
          <p:cNvPr id="4" name="Slide Number Placeholder 3"/>
          <p:cNvSpPr>
            <a:spLocks noGrp="1"/>
          </p:cNvSpPr>
          <p:nvPr>
            <p:ph type="sldNum" sz="quarter" idx="12"/>
          </p:nvPr>
        </p:nvSpPr>
        <p:spPr/>
        <p:txBody>
          <a:bodyPr/>
          <a:lstStyle/>
          <a:p>
            <a:fld id="{2ADFBD74-AADA-4D84-B0B7-D852AA4387C2}" type="slidenum">
              <a:rPr lang="en-US" smtClean="0"/>
              <a:pPr/>
              <a:t>19</a:t>
            </a:fld>
            <a:endParaRPr lang="en-US"/>
          </a:p>
        </p:txBody>
      </p:sp>
      <p:sp>
        <p:nvSpPr>
          <p:cNvPr id="5" name="Content Placeholder 4"/>
          <p:cNvSpPr>
            <a:spLocks noGrp="1"/>
          </p:cNvSpPr>
          <p:nvPr>
            <p:ph idx="1"/>
          </p:nvPr>
        </p:nvSpPr>
        <p:spPr>
          <a:xfrm>
            <a:off x="791580" y="1916832"/>
            <a:ext cx="7560840" cy="3540224"/>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indent="0" algn="ctr">
              <a:lnSpc>
                <a:spcPct val="115000"/>
              </a:lnSpc>
              <a:spcAft>
                <a:spcPts val="1000"/>
              </a:spcAft>
              <a:buNone/>
            </a:pPr>
            <a:r>
              <a:rPr lang="mi-NZ" sz="2800" b="1" u="sng" dirty="0" smtClean="0">
                <a:effectLst/>
                <a:ea typeface="PMingLiU" panose="02020500000000000000" pitchFamily="18" charset="-120"/>
                <a:cs typeface="Calibri" panose="020F0502020204030204" pitchFamily="34" charset="0"/>
              </a:rPr>
              <a:t>The Relational sphere</a:t>
            </a:r>
          </a:p>
          <a:p>
            <a:pPr marL="0" indent="0" algn="ctr">
              <a:lnSpc>
                <a:spcPct val="115000"/>
              </a:lnSpc>
              <a:spcAft>
                <a:spcPts val="1000"/>
              </a:spcAft>
              <a:buNone/>
            </a:pPr>
            <a:r>
              <a:rPr lang="mi-NZ" sz="2800" b="1" dirty="0" smtClean="0">
                <a:effectLst/>
                <a:ea typeface="PMingLiU" panose="02020500000000000000" pitchFamily="18" charset="-120"/>
                <a:cs typeface="Calibri" panose="020F0502020204030204" pitchFamily="34" charset="0"/>
              </a:rPr>
              <a:t>Iwi/Hapū, The Crown </a:t>
            </a:r>
            <a:endParaRPr lang="en-NZ" sz="2800" b="1" dirty="0">
              <a:effectLst/>
              <a:ea typeface="PMingLiU" panose="02020500000000000000" pitchFamily="18" charset="-120"/>
              <a:cs typeface="Calibri" panose="020F0502020204030204" pitchFamily="34" charset="0"/>
            </a:endParaRPr>
          </a:p>
          <a:p>
            <a:pPr marL="0" indent="0" algn="ctr">
              <a:lnSpc>
                <a:spcPct val="115000"/>
              </a:lnSpc>
              <a:spcAft>
                <a:spcPts val="1000"/>
              </a:spcAft>
              <a:buNone/>
            </a:pPr>
            <a:r>
              <a:rPr lang="mi-NZ" sz="2800" b="1" dirty="0">
                <a:effectLst/>
                <a:ea typeface="PMingLiU" panose="02020500000000000000" pitchFamily="18" charset="-120"/>
                <a:cs typeface="Calibri" panose="020F0502020204030204" pitchFamily="34" charset="0"/>
              </a:rPr>
              <a:t>(One body making decisions together)</a:t>
            </a:r>
            <a:endParaRPr lang="en-NZ" sz="2800" b="1" dirty="0">
              <a:effectLst/>
              <a:ea typeface="PMingLiU" panose="02020500000000000000" pitchFamily="18" charset="-120"/>
              <a:cs typeface="Calibri" panose="020F0502020204030204" pitchFamily="34" charset="0"/>
            </a:endParaRPr>
          </a:p>
        </p:txBody>
      </p:sp>
    </p:spTree>
    <p:extLst>
      <p:ext uri="{BB962C8B-B14F-4D97-AF65-F5344CB8AC3E}">
        <p14:creationId xmlns:p14="http://schemas.microsoft.com/office/powerpoint/2010/main" val="41392294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3374"/>
            <a:ext cx="8229600" cy="597314"/>
          </a:xfrm>
        </p:spPr>
        <p:txBody>
          <a:bodyPr/>
          <a:lstStyle/>
          <a:p>
            <a:r>
              <a:rPr lang="mi-NZ" sz="4000" dirty="0" smtClean="0">
                <a:solidFill>
                  <a:srgbClr val="FFFF00"/>
                </a:solidFill>
              </a:rPr>
              <a:t>Readings</a:t>
            </a:r>
            <a:endParaRPr lang="en-NZ" sz="4000" dirty="0">
              <a:solidFill>
                <a:srgbClr val="FFFF00"/>
              </a:solidFill>
            </a:endParaRPr>
          </a:p>
        </p:txBody>
      </p:sp>
      <p:sp>
        <p:nvSpPr>
          <p:cNvPr id="3" name="Content Placeholder 2"/>
          <p:cNvSpPr>
            <a:spLocks noGrp="1"/>
          </p:cNvSpPr>
          <p:nvPr>
            <p:ph idx="1"/>
          </p:nvPr>
        </p:nvSpPr>
        <p:spPr>
          <a:xfrm>
            <a:off x="107504" y="548680"/>
            <a:ext cx="8784976" cy="6192688"/>
          </a:xfrm>
        </p:spPr>
        <p:txBody>
          <a:bodyPr/>
          <a:lstStyle/>
          <a:p>
            <a:r>
              <a:rPr lang="mi-NZ" sz="2800" dirty="0" smtClean="0">
                <a:effectLst>
                  <a:outerShdw blurRad="38100" dist="38100" dir="2700000" algn="tl">
                    <a:srgbClr val="000000">
                      <a:alpha val="43137"/>
                    </a:srgbClr>
                  </a:outerShdw>
                </a:effectLst>
              </a:rPr>
              <a:t>Mutu, M.  2016. Māori Issues in </a:t>
            </a:r>
            <a:r>
              <a:rPr lang="mi-NZ" sz="2800" i="1" dirty="0" smtClean="0">
                <a:effectLst>
                  <a:outerShdw blurRad="38100" dist="38100" dir="2700000" algn="tl">
                    <a:srgbClr val="000000">
                      <a:alpha val="43137"/>
                    </a:srgbClr>
                  </a:outerShdw>
                </a:effectLst>
              </a:rPr>
              <a:t>The Contemporary Pacific – A Journal of Island Affairs </a:t>
            </a:r>
            <a:r>
              <a:rPr lang="mi-NZ" sz="2800" dirty="0" smtClean="0">
                <a:effectLst>
                  <a:outerShdw blurRad="38100" dist="38100" dir="2700000" algn="tl">
                    <a:srgbClr val="000000">
                      <a:alpha val="43137"/>
                    </a:srgbClr>
                  </a:outerShdw>
                </a:effectLst>
              </a:rPr>
              <a:t>Vol.28 No.1 pp. 227-237. </a:t>
            </a:r>
          </a:p>
          <a:p>
            <a:r>
              <a:rPr lang="en-US" sz="2800" dirty="0">
                <a:effectLst>
                  <a:outerShdw blurRad="38100" dist="38100" dir="2700000" algn="tl">
                    <a:srgbClr val="000000">
                      <a:alpha val="43137"/>
                    </a:srgbClr>
                  </a:outerShdw>
                </a:effectLst>
              </a:rPr>
              <a:t>Jackson, Moana, 2016. And Margaret Mutu, </a:t>
            </a:r>
            <a:r>
              <a:rPr lang="en-US" sz="2800" i="1" dirty="0">
                <a:effectLst>
                  <a:outerShdw blurRad="38100" dist="38100" dir="2700000" algn="tl">
                    <a:srgbClr val="000000">
                      <a:alpha val="43137"/>
                    </a:srgbClr>
                  </a:outerShdw>
                </a:effectLst>
              </a:rPr>
              <a:t>He </a:t>
            </a:r>
            <a:r>
              <a:rPr lang="en-US" sz="2800" i="1" dirty="0" err="1">
                <a:effectLst>
                  <a:outerShdw blurRad="38100" dist="38100" dir="2700000" algn="tl">
                    <a:srgbClr val="000000">
                      <a:alpha val="43137"/>
                    </a:srgbClr>
                  </a:outerShdw>
                </a:effectLst>
              </a:rPr>
              <a:t>Whakaaro</a:t>
            </a:r>
            <a:r>
              <a:rPr lang="en-US" sz="2800" i="1" dirty="0">
                <a:effectLst>
                  <a:outerShdw blurRad="38100" dist="38100" dir="2700000" algn="tl">
                    <a:srgbClr val="000000">
                      <a:alpha val="43137"/>
                    </a:srgbClr>
                  </a:outerShdw>
                </a:effectLst>
              </a:rPr>
              <a:t> Here </a:t>
            </a:r>
            <a:r>
              <a:rPr lang="en-US" sz="2800" i="1" dirty="0" err="1">
                <a:effectLst>
                  <a:outerShdw blurRad="38100" dist="38100" dir="2700000" algn="tl">
                    <a:srgbClr val="000000">
                      <a:alpha val="43137"/>
                    </a:srgbClr>
                  </a:outerShdw>
                </a:effectLst>
              </a:rPr>
              <a:t>Whakaumu</a:t>
            </a:r>
            <a:r>
              <a:rPr lang="en-US" sz="2800" i="1" dirty="0">
                <a:effectLst>
                  <a:outerShdw blurRad="38100" dist="38100" dir="2700000" algn="tl">
                    <a:srgbClr val="000000">
                      <a:alpha val="43137"/>
                    </a:srgbClr>
                  </a:outerShdw>
                </a:effectLst>
              </a:rPr>
              <a:t> </a:t>
            </a:r>
            <a:r>
              <a:rPr lang="en-US" sz="2800" i="1" dirty="0" err="1">
                <a:effectLst>
                  <a:outerShdw blurRad="38100" dist="38100" dir="2700000" algn="tl">
                    <a:srgbClr val="000000">
                      <a:alpha val="43137"/>
                    </a:srgbClr>
                  </a:outerShdw>
                </a:effectLst>
              </a:rPr>
              <a:t>Mō</a:t>
            </a:r>
            <a:r>
              <a:rPr lang="en-US" sz="2800" i="1" dirty="0">
                <a:effectLst>
                  <a:outerShdw blurRad="38100" dist="38100" dir="2700000" algn="tl">
                    <a:srgbClr val="000000">
                      <a:alpha val="43137"/>
                    </a:srgbClr>
                  </a:outerShdw>
                </a:effectLst>
              </a:rPr>
              <a:t> Aotearoa: The Report of </a:t>
            </a:r>
            <a:r>
              <a:rPr lang="en-US" sz="2800" i="1" dirty="0" err="1">
                <a:effectLst>
                  <a:outerShdw blurRad="38100" dist="38100" dir="2700000" algn="tl">
                    <a:srgbClr val="000000">
                      <a:alpha val="43137"/>
                    </a:srgbClr>
                  </a:outerShdw>
                </a:effectLst>
              </a:rPr>
              <a:t>Matike</a:t>
            </a:r>
            <a:r>
              <a:rPr lang="en-US" sz="2800" i="1" dirty="0">
                <a:effectLst>
                  <a:outerShdw blurRad="38100" dist="38100" dir="2700000" algn="tl">
                    <a:srgbClr val="000000">
                      <a:alpha val="43137"/>
                    </a:srgbClr>
                  </a:outerShdw>
                </a:effectLst>
              </a:rPr>
              <a:t> Mai Aotearoa – The Independent Working Group on Constitutional Transformation. </a:t>
            </a:r>
            <a:r>
              <a:rPr lang="en-US" sz="2800" dirty="0">
                <a:effectLst>
                  <a:outerShdw blurRad="38100" dist="38100" dir="2700000" algn="tl">
                    <a:srgbClr val="000000">
                      <a:alpha val="43137"/>
                    </a:srgbClr>
                  </a:outerShdw>
                </a:effectLst>
              </a:rPr>
              <a:t>Auckland, University of Auckland and National Iwi Chairs Forum. 125 pages. </a:t>
            </a:r>
            <a:r>
              <a:rPr lang="en-US" sz="2800" dirty="0">
                <a:effectLst>
                  <a:outerShdw blurRad="38100" dist="38100" dir="2700000" algn="tl">
                    <a:srgbClr val="000000">
                      <a:alpha val="43137"/>
                    </a:srgbClr>
                  </a:outerShdw>
                </a:effectLst>
                <a:hlinkClick r:id="rId2"/>
              </a:rPr>
              <a:t>http://</a:t>
            </a:r>
            <a:r>
              <a:rPr lang="en-US" sz="2800" dirty="0" smtClean="0">
                <a:effectLst>
                  <a:outerShdw blurRad="38100" dist="38100" dir="2700000" algn="tl">
                    <a:srgbClr val="000000">
                      <a:alpha val="43137"/>
                    </a:srgbClr>
                  </a:outerShdw>
                </a:effectLst>
                <a:hlinkClick r:id="rId2"/>
              </a:rPr>
              <a:t>www.converge.org.nz/pma/MatikeMaiAotearoaReport.pdf</a:t>
            </a:r>
            <a:r>
              <a:rPr lang="en-US" sz="2800" dirty="0" smtClean="0">
                <a:effectLst>
                  <a:outerShdw blurRad="38100" dist="38100" dir="2700000" algn="tl">
                    <a:srgbClr val="000000">
                      <a:alpha val="43137"/>
                    </a:srgbClr>
                  </a:outerShdw>
                </a:effectLst>
              </a:rPr>
              <a:t> </a:t>
            </a:r>
          </a:p>
          <a:p>
            <a:r>
              <a:rPr lang="mi-NZ" sz="2800" dirty="0" smtClean="0">
                <a:effectLst>
                  <a:outerShdw blurRad="38100" dist="38100" dir="2700000" algn="tl">
                    <a:srgbClr val="000000">
                      <a:alpha val="43137"/>
                    </a:srgbClr>
                  </a:outerShdw>
                </a:effectLst>
              </a:rPr>
              <a:t>Provost, Lyn. 2015. </a:t>
            </a:r>
            <a:r>
              <a:rPr lang="mi-NZ" sz="2800" i="1" dirty="0" smtClean="0">
                <a:effectLst>
                  <a:outerShdw blurRad="38100" dist="38100" dir="2700000" algn="tl">
                    <a:srgbClr val="000000">
                      <a:alpha val="43137"/>
                    </a:srgbClr>
                  </a:outerShdw>
                </a:effectLst>
              </a:rPr>
              <a:t>Whānau Ora: The First Four Years. </a:t>
            </a:r>
            <a:r>
              <a:rPr lang="mi-NZ" sz="2800" dirty="0">
                <a:effectLst>
                  <a:outerShdw blurRad="38100" dist="38100" dir="2700000" algn="tl">
                    <a:srgbClr val="000000">
                      <a:alpha val="43137"/>
                    </a:srgbClr>
                  </a:outerShdw>
                </a:effectLst>
              </a:rPr>
              <a:t>Wellington, Office of the Auditor-General. http://www.oag.govt.nz/2015/whanau-ora</a:t>
            </a:r>
            <a:endParaRPr lang="en-NZ" sz="2800" dirty="0">
              <a:effectLst>
                <a:outerShdw blurRad="38100" dist="38100" dir="2700000" algn="tl">
                  <a:srgbClr val="000000">
                    <a:alpha val="43137"/>
                  </a:srgbClr>
                </a:outerShdw>
              </a:effectLst>
            </a:endParaRPr>
          </a:p>
          <a:p>
            <a:endParaRPr lang="en-NZ" sz="2800"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2ADFBD74-AADA-4D84-B0B7-D852AA4387C2}" type="slidenum">
              <a:rPr lang="en-US" smtClean="0"/>
              <a:pPr/>
              <a:t>2</a:t>
            </a:fld>
            <a:endParaRPr lang="en-US"/>
          </a:p>
        </p:txBody>
      </p:sp>
    </p:spTree>
    <p:extLst>
      <p:ext uri="{BB962C8B-B14F-4D97-AF65-F5344CB8AC3E}">
        <p14:creationId xmlns:p14="http://schemas.microsoft.com/office/powerpoint/2010/main" val="3804739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dirty="0">
                <a:solidFill>
                  <a:srgbClr val="FFFF00"/>
                </a:solidFill>
              </a:rPr>
              <a:t>6</a:t>
            </a:r>
            <a:r>
              <a:rPr lang="mi-NZ" dirty="0" smtClean="0">
                <a:solidFill>
                  <a:srgbClr val="FFFF00"/>
                </a:solidFill>
              </a:rPr>
              <a:t>. A Possible Bicameral model</a:t>
            </a:r>
            <a:endParaRPr lang="en-NZ" dirty="0">
              <a:solidFill>
                <a:srgbClr val="FFFF00"/>
              </a:solidFill>
            </a:endParaRPr>
          </a:p>
        </p:txBody>
      </p:sp>
      <p:sp>
        <p:nvSpPr>
          <p:cNvPr id="4" name="Slide Number Placeholder 3"/>
          <p:cNvSpPr>
            <a:spLocks noGrp="1"/>
          </p:cNvSpPr>
          <p:nvPr>
            <p:ph type="sldNum" sz="quarter" idx="12"/>
          </p:nvPr>
        </p:nvSpPr>
        <p:spPr/>
        <p:txBody>
          <a:bodyPr/>
          <a:lstStyle/>
          <a:p>
            <a:fld id="{2ADFBD74-AADA-4D84-B0B7-D852AA4387C2}" type="slidenum">
              <a:rPr lang="en-US" smtClean="0"/>
              <a:pPr/>
              <a:t>20</a:t>
            </a:fld>
            <a:endParaRPr lang="en-US"/>
          </a:p>
        </p:txBody>
      </p:sp>
      <p:sp>
        <p:nvSpPr>
          <p:cNvPr id="5" name="Content Placeholder 4"/>
          <p:cNvSpPr>
            <a:spLocks noGrp="1"/>
          </p:cNvSpPr>
          <p:nvPr>
            <p:ph idx="1"/>
          </p:nvPr>
        </p:nvSpPr>
        <p:spPr>
          <a:xfrm>
            <a:off x="1043608" y="2780928"/>
            <a:ext cx="3034680" cy="2100064"/>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indent="0" algn="ctr">
              <a:lnSpc>
                <a:spcPct val="115000"/>
              </a:lnSpc>
              <a:spcAft>
                <a:spcPts val="1000"/>
              </a:spcAft>
              <a:buNone/>
            </a:pPr>
            <a:r>
              <a:rPr lang="mi-NZ" sz="2800" b="1" u="sng" dirty="0" smtClean="0">
                <a:effectLst/>
                <a:latin typeface="Arial" panose="020B0604020202020204" pitchFamily="34" charset="0"/>
                <a:ea typeface="PMingLiU" panose="02020500000000000000" pitchFamily="18" charset="-120"/>
                <a:cs typeface="Calibri" panose="020F0502020204030204" pitchFamily="34" charset="0"/>
              </a:rPr>
              <a:t>The Rangatiratanga sphere </a:t>
            </a:r>
            <a:endParaRPr lang="en-NZ" sz="2800" b="1" u="sng" dirty="0">
              <a:effectLst/>
              <a:ea typeface="PMingLiU" panose="02020500000000000000" pitchFamily="18" charset="-120"/>
              <a:cs typeface="Calibri" panose="020F0502020204030204" pitchFamily="34" charset="0"/>
            </a:endParaRPr>
          </a:p>
        </p:txBody>
      </p:sp>
      <p:sp>
        <p:nvSpPr>
          <p:cNvPr id="8" name="Rounded Rectangle 7"/>
          <p:cNvSpPr/>
          <p:nvPr/>
        </p:nvSpPr>
        <p:spPr>
          <a:xfrm>
            <a:off x="5652120" y="2790056"/>
            <a:ext cx="2952328" cy="2079104"/>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mi-NZ" sz="2800" u="sng" dirty="0" smtClean="0">
                <a:effectLst/>
                <a:latin typeface="Arial" panose="020B0604020202020204" pitchFamily="34" charset="0"/>
                <a:ea typeface="PMingLiU" panose="02020500000000000000" pitchFamily="18" charset="-120"/>
                <a:cs typeface="Arial" panose="020B0604020202020204" pitchFamily="34" charset="0"/>
              </a:rPr>
              <a:t>The Kāwanatanga sphere</a:t>
            </a:r>
            <a:endParaRPr lang="en-NZ" sz="2800" u="sng" dirty="0">
              <a:effectLst/>
              <a:latin typeface="Arial" panose="020B0604020202020204" pitchFamily="34" charset="0"/>
              <a:ea typeface="PMingLiU" panose="02020500000000000000" pitchFamily="18" charset="-120"/>
              <a:cs typeface="Arial" panose="020B0604020202020204" pitchFamily="34" charset="0"/>
            </a:endParaRPr>
          </a:p>
        </p:txBody>
      </p:sp>
    </p:spTree>
    <p:extLst>
      <p:ext uri="{BB962C8B-B14F-4D97-AF65-F5344CB8AC3E}">
        <p14:creationId xmlns:p14="http://schemas.microsoft.com/office/powerpoint/2010/main" val="11484719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20080"/>
          </a:xfrm>
        </p:spPr>
        <p:txBody>
          <a:bodyPr/>
          <a:lstStyle/>
          <a:p>
            <a:r>
              <a:rPr lang="mi-NZ" smtClean="0">
                <a:solidFill>
                  <a:srgbClr val="FFFF00"/>
                </a:solidFill>
              </a:rPr>
              <a:t>Recommendations – p.113</a:t>
            </a:r>
            <a:endParaRPr lang="en-NZ" dirty="0">
              <a:solidFill>
                <a:srgbClr val="FFFF00"/>
              </a:solidFill>
            </a:endParaRPr>
          </a:p>
        </p:txBody>
      </p:sp>
      <p:sp>
        <p:nvSpPr>
          <p:cNvPr id="3" name="Content Placeholder 2"/>
          <p:cNvSpPr>
            <a:spLocks noGrp="1"/>
          </p:cNvSpPr>
          <p:nvPr>
            <p:ph idx="1"/>
          </p:nvPr>
        </p:nvSpPr>
        <p:spPr>
          <a:xfrm>
            <a:off x="22121" y="836712"/>
            <a:ext cx="9144000" cy="5832648"/>
          </a:xfrm>
        </p:spPr>
        <p:txBody>
          <a:bodyPr/>
          <a:lstStyle/>
          <a:p>
            <a:r>
              <a:rPr lang="mi-NZ" sz="2800" dirty="0" smtClean="0"/>
              <a:t>Next five years – discussion amongst Māori</a:t>
            </a:r>
          </a:p>
          <a:p>
            <a:r>
              <a:rPr lang="mi-NZ" sz="2800" dirty="0" smtClean="0"/>
              <a:t>Annual agenda item at national hui of lead Māori organisations</a:t>
            </a:r>
          </a:p>
          <a:p>
            <a:r>
              <a:rPr lang="mi-NZ" sz="2800" dirty="0" smtClean="0"/>
              <a:t>Māori Constitutional Convention 2021</a:t>
            </a:r>
          </a:p>
          <a:p>
            <a:r>
              <a:rPr lang="mi-NZ" sz="2800" dirty="0" smtClean="0"/>
              <a:t>Establish Working Group to work out structural and procedural issues for Māori</a:t>
            </a:r>
          </a:p>
          <a:p>
            <a:r>
              <a:rPr lang="mi-NZ" sz="2800" dirty="0" smtClean="0"/>
              <a:t>Māori initiate dialogue with other communities</a:t>
            </a:r>
          </a:p>
          <a:p>
            <a:r>
              <a:rPr lang="mi-NZ" sz="2800" dirty="0" smtClean="0"/>
              <a:t>Iwi, Hapū and lead Māori organisations initiate dialogue with the Crown</a:t>
            </a:r>
          </a:p>
          <a:p>
            <a:r>
              <a:rPr lang="mi-NZ" sz="2800" dirty="0" smtClean="0"/>
              <a:t>2021 – start organising a Tiriti Convention for country about constitutional transformation</a:t>
            </a:r>
          </a:p>
          <a:p>
            <a:r>
              <a:rPr lang="mi-NZ" sz="2800" dirty="0"/>
              <a:t>2040 – goal for constitutional transformation</a:t>
            </a:r>
            <a:endParaRPr lang="en-NZ" sz="2800" dirty="0"/>
          </a:p>
        </p:txBody>
      </p:sp>
      <p:sp>
        <p:nvSpPr>
          <p:cNvPr id="4" name="Slide Number Placeholder 3"/>
          <p:cNvSpPr>
            <a:spLocks noGrp="1"/>
          </p:cNvSpPr>
          <p:nvPr>
            <p:ph type="sldNum" sz="quarter" idx="12"/>
          </p:nvPr>
        </p:nvSpPr>
        <p:spPr/>
        <p:txBody>
          <a:bodyPr/>
          <a:lstStyle/>
          <a:p>
            <a:fld id="{2ADFBD74-AADA-4D84-B0B7-D852AA4387C2}" type="slidenum">
              <a:rPr lang="en-US" smtClean="0"/>
              <a:pPr/>
              <a:t>21</a:t>
            </a:fld>
            <a:endParaRPr lang="en-US"/>
          </a:p>
        </p:txBody>
      </p:sp>
    </p:spTree>
    <p:extLst>
      <p:ext uri="{BB962C8B-B14F-4D97-AF65-F5344CB8AC3E}">
        <p14:creationId xmlns:p14="http://schemas.microsoft.com/office/powerpoint/2010/main" val="2854915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6" y="13164"/>
            <a:ext cx="8229600" cy="697984"/>
          </a:xfrm>
        </p:spPr>
        <p:txBody>
          <a:bodyPr/>
          <a:lstStyle/>
          <a:p>
            <a:r>
              <a:rPr lang="mi-NZ" dirty="0" smtClean="0">
                <a:solidFill>
                  <a:srgbClr val="FFFF00"/>
                </a:solidFill>
              </a:rPr>
              <a:t>Monitoring Mechanism</a:t>
            </a:r>
            <a:endParaRPr lang="en-NZ" dirty="0">
              <a:solidFill>
                <a:srgbClr val="FFFF00"/>
              </a:solidFill>
            </a:endParaRPr>
          </a:p>
        </p:txBody>
      </p:sp>
      <p:sp>
        <p:nvSpPr>
          <p:cNvPr id="3" name="Content Placeholder 2"/>
          <p:cNvSpPr>
            <a:spLocks noGrp="1"/>
          </p:cNvSpPr>
          <p:nvPr>
            <p:ph idx="1"/>
          </p:nvPr>
        </p:nvSpPr>
        <p:spPr>
          <a:xfrm>
            <a:off x="45883" y="712489"/>
            <a:ext cx="9144000" cy="6237312"/>
          </a:xfrm>
        </p:spPr>
        <p:txBody>
          <a:bodyPr/>
          <a:lstStyle/>
          <a:p>
            <a:r>
              <a:rPr lang="mi-NZ" sz="2900" dirty="0" smtClean="0"/>
              <a:t>Established 2014 to monitor NZ government’s compliance with the UN Declaration on the Rights of Indigenous Peoples</a:t>
            </a:r>
          </a:p>
          <a:p>
            <a:r>
              <a:rPr lang="mi-NZ" sz="2900" dirty="0" smtClean="0"/>
              <a:t>Reports to NICF and to UN Expert Mechanism on the Rights of Indigenous Peoples (in Geneva)</a:t>
            </a:r>
          </a:p>
          <a:p>
            <a:r>
              <a:rPr lang="mi-NZ" sz="2900" dirty="0" smtClean="0"/>
              <a:t>2015 – notifies its establishment and intention to report – invites government to contribute</a:t>
            </a:r>
          </a:p>
          <a:p>
            <a:r>
              <a:rPr lang="mi-NZ" sz="2900" dirty="0" smtClean="0"/>
              <a:t>2016 – reports on NZ non-compliance in respect of treaty claims settlements, TPPA and local government; recommends a national plan for implementation of UNDRIP &amp; sets out principles</a:t>
            </a:r>
          </a:p>
          <a:p>
            <a:r>
              <a:rPr lang="mi-NZ" sz="2900" dirty="0" smtClean="0"/>
              <a:t>2017 – Government asks for talks to avoid further international embarrassment</a:t>
            </a:r>
          </a:p>
          <a:p>
            <a:endParaRPr lang="en-NZ" sz="2900" dirty="0"/>
          </a:p>
        </p:txBody>
      </p:sp>
      <p:sp>
        <p:nvSpPr>
          <p:cNvPr id="4" name="Slide Number Placeholder 3"/>
          <p:cNvSpPr>
            <a:spLocks noGrp="1"/>
          </p:cNvSpPr>
          <p:nvPr>
            <p:ph type="sldNum" sz="quarter" idx="12"/>
          </p:nvPr>
        </p:nvSpPr>
        <p:spPr/>
        <p:txBody>
          <a:bodyPr/>
          <a:lstStyle/>
          <a:p>
            <a:fld id="{2ADFBD74-AADA-4D84-B0B7-D852AA4387C2}" type="slidenum">
              <a:rPr lang="en-US" smtClean="0"/>
              <a:pPr/>
              <a:t>22</a:t>
            </a:fld>
            <a:endParaRPr lang="en-US"/>
          </a:p>
        </p:txBody>
      </p:sp>
    </p:spTree>
    <p:extLst>
      <p:ext uri="{BB962C8B-B14F-4D97-AF65-F5344CB8AC3E}">
        <p14:creationId xmlns:p14="http://schemas.microsoft.com/office/powerpoint/2010/main" val="1122790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20688"/>
          </a:xfrm>
        </p:spPr>
        <p:txBody>
          <a:bodyPr/>
          <a:lstStyle/>
          <a:p>
            <a:r>
              <a:rPr lang="mi-NZ" sz="3600" dirty="0" smtClean="0">
                <a:solidFill>
                  <a:srgbClr val="FFFF00"/>
                </a:solidFill>
              </a:rPr>
              <a:t>Conclusion on National Iwi Chairs Forum</a:t>
            </a:r>
            <a:endParaRPr lang="en-NZ" sz="3600" dirty="0">
              <a:solidFill>
                <a:srgbClr val="FFFF00"/>
              </a:solidFill>
            </a:endParaRPr>
          </a:p>
        </p:txBody>
      </p:sp>
      <p:sp>
        <p:nvSpPr>
          <p:cNvPr id="3" name="Content Placeholder 2"/>
          <p:cNvSpPr>
            <a:spLocks noGrp="1"/>
          </p:cNvSpPr>
          <p:nvPr>
            <p:ph idx="1"/>
          </p:nvPr>
        </p:nvSpPr>
        <p:spPr>
          <a:xfrm>
            <a:off x="0" y="476672"/>
            <a:ext cx="9144000" cy="6237312"/>
          </a:xfrm>
        </p:spPr>
        <p:txBody>
          <a:bodyPr/>
          <a:lstStyle/>
          <a:p>
            <a:r>
              <a:rPr lang="mi-NZ" sz="2800" dirty="0" smtClean="0"/>
              <a:t>NICF is tikanga driven and accountable, avoids all and any attempts to impose non-Māori structures or laws</a:t>
            </a:r>
          </a:p>
          <a:p>
            <a:r>
              <a:rPr lang="mi-NZ" sz="2800" dirty="0" smtClean="0"/>
              <a:t>Is careful to respect mana motuhake of all hapū and iwi – especially those hosting hui – is becoming increasingly problematic with government infiltration</a:t>
            </a:r>
          </a:p>
          <a:p>
            <a:r>
              <a:rPr lang="mi-NZ" sz="2800" dirty="0" smtClean="0"/>
              <a:t>Past national Māori bodies have always been either assimilated into or destroyed by governments</a:t>
            </a:r>
          </a:p>
          <a:p>
            <a:r>
              <a:rPr lang="mi-NZ" sz="2800" dirty="0" smtClean="0"/>
              <a:t>Provides important information sharing for hapū and iwi and a regularly convened forum to fully debate issues affecting whānau, hapū and iwi nationally</a:t>
            </a:r>
          </a:p>
          <a:p>
            <a:r>
              <a:rPr lang="mi-NZ" sz="2800" dirty="0" smtClean="0"/>
              <a:t>Repeated attempts by National party since 2008 to influence agenda of hui and to bring NICF working parties under the control of Ministers and government departments</a:t>
            </a:r>
            <a:endParaRPr lang="en-NZ" sz="2800" dirty="0"/>
          </a:p>
        </p:txBody>
      </p:sp>
      <p:sp>
        <p:nvSpPr>
          <p:cNvPr id="4" name="Slide Number Placeholder 3"/>
          <p:cNvSpPr>
            <a:spLocks noGrp="1"/>
          </p:cNvSpPr>
          <p:nvPr>
            <p:ph type="sldNum" sz="quarter" idx="12"/>
          </p:nvPr>
        </p:nvSpPr>
        <p:spPr/>
        <p:txBody>
          <a:bodyPr/>
          <a:lstStyle/>
          <a:p>
            <a:fld id="{2ADFBD74-AADA-4D84-B0B7-D852AA4387C2}" type="slidenum">
              <a:rPr lang="en-US" smtClean="0"/>
              <a:pPr/>
              <a:t>23</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832644"/>
          </a:xfrm>
        </p:spPr>
        <p:txBody>
          <a:bodyPr/>
          <a:lstStyle/>
          <a:p>
            <a:r>
              <a:rPr lang="mi-NZ" dirty="0" smtClean="0">
                <a:solidFill>
                  <a:srgbClr val="FFFF00"/>
                </a:solidFill>
              </a:rPr>
              <a:t>Background</a:t>
            </a:r>
            <a:endParaRPr lang="en-NZ" dirty="0">
              <a:solidFill>
                <a:srgbClr val="FFFF00"/>
              </a:solidFill>
            </a:endParaRPr>
          </a:p>
        </p:txBody>
      </p:sp>
      <p:sp>
        <p:nvSpPr>
          <p:cNvPr id="3" name="Content Placeholder 2"/>
          <p:cNvSpPr>
            <a:spLocks noGrp="1"/>
          </p:cNvSpPr>
          <p:nvPr>
            <p:ph idx="1"/>
          </p:nvPr>
        </p:nvSpPr>
        <p:spPr>
          <a:xfrm>
            <a:off x="0" y="627681"/>
            <a:ext cx="9144000" cy="6093794"/>
          </a:xfrm>
        </p:spPr>
        <p:txBody>
          <a:bodyPr/>
          <a:lstStyle/>
          <a:p>
            <a:r>
              <a:rPr lang="mi-NZ" sz="2800" dirty="0" smtClean="0"/>
              <a:t>2005 Ngāi Tahu calls hapū and iwi leaders to hui to see how we can help each other take back control of our lives – mana Māori motuhake - National Iwi Chairs’ Forum (NICF) established</a:t>
            </a:r>
          </a:p>
          <a:p>
            <a:endParaRPr lang="mi-NZ" sz="800" dirty="0" smtClean="0"/>
          </a:p>
          <a:p>
            <a:r>
              <a:rPr lang="mi-NZ" sz="2800" dirty="0" smtClean="0"/>
              <a:t>Since 2008 has been increasingly referred to on a range of issues affecting Māori</a:t>
            </a:r>
          </a:p>
          <a:p>
            <a:endParaRPr lang="mi-NZ" sz="800" dirty="0" smtClean="0"/>
          </a:p>
          <a:p>
            <a:r>
              <a:rPr lang="mi-NZ" sz="2800" dirty="0" smtClean="0"/>
              <a:t>2010 – Annette Sykes strongly critical – allegations of lack of transparency, lack of mandate, underhanded dealing with government etc.</a:t>
            </a:r>
          </a:p>
          <a:p>
            <a:endParaRPr lang="mi-NZ" sz="800" dirty="0" smtClean="0"/>
          </a:p>
          <a:p>
            <a:r>
              <a:rPr lang="mi-NZ" sz="2800" dirty="0" smtClean="0"/>
              <a:t>What is the NICF? What has it been doing? </a:t>
            </a:r>
          </a:p>
          <a:p>
            <a:endParaRPr lang="mi-NZ" sz="800" dirty="0" smtClean="0"/>
          </a:p>
          <a:p>
            <a:r>
              <a:rPr lang="mi-NZ" sz="2800" dirty="0" smtClean="0"/>
              <a:t>Consider the work of three of its working parties – Freshwater, Whānau Ora and Matike Mai Aotearoa</a:t>
            </a:r>
            <a:endParaRPr lang="en-NZ" sz="2800" dirty="0"/>
          </a:p>
        </p:txBody>
      </p:sp>
      <p:sp>
        <p:nvSpPr>
          <p:cNvPr id="4" name="Slide Number Placeholder 3"/>
          <p:cNvSpPr>
            <a:spLocks noGrp="1"/>
          </p:cNvSpPr>
          <p:nvPr>
            <p:ph type="sldNum" sz="quarter" idx="12"/>
          </p:nvPr>
        </p:nvSpPr>
        <p:spPr/>
        <p:txBody>
          <a:bodyPr/>
          <a:lstStyle/>
          <a:p>
            <a:fld id="{2ADFBD74-AADA-4D84-B0B7-D852AA4387C2}" type="slidenum">
              <a:rPr lang="en-US" smtClean="0"/>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8589CC8B-7D86-4BD0-B294-F8493E7F33B3}" type="slidenum">
              <a:rPr lang="en-US"/>
              <a:pPr/>
              <a:t>4</a:t>
            </a:fld>
            <a:endParaRPr lang="en-US"/>
          </a:p>
        </p:txBody>
      </p:sp>
      <p:sp>
        <p:nvSpPr>
          <p:cNvPr id="31746" name="Rectangle 2"/>
          <p:cNvSpPr>
            <a:spLocks noGrp="1" noChangeArrowheads="1"/>
          </p:cNvSpPr>
          <p:nvPr>
            <p:ph type="title"/>
          </p:nvPr>
        </p:nvSpPr>
        <p:spPr>
          <a:xfrm>
            <a:off x="467544" y="0"/>
            <a:ext cx="8089929" cy="548680"/>
          </a:xfrm>
        </p:spPr>
        <p:txBody>
          <a:bodyPr/>
          <a:lstStyle/>
          <a:p>
            <a:pPr algn="ctr"/>
            <a:r>
              <a:rPr lang="en-NZ" sz="4000" dirty="0" smtClean="0">
                <a:solidFill>
                  <a:srgbClr val="FFFF00"/>
                </a:solidFill>
                <a:effectLst>
                  <a:outerShdw blurRad="38100" dist="38100" dir="2700000" algn="tl">
                    <a:srgbClr val="000000">
                      <a:alpha val="43137"/>
                    </a:srgbClr>
                  </a:outerShdw>
                </a:effectLst>
              </a:rPr>
              <a:t>National </a:t>
            </a:r>
            <a:r>
              <a:rPr lang="en-NZ" sz="4000" dirty="0" err="1" smtClean="0">
                <a:solidFill>
                  <a:srgbClr val="FFFF00"/>
                </a:solidFill>
                <a:effectLst>
                  <a:outerShdw blurRad="38100" dist="38100" dir="2700000" algn="tl">
                    <a:srgbClr val="000000">
                      <a:alpha val="43137"/>
                    </a:srgbClr>
                  </a:outerShdw>
                </a:effectLst>
              </a:rPr>
              <a:t>Iwi</a:t>
            </a:r>
            <a:r>
              <a:rPr lang="en-NZ" sz="4000" dirty="0" smtClean="0">
                <a:solidFill>
                  <a:srgbClr val="FFFF00"/>
                </a:solidFill>
                <a:effectLst>
                  <a:outerShdw blurRad="38100" dist="38100" dir="2700000" algn="tl">
                    <a:srgbClr val="000000">
                      <a:alpha val="43137"/>
                    </a:srgbClr>
                  </a:outerShdw>
                </a:effectLst>
              </a:rPr>
              <a:t> Chairs’ Forum</a:t>
            </a:r>
            <a:endParaRPr lang="en-US" sz="4000" dirty="0">
              <a:solidFill>
                <a:srgbClr val="FFFF00"/>
              </a:solidFill>
              <a:effectLst>
                <a:outerShdw blurRad="38100" dist="38100" dir="2700000" algn="tl">
                  <a:srgbClr val="000000">
                    <a:alpha val="43137"/>
                  </a:srgbClr>
                </a:outerShdw>
              </a:effectLst>
            </a:endParaRPr>
          </a:p>
        </p:txBody>
      </p:sp>
      <p:sp>
        <p:nvSpPr>
          <p:cNvPr id="31747" name="Rectangle 3"/>
          <p:cNvSpPr>
            <a:spLocks noGrp="1" noChangeArrowheads="1"/>
          </p:cNvSpPr>
          <p:nvPr>
            <p:ph type="body" idx="1"/>
          </p:nvPr>
        </p:nvSpPr>
        <p:spPr>
          <a:xfrm>
            <a:off x="0" y="476672"/>
            <a:ext cx="9144000" cy="6264696"/>
          </a:xfrm>
        </p:spPr>
        <p:txBody>
          <a:bodyPr/>
          <a:lstStyle/>
          <a:p>
            <a:pPr>
              <a:buClr>
                <a:srgbClr val="FFFF00"/>
              </a:buClr>
            </a:pPr>
            <a:r>
              <a:rPr lang="en-NZ" sz="2600" dirty="0" smtClean="0">
                <a:effectLst>
                  <a:outerShdw blurRad="38100" dist="38100" dir="2700000" algn="tl">
                    <a:srgbClr val="000000">
                      <a:alpha val="43137"/>
                    </a:srgbClr>
                  </a:outerShdw>
                </a:effectLst>
              </a:rPr>
              <a:t>Informal group of chairs of mandated iwi/</a:t>
            </a:r>
            <a:r>
              <a:rPr lang="en-NZ" sz="2600" dirty="0" err="1" smtClean="0">
                <a:effectLst>
                  <a:outerShdw blurRad="38100" dist="38100" dir="2700000" algn="tl">
                    <a:srgbClr val="000000">
                      <a:alpha val="43137"/>
                    </a:srgbClr>
                  </a:outerShdw>
                </a:effectLst>
              </a:rPr>
              <a:t>hapū</a:t>
            </a:r>
            <a:r>
              <a:rPr lang="en-NZ" sz="2600" dirty="0" smtClean="0">
                <a:effectLst>
                  <a:outerShdw blurRad="38100" dist="38100" dir="2700000" algn="tl">
                    <a:srgbClr val="000000">
                      <a:alpha val="43137"/>
                    </a:srgbClr>
                  </a:outerShdw>
                </a:effectLst>
              </a:rPr>
              <a:t> representative bodies – 68 members registered</a:t>
            </a:r>
          </a:p>
          <a:p>
            <a:pPr>
              <a:buClr>
                <a:srgbClr val="FFFF00"/>
              </a:buClr>
            </a:pPr>
            <a:r>
              <a:rPr lang="en-NZ" sz="2600" dirty="0" smtClean="0">
                <a:effectLst>
                  <a:outerShdw blurRad="38100" dist="38100" dir="2700000" algn="tl">
                    <a:srgbClr val="000000">
                      <a:alpha val="43137"/>
                    </a:srgbClr>
                  </a:outerShdw>
                </a:effectLst>
              </a:rPr>
              <a:t>First </a:t>
            </a:r>
            <a:r>
              <a:rPr lang="en-NZ" sz="2600" dirty="0" err="1" smtClean="0">
                <a:effectLst>
                  <a:outerShdw blurRad="38100" dist="38100" dir="2700000" algn="tl">
                    <a:srgbClr val="000000">
                      <a:alpha val="43137"/>
                    </a:srgbClr>
                  </a:outerShdw>
                </a:effectLst>
              </a:rPr>
              <a:t>hui</a:t>
            </a:r>
            <a:r>
              <a:rPr lang="en-NZ" sz="2600" dirty="0" smtClean="0">
                <a:effectLst>
                  <a:outerShdw blurRad="38100" dist="38100" dir="2700000" algn="tl">
                    <a:srgbClr val="000000">
                      <a:alpha val="43137"/>
                    </a:srgbClr>
                  </a:outerShdw>
                </a:effectLst>
              </a:rPr>
              <a:t> 2005 </a:t>
            </a:r>
            <a:r>
              <a:rPr lang="en-NZ" sz="2600" dirty="0" err="1" smtClean="0">
                <a:effectLst>
                  <a:outerShdw blurRad="38100" dist="38100" dir="2700000" algn="tl">
                    <a:srgbClr val="000000">
                      <a:alpha val="43137"/>
                    </a:srgbClr>
                  </a:outerShdw>
                </a:effectLst>
              </a:rPr>
              <a:t>Takahanga</a:t>
            </a:r>
            <a:r>
              <a:rPr lang="en-NZ" sz="2600" dirty="0" smtClean="0">
                <a:effectLst>
                  <a:outerShdw blurRad="38100" dist="38100" dir="2700000" algn="tl">
                    <a:srgbClr val="000000">
                      <a:alpha val="43137"/>
                    </a:srgbClr>
                  </a:outerShdw>
                </a:effectLst>
              </a:rPr>
              <a:t> </a:t>
            </a:r>
            <a:r>
              <a:rPr lang="en-NZ" sz="2600" dirty="0" err="1" smtClean="0">
                <a:effectLst>
                  <a:outerShdw blurRad="38100" dist="38100" dir="2700000" algn="tl">
                    <a:srgbClr val="000000">
                      <a:alpha val="43137"/>
                    </a:srgbClr>
                  </a:outerShdw>
                </a:effectLst>
              </a:rPr>
              <a:t>marae</a:t>
            </a:r>
            <a:r>
              <a:rPr lang="en-NZ" sz="2600" dirty="0" smtClean="0">
                <a:effectLst>
                  <a:outerShdw blurRad="38100" dist="38100" dir="2700000" algn="tl">
                    <a:srgbClr val="000000">
                      <a:alpha val="43137"/>
                    </a:srgbClr>
                  </a:outerShdw>
                </a:effectLst>
              </a:rPr>
              <a:t>, </a:t>
            </a:r>
            <a:r>
              <a:rPr lang="en-NZ" sz="2600" dirty="0" err="1" smtClean="0">
                <a:effectLst>
                  <a:outerShdw blurRad="38100" dist="38100" dir="2700000" algn="tl">
                    <a:srgbClr val="000000">
                      <a:alpha val="43137"/>
                    </a:srgbClr>
                  </a:outerShdw>
                </a:effectLst>
              </a:rPr>
              <a:t>Kaikōura</a:t>
            </a:r>
            <a:r>
              <a:rPr lang="en-NZ" sz="2600" dirty="0" smtClean="0">
                <a:effectLst>
                  <a:outerShdw blurRad="38100" dist="38100" dir="2700000" algn="tl">
                    <a:srgbClr val="000000">
                      <a:alpha val="43137"/>
                    </a:srgbClr>
                  </a:outerShdw>
                </a:effectLst>
              </a:rPr>
              <a:t>. </a:t>
            </a:r>
          </a:p>
          <a:p>
            <a:pPr>
              <a:buClr>
                <a:srgbClr val="FFFF00"/>
              </a:buClr>
            </a:pPr>
            <a:r>
              <a:rPr lang="en-NZ" sz="2600" dirty="0" smtClean="0">
                <a:effectLst>
                  <a:outerShdw blurRad="38100" dist="38100" dir="2700000" algn="tl">
                    <a:srgbClr val="000000">
                      <a:alpha val="43137"/>
                    </a:srgbClr>
                  </a:outerShdw>
                </a:effectLst>
              </a:rPr>
              <a:t>Meets four times a year in different iwi </a:t>
            </a:r>
            <a:r>
              <a:rPr lang="en-NZ" sz="2600" dirty="0" err="1" smtClean="0">
                <a:effectLst>
                  <a:outerShdw blurRad="38100" dist="38100" dir="2700000" algn="tl">
                    <a:srgbClr val="000000">
                      <a:alpha val="43137"/>
                    </a:srgbClr>
                  </a:outerShdw>
                </a:effectLst>
              </a:rPr>
              <a:t>rohe</a:t>
            </a:r>
            <a:r>
              <a:rPr lang="en-NZ" sz="2600" dirty="0" smtClean="0">
                <a:effectLst>
                  <a:outerShdw blurRad="38100" dist="38100" dir="2700000" algn="tl">
                    <a:srgbClr val="000000">
                      <a:alpha val="43137"/>
                    </a:srgbClr>
                  </a:outerShdw>
                </a:effectLst>
              </a:rPr>
              <a:t>, according to the </a:t>
            </a:r>
            <a:r>
              <a:rPr lang="en-NZ" sz="2600" dirty="0" err="1" smtClean="0">
                <a:effectLst>
                  <a:outerShdw blurRad="38100" dist="38100" dir="2700000" algn="tl">
                    <a:srgbClr val="000000">
                      <a:alpha val="43137"/>
                    </a:srgbClr>
                  </a:outerShdw>
                </a:effectLst>
              </a:rPr>
              <a:t>tikanga</a:t>
            </a:r>
            <a:r>
              <a:rPr lang="en-NZ" sz="2600" dirty="0" smtClean="0">
                <a:effectLst>
                  <a:outerShdw blurRad="38100" dist="38100" dir="2700000" algn="tl">
                    <a:srgbClr val="000000">
                      <a:alpha val="43137"/>
                    </a:srgbClr>
                  </a:outerShdw>
                </a:effectLst>
              </a:rPr>
              <a:t> of that/those iwi.</a:t>
            </a:r>
            <a:endParaRPr lang="mi-NZ" sz="2600" dirty="0" smtClean="0">
              <a:effectLst>
                <a:outerShdw blurRad="38100" dist="38100" dir="2700000" algn="tl">
                  <a:srgbClr val="000000">
                    <a:alpha val="43137"/>
                  </a:srgbClr>
                </a:outerShdw>
              </a:effectLst>
            </a:endParaRPr>
          </a:p>
          <a:p>
            <a:pPr>
              <a:buClr>
                <a:srgbClr val="FFFF00"/>
              </a:buClr>
            </a:pPr>
            <a:r>
              <a:rPr lang="mi-NZ" sz="2600" dirty="0" smtClean="0">
                <a:effectLst>
                  <a:outerShdw blurRad="38100" dist="38100" dir="2700000" algn="tl">
                    <a:srgbClr val="000000">
                      <a:alpha val="43137"/>
                    </a:srgbClr>
                  </a:outerShdw>
                </a:effectLst>
              </a:rPr>
              <a:t>February – Waitangi/Taitokerau; August – Tūrangawaewae/Hopuhopu/Waikato-Tainui; Others: Te Waipounamu (several); Porirua; Waitara; Pōneke; Heretaunga; Ōhākune; Tūranga (Gisborne); Te Kūiti; Tuahiwi (North Canterbury); Mt Maunganui; Whangaehu; Arahura (West Coast); Rotorua; Waiharakeke (Blenheim).</a:t>
            </a:r>
            <a:endParaRPr lang="en-NZ" sz="2600" dirty="0" smtClean="0">
              <a:effectLst>
                <a:outerShdw blurRad="38100" dist="38100" dir="2700000" algn="tl">
                  <a:srgbClr val="000000">
                    <a:alpha val="43137"/>
                  </a:srgbClr>
                </a:outerShdw>
              </a:effectLst>
            </a:endParaRPr>
          </a:p>
          <a:p>
            <a:pPr>
              <a:buClr>
                <a:srgbClr val="FFFF00"/>
              </a:buClr>
            </a:pPr>
            <a:r>
              <a:rPr lang="en-NZ" sz="2600" dirty="0" smtClean="0">
                <a:effectLst>
                  <a:outerShdw blurRad="38100" dist="38100" dir="2700000" algn="tl">
                    <a:srgbClr val="000000">
                      <a:alpha val="43137"/>
                    </a:srgbClr>
                  </a:outerShdw>
                </a:effectLst>
              </a:rPr>
              <a:t>Purpose: To bring </a:t>
            </a:r>
            <a:r>
              <a:rPr lang="en-NZ" sz="2600" dirty="0" err="1" smtClean="0">
                <a:effectLst>
                  <a:outerShdw blurRad="38100" dist="38100" dir="2700000" algn="tl">
                    <a:srgbClr val="000000">
                      <a:alpha val="43137"/>
                    </a:srgbClr>
                  </a:outerShdw>
                </a:effectLst>
              </a:rPr>
              <a:t>hapū</a:t>
            </a:r>
            <a:r>
              <a:rPr lang="en-NZ" sz="2600" dirty="0" smtClean="0">
                <a:effectLst>
                  <a:outerShdw blurRad="38100" dist="38100" dir="2700000" algn="tl">
                    <a:srgbClr val="000000">
                      <a:alpha val="43137"/>
                    </a:srgbClr>
                  </a:outerShdw>
                </a:effectLst>
              </a:rPr>
              <a:t> and iwi together to share information and expertise, to </a:t>
            </a:r>
            <a:r>
              <a:rPr lang="en-NZ" sz="2600" dirty="0" err="1" smtClean="0">
                <a:effectLst>
                  <a:outerShdw blurRad="38100" dist="38100" dir="2700000" algn="tl">
                    <a:srgbClr val="000000">
                      <a:alpha val="43137"/>
                    </a:srgbClr>
                  </a:outerShdw>
                </a:effectLst>
              </a:rPr>
              <a:t>tautoko</a:t>
            </a:r>
            <a:r>
              <a:rPr lang="en-NZ" sz="2600" dirty="0" smtClean="0">
                <a:effectLst>
                  <a:outerShdw blurRad="38100" dist="38100" dir="2700000" algn="tl">
                    <a:srgbClr val="000000">
                      <a:alpha val="43137"/>
                    </a:srgbClr>
                  </a:outerShdw>
                </a:effectLst>
              </a:rPr>
              <a:t> each other and work together on issues of importance to all our </a:t>
            </a:r>
            <a:r>
              <a:rPr lang="en-NZ" sz="2600" dirty="0" err="1" smtClean="0">
                <a:effectLst>
                  <a:outerShdw blurRad="38100" dist="38100" dir="2700000" algn="tl">
                    <a:srgbClr val="000000">
                      <a:alpha val="43137"/>
                    </a:srgbClr>
                  </a:outerShdw>
                </a:effectLst>
              </a:rPr>
              <a:t>whānau</a:t>
            </a:r>
            <a:r>
              <a:rPr lang="en-NZ" sz="2600" dirty="0" smtClean="0">
                <a:effectLst>
                  <a:outerShdw blurRad="38100" dist="38100" dir="2700000" algn="tl">
                    <a:srgbClr val="000000">
                      <a:alpha val="43137"/>
                    </a:srgbClr>
                  </a:outerShdw>
                </a:effectLst>
              </a:rPr>
              <a:t>, </a:t>
            </a:r>
            <a:r>
              <a:rPr lang="en-NZ" sz="2600" dirty="0" err="1" smtClean="0">
                <a:effectLst>
                  <a:outerShdw blurRad="38100" dist="38100" dir="2700000" algn="tl">
                    <a:srgbClr val="000000">
                      <a:alpha val="43137"/>
                    </a:srgbClr>
                  </a:outerShdw>
                </a:effectLst>
              </a:rPr>
              <a:t>hapū</a:t>
            </a:r>
            <a:r>
              <a:rPr lang="en-NZ" sz="2600" dirty="0" smtClean="0">
                <a:effectLst>
                  <a:outerShdw blurRad="38100" dist="38100" dir="2700000" algn="tl">
                    <a:srgbClr val="000000">
                      <a:alpha val="43137"/>
                    </a:srgbClr>
                  </a:outerShdw>
                </a:effectLst>
              </a:rPr>
              <a:t> and iwi.</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543956" cy="832644"/>
          </a:xfrm>
        </p:spPr>
        <p:txBody>
          <a:bodyPr/>
          <a:lstStyle/>
          <a:p>
            <a:r>
              <a:rPr lang="en-NZ" dirty="0" smtClean="0">
                <a:solidFill>
                  <a:srgbClr val="FFFF00"/>
                </a:solidFill>
                <a:effectLst>
                  <a:outerShdw blurRad="38100" dist="38100" dir="2700000" algn="tl">
                    <a:srgbClr val="000000">
                      <a:alpha val="43137"/>
                    </a:srgbClr>
                  </a:outerShdw>
                </a:effectLst>
              </a:rPr>
              <a:t>National </a:t>
            </a:r>
            <a:r>
              <a:rPr lang="en-NZ" dirty="0" err="1" smtClean="0">
                <a:solidFill>
                  <a:srgbClr val="FFFF00"/>
                </a:solidFill>
                <a:effectLst>
                  <a:outerShdw blurRad="38100" dist="38100" dir="2700000" algn="tl">
                    <a:srgbClr val="000000">
                      <a:alpha val="43137"/>
                    </a:srgbClr>
                  </a:outerShdw>
                </a:effectLst>
              </a:rPr>
              <a:t>Iwi</a:t>
            </a:r>
            <a:r>
              <a:rPr lang="en-NZ" dirty="0" smtClean="0">
                <a:solidFill>
                  <a:srgbClr val="FFFF00"/>
                </a:solidFill>
                <a:effectLst>
                  <a:outerShdw blurRad="38100" dist="38100" dir="2700000" algn="tl">
                    <a:srgbClr val="000000">
                      <a:alpha val="43137"/>
                    </a:srgbClr>
                  </a:outerShdw>
                </a:effectLst>
              </a:rPr>
              <a:t> Chairs’ Forum (cont)</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12200" y="1032843"/>
            <a:ext cx="8820472" cy="5688632"/>
          </a:xfrm>
        </p:spPr>
        <p:txBody>
          <a:bodyPr/>
          <a:lstStyle/>
          <a:p>
            <a:pPr>
              <a:buClr>
                <a:srgbClr val="FFFF00"/>
              </a:buClr>
            </a:pPr>
            <a:r>
              <a:rPr lang="en-NZ" sz="3000" dirty="0" smtClean="0">
                <a:effectLst>
                  <a:outerShdw blurRad="38100" dist="38100" dir="2700000" algn="tl">
                    <a:srgbClr val="000000">
                      <a:alpha val="43137"/>
                    </a:srgbClr>
                  </a:outerShdw>
                </a:effectLst>
              </a:rPr>
              <a:t>Upholds te </a:t>
            </a:r>
            <a:r>
              <a:rPr lang="en-NZ" sz="3000" dirty="0" err="1" smtClean="0">
                <a:effectLst>
                  <a:outerShdw blurRad="38100" dist="38100" dir="2700000" algn="tl">
                    <a:srgbClr val="000000">
                      <a:alpha val="43137"/>
                    </a:srgbClr>
                  </a:outerShdw>
                </a:effectLst>
              </a:rPr>
              <a:t>mana</a:t>
            </a:r>
            <a:r>
              <a:rPr lang="en-NZ" sz="3000" dirty="0" smtClean="0">
                <a:effectLst>
                  <a:outerShdw blurRad="38100" dist="38100" dir="2700000" algn="tl">
                    <a:srgbClr val="000000">
                      <a:alpha val="43137"/>
                    </a:srgbClr>
                  </a:outerShdw>
                </a:effectLst>
              </a:rPr>
              <a:t> </a:t>
            </a:r>
            <a:r>
              <a:rPr lang="en-NZ" sz="3000" dirty="0" err="1" smtClean="0">
                <a:effectLst>
                  <a:outerShdw blurRad="38100" dist="38100" dir="2700000" algn="tl">
                    <a:srgbClr val="000000">
                      <a:alpha val="43137"/>
                    </a:srgbClr>
                  </a:outerShdw>
                </a:effectLst>
              </a:rPr>
              <a:t>motuhake</a:t>
            </a:r>
            <a:r>
              <a:rPr lang="en-NZ" sz="3000" dirty="0" smtClean="0">
                <a:effectLst>
                  <a:outerShdw blurRad="38100" dist="38100" dir="2700000" algn="tl">
                    <a:srgbClr val="000000">
                      <a:alpha val="43137"/>
                    </a:srgbClr>
                  </a:outerShdw>
                </a:effectLst>
              </a:rPr>
              <a:t> of all </a:t>
            </a:r>
            <a:r>
              <a:rPr lang="en-NZ" sz="3000" dirty="0" err="1" smtClean="0">
                <a:effectLst>
                  <a:outerShdw blurRad="38100" dist="38100" dir="2700000" algn="tl">
                    <a:srgbClr val="000000">
                      <a:alpha val="43137"/>
                    </a:srgbClr>
                  </a:outerShdw>
                </a:effectLst>
              </a:rPr>
              <a:t>whānau</a:t>
            </a:r>
            <a:r>
              <a:rPr lang="en-NZ" sz="3000" dirty="0" smtClean="0">
                <a:effectLst>
                  <a:outerShdw blurRad="38100" dist="38100" dir="2700000" algn="tl">
                    <a:srgbClr val="000000">
                      <a:alpha val="43137"/>
                    </a:srgbClr>
                  </a:outerShdw>
                </a:effectLst>
              </a:rPr>
              <a:t>, </a:t>
            </a:r>
            <a:r>
              <a:rPr lang="en-NZ" sz="3000" dirty="0" err="1" smtClean="0">
                <a:effectLst>
                  <a:outerShdw blurRad="38100" dist="38100" dir="2700000" algn="tl">
                    <a:srgbClr val="000000">
                      <a:alpha val="43137"/>
                    </a:srgbClr>
                  </a:outerShdw>
                </a:effectLst>
              </a:rPr>
              <a:t>hapū</a:t>
            </a:r>
            <a:r>
              <a:rPr lang="en-NZ" sz="3000" dirty="0" smtClean="0">
                <a:effectLst>
                  <a:outerShdw blurRad="38100" dist="38100" dir="2700000" algn="tl">
                    <a:srgbClr val="000000">
                      <a:alpha val="43137"/>
                    </a:srgbClr>
                  </a:outerShdw>
                </a:effectLst>
              </a:rPr>
              <a:t> and iwi and works towards realising that</a:t>
            </a:r>
          </a:p>
          <a:p>
            <a:pPr>
              <a:buClr>
                <a:srgbClr val="FFFF00"/>
              </a:buClr>
            </a:pPr>
            <a:r>
              <a:rPr lang="en-NZ" sz="3000" dirty="0" smtClean="0">
                <a:effectLst>
                  <a:outerShdw blurRad="38100" dist="38100" dir="2700000" algn="tl">
                    <a:srgbClr val="000000">
                      <a:alpha val="43137"/>
                    </a:srgbClr>
                  </a:outerShdw>
                </a:effectLst>
              </a:rPr>
              <a:t>Works in background, is supposed to keep a low media profile – some coverage on M</a:t>
            </a:r>
            <a:r>
              <a:rPr lang="mi-NZ" sz="3000" dirty="0" smtClean="0">
                <a:effectLst>
                  <a:outerShdw blurRad="38100" dist="38100" dir="2700000" algn="tl">
                    <a:srgbClr val="000000">
                      <a:alpha val="43137"/>
                    </a:srgbClr>
                  </a:outerShdw>
                </a:effectLst>
              </a:rPr>
              <a:t>āori media</a:t>
            </a:r>
            <a:endParaRPr lang="en-NZ" sz="3000" dirty="0" smtClean="0">
              <a:effectLst>
                <a:outerShdw blurRad="38100" dist="38100" dir="2700000" algn="tl">
                  <a:srgbClr val="000000">
                    <a:alpha val="43137"/>
                  </a:srgbClr>
                </a:outerShdw>
              </a:effectLst>
            </a:endParaRPr>
          </a:p>
          <a:p>
            <a:pPr>
              <a:buClr>
                <a:srgbClr val="FFFF00"/>
              </a:buClr>
            </a:pPr>
            <a:r>
              <a:rPr lang="mi-NZ" sz="3000" dirty="0" smtClean="0">
                <a:effectLst>
                  <a:outerShdw blurRad="38100" dist="38100" dir="2700000" algn="tl">
                    <a:srgbClr val="000000">
                      <a:alpha val="43137"/>
                    </a:srgbClr>
                  </a:outerShdw>
                </a:effectLst>
              </a:rPr>
              <a:t>Does not represent iwi or Māori – only iwi/hapū representatives can repesent iwi/hapū – government frequently chooses to misrepresent this aspect to provide false perception</a:t>
            </a:r>
            <a:endParaRPr lang="en-NZ" sz="3000" dirty="0" smtClean="0">
              <a:effectLst>
                <a:outerShdw blurRad="38100" dist="38100" dir="2700000" algn="tl">
                  <a:srgbClr val="000000">
                    <a:alpha val="43137"/>
                  </a:srgbClr>
                </a:outerShdw>
              </a:effectLst>
            </a:endParaRPr>
          </a:p>
          <a:p>
            <a:pPr>
              <a:buClr>
                <a:srgbClr val="FFFF00"/>
              </a:buClr>
            </a:pPr>
            <a:r>
              <a:rPr lang="en-NZ" sz="3000" dirty="0" smtClean="0">
                <a:effectLst>
                  <a:outerShdw blurRad="38100" dist="38100" dir="2700000" algn="tl">
                    <a:srgbClr val="000000">
                      <a:alpha val="43137"/>
                    </a:srgbClr>
                  </a:outerShdw>
                </a:effectLst>
              </a:rPr>
              <a:t>Iwi/</a:t>
            </a:r>
            <a:r>
              <a:rPr lang="en-NZ" sz="3000" dirty="0" err="1" smtClean="0">
                <a:effectLst>
                  <a:outerShdw blurRad="38100" dist="38100" dir="2700000" algn="tl">
                    <a:srgbClr val="000000">
                      <a:alpha val="43137"/>
                    </a:srgbClr>
                  </a:outerShdw>
                </a:effectLst>
              </a:rPr>
              <a:t>hapū</a:t>
            </a:r>
            <a:r>
              <a:rPr lang="en-NZ" sz="3000" dirty="0" smtClean="0">
                <a:effectLst>
                  <a:outerShdw blurRad="38100" dist="38100" dir="2700000" algn="tl">
                    <a:srgbClr val="000000">
                      <a:alpha val="43137"/>
                    </a:srgbClr>
                  </a:outerShdw>
                </a:effectLst>
              </a:rPr>
              <a:t> chairs responsible for keeping own iwi informed – variable in practice</a:t>
            </a:r>
            <a:endParaRPr lang="en-US" sz="3000" dirty="0" smtClean="0">
              <a:effectLst>
                <a:outerShdw blurRad="38100" dist="38100" dir="2700000" algn="tl">
                  <a:srgbClr val="000000">
                    <a:alpha val="43137"/>
                  </a:srgbClr>
                </a:outerShdw>
              </a:effectLst>
            </a:endParaRPr>
          </a:p>
          <a:p>
            <a:pPr>
              <a:buClr>
                <a:srgbClr val="FFFF00"/>
              </a:buClr>
            </a:pPr>
            <a:r>
              <a:rPr lang="en-NZ" sz="3000" dirty="0" smtClean="0">
                <a:effectLst>
                  <a:outerShdw blurRad="38100" dist="38100" dir="2700000" algn="tl">
                    <a:srgbClr val="000000">
                      <a:alpha val="43137"/>
                    </a:srgbClr>
                  </a:outerShdw>
                </a:effectLst>
              </a:rPr>
              <a:t>http://www.iwichairs.maori.nz/</a:t>
            </a:r>
          </a:p>
        </p:txBody>
      </p:sp>
      <p:sp>
        <p:nvSpPr>
          <p:cNvPr id="4" name="Slide Number Placeholder 3"/>
          <p:cNvSpPr>
            <a:spLocks noGrp="1"/>
          </p:cNvSpPr>
          <p:nvPr>
            <p:ph type="sldNum" sz="quarter" idx="12"/>
          </p:nvPr>
        </p:nvSpPr>
        <p:spPr/>
        <p:txBody>
          <a:bodyPr/>
          <a:lstStyle/>
          <a:p>
            <a:fld id="{2ADFBD74-AADA-4D84-B0B7-D852AA4387C2}"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7A4BB513-3CAD-4F64-AB12-8F51AE369A1B}" type="slidenum">
              <a:rPr lang="en-US"/>
              <a:pPr/>
              <a:t>6</a:t>
            </a:fld>
            <a:endParaRPr lang="en-US"/>
          </a:p>
        </p:txBody>
      </p:sp>
      <p:sp>
        <p:nvSpPr>
          <p:cNvPr id="108546" name="Rectangle 2"/>
          <p:cNvSpPr>
            <a:spLocks noGrp="1" noChangeArrowheads="1"/>
          </p:cNvSpPr>
          <p:nvPr>
            <p:ph type="title"/>
          </p:nvPr>
        </p:nvSpPr>
        <p:spPr>
          <a:xfrm>
            <a:off x="0" y="-1"/>
            <a:ext cx="9144000" cy="1052735"/>
          </a:xfrm>
        </p:spPr>
        <p:txBody>
          <a:bodyPr/>
          <a:lstStyle/>
          <a:p>
            <a:pPr algn="ctr"/>
            <a:r>
              <a:rPr lang="en-NZ" sz="3600" dirty="0" smtClean="0">
                <a:solidFill>
                  <a:srgbClr val="FFFF00"/>
                </a:solidFill>
                <a:effectLst>
                  <a:outerShdw blurRad="38100" dist="38100" dir="2700000" algn="tl">
                    <a:srgbClr val="000000">
                      <a:alpha val="43137"/>
                    </a:srgbClr>
                  </a:outerShdw>
                </a:effectLst>
              </a:rPr>
              <a:t>NICF Working Groups – Iwi leaders’ Groups</a:t>
            </a:r>
            <a:endParaRPr lang="en-US" sz="3600" u="sng" dirty="0">
              <a:solidFill>
                <a:srgbClr val="FFFF00"/>
              </a:solidFill>
              <a:effectLst>
                <a:outerShdw blurRad="38100" dist="38100" dir="2700000" algn="tl">
                  <a:srgbClr val="000000">
                    <a:alpha val="43137"/>
                  </a:srgbClr>
                </a:outerShdw>
              </a:effectLst>
            </a:endParaRPr>
          </a:p>
        </p:txBody>
      </p:sp>
      <p:sp>
        <p:nvSpPr>
          <p:cNvPr id="108547" name="Rectangle 3"/>
          <p:cNvSpPr>
            <a:spLocks noGrp="1" noChangeArrowheads="1"/>
          </p:cNvSpPr>
          <p:nvPr>
            <p:ph type="body" idx="1"/>
          </p:nvPr>
        </p:nvSpPr>
        <p:spPr>
          <a:xfrm>
            <a:off x="0" y="916210"/>
            <a:ext cx="9144000" cy="5941790"/>
          </a:xfrm>
        </p:spPr>
        <p:txBody>
          <a:bodyPr/>
          <a:lstStyle/>
          <a:p>
            <a:pPr>
              <a:lnSpc>
                <a:spcPct val="110000"/>
              </a:lnSpc>
              <a:buClr>
                <a:srgbClr val="FFFF00"/>
              </a:buClr>
              <a:buSzTx/>
            </a:pPr>
            <a:r>
              <a:rPr lang="en-NZ" sz="2800" dirty="0" smtClean="0">
                <a:effectLst>
                  <a:outerShdw blurRad="38100" dist="38100" dir="2700000" algn="tl">
                    <a:srgbClr val="000000">
                      <a:alpha val="43137"/>
                    </a:srgbClr>
                  </a:outerShdw>
                </a:effectLst>
              </a:rPr>
              <a:t>Constitutional Transformation – </a:t>
            </a:r>
            <a:r>
              <a:rPr lang="en-NZ" sz="2800" dirty="0" err="1" smtClean="0">
                <a:effectLst>
                  <a:outerShdw blurRad="38100" dist="38100" dir="2700000" algn="tl">
                    <a:srgbClr val="000000">
                      <a:alpha val="43137"/>
                    </a:srgbClr>
                  </a:outerShdw>
                </a:effectLst>
              </a:rPr>
              <a:t>Matike</a:t>
            </a:r>
            <a:r>
              <a:rPr lang="en-NZ" sz="2800" dirty="0" smtClean="0">
                <a:effectLst>
                  <a:outerShdw blurRad="38100" dist="38100" dir="2700000" algn="tl">
                    <a:srgbClr val="000000">
                      <a:alpha val="43137"/>
                    </a:srgbClr>
                  </a:outerShdw>
                </a:effectLst>
              </a:rPr>
              <a:t> Mai </a:t>
            </a:r>
            <a:r>
              <a:rPr lang="en-NZ" sz="2800" dirty="0" err="1" smtClean="0">
                <a:effectLst>
                  <a:outerShdw blurRad="38100" dist="38100" dir="2700000" algn="tl">
                    <a:srgbClr val="000000">
                      <a:alpha val="43137"/>
                    </a:srgbClr>
                  </a:outerShdw>
                </a:effectLst>
              </a:rPr>
              <a:t>Aotearoa</a:t>
            </a:r>
            <a:r>
              <a:rPr lang="en-NZ" sz="2800" dirty="0" smtClean="0">
                <a:effectLst>
                  <a:outerShdw blurRad="38100" dist="38100" dir="2700000" algn="tl">
                    <a:srgbClr val="000000">
                      <a:alpha val="43137"/>
                    </a:srgbClr>
                  </a:outerShdw>
                </a:effectLst>
              </a:rPr>
              <a:t> </a:t>
            </a:r>
          </a:p>
          <a:p>
            <a:pPr>
              <a:lnSpc>
                <a:spcPct val="110000"/>
              </a:lnSpc>
              <a:buClr>
                <a:srgbClr val="FFFF00"/>
              </a:buClr>
              <a:buSzTx/>
            </a:pPr>
            <a:r>
              <a:rPr lang="en-NZ" sz="2800" dirty="0" smtClean="0">
                <a:effectLst>
                  <a:outerShdw blurRad="38100" dist="38100" dir="2700000" algn="tl">
                    <a:srgbClr val="000000">
                      <a:alpha val="43137"/>
                    </a:srgbClr>
                  </a:outerShdw>
                </a:effectLst>
              </a:rPr>
              <a:t>Freshwater</a:t>
            </a:r>
          </a:p>
          <a:p>
            <a:pPr>
              <a:lnSpc>
                <a:spcPct val="110000"/>
              </a:lnSpc>
              <a:buClr>
                <a:srgbClr val="FFFF00"/>
              </a:buClr>
              <a:buSzTx/>
            </a:pPr>
            <a:r>
              <a:rPr lang="en-NZ" sz="2800" dirty="0" smtClean="0">
                <a:effectLst>
                  <a:outerShdw blurRad="38100" dist="38100" dir="2700000" algn="tl">
                    <a:srgbClr val="000000">
                      <a:alpha val="43137"/>
                    </a:srgbClr>
                  </a:outerShdw>
                </a:effectLst>
              </a:rPr>
              <a:t>Climate Change and Emissions Trading Scheme</a:t>
            </a:r>
          </a:p>
          <a:p>
            <a:pPr>
              <a:lnSpc>
                <a:spcPct val="110000"/>
              </a:lnSpc>
              <a:buClr>
                <a:srgbClr val="FFFF00"/>
              </a:buClr>
              <a:buSzTx/>
            </a:pPr>
            <a:r>
              <a:rPr lang="en-NZ" sz="2800" dirty="0" err="1" smtClean="0">
                <a:effectLst>
                  <a:outerShdw blurRad="38100" dist="38100" dir="2700000" algn="tl">
                    <a:srgbClr val="000000">
                      <a:alpha val="43137"/>
                    </a:srgbClr>
                  </a:outerShdw>
                </a:effectLst>
              </a:rPr>
              <a:t>Whānau</a:t>
            </a:r>
            <a:r>
              <a:rPr lang="en-NZ" sz="2800" dirty="0" smtClean="0">
                <a:effectLst>
                  <a:outerShdw blurRad="38100" dist="38100" dir="2700000" algn="tl">
                    <a:srgbClr val="000000">
                      <a:alpha val="43137"/>
                    </a:srgbClr>
                  </a:outerShdw>
                </a:effectLst>
              </a:rPr>
              <a:t> Ora </a:t>
            </a:r>
          </a:p>
          <a:p>
            <a:pPr>
              <a:lnSpc>
                <a:spcPct val="110000"/>
              </a:lnSpc>
              <a:buClr>
                <a:srgbClr val="FFFF00"/>
              </a:buClr>
              <a:buSzTx/>
            </a:pPr>
            <a:r>
              <a:rPr lang="en-NZ" sz="2800" dirty="0" smtClean="0">
                <a:effectLst>
                  <a:outerShdw blurRad="38100" dist="38100" dir="2700000" algn="tl">
                    <a:srgbClr val="000000">
                      <a:alpha val="43137"/>
                    </a:srgbClr>
                  </a:outerShdw>
                </a:effectLst>
              </a:rPr>
              <a:t>Resource Management Act reform</a:t>
            </a:r>
          </a:p>
          <a:p>
            <a:pPr>
              <a:lnSpc>
                <a:spcPct val="110000"/>
              </a:lnSpc>
              <a:buClr>
                <a:srgbClr val="FFFF00"/>
              </a:buClr>
              <a:buSzTx/>
            </a:pPr>
            <a:r>
              <a:rPr lang="mi-NZ" sz="2800" dirty="0" smtClean="0">
                <a:effectLst>
                  <a:outerShdw blurRad="38100" dist="38100" dir="2700000" algn="tl">
                    <a:srgbClr val="000000">
                      <a:alpha val="43137"/>
                    </a:srgbClr>
                  </a:outerShdw>
                </a:effectLst>
              </a:rPr>
              <a:t>Mining and Oil Drilling</a:t>
            </a:r>
          </a:p>
          <a:p>
            <a:pPr>
              <a:lnSpc>
                <a:spcPct val="110000"/>
              </a:lnSpc>
              <a:buClr>
                <a:srgbClr val="FFFF00"/>
              </a:buClr>
              <a:buSzTx/>
            </a:pPr>
            <a:r>
              <a:rPr lang="mi-NZ" sz="2800" dirty="0" smtClean="0">
                <a:effectLst>
                  <a:outerShdw blurRad="38100" dist="38100" dir="2700000" algn="tl">
                    <a:srgbClr val="000000">
                      <a:alpha val="43137"/>
                    </a:srgbClr>
                  </a:outerShdw>
                </a:effectLst>
              </a:rPr>
              <a:t>Education</a:t>
            </a:r>
          </a:p>
          <a:p>
            <a:pPr>
              <a:lnSpc>
                <a:spcPct val="110000"/>
              </a:lnSpc>
              <a:buClr>
                <a:srgbClr val="FFFF00"/>
              </a:buClr>
              <a:buSzTx/>
            </a:pPr>
            <a:r>
              <a:rPr lang="mi-NZ" sz="2800" dirty="0" smtClean="0">
                <a:effectLst>
                  <a:outerShdw blurRad="38100" dist="38100" dir="2700000" algn="tl">
                    <a:srgbClr val="000000">
                      <a:alpha val="43137"/>
                    </a:srgbClr>
                  </a:outerShdw>
                </a:effectLst>
              </a:rPr>
              <a:t>Housing</a:t>
            </a:r>
          </a:p>
          <a:p>
            <a:pPr>
              <a:lnSpc>
                <a:spcPct val="110000"/>
              </a:lnSpc>
              <a:buClr>
                <a:srgbClr val="FFFF00"/>
              </a:buClr>
              <a:buSzTx/>
            </a:pPr>
            <a:r>
              <a:rPr lang="mi-NZ" sz="2800" dirty="0" smtClean="0">
                <a:effectLst>
                  <a:outerShdw blurRad="38100" dist="38100" dir="2700000" algn="tl">
                    <a:srgbClr val="000000">
                      <a:alpha val="43137"/>
                    </a:srgbClr>
                  </a:outerShdw>
                </a:effectLst>
              </a:rPr>
              <a:t>Te Ture Whenua Māori Act reform</a:t>
            </a:r>
          </a:p>
          <a:p>
            <a:pPr>
              <a:lnSpc>
                <a:spcPct val="110000"/>
              </a:lnSpc>
              <a:buClr>
                <a:srgbClr val="FFFF00"/>
              </a:buClr>
              <a:buSzTx/>
            </a:pPr>
            <a:r>
              <a:rPr lang="mi-NZ" sz="2800" dirty="0" smtClean="0">
                <a:effectLst>
                  <a:outerShdw blurRad="38100" dist="38100" dir="2700000" algn="tl">
                    <a:srgbClr val="000000">
                      <a:alpha val="43137"/>
                    </a:srgbClr>
                  </a:outerShdw>
                </a:effectLst>
              </a:rPr>
              <a:t>Te Reo/UN Taonga/treaty claims/covenant for children – current issues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04664"/>
            <a:ext cx="8229600" cy="5904656"/>
          </a:xfrm>
        </p:spPr>
        <p:txBody>
          <a:bodyPr/>
          <a:lstStyle/>
          <a:p>
            <a:r>
              <a:rPr lang="en-NZ" dirty="0" smtClean="0"/>
              <a:t>Some Iwi Leader Groups adhere to the Forum </a:t>
            </a:r>
            <a:r>
              <a:rPr lang="en-NZ" dirty="0" err="1" smtClean="0"/>
              <a:t>kaupapa</a:t>
            </a:r>
            <a:endParaRPr lang="en-NZ" dirty="0" smtClean="0"/>
          </a:p>
          <a:p>
            <a:r>
              <a:rPr lang="en-NZ" dirty="0" smtClean="0"/>
              <a:t>Others, most often chaired by current or ex-government servants, risk becoming pawns of Ministers and government departments</a:t>
            </a:r>
          </a:p>
          <a:p>
            <a:r>
              <a:rPr lang="mi-NZ" dirty="0" smtClean="0"/>
              <a:t>Almost all chairs are men – although a number of women are deputy chairs. Many women attend the Forum hui.</a:t>
            </a:r>
          </a:p>
          <a:p>
            <a:r>
              <a:rPr lang="mi-NZ" dirty="0" smtClean="0"/>
              <a:t>Disputes over membership highlight inconsistencies in application of kaupapa</a:t>
            </a:r>
            <a:endParaRPr lang="en-NZ" dirty="0" smtClean="0"/>
          </a:p>
          <a:p>
            <a:endParaRPr lang="en-NZ" dirty="0"/>
          </a:p>
        </p:txBody>
      </p:sp>
      <p:sp>
        <p:nvSpPr>
          <p:cNvPr id="4" name="Slide Number Placeholder 3"/>
          <p:cNvSpPr>
            <a:spLocks noGrp="1"/>
          </p:cNvSpPr>
          <p:nvPr>
            <p:ph type="sldNum" sz="quarter" idx="12"/>
          </p:nvPr>
        </p:nvSpPr>
        <p:spPr/>
        <p:txBody>
          <a:bodyPr/>
          <a:lstStyle/>
          <a:p>
            <a:fld id="{2ADFBD74-AADA-4D84-B0B7-D852AA4387C2}" type="slidenum">
              <a:rPr lang="en-US" smtClean="0"/>
              <a:pPr/>
              <a:t>7</a:t>
            </a:fld>
            <a:endParaRPr lang="en-US"/>
          </a:p>
        </p:txBody>
      </p:sp>
    </p:spTree>
    <p:extLst>
      <p:ext uri="{BB962C8B-B14F-4D97-AF65-F5344CB8AC3E}">
        <p14:creationId xmlns:p14="http://schemas.microsoft.com/office/powerpoint/2010/main" val="422580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852"/>
            <a:ext cx="9144000" cy="708008"/>
          </a:xfrm>
        </p:spPr>
        <p:txBody>
          <a:bodyPr/>
          <a:lstStyle/>
          <a:p>
            <a:r>
              <a:rPr lang="en-NZ" sz="3600" dirty="0" smtClean="0">
                <a:solidFill>
                  <a:srgbClr val="FFFF00"/>
                </a:solidFill>
              </a:rPr>
              <a:t>E.g.1: </a:t>
            </a:r>
            <a:r>
              <a:rPr lang="en-NZ" sz="4000" dirty="0" smtClean="0">
                <a:solidFill>
                  <a:srgbClr val="FFFF00"/>
                </a:solidFill>
              </a:rPr>
              <a:t>Freshwater Iwi Leaders’ Group</a:t>
            </a:r>
            <a:endParaRPr lang="en-US" sz="4000" dirty="0">
              <a:solidFill>
                <a:srgbClr val="FFFF00"/>
              </a:solidFill>
            </a:endParaRPr>
          </a:p>
        </p:txBody>
      </p:sp>
      <p:sp>
        <p:nvSpPr>
          <p:cNvPr id="3" name="Content Placeholder 2"/>
          <p:cNvSpPr>
            <a:spLocks noGrp="1"/>
          </p:cNvSpPr>
          <p:nvPr>
            <p:ph idx="1"/>
          </p:nvPr>
        </p:nvSpPr>
        <p:spPr>
          <a:xfrm>
            <a:off x="0" y="857232"/>
            <a:ext cx="9144000" cy="5857916"/>
          </a:xfrm>
        </p:spPr>
        <p:txBody>
          <a:bodyPr/>
          <a:lstStyle/>
          <a:p>
            <a:r>
              <a:rPr lang="en-NZ" sz="3000" dirty="0" smtClean="0"/>
              <a:t>One of the first Iwi Leaders’ groups to be formed</a:t>
            </a:r>
          </a:p>
          <a:p>
            <a:r>
              <a:rPr lang="en-NZ" sz="3000" dirty="0" smtClean="0"/>
              <a:t>Chairs: Sir Tumu Te Heuheu, (Sir Mark Solomon), Dr Toby Curtis and Tom </a:t>
            </a:r>
            <a:r>
              <a:rPr lang="en-NZ" sz="3000" dirty="0" err="1" smtClean="0"/>
              <a:t>Roa</a:t>
            </a:r>
            <a:r>
              <a:rPr lang="en-NZ" sz="3000" dirty="0" smtClean="0"/>
              <a:t>/</a:t>
            </a:r>
            <a:r>
              <a:rPr lang="en-NZ" sz="3000" dirty="0" err="1" smtClean="0"/>
              <a:t>Rahui</a:t>
            </a:r>
            <a:r>
              <a:rPr lang="en-NZ" sz="3000" dirty="0" smtClean="0"/>
              <a:t> Papa</a:t>
            </a:r>
          </a:p>
          <a:p>
            <a:r>
              <a:rPr lang="mi-NZ" sz="3000" dirty="0" smtClean="0"/>
              <a:t>Purpose: to advance the rights and interests of iwi in the Crown’s freshwater management policy following principles set down by NICF </a:t>
            </a:r>
          </a:p>
          <a:p>
            <a:pPr lvl="1"/>
            <a:r>
              <a:rPr lang="mi-NZ" dirty="0" smtClean="0"/>
              <a:t>Te Tiriti o Waitangi te tāhuhu o te kaupapa o te wai; </a:t>
            </a:r>
          </a:p>
          <a:p>
            <a:pPr lvl="1"/>
            <a:r>
              <a:rPr lang="mi-NZ" dirty="0" smtClean="0"/>
              <a:t>te mana o te wai; </a:t>
            </a:r>
          </a:p>
          <a:p>
            <a:pPr lvl="1"/>
            <a:r>
              <a:rPr lang="mi-NZ" dirty="0" smtClean="0"/>
              <a:t>te mana motuhake o ia iwi; </a:t>
            </a:r>
          </a:p>
          <a:p>
            <a:pPr lvl="1"/>
            <a:r>
              <a:rPr lang="mi-NZ" dirty="0" smtClean="0"/>
              <a:t>te kaitiakitanga o ngā hapū me ngā iwi i te wai; </a:t>
            </a:r>
          </a:p>
          <a:p>
            <a:pPr lvl="1"/>
            <a:r>
              <a:rPr lang="mi-NZ" dirty="0" smtClean="0"/>
              <a:t>mana whakahaere o ngā hapū me ngā iwi ki te wai</a:t>
            </a:r>
            <a:endParaRPr lang="en-NZ" dirty="0" smtClean="0"/>
          </a:p>
        </p:txBody>
      </p:sp>
      <p:sp>
        <p:nvSpPr>
          <p:cNvPr id="4" name="Slide Number Placeholder 3"/>
          <p:cNvSpPr>
            <a:spLocks noGrp="1"/>
          </p:cNvSpPr>
          <p:nvPr>
            <p:ph type="sldNum" sz="quarter" idx="12"/>
          </p:nvPr>
        </p:nvSpPr>
        <p:spPr/>
        <p:txBody>
          <a:bodyPr/>
          <a:lstStyle/>
          <a:p>
            <a:fld id="{2ADFBD74-AADA-4D84-B0B7-D852AA4387C2}"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504056"/>
          </a:xfrm>
        </p:spPr>
        <p:txBody>
          <a:bodyPr/>
          <a:lstStyle/>
          <a:p>
            <a:r>
              <a:rPr lang="en-US" dirty="0" smtClean="0">
                <a:solidFill>
                  <a:srgbClr val="FFFF00"/>
                </a:solidFill>
              </a:rPr>
              <a:t>Freshwater (cont)</a:t>
            </a:r>
            <a:endParaRPr lang="en-US" dirty="0">
              <a:solidFill>
                <a:srgbClr val="FFFF00"/>
              </a:solidFill>
            </a:endParaRPr>
          </a:p>
        </p:txBody>
      </p:sp>
      <p:sp>
        <p:nvSpPr>
          <p:cNvPr id="3" name="Content Placeholder 2"/>
          <p:cNvSpPr>
            <a:spLocks noGrp="1"/>
          </p:cNvSpPr>
          <p:nvPr>
            <p:ph idx="1"/>
          </p:nvPr>
        </p:nvSpPr>
        <p:spPr>
          <a:xfrm>
            <a:off x="215008" y="620688"/>
            <a:ext cx="8928992" cy="6237312"/>
          </a:xfrm>
        </p:spPr>
        <p:txBody>
          <a:bodyPr/>
          <a:lstStyle/>
          <a:p>
            <a:r>
              <a:rPr lang="en-NZ" dirty="0" smtClean="0"/>
              <a:t>Discussion with PM starting in 2007</a:t>
            </a:r>
          </a:p>
          <a:p>
            <a:r>
              <a:rPr lang="mi-NZ" dirty="0" smtClean="0"/>
              <a:t>Continued discussions with Ministers while an Iwi Advisors Group worked with the Land And Water Forum on setting policy for management and allocation of freshwater.</a:t>
            </a:r>
          </a:p>
          <a:p>
            <a:r>
              <a:rPr lang="mi-NZ" dirty="0" smtClean="0"/>
              <a:t>Conducted a number of regional hui with iwi around the country and several national summits – instructions clear and simple</a:t>
            </a:r>
          </a:p>
          <a:p>
            <a:r>
              <a:rPr lang="mi-NZ" dirty="0" smtClean="0"/>
              <a:t>Very clear that they are not negotiating a national settlement for water – direct negotiations can only take place between iwi and Crown</a:t>
            </a:r>
            <a:endParaRPr lang="en-US" dirty="0"/>
          </a:p>
        </p:txBody>
      </p:sp>
      <p:sp>
        <p:nvSpPr>
          <p:cNvPr id="4" name="Slide Number Placeholder 3"/>
          <p:cNvSpPr>
            <a:spLocks noGrp="1"/>
          </p:cNvSpPr>
          <p:nvPr>
            <p:ph type="sldNum" sz="quarter" idx="12"/>
          </p:nvPr>
        </p:nvSpPr>
        <p:spPr/>
        <p:txBody>
          <a:bodyPr/>
          <a:lstStyle/>
          <a:p>
            <a:fld id="{2ADFBD74-AADA-4D84-B0B7-D852AA4387C2}"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8828</TotalTime>
  <Words>1555</Words>
  <Application>Microsoft Office PowerPoint</Application>
  <PresentationFormat>On-screen Show (4:3)</PresentationFormat>
  <Paragraphs>174</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 Unicode MS</vt:lpstr>
      <vt:lpstr>PMingLiU</vt:lpstr>
      <vt:lpstr>Arial</vt:lpstr>
      <vt:lpstr>Calibri</vt:lpstr>
      <vt:lpstr>Tahoma</vt:lpstr>
      <vt:lpstr>Wingdings</vt:lpstr>
      <vt:lpstr>Ocean</vt:lpstr>
      <vt:lpstr>National Iwi Chairs’ Forum  </vt:lpstr>
      <vt:lpstr>Readings</vt:lpstr>
      <vt:lpstr>Background</vt:lpstr>
      <vt:lpstr>National Iwi Chairs’ Forum</vt:lpstr>
      <vt:lpstr>National Iwi Chairs’ Forum (cont)</vt:lpstr>
      <vt:lpstr>NICF Working Groups – Iwi leaders’ Groups</vt:lpstr>
      <vt:lpstr>PowerPoint Presentation</vt:lpstr>
      <vt:lpstr>E.g.1: Freshwater Iwi Leaders’ Group</vt:lpstr>
      <vt:lpstr>Freshwater (cont)</vt:lpstr>
      <vt:lpstr>Freshwater (cont)</vt:lpstr>
      <vt:lpstr>Freshwater (cont)</vt:lpstr>
      <vt:lpstr>E.g. 2  Matike Mai Aotearoa: Constitutional Transformation &amp;  Monitoring Mechanism</vt:lpstr>
      <vt:lpstr>Working Group Purpose</vt:lpstr>
      <vt:lpstr>Work to date</vt:lpstr>
      <vt:lpstr>1. First of Three  Possible Tricameral Models</vt:lpstr>
      <vt:lpstr>2. 2nd Possible Tricameral Model</vt:lpstr>
      <vt:lpstr>3. 3rd Possible Tricameral Model</vt:lpstr>
      <vt:lpstr>4. Multi-sphere Model</vt:lpstr>
      <vt:lpstr>5. Unicameral model</vt:lpstr>
      <vt:lpstr>6. A Possible Bicameral model</vt:lpstr>
      <vt:lpstr>Recommendations – p.113</vt:lpstr>
      <vt:lpstr>Monitoring Mechanism</vt:lpstr>
      <vt:lpstr>Conclusion on National Iwi Chairs Forum</vt:lpstr>
    </vt:vector>
  </TitlesOfParts>
  <Company>The University of Auckland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mmut003</dc:creator>
  <cp:lastModifiedBy>Arapera Ngaha</cp:lastModifiedBy>
  <cp:revision>208</cp:revision>
  <dcterms:created xsi:type="dcterms:W3CDTF">2004-05-12T22:16:54Z</dcterms:created>
  <dcterms:modified xsi:type="dcterms:W3CDTF">2017-04-02T21:48:33Z</dcterms:modified>
</cp:coreProperties>
</file>